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3"/>
    <p:sldId id="295" r:id="rId4"/>
    <p:sldId id="296" r:id="rId5"/>
    <p:sldId id="298" r:id="rId6"/>
    <p:sldId id="299" r:id="rId7"/>
    <p:sldId id="440" r:id="rId8"/>
    <p:sldId id="300" r:id="rId9"/>
    <p:sldId id="351" r:id="rId10"/>
    <p:sldId id="303" r:id="rId11"/>
    <p:sldId id="304" r:id="rId12"/>
    <p:sldId id="350" r:id="rId13"/>
    <p:sldId id="305" r:id="rId14"/>
    <p:sldId id="405" r:id="rId15"/>
    <p:sldId id="400" r:id="rId16"/>
    <p:sldId id="401" r:id="rId17"/>
    <p:sldId id="402" r:id="rId18"/>
    <p:sldId id="403" r:id="rId19"/>
    <p:sldId id="404" r:id="rId20"/>
    <p:sldId id="441" r:id="rId21"/>
    <p:sldId id="406" r:id="rId22"/>
    <p:sldId id="407" r:id="rId23"/>
    <p:sldId id="496" r:id="rId24"/>
    <p:sldId id="408" r:id="rId25"/>
    <p:sldId id="409" r:id="rId26"/>
    <p:sldId id="411" r:id="rId27"/>
    <p:sldId id="414" r:id="rId28"/>
    <p:sldId id="415" r:id="rId29"/>
    <p:sldId id="417" r:id="rId30"/>
    <p:sldId id="418" r:id="rId31"/>
    <p:sldId id="419" r:id="rId32"/>
    <p:sldId id="476" r:id="rId33"/>
    <p:sldId id="478" r:id="rId34"/>
    <p:sldId id="477" r:id="rId35"/>
    <p:sldId id="420" r:id="rId36"/>
    <p:sldId id="422" r:id="rId37"/>
    <p:sldId id="423" r:id="rId38"/>
    <p:sldId id="426" r:id="rId39"/>
    <p:sldId id="427" r:id="rId40"/>
    <p:sldId id="428" r:id="rId41"/>
    <p:sldId id="429" r:id="rId42"/>
    <p:sldId id="430" r:id="rId43"/>
    <p:sldId id="431" r:id="rId44"/>
    <p:sldId id="480" r:id="rId45"/>
    <p:sldId id="481" r:id="rId46"/>
    <p:sldId id="479" r:id="rId47"/>
    <p:sldId id="482" r:id="rId48"/>
    <p:sldId id="432" r:id="rId49"/>
    <p:sldId id="433" r:id="rId50"/>
    <p:sldId id="434" r:id="rId5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14.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18.e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24.wmf"/><Relationship Id="rId1"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6.xml"/><Relationship Id="rId3" Type="http://schemas.openxmlformats.org/officeDocument/2006/relationships/image" Target="../media/image26.emf"/><Relationship Id="rId2" Type="http://schemas.openxmlformats.org/officeDocument/2006/relationships/oleObject" Target="../embeddings/oleObject6.bin"/><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27.emf"/><Relationship Id="rId1"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098"/>
          <p:cNvSpPr>
            <a:spLocks noGrp="1"/>
          </p:cNvSpPr>
          <p:nvPr>
            <p:ph type="title"/>
          </p:nvPr>
        </p:nvSpPr>
        <p:spPr>
          <a:xfrm>
            <a:off x="838200" y="365125"/>
            <a:ext cx="10515600" cy="728345"/>
          </a:xfrm>
        </p:spPr>
        <p:txBody>
          <a:bodyPr vert="horz" wrap="square" lIns="91440" tIns="90000" rIns="91440" bIns="90000" anchor="t">
            <a:normAutofit fontScale="90000"/>
          </a:bodyPr>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sp>
        <p:nvSpPr>
          <p:cNvPr id="19458" name="Text Box 4099"/>
          <p:cNvSpPr txBox="1"/>
          <p:nvPr/>
        </p:nvSpPr>
        <p:spPr>
          <a:xfrm>
            <a:off x="838200" y="1346200"/>
            <a:ext cx="10516235" cy="2331720"/>
          </a:xfrm>
          <a:prstGeom prst="rect">
            <a:avLst/>
          </a:prstGeom>
          <a:noFill/>
          <a:ln w="9525">
            <a:noFill/>
          </a:ln>
        </p:spPr>
        <p:txBody>
          <a:bodyPr wrap="square" anchor="t">
            <a:spAutoFit/>
          </a:bodyPr>
          <a:p>
            <a:pPr>
              <a:spcBef>
                <a:spcPct val="0"/>
              </a:spcBef>
            </a:pPr>
            <a:r>
              <a:rPr lang="zh-CN" altLang="en-US" sz="2800" dirty="0">
                <a:latin typeface="Arial" panose="020B0604020202020204" pitchFamily="34" charset="0"/>
                <a:ea typeface="宋体" panose="02010600030101010101" pitchFamily="2" charset="-122"/>
              </a:rPr>
              <a:t>例1：有</a:t>
            </a:r>
            <a:r>
              <a:rPr lang="en-US" altLang="zh-CN" sz="2800" dirty="0">
                <a:latin typeface="Arial" panose="020B0604020202020204" pitchFamily="34" charset="0"/>
              </a:rPr>
              <a:t>M</a:t>
            </a:r>
            <a:r>
              <a:rPr lang="zh-CN" altLang="en-US" sz="2800" dirty="0">
                <a:latin typeface="Arial" panose="020B0604020202020204" pitchFamily="34" charset="0"/>
                <a:ea typeface="宋体" panose="02010600030101010101" pitchFamily="2" charset="-122"/>
              </a:rPr>
              <a:t>个数排成一列，初始值全为0，然后做</a:t>
            </a:r>
            <a:r>
              <a:rPr lang="en-US" altLang="zh-CN" sz="2800" dirty="0">
                <a:latin typeface="Arial" panose="020B0604020202020204" pitchFamily="34" charset="0"/>
              </a:rPr>
              <a:t>N</a:t>
            </a:r>
            <a:r>
              <a:rPr lang="zh-CN" altLang="en-US" sz="2800" dirty="0">
                <a:latin typeface="Arial" panose="020B0604020202020204" pitchFamily="34" charset="0"/>
                <a:ea typeface="宋体" panose="02010600030101010101" pitchFamily="2" charset="-122"/>
              </a:rPr>
              <a:t>次操作，每次我们可以进行如下操作：</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（1）将指定区间的每个数加上一个值；</a:t>
            </a:r>
            <a:endParaRPr lang="zh-CN" altLang="en-US" sz="2800" dirty="0">
              <a:latin typeface="Arial" panose="020B0604020202020204" pitchFamily="34" charset="0"/>
              <a:ea typeface="宋体" panose="02010600030101010101" pitchFamily="2" charset="-122"/>
            </a:endParaRPr>
          </a:p>
          <a:p>
            <a:pPr fontAlgn="auto">
              <a:lnSpc>
                <a:spcPct val="120000"/>
              </a:lnSpc>
              <a:spcBef>
                <a:spcPct val="0"/>
              </a:spcBef>
            </a:pPr>
            <a:r>
              <a:rPr lang="zh-CN" altLang="en-US" sz="2800" dirty="0">
                <a:latin typeface="Arial" panose="020B0604020202020204" pitchFamily="34" charset="0"/>
                <a:ea typeface="宋体" panose="02010600030101010101" pitchFamily="2" charset="-122"/>
              </a:rPr>
              <a:t>（2）将指定区间的所有数置成一个值；</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（3）询问一个区间上的最小值、最大值、所有数的和。</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线段树的存储方式</a:t>
            </a:r>
            <a:endParaRPr lang="zh-CN" altLang="en-US" dirty="0">
              <a:ea typeface="宋体" panose="02010600030101010101" pitchFamily="2" charset="-122"/>
            </a:endParaRPr>
          </a:p>
        </p:txBody>
      </p:sp>
      <p:sp>
        <p:nvSpPr>
          <p:cNvPr id="1042" name="Text Box 3"/>
          <p:cNvSpPr txBox="1">
            <a:spLocks noChangeArrowheads="1"/>
          </p:cNvSpPr>
          <p:nvPr/>
        </p:nvSpPr>
        <p:spPr bwMode="auto">
          <a:xfrm>
            <a:off x="594995" y="1219200"/>
            <a:ext cx="10073005" cy="4399915"/>
          </a:xfrm>
          <a:prstGeom prst="rect">
            <a:avLst/>
          </a:prstGeom>
          <a:noFill/>
          <a:ln w="9525">
            <a:noFill/>
            <a:miter lim="800000"/>
          </a:ln>
        </p:spPr>
        <p:txBody>
          <a:bodyPr wrap="square">
            <a:spAutoFit/>
          </a:bodyPr>
          <a:lstStyle/>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（1）链表实现：</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L="288290" marR="0" defTabSz="914400">
              <a:buClrTx/>
              <a:buSzTx/>
              <a:defRPr/>
            </a:pPr>
            <a:r>
              <a:rPr kumimoji="0" lang="en-US" altLang="zh-CN" sz="2400" kern="1200" cap="none" spc="0" normalizeH="0" baseline="0" noProof="0">
                <a:latin typeface="+mn-lt"/>
                <a:ea typeface="宋体" panose="02010600030101010101" pitchFamily="2" charset="-122"/>
                <a:cs typeface="+mn-cs"/>
              </a:rPr>
              <a:t>struct node{</a:t>
            </a:r>
            <a:endParaRPr kumimoji="0" lang="zh-CN" altLang="zh-CN" sz="2400" kern="1200" cap="none" spc="0" normalizeH="0" baseline="0" noProof="0">
              <a:latin typeface="+mn-lt"/>
              <a:ea typeface="宋体" panose="02010600030101010101" pitchFamily="2" charset="-122"/>
              <a:cs typeface="+mn-cs"/>
            </a:endParaRPr>
          </a:p>
          <a:p>
            <a:pPr marL="288290" marR="0" defTabSz="914400">
              <a:buClrTx/>
              <a:buSzTx/>
              <a:defRPr/>
            </a:pPr>
            <a:r>
              <a:rPr kumimoji="0" lang="en-US" altLang="zh-CN" sz="2400" kern="1200" cap="none" spc="0" normalizeH="0" baseline="0" noProof="0">
                <a:latin typeface="+mn-lt"/>
                <a:ea typeface="宋体" panose="02010600030101010101" pitchFamily="2" charset="-122"/>
                <a:cs typeface="+mn-cs"/>
              </a:rPr>
              <a:t>    int left,right;//</a:t>
            </a:r>
            <a:r>
              <a:rPr kumimoji="0" lang="zh-CN" altLang="en-US" sz="2400" kern="1200" cap="none" spc="0" normalizeH="0" baseline="0" noProof="0">
                <a:latin typeface="+mn-lt"/>
                <a:ea typeface="宋体" panose="02010600030101010101" pitchFamily="2" charset="-122"/>
                <a:cs typeface="+mn-cs"/>
              </a:rPr>
              <a:t>区间</a:t>
            </a:r>
            <a:endParaRPr kumimoji="0" lang="en-US" altLang="zh-CN" sz="2400" kern="1200" cap="none" spc="0" normalizeH="0" baseline="0" noProof="0">
              <a:latin typeface="+mn-lt"/>
              <a:ea typeface="宋体" panose="02010600030101010101" pitchFamily="2" charset="-122"/>
              <a:cs typeface="+mn-cs"/>
            </a:endParaRPr>
          </a:p>
          <a:p>
            <a:pPr marL="288290" marR="0" defTabSz="914400">
              <a:buClrTx/>
              <a:buSzTx/>
              <a:defRPr/>
            </a:pPr>
            <a:r>
              <a:rPr kumimoji="0" lang="en-US" altLang="zh-CN" sz="2400" kern="1200" cap="none" spc="0" normalizeH="0" baseline="0" noProof="0">
                <a:latin typeface="宋体" panose="02010600030101010101" pitchFamily="2" charset="-122"/>
                <a:ea typeface="宋体" panose="02010600030101010101" pitchFamily="2" charset="-122"/>
                <a:cs typeface="+mn-cs"/>
              </a:rPr>
              <a:t>  </a:t>
            </a:r>
            <a:r>
              <a:rPr kumimoji="0" lang="en-US" altLang="zh-CN" sz="2400" kern="1200" cap="none" spc="0" normalizeH="0" baseline="0" noProof="0">
                <a:latin typeface="+mn-lt"/>
                <a:ea typeface="宋体" panose="02010600030101010101" pitchFamily="2" charset="-122"/>
                <a:cs typeface="+mn-cs"/>
              </a:rPr>
              <a:t>int max,delta;//</a:t>
            </a:r>
            <a:r>
              <a:rPr kumimoji="0" lang="zh-CN" altLang="en-US" sz="2400" kern="1200" cap="none" spc="0" normalizeH="0" baseline="0" noProof="0">
                <a:latin typeface="+mn-lt"/>
                <a:ea typeface="宋体" panose="02010600030101010101" pitchFamily="2" charset="-122"/>
                <a:cs typeface="+mn-cs"/>
              </a:rPr>
              <a:t>结点数据</a:t>
            </a:r>
            <a:endParaRPr kumimoji="0" lang="zh-CN" altLang="zh-CN" sz="2400" kern="1200" cap="none" spc="0" normalizeH="0" baseline="0" noProof="0">
              <a:latin typeface="+mn-lt"/>
              <a:ea typeface="宋体" panose="02010600030101010101" pitchFamily="2" charset="-122"/>
              <a:cs typeface="+mn-cs"/>
            </a:endParaRPr>
          </a:p>
          <a:p>
            <a:pPr marL="288290" marR="0" defTabSz="914400">
              <a:buClrTx/>
              <a:buSzTx/>
              <a:defRPr/>
            </a:pPr>
            <a:r>
              <a:rPr kumimoji="0" lang="en-US" altLang="zh-CN" sz="2400" kern="1200" cap="none" spc="0" normalizeH="0" baseline="0" noProof="0">
                <a:latin typeface="+mn-lt"/>
                <a:ea typeface="宋体" panose="02010600030101010101" pitchFamily="2" charset="-122"/>
                <a:cs typeface="+mn-cs"/>
              </a:rPr>
              <a:t>    note *lchild, *rchild//</a:t>
            </a:r>
            <a:r>
              <a:rPr kumimoji="0" lang="zh-CN" altLang="en-US" sz="2400" kern="1200" cap="none" spc="0" normalizeH="0" baseline="0" noProof="0">
                <a:latin typeface="+mn-lt"/>
                <a:ea typeface="宋体" panose="02010600030101010101" pitchFamily="2" charset="-122"/>
                <a:cs typeface="+mn-cs"/>
              </a:rPr>
              <a:t>左右孩子指针</a:t>
            </a:r>
            <a:endParaRPr kumimoji="0" lang="en-US" altLang="zh-CN" sz="2400" kern="1200" cap="none" spc="0" normalizeH="0" baseline="0" noProof="0">
              <a:latin typeface="+mn-lt"/>
              <a:ea typeface="宋体" panose="02010600030101010101" pitchFamily="2" charset="-122"/>
              <a:cs typeface="+mn-cs"/>
            </a:endParaRPr>
          </a:p>
          <a:p>
            <a:pPr marL="288290" marR="0" defTabSz="914400">
              <a:buClrTx/>
              <a:buSzTx/>
              <a:defRPr/>
            </a:pPr>
            <a:r>
              <a:rPr kumimoji="0" lang="en-US" altLang="zh-CN" sz="2400" kern="1200" cap="none" spc="0" normalizeH="0" baseline="0" noProof="0">
                <a:latin typeface="+mn-lt"/>
                <a:ea typeface="宋体" panose="02010600030101010101" pitchFamily="2" charset="-122"/>
                <a:cs typeface="+mn-cs"/>
              </a:rPr>
              <a:t>}</a:t>
            </a:r>
            <a:endParaRPr kumimoji="0" lang="zh-CN" altLang="zh-CN" sz="2400" kern="1200" cap="none" spc="0" normalizeH="0" baseline="0" noProof="0">
              <a:latin typeface="+mn-lt"/>
              <a:ea typeface="宋体" panose="02010600030101010101" pitchFamily="2" charset="-122"/>
              <a:cs typeface="+mn-cs"/>
            </a:endParaRPr>
          </a:p>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（2）数组模拟链表：</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L="215900" marR="0" defTabSz="914400">
              <a:buClrTx/>
              <a:buSzTx/>
              <a:defRPr/>
            </a:pPr>
            <a:r>
              <a:rPr kumimoji="0" lang="en-US" altLang="zh-CN" sz="2400" kern="1200" cap="none" spc="0" normalizeH="0" baseline="0" noProof="0">
                <a:latin typeface="+mn-lt"/>
                <a:ea typeface="宋体" panose="02010600030101010101" pitchFamily="2" charset="-122"/>
                <a:cs typeface="+mn-cs"/>
              </a:rPr>
              <a:t>int left[n],right[n],lchild[n],rchild[n],data[n];</a:t>
            </a:r>
            <a:endParaRPr kumimoji="0" lang="en-US" altLang="zh-CN" sz="2400" kern="1200" cap="none" spc="0" normalizeH="0" baseline="0" noProof="0">
              <a:latin typeface="+mn-lt"/>
              <a:ea typeface="宋体" panose="02010600030101010101" pitchFamily="2" charset="-122"/>
              <a:cs typeface="+mn-cs"/>
            </a:endParaRPr>
          </a:p>
          <a:p>
            <a:pPr marR="0" defTabSz="914400">
              <a:buClrTx/>
              <a:buSzTx/>
              <a:defRPr/>
            </a:pPr>
            <a:endParaRPr kumimoji="0" lang="zh-CN" altLang="zh-CN" sz="2400" kern="1200" cap="none" spc="0" normalizeH="0" baseline="0" noProof="0">
              <a:latin typeface="+mn-lt"/>
              <a:ea typeface="宋体" panose="02010600030101010101" pitchFamily="2" charset="-122"/>
              <a:cs typeface="+mn-cs"/>
            </a:endParaRPr>
          </a:p>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（3）堆的结构：</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根节点为1，对于结点</a:t>
            </a:r>
            <a:r>
              <a:rPr kumimoji="0" lang="en-US" altLang="zh-CN" sz="2800" kern="1200" cap="none" spc="0" normalizeH="0" baseline="0" noProof="0">
                <a:latin typeface="Arial" panose="020B0604020202020204" pitchFamily="34" charset="0"/>
                <a:ea typeface="宋体" panose="02010600030101010101" pitchFamily="2" charset="-122"/>
                <a:cs typeface="+mn-cs"/>
              </a:rPr>
              <a:t>x，</a:t>
            </a:r>
            <a:r>
              <a:rPr kumimoji="0" lang="zh-CN" altLang="en-US" sz="2800" kern="1200" cap="none" spc="0" normalizeH="0" baseline="0" noProof="0">
                <a:latin typeface="Arial" panose="020B0604020202020204" pitchFamily="34" charset="0"/>
                <a:ea typeface="宋体" panose="02010600030101010101" pitchFamily="2" charset="-122"/>
                <a:cs typeface="+mn-cs"/>
              </a:rPr>
              <a:t>其左孩子为2</a:t>
            </a:r>
            <a:r>
              <a:rPr kumimoji="0" lang="en-US" altLang="zh-CN" sz="2800" kern="1200" cap="none" spc="0" normalizeH="0" baseline="0" noProof="0">
                <a:latin typeface="Arial" panose="020B0604020202020204" pitchFamily="34" charset="0"/>
                <a:ea typeface="宋体" panose="02010600030101010101" pitchFamily="2" charset="-122"/>
                <a:cs typeface="+mn-cs"/>
              </a:rPr>
              <a:t>x，</a:t>
            </a:r>
            <a:r>
              <a:rPr kumimoji="0" lang="zh-CN" altLang="en-US" sz="2800" kern="1200" cap="none" spc="0" normalizeH="0" baseline="0" noProof="0">
                <a:latin typeface="Arial" panose="020B0604020202020204" pitchFamily="34" charset="0"/>
                <a:ea typeface="宋体" panose="02010600030101010101" pitchFamily="2" charset="-122"/>
                <a:cs typeface="+mn-cs"/>
              </a:rPr>
              <a:t>右孩子为2</a:t>
            </a:r>
            <a:r>
              <a:rPr kumimoji="0" lang="en-US" altLang="zh-CN" sz="2800" kern="1200" cap="none" spc="0" normalizeH="0" baseline="0" noProof="0">
                <a:latin typeface="Arial" panose="020B0604020202020204" pitchFamily="34" charset="0"/>
                <a:ea typeface="宋体" panose="02010600030101010101" pitchFamily="2" charset="-122"/>
                <a:cs typeface="+mn-cs"/>
              </a:rPr>
              <a:t>x+1</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2" name="对象 1"/>
          <p:cNvGraphicFramePr/>
          <p:nvPr/>
        </p:nvGraphicFramePr>
        <p:xfrm>
          <a:off x="7194550" y="111760"/>
          <a:ext cx="4726940" cy="2098040"/>
        </p:xfrm>
        <a:graphic>
          <a:graphicData uri="http://schemas.openxmlformats.org/presentationml/2006/ole">
            <mc:AlternateContent xmlns:mc="http://schemas.openxmlformats.org/markup-compatibility/2006">
              <mc:Choice xmlns:v="urn:schemas-microsoft-com:vml" Requires="v">
                <p:oleObj spid="_x0000_s3" name="" r:id="rId1" imgW="4829175" imgH="2143125" progId="Paint.Picture">
                  <p:embed/>
                </p:oleObj>
              </mc:Choice>
              <mc:Fallback>
                <p:oleObj name="" r:id="rId1" imgW="4829175" imgH="2143125" progId="Paint.Picture">
                  <p:embed/>
                  <p:pic>
                    <p:nvPicPr>
                      <p:cNvPr id="0" name="图片 2"/>
                      <p:cNvPicPr/>
                      <p:nvPr/>
                    </p:nvPicPr>
                    <p:blipFill>
                      <a:blip r:embed="rId2"/>
                      <a:stretch>
                        <a:fillRect/>
                      </a:stretch>
                    </p:blipFill>
                    <p:spPr>
                      <a:xfrm>
                        <a:off x="7194550" y="111760"/>
                        <a:ext cx="4726940" cy="2098040"/>
                      </a:xfrm>
                      <a:prstGeom prst="rect">
                        <a:avLst/>
                      </a:prstGeom>
                    </p:spPr>
                  </p:pic>
                </p:oleObj>
              </mc:Fallback>
            </mc:AlternateContent>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5415"/>
            <a:ext cx="10515600" cy="596900"/>
          </a:xfrm>
        </p:spPr>
        <p:txBody>
          <a:bodyPr>
            <a:normAutofit fontScale="90000"/>
          </a:bodyPr>
          <a:p>
            <a:r>
              <a:rPr lang="zh-CN" altLang="en-US" noProof="0">
                <a:latin typeface="Arial" panose="020B0604020202020204" pitchFamily="34" charset="0"/>
                <a:ea typeface="宋体" panose="02010600030101010101" pitchFamily="2" charset="-122"/>
                <a:cs typeface="+mn-cs"/>
                <a:sym typeface="+mn-ea"/>
              </a:rPr>
              <a:t>堆的结构</a:t>
            </a:r>
            <a:endParaRPr lang="zh-CN" altLang="en-US"/>
          </a:p>
        </p:txBody>
      </p:sp>
      <p:sp>
        <p:nvSpPr>
          <p:cNvPr id="3" name="内容占位符 2"/>
          <p:cNvSpPr>
            <a:spLocks noGrp="1"/>
          </p:cNvSpPr>
          <p:nvPr>
            <p:ph idx="1"/>
          </p:nvPr>
        </p:nvSpPr>
        <p:spPr>
          <a:xfrm>
            <a:off x="257175" y="809625"/>
            <a:ext cx="11640820" cy="3012440"/>
          </a:xfrm>
        </p:spPr>
        <p:txBody>
          <a:bodyPr>
            <a:normAutofit/>
          </a:bodyPr>
          <a:p>
            <a:pPr fontAlgn="auto">
              <a:lnSpc>
                <a:spcPct val="100000"/>
              </a:lnSpc>
              <a:spcBef>
                <a:spcPts val="1000"/>
              </a:spcBef>
              <a:buClr>
                <a:srgbClr val="00B050"/>
              </a:buClr>
              <a:buFont typeface="Wingdings" panose="05000000000000000000" charset="0"/>
              <a:buChar char="l"/>
            </a:pPr>
            <a:r>
              <a:rPr lang="zh-CN" altLang="en-US" sz="2400" dirty="0">
                <a:sym typeface="+mn-ea"/>
              </a:rPr>
              <a:t>如果我们把根节点设为</a:t>
            </a:r>
            <a:r>
              <a:rPr lang="en-US" altLang="zh-CN" sz="2400">
                <a:sym typeface="+mn-ea"/>
              </a:rPr>
              <a:t>1</a:t>
            </a:r>
            <a:r>
              <a:rPr lang="zh-CN" altLang="en-US" sz="2400" dirty="0">
                <a:sym typeface="+mn-ea"/>
              </a:rPr>
              <a:t>号节点（左孩子为</a:t>
            </a:r>
            <a:r>
              <a:rPr lang="en-US" altLang="zh-CN" sz="2400">
                <a:sym typeface="+mn-ea"/>
              </a:rPr>
              <a:t>2</a:t>
            </a:r>
            <a:r>
              <a:rPr lang="zh-CN" altLang="en-US" sz="2400" dirty="0">
                <a:sym typeface="+mn-ea"/>
              </a:rPr>
              <a:t>，右孩子为</a:t>
            </a:r>
            <a:r>
              <a:rPr lang="en-US" altLang="zh-CN" sz="2400">
                <a:sym typeface="+mn-ea"/>
              </a:rPr>
              <a:t>3</a:t>
            </a:r>
            <a:r>
              <a:rPr lang="zh-CN" altLang="en-US" sz="2400" dirty="0">
                <a:sym typeface="+mn-ea"/>
              </a:rPr>
              <a:t>，以此类推），我们可以看到</a:t>
            </a:r>
            <a:r>
              <a:rPr lang="zh-CN" altLang="en-US" sz="2400">
                <a:sym typeface="+mn-ea"/>
              </a:rPr>
              <a:t>节点与区间一对</a:t>
            </a:r>
            <a:r>
              <a:rPr lang="zh-CN" altLang="en-US" sz="2400" dirty="0">
                <a:sym typeface="+mn-ea"/>
              </a:rPr>
              <a:t>：</a:t>
            </a:r>
            <a:endParaRPr lang="zh-CN" altLang="en-US" sz="2400" dirty="0"/>
          </a:p>
          <a:p>
            <a:pPr lvl="1" fontAlgn="auto">
              <a:spcBef>
                <a:spcPts val="1000"/>
              </a:spcBef>
              <a:buClr>
                <a:srgbClr val="00B050"/>
              </a:buClr>
            </a:pPr>
            <a:r>
              <a:rPr lang="en-US" altLang="zh-CN" sz="2000">
                <a:sym typeface="+mn-ea"/>
              </a:rPr>
              <a:t>1</a:t>
            </a:r>
            <a:r>
              <a:rPr lang="zh-CN" altLang="en-US" sz="2000" dirty="0">
                <a:sym typeface="+mn-ea"/>
              </a:rPr>
              <a:t>号节点表示区间</a:t>
            </a:r>
            <a:r>
              <a:rPr lang="en-US" altLang="zh-CN" sz="2000">
                <a:sym typeface="+mn-ea"/>
              </a:rPr>
              <a:t>【1,10】</a:t>
            </a:r>
            <a:r>
              <a:rPr lang="zh-CN" altLang="en-US" sz="2000" dirty="0">
                <a:sym typeface="+mn-ea"/>
              </a:rPr>
              <a:t>；</a:t>
            </a:r>
            <a:endParaRPr lang="zh-CN" altLang="en-US" sz="2000" dirty="0"/>
          </a:p>
          <a:p>
            <a:pPr lvl="1" fontAlgn="auto">
              <a:spcBef>
                <a:spcPts val="1000"/>
              </a:spcBef>
              <a:buClr>
                <a:srgbClr val="00B050"/>
              </a:buClr>
            </a:pPr>
            <a:r>
              <a:rPr lang="en-US" altLang="zh-CN" sz="2000">
                <a:sym typeface="+mn-ea"/>
              </a:rPr>
              <a:t>2</a:t>
            </a:r>
            <a:r>
              <a:rPr lang="zh-CN" altLang="en-US" sz="2000" dirty="0">
                <a:sym typeface="+mn-ea"/>
              </a:rPr>
              <a:t>号节点表示区间</a:t>
            </a:r>
            <a:r>
              <a:rPr lang="en-US" altLang="zh-CN" sz="2000">
                <a:sym typeface="+mn-ea"/>
              </a:rPr>
              <a:t>【1,5】</a:t>
            </a:r>
            <a:r>
              <a:rPr lang="zh-CN" altLang="en-US" sz="2000" dirty="0">
                <a:sym typeface="+mn-ea"/>
              </a:rPr>
              <a:t>；</a:t>
            </a:r>
            <a:endParaRPr lang="zh-CN" altLang="en-US" sz="2000" dirty="0"/>
          </a:p>
          <a:p>
            <a:pPr lvl="1" fontAlgn="auto">
              <a:spcBef>
                <a:spcPts val="1000"/>
              </a:spcBef>
              <a:buClr>
                <a:srgbClr val="00B050"/>
              </a:buClr>
            </a:pPr>
            <a:r>
              <a:rPr lang="en-US" altLang="zh-CN" sz="2000">
                <a:sym typeface="+mn-ea"/>
              </a:rPr>
              <a:t>3</a:t>
            </a:r>
            <a:r>
              <a:rPr lang="zh-CN" altLang="en-US" sz="2000" dirty="0">
                <a:sym typeface="+mn-ea"/>
              </a:rPr>
              <a:t>号节点表示区间</a:t>
            </a:r>
            <a:r>
              <a:rPr lang="en-US" altLang="zh-CN" sz="2000">
                <a:sym typeface="+mn-ea"/>
              </a:rPr>
              <a:t>【6,10】</a:t>
            </a:r>
            <a:r>
              <a:rPr lang="zh-CN" altLang="en-US" sz="2000" dirty="0">
                <a:sym typeface="+mn-ea"/>
              </a:rPr>
              <a:t>；</a:t>
            </a:r>
            <a:endParaRPr lang="zh-CN" altLang="en-US" sz="2000" dirty="0"/>
          </a:p>
          <a:p>
            <a:pPr lvl="1" fontAlgn="auto">
              <a:spcBef>
                <a:spcPts val="1000"/>
              </a:spcBef>
              <a:buClr>
                <a:srgbClr val="00B050"/>
              </a:buClr>
            </a:pPr>
            <a:r>
              <a:rPr lang="zh-CN" altLang="en-US" sz="2000" dirty="0">
                <a:sym typeface="+mn-ea"/>
              </a:rPr>
              <a:t>。。。。。。</a:t>
            </a:r>
            <a:endParaRPr lang="zh-CN" altLang="en-US" sz="2000" dirty="0"/>
          </a:p>
          <a:p>
            <a:pPr lvl="1" fontAlgn="auto">
              <a:spcBef>
                <a:spcPts val="1000"/>
              </a:spcBef>
              <a:buClr>
                <a:srgbClr val="00B050"/>
              </a:buClr>
            </a:pPr>
            <a:r>
              <a:rPr lang="zh-CN" altLang="en-US" sz="2000" dirty="0">
                <a:sym typeface="+mn-ea"/>
              </a:rPr>
              <a:t>叶子节点表示单个点，如：</a:t>
            </a:r>
            <a:r>
              <a:rPr lang="en-US" altLang="zh-CN" sz="2000">
                <a:sym typeface="+mn-ea"/>
              </a:rPr>
              <a:t>【1,1】</a:t>
            </a:r>
            <a:r>
              <a:rPr lang="zh-CN" altLang="en-US" sz="2000" dirty="0">
                <a:sym typeface="+mn-ea"/>
              </a:rPr>
              <a:t>、</a:t>
            </a:r>
            <a:r>
              <a:rPr lang="en-US" altLang="zh-CN" sz="2000">
                <a:sym typeface="+mn-ea"/>
              </a:rPr>
              <a:t>【</a:t>
            </a:r>
            <a:r>
              <a:rPr lang="en-US" altLang="zh-CN" sz="1900">
                <a:sym typeface="+mn-ea"/>
              </a:rPr>
              <a:t>2,2】</a:t>
            </a:r>
            <a:endParaRPr lang="zh-CN" altLang="en-US" sz="2400" dirty="0"/>
          </a:p>
        </p:txBody>
      </p:sp>
      <p:pic>
        <p:nvPicPr>
          <p:cNvPr id="5123" name="Picture 7"/>
          <p:cNvPicPr>
            <a:picLocks noChangeAspect="1"/>
          </p:cNvPicPr>
          <p:nvPr/>
        </p:nvPicPr>
        <p:blipFill>
          <a:blip r:embed="rId1"/>
          <a:stretch>
            <a:fillRect/>
          </a:stretch>
        </p:blipFill>
        <p:spPr>
          <a:xfrm>
            <a:off x="523240" y="4023995"/>
            <a:ext cx="5015865" cy="2573655"/>
          </a:xfrm>
          <a:prstGeom prst="rect">
            <a:avLst/>
          </a:prstGeom>
          <a:noFill/>
          <a:ln w="9525">
            <a:noFill/>
          </a:ln>
        </p:spPr>
      </p:pic>
      <p:pic>
        <p:nvPicPr>
          <p:cNvPr id="21" name="图片 5"/>
          <p:cNvPicPr>
            <a:picLocks noChangeAspect="1"/>
          </p:cNvPicPr>
          <p:nvPr/>
        </p:nvPicPr>
        <p:blipFill>
          <a:blip r:embed="rId2"/>
          <a:stretch>
            <a:fillRect/>
          </a:stretch>
        </p:blipFill>
        <p:spPr>
          <a:xfrm>
            <a:off x="5814060" y="4628515"/>
            <a:ext cx="4027170" cy="497840"/>
          </a:xfrm>
          <a:prstGeom prst="rect">
            <a:avLst/>
          </a:prstGeom>
          <a:noFill/>
          <a:ln w="9525">
            <a:noFill/>
          </a:ln>
        </p:spPr>
      </p:pic>
      <p:pic>
        <p:nvPicPr>
          <p:cNvPr id="4" name="图片 3"/>
          <p:cNvPicPr>
            <a:picLocks noChangeAspect="1"/>
          </p:cNvPicPr>
          <p:nvPr/>
        </p:nvPicPr>
        <p:blipFill>
          <a:blip r:embed="rId3"/>
          <a:stretch>
            <a:fillRect/>
          </a:stretch>
        </p:blipFill>
        <p:spPr>
          <a:xfrm>
            <a:off x="5685790" y="5532120"/>
            <a:ext cx="6445250" cy="471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97205" y="2097405"/>
            <a:ext cx="10085705" cy="3627755"/>
          </a:xfrm>
          <a:prstGeom prst="rect">
            <a:avLst/>
          </a:prstGeom>
        </p:spPr>
      </p:pic>
      <p:sp>
        <p:nvSpPr>
          <p:cNvPr id="30722" name="Rectangle 2"/>
          <p:cNvSpPr>
            <a:spLocks noGrp="1"/>
          </p:cNvSpPr>
          <p:nvPr>
            <p:ph type="title"/>
          </p:nvPr>
        </p:nvSpPr>
        <p:spPr>
          <a:xfrm>
            <a:off x="497205" y="215265"/>
            <a:ext cx="10515600" cy="782320"/>
          </a:xfrm>
        </p:spPr>
        <p:txBody>
          <a:bodyPr vert="horz" wrap="square" lIns="91440" tIns="90000" rIns="91440" bIns="90000" anchor="t">
            <a:normAutofit fontScale="90000"/>
          </a:bodyPr>
          <a:p>
            <a:r>
              <a:rPr lang="zh-CN" altLang="en-US" b="1" dirty="0">
                <a:solidFill>
                  <a:schemeClr val="tx1"/>
                </a:solidFill>
                <a:latin typeface="Arial" panose="020B0604020202020204" pitchFamily="34" charset="0"/>
                <a:ea typeface="宋体" panose="02010600030101010101" pitchFamily="2" charset="-122"/>
                <a:sym typeface="+mn-ea"/>
              </a:rPr>
              <a:t> 建树</a:t>
            </a:r>
            <a:endParaRPr lang="zh-CN" altLang="en-US" b="1" dirty="0">
              <a:solidFill>
                <a:schemeClr val="tx1"/>
              </a:solidFill>
              <a:latin typeface="Arial" panose="020B0604020202020204" pitchFamily="34" charset="0"/>
              <a:ea typeface="宋体" panose="02010600030101010101" pitchFamily="2" charset="-122"/>
              <a:sym typeface="+mn-ea"/>
            </a:endParaRPr>
          </a:p>
        </p:txBody>
      </p:sp>
      <p:sp>
        <p:nvSpPr>
          <p:cNvPr id="30723" name="Text Box 3"/>
          <p:cNvSpPr txBox="1"/>
          <p:nvPr/>
        </p:nvSpPr>
        <p:spPr>
          <a:xfrm>
            <a:off x="496570" y="997585"/>
            <a:ext cx="11233150" cy="829945"/>
          </a:xfrm>
          <a:prstGeom prst="rect">
            <a:avLst/>
          </a:prstGeom>
          <a:noFill/>
          <a:ln w="9525">
            <a:noFill/>
          </a:ln>
        </p:spPr>
        <p:txBody>
          <a:bodyPr wrap="square" anchor="t">
            <a:spAutoFit/>
          </a:bodyPr>
          <a:p>
            <a:pPr>
              <a:spcBef>
                <a:spcPct val="0"/>
              </a:spcBef>
            </a:pPr>
            <a:r>
              <a:rPr sz="2400" dirty="0">
                <a:latin typeface="Arial" panose="020B0604020202020204" pitchFamily="34" charset="0"/>
              </a:rPr>
              <a:t>在线段树中建树一般采用的是递归的方式建树,在建树的过程中保留每个点的信息(区间左端点,右端点,区间和等),在线段树中的每个节点就是一个区间</a:t>
            </a:r>
            <a:r>
              <a:rPr lang="zh-CN" sz="2400" dirty="0">
                <a:latin typeface="Arial" panose="020B0604020202020204" pitchFamily="34" charset="0"/>
              </a:rPr>
              <a:t>。</a:t>
            </a:r>
            <a:endParaRPr lang="zh-CN" sz="2400" dirty="0">
              <a:latin typeface="Arial" panose="020B0604020202020204" pitchFamily="34" charset="0"/>
            </a:endParaRPr>
          </a:p>
        </p:txBody>
      </p:sp>
      <p:pic>
        <p:nvPicPr>
          <p:cNvPr id="5123" name="Picture 7"/>
          <p:cNvPicPr>
            <a:picLocks noChangeAspect="1"/>
          </p:cNvPicPr>
          <p:nvPr/>
        </p:nvPicPr>
        <p:blipFill>
          <a:blip r:embed="rId2"/>
          <a:stretch>
            <a:fillRect/>
          </a:stretch>
        </p:blipFill>
        <p:spPr>
          <a:xfrm>
            <a:off x="6985000" y="3614420"/>
            <a:ext cx="5015865" cy="2573655"/>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线段树的维护方法</a:t>
            </a:r>
            <a:endParaRPr lang="zh-CN" altLang="en-US"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035685" y="1330325"/>
            <a:ext cx="7478395" cy="516191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496570" y="121920"/>
            <a:ext cx="3949700" cy="782320"/>
          </a:xfrm>
        </p:spPr>
        <p:txBody>
          <a:bodyPr vert="horz" wrap="square" lIns="91440" tIns="90000" rIns="91440" bIns="90000" anchor="t">
            <a:normAutofit fontScale="90000"/>
          </a:bodyPr>
          <a:p>
            <a:r>
              <a:rPr lang="zh-CN" altLang="en-US" b="1" dirty="0">
                <a:solidFill>
                  <a:schemeClr val="tx1"/>
                </a:solidFill>
                <a:latin typeface="Arial" panose="020B0604020202020204" pitchFamily="34" charset="0"/>
                <a:ea typeface="宋体" panose="02010600030101010101" pitchFamily="2" charset="-122"/>
                <a:sym typeface="+mn-ea"/>
              </a:rPr>
              <a:t>下传懒惰标记</a:t>
            </a:r>
            <a:endParaRPr lang="zh-CN" altLang="en-US" b="1" dirty="0">
              <a:solidFill>
                <a:schemeClr val="tx1"/>
              </a:solidFill>
              <a:latin typeface="Arial" panose="020B0604020202020204" pitchFamily="34" charset="0"/>
              <a:ea typeface="宋体" panose="02010600030101010101" pitchFamily="2" charset="-122"/>
              <a:sym typeface="+mn-ea"/>
            </a:endParaRPr>
          </a:p>
        </p:txBody>
      </p:sp>
      <p:sp>
        <p:nvSpPr>
          <p:cNvPr id="30723" name="Text Box 3"/>
          <p:cNvSpPr txBox="1"/>
          <p:nvPr/>
        </p:nvSpPr>
        <p:spPr>
          <a:xfrm>
            <a:off x="496570" y="772160"/>
            <a:ext cx="11233150" cy="1568450"/>
          </a:xfrm>
          <a:prstGeom prst="rect">
            <a:avLst/>
          </a:prstGeom>
          <a:noFill/>
          <a:ln w="9525">
            <a:noFill/>
          </a:ln>
        </p:spPr>
        <p:txBody>
          <a:bodyPr wrap="square" anchor="t">
            <a:spAutoFit/>
          </a:bodyPr>
          <a:p>
            <a:pPr indent="609600" fontAlgn="auto">
              <a:spcBef>
                <a:spcPct val="0"/>
              </a:spcBef>
              <a:extLst>
                <a:ext uri="{35155182-B16C-46BC-9424-99874614C6A1}">
                  <wpsdc:indentchars xmlns:wpsdc="http://www.wps.cn/officeDocument/2017/drawingmlCustomData" val="200" checksum="4158780845"/>
                </a:ext>
              </a:extLst>
            </a:pPr>
            <a:r>
              <a:rPr lang="en-US" sz="2400" dirty="0">
                <a:latin typeface="Arial" panose="020B0604020202020204" pitchFamily="34" charset="0"/>
              </a:rPr>
              <a:t>l</a:t>
            </a:r>
            <a:r>
              <a:rPr sz="2400" dirty="0">
                <a:latin typeface="Arial" panose="020B0604020202020204" pitchFamily="34" charset="0"/>
              </a:rPr>
              <a:t>azy[]数组,懒惰标记</a:t>
            </a:r>
            <a:r>
              <a:rPr lang="zh-CN" sz="2400" dirty="0">
                <a:latin typeface="Arial" panose="020B0604020202020204" pitchFamily="34" charset="0"/>
              </a:rPr>
              <a:t>。</a:t>
            </a:r>
            <a:endParaRPr lang="zh-CN" sz="2400" dirty="0">
              <a:latin typeface="Arial" panose="020B0604020202020204" pitchFamily="34" charset="0"/>
            </a:endParaRPr>
          </a:p>
          <a:p>
            <a:pPr indent="609600" fontAlgn="auto">
              <a:spcBef>
                <a:spcPct val="0"/>
              </a:spcBef>
              <a:extLst>
                <a:ext uri="{35155182-B16C-46BC-9424-99874614C6A1}">
                  <wpsdc:indentchars xmlns:wpsdc="http://www.wps.cn/officeDocument/2017/drawingmlCustomData" val="200" checksum="4158780845"/>
                </a:ext>
              </a:extLst>
            </a:pPr>
            <a:r>
              <a:rPr sz="2400" dirty="0">
                <a:latin typeface="Arial" panose="020B0604020202020204" pitchFamily="34" charset="0"/>
              </a:rPr>
              <a:t>lazy数组用于保存修改在某个区间上的值,但不即时修改赋值到节点上,而是在之后查询时需要查询它子树的值的时候再将懒惰标记下移</a:t>
            </a:r>
            <a:r>
              <a:rPr lang="zh-CN" altLang="en-US" sz="2400" dirty="0">
                <a:latin typeface="Arial" panose="020B0604020202020204" pitchFamily="34" charset="0"/>
              </a:rPr>
              <a:t>。</a:t>
            </a:r>
            <a:r>
              <a:rPr sz="2400" dirty="0">
                <a:latin typeface="Arial" panose="020B0604020202020204" pitchFamily="34" charset="0"/>
              </a:rPr>
              <a:t>下</a:t>
            </a:r>
            <a:r>
              <a:rPr lang="zh-CN" sz="2400" dirty="0">
                <a:latin typeface="Arial" panose="020B0604020202020204" pitchFamily="34" charset="0"/>
              </a:rPr>
              <a:t>传</a:t>
            </a:r>
            <a:r>
              <a:rPr sz="2400" dirty="0">
                <a:latin typeface="Arial" panose="020B0604020202020204" pitchFamily="34" charset="0"/>
              </a:rPr>
              <a:t>lazy标记就是将当前区间的修改细化到每个小区间上。</a:t>
            </a:r>
            <a:endParaRPr sz="2400" dirty="0">
              <a:latin typeface="Arial" panose="020B0604020202020204" pitchFamily="34" charset="0"/>
            </a:endParaRPr>
          </a:p>
        </p:txBody>
      </p:sp>
      <p:sp>
        <p:nvSpPr>
          <p:cNvPr id="3" name="Rectangle 2"/>
          <p:cNvSpPr>
            <a:spLocks noGrp="1"/>
          </p:cNvSpPr>
          <p:nvPr/>
        </p:nvSpPr>
        <p:spPr>
          <a:xfrm>
            <a:off x="445770" y="4987290"/>
            <a:ext cx="10515600" cy="782320"/>
          </a:xfrm>
          <a:prstGeom prst="rect">
            <a:avLst/>
          </a:prstGeom>
        </p:spPr>
        <p:txBody>
          <a:bodyPr vert="horz" wrap="square" lIns="91440" tIns="90000" rIns="91440" bIns="9000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tx1"/>
                </a:solidFill>
                <a:latin typeface="Arial" panose="020B0604020202020204" pitchFamily="34" charset="0"/>
                <a:ea typeface="宋体" panose="02010600030101010101" pitchFamily="2" charset="-122"/>
                <a:sym typeface="+mn-ea"/>
              </a:rPr>
              <a:t>上推</a:t>
            </a:r>
            <a:endParaRPr lang="zh-CN" altLang="en-US" b="1" dirty="0">
              <a:solidFill>
                <a:schemeClr val="tx1"/>
              </a:solidFill>
              <a:latin typeface="Arial" panose="020B0604020202020204" pitchFamily="3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668020" y="5769610"/>
            <a:ext cx="6430645" cy="922655"/>
          </a:xfrm>
          <a:prstGeom prst="rect">
            <a:avLst/>
          </a:prstGeom>
        </p:spPr>
      </p:pic>
      <p:pic>
        <p:nvPicPr>
          <p:cNvPr id="7" name="图片 6"/>
          <p:cNvPicPr>
            <a:picLocks noChangeAspect="1"/>
          </p:cNvPicPr>
          <p:nvPr/>
        </p:nvPicPr>
        <p:blipFill>
          <a:blip r:embed="rId2"/>
          <a:stretch>
            <a:fillRect/>
          </a:stretch>
        </p:blipFill>
        <p:spPr>
          <a:xfrm>
            <a:off x="668020" y="2466975"/>
            <a:ext cx="10520045" cy="2520950"/>
          </a:xfrm>
          <a:prstGeom prst="rect">
            <a:avLst/>
          </a:prstGeom>
        </p:spPr>
      </p:pic>
      <p:pic>
        <p:nvPicPr>
          <p:cNvPr id="5123" name="Picture 7"/>
          <p:cNvPicPr>
            <a:picLocks noChangeAspect="1"/>
          </p:cNvPicPr>
          <p:nvPr/>
        </p:nvPicPr>
        <p:blipFill>
          <a:blip r:embed="rId3"/>
          <a:stretch>
            <a:fillRect/>
          </a:stretch>
        </p:blipFill>
        <p:spPr>
          <a:xfrm>
            <a:off x="7725410" y="4477385"/>
            <a:ext cx="4004310" cy="2054860"/>
          </a:xfrm>
          <a:prstGeom prst="rect">
            <a:avLst/>
          </a:prstGeom>
          <a:noFill/>
          <a:ln w="9525">
            <a:noFill/>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96570" y="1484630"/>
            <a:ext cx="8967470" cy="3584575"/>
          </a:xfrm>
          <a:prstGeom prst="rect">
            <a:avLst/>
          </a:prstGeom>
        </p:spPr>
      </p:pic>
      <p:sp>
        <p:nvSpPr>
          <p:cNvPr id="30722" name="Rectangle 2"/>
          <p:cNvSpPr>
            <a:spLocks noGrp="1"/>
          </p:cNvSpPr>
          <p:nvPr>
            <p:ph type="title"/>
          </p:nvPr>
        </p:nvSpPr>
        <p:spPr>
          <a:xfrm>
            <a:off x="496570" y="215265"/>
            <a:ext cx="10515600" cy="782320"/>
          </a:xfrm>
        </p:spPr>
        <p:txBody>
          <a:bodyPr vert="horz" wrap="square" lIns="91440" tIns="90000" rIns="91440" bIns="90000" anchor="t">
            <a:normAutofit fontScale="90000"/>
          </a:bodyPr>
          <a:p>
            <a:r>
              <a:rPr lang="zh-CN" altLang="en-US" b="1" dirty="0">
                <a:solidFill>
                  <a:schemeClr val="tx1"/>
                </a:solidFill>
                <a:latin typeface="Arial" panose="020B0604020202020204" pitchFamily="34" charset="0"/>
                <a:ea typeface="宋体" panose="02010600030101010101" pitchFamily="2" charset="-122"/>
                <a:sym typeface="+mn-ea"/>
              </a:rPr>
              <a:t>点更新</a:t>
            </a:r>
            <a:endParaRPr lang="zh-CN" altLang="en-US" b="1" dirty="0">
              <a:solidFill>
                <a:schemeClr val="tx1"/>
              </a:solidFill>
              <a:latin typeface="Arial" panose="020B0604020202020204" pitchFamily="34" charset="0"/>
              <a:ea typeface="宋体" panose="02010600030101010101" pitchFamily="2" charset="-122"/>
              <a:sym typeface="+mn-ea"/>
            </a:endParaRPr>
          </a:p>
        </p:txBody>
      </p:sp>
      <p:pic>
        <p:nvPicPr>
          <p:cNvPr id="5123" name="Picture 7"/>
          <p:cNvPicPr>
            <a:picLocks noChangeAspect="1"/>
          </p:cNvPicPr>
          <p:nvPr/>
        </p:nvPicPr>
        <p:blipFill>
          <a:blip r:embed="rId2"/>
          <a:stretch>
            <a:fillRect/>
          </a:stretch>
        </p:blipFill>
        <p:spPr>
          <a:xfrm>
            <a:off x="7701280" y="4356100"/>
            <a:ext cx="4236720" cy="2174240"/>
          </a:xfrm>
          <a:prstGeom prst="rect">
            <a:avLst/>
          </a:prstGeom>
          <a:noFill/>
          <a:ln w="9525">
            <a:noFill/>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496570" y="215265"/>
            <a:ext cx="10515600" cy="782320"/>
          </a:xfrm>
        </p:spPr>
        <p:txBody>
          <a:bodyPr vert="horz" wrap="square" lIns="91440" tIns="90000" rIns="91440" bIns="90000" anchor="t">
            <a:normAutofit fontScale="90000"/>
          </a:bodyPr>
          <a:p>
            <a:r>
              <a:rPr lang="zh-CN" altLang="en-US" b="1" dirty="0">
                <a:solidFill>
                  <a:schemeClr val="tx1"/>
                </a:solidFill>
                <a:latin typeface="Arial" panose="020B0604020202020204" pitchFamily="34" charset="0"/>
                <a:ea typeface="宋体" panose="02010600030101010101" pitchFamily="2" charset="-122"/>
                <a:sym typeface="+mn-ea"/>
              </a:rPr>
              <a:t>区间更新</a:t>
            </a:r>
            <a:endParaRPr lang="zh-CN" altLang="en-US" b="1" dirty="0">
              <a:solidFill>
                <a:schemeClr val="tx1"/>
              </a:solidFill>
              <a:latin typeface="Arial" panose="020B0604020202020204" pitchFamily="34" charset="0"/>
              <a:ea typeface="宋体" panose="02010600030101010101" pitchFamily="2" charset="-122"/>
              <a:sym typeface="+mn-ea"/>
            </a:endParaRPr>
          </a:p>
        </p:txBody>
      </p:sp>
      <p:sp>
        <p:nvSpPr>
          <p:cNvPr id="30723" name="Text Box 3"/>
          <p:cNvSpPr txBox="1"/>
          <p:nvPr/>
        </p:nvSpPr>
        <p:spPr>
          <a:xfrm>
            <a:off x="496570" y="997585"/>
            <a:ext cx="11233150" cy="1568450"/>
          </a:xfrm>
          <a:prstGeom prst="rect">
            <a:avLst/>
          </a:prstGeom>
          <a:noFill/>
          <a:ln w="9525">
            <a:noFill/>
          </a:ln>
        </p:spPr>
        <p:txBody>
          <a:bodyPr wrap="square" anchor="t">
            <a:spAutoFit/>
          </a:bodyPr>
          <a:p>
            <a:pPr indent="609600" fontAlgn="auto">
              <a:spcBef>
                <a:spcPct val="0"/>
              </a:spcBef>
              <a:extLst>
                <a:ext uri="{35155182-B16C-46BC-9424-99874614C6A1}">
                  <wpsdc:indentchars xmlns:wpsdc="http://www.wps.cn/officeDocument/2017/drawingmlCustomData" val="200" checksum="4158780845"/>
                </a:ext>
              </a:extLst>
            </a:pPr>
            <a:r>
              <a:rPr sz="2400" dirty="0">
                <a:latin typeface="Arial" panose="020B0604020202020204" pitchFamily="34" charset="0"/>
              </a:rPr>
              <a:t>修改时是寻找一个能全部包含于修改范围的区间,并将它打上lazy标记</a:t>
            </a:r>
            <a:r>
              <a:rPr lang="zh-CN" sz="2400" dirty="0">
                <a:latin typeface="Arial" panose="020B0604020202020204" pitchFamily="34" charset="0"/>
              </a:rPr>
              <a:t>。</a:t>
            </a:r>
            <a:r>
              <a:rPr sz="2400" dirty="0">
                <a:latin typeface="Arial" panose="020B0604020202020204" pitchFamily="34" charset="0"/>
              </a:rPr>
              <a:t>一个需要修改的范围可以看做是一个个小的范围的集合,如</a:t>
            </a:r>
            <a:r>
              <a:rPr lang="zh-CN" sz="2400" dirty="0">
                <a:latin typeface="Arial" panose="020B0604020202020204" pitchFamily="34" charset="0"/>
              </a:rPr>
              <a:t>：</a:t>
            </a:r>
            <a:endParaRPr lang="zh-CN" sz="2400" dirty="0">
              <a:latin typeface="Arial" panose="020B0604020202020204" pitchFamily="34" charset="0"/>
            </a:endParaRPr>
          </a:p>
          <a:p>
            <a:pPr indent="609600" fontAlgn="auto">
              <a:spcBef>
                <a:spcPct val="0"/>
              </a:spcBef>
              <a:extLst>
                <a:ext uri="{35155182-B16C-46BC-9424-99874614C6A1}">
                  <wpsdc:indentchars xmlns:wpsdc="http://www.wps.cn/officeDocument/2017/drawingmlCustomData" val="200" checksum="4158780845"/>
                </a:ext>
              </a:extLst>
            </a:pPr>
            <a:r>
              <a:rPr sz="2400" dirty="0">
                <a:latin typeface="Arial" panose="020B0604020202020204" pitchFamily="34" charset="0"/>
              </a:rPr>
              <a:t>1到8的区间可以看做是[1,5]和[6,8];5到6的区间可以看做是[5,5]和[6,6];</a:t>
            </a:r>
            <a:endParaRPr sz="2400" dirty="0">
              <a:latin typeface="Arial" panose="020B0604020202020204" pitchFamily="34" charset="0"/>
            </a:endParaRPr>
          </a:p>
          <a:p>
            <a:pPr indent="609600" fontAlgn="auto">
              <a:spcBef>
                <a:spcPct val="0"/>
              </a:spcBef>
              <a:extLst>
                <a:ext uri="{35155182-B16C-46BC-9424-99874614C6A1}">
                  <wpsdc:indentchars xmlns:wpsdc="http://www.wps.cn/officeDocument/2017/drawingmlCustomData" val="200" checksum="4158780845"/>
                </a:ext>
              </a:extLst>
            </a:pPr>
            <a:r>
              <a:rPr sz="2400" dirty="0">
                <a:latin typeface="Arial" panose="020B0604020202020204" pitchFamily="34" charset="0"/>
              </a:rPr>
              <a:t>如果是将1~8加5,则将区间[1,5]和区间[6,8]节点的懒惰标记加上5</a:t>
            </a:r>
            <a:r>
              <a:rPr lang="zh-CN" sz="2400" dirty="0">
                <a:latin typeface="Arial" panose="020B0604020202020204" pitchFamily="34" charset="0"/>
              </a:rPr>
              <a:t>。</a:t>
            </a:r>
            <a:endParaRPr lang="zh-CN" sz="2400" dirty="0">
              <a:latin typeface="Arial" panose="020B0604020202020204" pitchFamily="34" charset="0"/>
            </a:endParaRPr>
          </a:p>
        </p:txBody>
      </p:sp>
      <p:pic>
        <p:nvPicPr>
          <p:cNvPr id="5123" name="Picture 7"/>
          <p:cNvPicPr>
            <a:picLocks noChangeAspect="1"/>
          </p:cNvPicPr>
          <p:nvPr/>
        </p:nvPicPr>
        <p:blipFill>
          <a:blip r:embed="rId1"/>
          <a:stretch>
            <a:fillRect/>
          </a:stretch>
        </p:blipFill>
        <p:spPr>
          <a:xfrm>
            <a:off x="8559165" y="2751455"/>
            <a:ext cx="3410585" cy="1750060"/>
          </a:xfrm>
          <a:prstGeom prst="rect">
            <a:avLst/>
          </a:prstGeom>
          <a:noFill/>
          <a:ln w="9525">
            <a:noFill/>
          </a:ln>
        </p:spPr>
      </p:pic>
      <p:pic>
        <p:nvPicPr>
          <p:cNvPr id="2" name="图片 1"/>
          <p:cNvPicPr>
            <a:picLocks noChangeAspect="1"/>
          </p:cNvPicPr>
          <p:nvPr/>
        </p:nvPicPr>
        <p:blipFill>
          <a:blip r:embed="rId2"/>
          <a:stretch>
            <a:fillRect/>
          </a:stretch>
        </p:blipFill>
        <p:spPr>
          <a:xfrm>
            <a:off x="496570" y="3064510"/>
            <a:ext cx="8017510" cy="344551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496570" y="215265"/>
            <a:ext cx="10515600" cy="782320"/>
          </a:xfrm>
        </p:spPr>
        <p:txBody>
          <a:bodyPr vert="horz" wrap="square" lIns="91440" tIns="90000" rIns="91440" bIns="90000" anchor="t">
            <a:normAutofit fontScale="90000"/>
          </a:bodyPr>
          <a:p>
            <a:r>
              <a:rPr dirty="0">
                <a:latin typeface="Arial" panose="020B0604020202020204" pitchFamily="34" charset="0"/>
                <a:sym typeface="+mn-ea"/>
              </a:rPr>
              <a:t>区间查询</a:t>
            </a:r>
            <a:endParaRPr lang="zh-CN" altLang="en-US" b="1" dirty="0">
              <a:solidFill>
                <a:schemeClr val="tx1"/>
              </a:solidFill>
              <a:latin typeface="Arial" panose="020B0604020202020204" pitchFamily="34" charset="0"/>
              <a:ea typeface="宋体" panose="02010600030101010101" pitchFamily="2" charset="-122"/>
              <a:sym typeface="+mn-ea"/>
            </a:endParaRPr>
          </a:p>
        </p:txBody>
      </p:sp>
      <p:sp>
        <p:nvSpPr>
          <p:cNvPr id="30723" name="Text Box 3"/>
          <p:cNvSpPr txBox="1"/>
          <p:nvPr/>
        </p:nvSpPr>
        <p:spPr>
          <a:xfrm>
            <a:off x="496570" y="997585"/>
            <a:ext cx="11233150" cy="829945"/>
          </a:xfrm>
          <a:prstGeom prst="rect">
            <a:avLst/>
          </a:prstGeom>
          <a:noFill/>
          <a:ln w="9525">
            <a:noFill/>
          </a:ln>
        </p:spPr>
        <p:txBody>
          <a:bodyPr wrap="square" anchor="t">
            <a:spAutoFit/>
          </a:bodyPr>
          <a:p>
            <a:pPr indent="609600" fontAlgn="auto">
              <a:spcBef>
                <a:spcPct val="0"/>
              </a:spcBef>
              <a:extLst>
                <a:ext uri="{35155182-B16C-46BC-9424-99874614C6A1}">
                  <wpsdc:indentchars xmlns:wpsdc="http://www.wps.cn/officeDocument/2017/drawingmlCustomData" val="200" checksum="4158780845"/>
                </a:ext>
              </a:extLst>
            </a:pPr>
            <a:r>
              <a:rPr sz="2400" dirty="0">
                <a:latin typeface="Arial" panose="020B0604020202020204" pitchFamily="34" charset="0"/>
              </a:rPr>
              <a:t>查询和修改操作比较像,也是将一个大区间细化为一个个小区间,找能被完全包含的区间进行查询</a:t>
            </a:r>
            <a:endParaRPr sz="2400" dirty="0">
              <a:latin typeface="Arial" panose="020B0604020202020204" pitchFamily="34" charset="0"/>
            </a:endParaRPr>
          </a:p>
        </p:txBody>
      </p:sp>
      <p:pic>
        <p:nvPicPr>
          <p:cNvPr id="3" name="图片 2"/>
          <p:cNvPicPr>
            <a:picLocks noChangeAspect="1"/>
          </p:cNvPicPr>
          <p:nvPr/>
        </p:nvPicPr>
        <p:blipFill>
          <a:blip r:embed="rId1"/>
          <a:stretch>
            <a:fillRect/>
          </a:stretch>
        </p:blipFill>
        <p:spPr>
          <a:xfrm>
            <a:off x="496570" y="1942465"/>
            <a:ext cx="9234805" cy="3352800"/>
          </a:xfrm>
          <a:prstGeom prst="rect">
            <a:avLst/>
          </a:prstGeom>
        </p:spPr>
      </p:pic>
      <p:pic>
        <p:nvPicPr>
          <p:cNvPr id="5123" name="Picture 7"/>
          <p:cNvPicPr>
            <a:picLocks noChangeAspect="1"/>
          </p:cNvPicPr>
          <p:nvPr/>
        </p:nvPicPr>
        <p:blipFill>
          <a:blip r:embed="rId2"/>
          <a:stretch>
            <a:fillRect/>
          </a:stretch>
        </p:blipFill>
        <p:spPr>
          <a:xfrm>
            <a:off x="8543290" y="4866640"/>
            <a:ext cx="3410585" cy="1750060"/>
          </a:xfrm>
          <a:prstGeom prst="rect">
            <a:avLst/>
          </a:prstGeom>
          <a:noFill/>
          <a:ln w="9525">
            <a:no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496570" y="215265"/>
            <a:ext cx="10515600" cy="782320"/>
          </a:xfrm>
        </p:spPr>
        <p:txBody>
          <a:bodyPr vert="horz" wrap="square" lIns="91440" tIns="90000" rIns="91440" bIns="90000" anchor="t">
            <a:normAutofit fontScale="90000"/>
          </a:bodyPr>
          <a:p>
            <a:r>
              <a:rPr dirty="0">
                <a:latin typeface="Arial" panose="020B0604020202020204" pitchFamily="34" charset="0"/>
                <a:sym typeface="+mn-ea"/>
              </a:rPr>
              <a:t>调用函数</a:t>
            </a:r>
            <a:endParaRPr lang="zh-CN" altLang="en-US" b="1" dirty="0">
              <a:solidFill>
                <a:schemeClr val="tx1"/>
              </a:solidFill>
              <a:latin typeface="Arial" panose="020B0604020202020204" pitchFamily="34" charset="0"/>
              <a:ea typeface="宋体" panose="02010600030101010101" pitchFamily="2" charset="-122"/>
              <a:sym typeface="+mn-ea"/>
            </a:endParaRPr>
          </a:p>
        </p:txBody>
      </p:sp>
      <p:sp>
        <p:nvSpPr>
          <p:cNvPr id="30723" name="Text Box 3"/>
          <p:cNvSpPr txBox="1"/>
          <p:nvPr/>
        </p:nvSpPr>
        <p:spPr>
          <a:xfrm>
            <a:off x="-169545" y="1426845"/>
            <a:ext cx="7117080" cy="4004945"/>
          </a:xfrm>
          <a:prstGeom prst="rect">
            <a:avLst/>
          </a:prstGeom>
          <a:noFill/>
          <a:ln w="9525">
            <a:noFill/>
          </a:ln>
        </p:spPr>
        <p:txBody>
          <a:bodyPr wrap="square" anchor="t">
            <a:spAutoFit/>
          </a:bodyPr>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//建树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Build(1,n,1);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//点更新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Add(L,C,1,n,1);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//区间修改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Update(L,R,C,1,n,1);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//区间查询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sz="2400" dirty="0">
                <a:latin typeface="华文中宋" panose="02010600040101010101" pitchFamily="2" charset="-122"/>
                <a:ea typeface="华文中宋" panose="02010600040101010101" pitchFamily="2" charset="-122"/>
                <a:cs typeface="华文中宋" panose="02010600040101010101" pitchFamily="2" charset="-122"/>
              </a:rPr>
              <a:t>    int ANS=Query(L,R,1,n,1); </a:t>
            </a:r>
            <a:endParaRPr sz="2400" dirty="0">
              <a:latin typeface="华文中宋" panose="02010600040101010101" pitchFamily="2" charset="-122"/>
              <a:ea typeface="华文中宋" panose="02010600040101010101" pitchFamily="2" charset="-122"/>
              <a:cs typeface="华文中宋" panose="02010600040101010101" pitchFamily="2" charset="-122"/>
            </a:endParaRPr>
          </a:p>
          <a:p>
            <a:pPr indent="609600" fontAlgn="auto">
              <a:spcBef>
                <a:spcPct val="0"/>
              </a:spcBef>
              <a:extLst>
                <a:ext uri="{35155182-B16C-46BC-9424-99874614C6A1}">
                  <wpsdc:indentchars xmlns:wpsdc="http://www.wps.cn/officeDocument/2017/drawingmlCustomData" val="200" checksum="4158780845"/>
                </a:ext>
              </a:extLst>
            </a:pPr>
            <a:endParaRPr sz="2400" dirty="0">
              <a:latin typeface="华文中宋" panose="02010600040101010101" pitchFamily="2" charset="-122"/>
              <a:ea typeface="华文中宋" panose="02010600040101010101" pitchFamily="2" charset="-122"/>
              <a:cs typeface="华文中宋" panose="02010600040101010101" pitchFamily="2" charset="-122"/>
            </a:endParaRPr>
          </a:p>
        </p:txBody>
      </p:sp>
      <p:pic>
        <p:nvPicPr>
          <p:cNvPr id="5123" name="Picture 7"/>
          <p:cNvPicPr>
            <a:picLocks noChangeAspect="1"/>
          </p:cNvPicPr>
          <p:nvPr/>
        </p:nvPicPr>
        <p:blipFill>
          <a:blip r:embed="rId1"/>
          <a:stretch>
            <a:fillRect/>
          </a:stretch>
        </p:blipFill>
        <p:spPr>
          <a:xfrm>
            <a:off x="6694170" y="1172845"/>
            <a:ext cx="5229225" cy="2683510"/>
          </a:xfrm>
          <a:prstGeom prst="rect">
            <a:avLst/>
          </a:prstGeom>
          <a:noFill/>
          <a:ln w="9525">
            <a:noFill/>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a:t>
            </a:r>
            <a:endParaRPr lang="zh-CN" altLang="en-US" dirty="0">
              <a:ea typeface="宋体" panose="02010600030101010101" pitchFamily="2" charset="-122"/>
            </a:endParaRPr>
          </a:p>
        </p:txBody>
      </p:sp>
      <p:sp>
        <p:nvSpPr>
          <p:cNvPr id="45058" name="Text Box 3"/>
          <p:cNvSpPr txBox="1"/>
          <p:nvPr/>
        </p:nvSpPr>
        <p:spPr>
          <a:xfrm>
            <a:off x="838200" y="1216025"/>
            <a:ext cx="10645775" cy="4182110"/>
          </a:xfrm>
          <a:prstGeom prst="rect">
            <a:avLst/>
          </a:prstGeom>
          <a:noFill/>
          <a:ln w="9525">
            <a:noFill/>
          </a:ln>
        </p:spPr>
        <p:txBody>
          <a:bodyPr wrap="square" anchor="t">
            <a:spAutoFit/>
          </a:bodyPr>
          <a:p>
            <a:pPr>
              <a:spcBef>
                <a:spcPct val="0"/>
              </a:spcBef>
            </a:pPr>
            <a:r>
              <a:rPr lang="zh-CN" altLang="en-US" sz="2800" dirty="0">
                <a:latin typeface="Arial" panose="020B0604020202020204" pitchFamily="34" charset="0"/>
                <a:ea typeface="宋体" panose="02010600030101010101" pitchFamily="2" charset="-122"/>
              </a:rPr>
              <a:t>例2、线段覆盖</a:t>
            </a:r>
            <a:endParaRPr lang="zh-CN" altLang="en-US" sz="2800" dirty="0">
              <a:latin typeface="Arial" panose="020B0604020202020204" pitchFamily="34" charset="0"/>
              <a:ea typeface="宋体" panose="02010600030101010101" pitchFamily="2" charset="-122"/>
            </a:endParaRPr>
          </a:p>
          <a:p>
            <a:pPr indent="711200" fontAlgn="auto">
              <a:lnSpc>
                <a:spcPct val="120000"/>
              </a:lnSpc>
              <a:spcBef>
                <a:spcPts val="500"/>
              </a:spcBef>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在所有不大于30000的自然数范围内讨论一个问题：已知</a:t>
            </a:r>
            <a:r>
              <a:rPr lang="en-US" altLang="zh-CN" sz="2800" dirty="0">
                <a:latin typeface="Arial" panose="020B0604020202020204" pitchFamily="34" charset="0"/>
              </a:rPr>
              <a:t>n</a:t>
            </a:r>
            <a:r>
              <a:rPr lang="zh-CN" altLang="en-US" sz="2800" dirty="0">
                <a:latin typeface="Arial" panose="020B0604020202020204" pitchFamily="34" charset="0"/>
                <a:ea typeface="宋体" panose="02010600030101010101" pitchFamily="2" charset="-122"/>
              </a:rPr>
              <a:t>条线段，把端点依次输入告诉你，</a:t>
            </a:r>
            <a:r>
              <a:rPr lang="zh-CN" altLang="en-US" sz="2800" b="1" dirty="0">
                <a:solidFill>
                  <a:srgbClr val="FF0000"/>
                </a:solidFill>
                <a:latin typeface="Arial" panose="020B0604020202020204" pitchFamily="34" charset="0"/>
                <a:ea typeface="宋体" panose="02010600030101010101" pitchFamily="2" charset="-122"/>
              </a:rPr>
              <a:t>然后</a:t>
            </a:r>
            <a:r>
              <a:rPr lang="zh-CN" altLang="en-US" sz="2800" dirty="0">
                <a:latin typeface="Arial" panose="020B0604020202020204" pitchFamily="34" charset="0"/>
                <a:ea typeface="宋体" panose="02010600030101010101" pitchFamily="2" charset="-122"/>
              </a:rPr>
              <a:t>有</a:t>
            </a:r>
            <a:r>
              <a:rPr lang="en-US" altLang="zh-CN" sz="2800" dirty="0">
                <a:latin typeface="Arial" panose="020B0604020202020204" pitchFamily="34" charset="0"/>
              </a:rPr>
              <a:t>m（≤30000）</a:t>
            </a:r>
            <a:r>
              <a:rPr lang="zh-CN" altLang="en-US" sz="2800" dirty="0">
                <a:latin typeface="Arial" panose="020B0604020202020204" pitchFamily="34" charset="0"/>
                <a:ea typeface="宋体" panose="02010600030101010101" pitchFamily="2" charset="-122"/>
              </a:rPr>
              <a:t>个询问，每个询问输入一个点，要求这个点在多少条线段上出现过。</a:t>
            </a:r>
            <a:endParaRPr lang="zh-CN" altLang="en-US" sz="2800" dirty="0">
              <a:latin typeface="Arial" panose="020B0604020202020204" pitchFamily="34" charset="0"/>
              <a:ea typeface="宋体" panose="02010600030101010101" pitchFamily="2" charset="-122"/>
            </a:endParaRPr>
          </a:p>
          <a:p>
            <a:pPr indent="711200" fontAlgn="auto">
              <a:lnSpc>
                <a:spcPct val="120000"/>
              </a:lnSpc>
              <a:spcBef>
                <a:spcPts val="500"/>
              </a:spcBef>
              <a:extLst>
                <a:ext uri="{35155182-B16C-46BC-9424-99874614C6A1}">
                  <wpsdc:indentchars xmlns:wpsdc="http://www.wps.cn/officeDocument/2017/drawingmlCustomData" val="200" checksum="3773799597"/>
                </a:ext>
              </a:extLst>
            </a:pPr>
            <a:r>
              <a:rPr lang="en-US" altLang="zh-CN" sz="2800" dirty="0">
                <a:latin typeface="Arial" panose="020B0604020202020204" pitchFamily="34" charset="0"/>
                <a:sym typeface="+mn-ea"/>
              </a:rPr>
              <a:t>n=4 m=3</a:t>
            </a:r>
            <a:br>
              <a:rPr lang="en-US" altLang="zh-CN" sz="2800" dirty="0">
                <a:latin typeface="Arial" panose="020B0604020202020204" pitchFamily="34" charset="0"/>
                <a:sym typeface="+mn-ea"/>
              </a:rPr>
            </a:br>
            <a:r>
              <a:rPr lang="zh-CN" altLang="en-US" sz="2800" dirty="0">
                <a:latin typeface="Arial" panose="020B0604020202020204" pitchFamily="34" charset="0"/>
                <a:ea typeface="宋体" panose="02010600030101010101" pitchFamily="2" charset="-122"/>
                <a:sym typeface="+mn-ea"/>
              </a:rPr>
              <a:t>线段：[0,3]  [4,6]  [2,6]  [5,7]</a:t>
            </a:r>
            <a:br>
              <a:rPr lang="zh-CN" altLang="en-US" sz="2800" dirty="0">
                <a:latin typeface="Arial" panose="020B0604020202020204" pitchFamily="34" charset="0"/>
                <a:ea typeface="宋体" panose="02010600030101010101" pitchFamily="2" charset="-122"/>
                <a:sym typeface="+mn-ea"/>
              </a:rPr>
            </a:br>
            <a:r>
              <a:rPr lang="zh-CN" altLang="en-US" sz="2800" dirty="0">
                <a:latin typeface="Arial" panose="020B0604020202020204" pitchFamily="34" charset="0"/>
                <a:ea typeface="宋体" panose="02010600030101010101" pitchFamily="2" charset="-122"/>
                <a:sym typeface="+mn-ea"/>
              </a:rPr>
              <a:t>询问：1，3，5</a:t>
            </a:r>
            <a:endParaRPr lang="zh-CN" altLang="en-US" sz="2800" dirty="0">
              <a:latin typeface="Arial" panose="020B0604020202020204" pitchFamily="34" charset="0"/>
              <a:ea typeface="宋体" panose="02010600030101010101" pitchFamily="2" charset="-122"/>
            </a:endParaRPr>
          </a:p>
          <a:p>
            <a:pPr>
              <a:spcBef>
                <a:spcPct val="0"/>
              </a:spcBef>
            </a:pPr>
            <a:endParaRPr lang="zh-CN" altLang="en-US" sz="2800" dirty="0">
              <a:latin typeface="Arial" panose="020B0604020202020204" pitchFamily="34" charset="0"/>
              <a:ea typeface="宋体" panose="02010600030101010101" pitchFamily="2" charset="-122"/>
            </a:endParaRPr>
          </a:p>
        </p:txBody>
      </p:sp>
      <p:grpSp>
        <p:nvGrpSpPr>
          <p:cNvPr id="45059" name="Group 24"/>
          <p:cNvGrpSpPr/>
          <p:nvPr/>
        </p:nvGrpSpPr>
        <p:grpSpPr>
          <a:xfrm>
            <a:off x="2971800" y="4965700"/>
            <a:ext cx="6172200" cy="1558925"/>
            <a:chOff x="912" y="2648"/>
            <a:chExt cx="3888" cy="982"/>
          </a:xfrm>
        </p:grpSpPr>
        <p:sp>
          <p:nvSpPr>
            <p:cNvPr id="45060" name="Line 4"/>
            <p:cNvSpPr/>
            <p:nvPr/>
          </p:nvSpPr>
          <p:spPr>
            <a:xfrm>
              <a:off x="912" y="3408"/>
              <a:ext cx="3840" cy="0"/>
            </a:xfrm>
            <a:prstGeom prst="line">
              <a:avLst/>
            </a:prstGeom>
            <a:ln w="19050" cap="flat" cmpd="sng">
              <a:solidFill>
                <a:schemeClr val="tx1"/>
              </a:solidFill>
              <a:prstDash val="solid"/>
              <a:round/>
              <a:headEnd type="none" w="med" len="med"/>
              <a:tailEnd type="none" w="med" len="med"/>
            </a:ln>
          </p:spPr>
        </p:sp>
        <p:sp>
          <p:nvSpPr>
            <p:cNvPr id="45061" name="Line 5"/>
            <p:cNvSpPr/>
            <p:nvPr/>
          </p:nvSpPr>
          <p:spPr>
            <a:xfrm>
              <a:off x="1810" y="3360"/>
              <a:ext cx="0" cy="48"/>
            </a:xfrm>
            <a:prstGeom prst="line">
              <a:avLst/>
            </a:prstGeom>
            <a:ln w="76200" cap="flat" cmpd="sng">
              <a:solidFill>
                <a:schemeClr val="tx1"/>
              </a:solidFill>
              <a:prstDash val="solid"/>
              <a:round/>
              <a:headEnd type="none" w="med" len="med"/>
              <a:tailEnd type="none" w="med" len="med"/>
            </a:ln>
          </p:spPr>
        </p:sp>
        <p:sp>
          <p:nvSpPr>
            <p:cNvPr id="45062" name="Line 6"/>
            <p:cNvSpPr/>
            <p:nvPr/>
          </p:nvSpPr>
          <p:spPr>
            <a:xfrm>
              <a:off x="2180" y="3360"/>
              <a:ext cx="0" cy="48"/>
            </a:xfrm>
            <a:prstGeom prst="line">
              <a:avLst/>
            </a:prstGeom>
            <a:ln w="76200" cap="flat" cmpd="sng">
              <a:solidFill>
                <a:schemeClr val="tx1"/>
              </a:solidFill>
              <a:prstDash val="solid"/>
              <a:round/>
              <a:headEnd type="none" w="med" len="med"/>
              <a:tailEnd type="none" w="med" len="med"/>
            </a:ln>
          </p:spPr>
        </p:sp>
        <p:sp>
          <p:nvSpPr>
            <p:cNvPr id="45063" name="Line 7"/>
            <p:cNvSpPr/>
            <p:nvPr/>
          </p:nvSpPr>
          <p:spPr>
            <a:xfrm>
              <a:off x="2550" y="3360"/>
              <a:ext cx="0" cy="48"/>
            </a:xfrm>
            <a:prstGeom prst="line">
              <a:avLst/>
            </a:prstGeom>
            <a:ln w="76200" cap="flat" cmpd="sng">
              <a:solidFill>
                <a:schemeClr val="tx1"/>
              </a:solidFill>
              <a:prstDash val="solid"/>
              <a:round/>
              <a:headEnd type="none" w="med" len="med"/>
              <a:tailEnd type="none" w="med" len="med"/>
            </a:ln>
          </p:spPr>
        </p:sp>
        <p:sp>
          <p:nvSpPr>
            <p:cNvPr id="45064" name="Line 8"/>
            <p:cNvSpPr/>
            <p:nvPr/>
          </p:nvSpPr>
          <p:spPr>
            <a:xfrm>
              <a:off x="1440" y="3360"/>
              <a:ext cx="0" cy="48"/>
            </a:xfrm>
            <a:prstGeom prst="line">
              <a:avLst/>
            </a:prstGeom>
            <a:ln w="76200" cap="flat" cmpd="sng">
              <a:solidFill>
                <a:schemeClr val="tx1"/>
              </a:solidFill>
              <a:prstDash val="solid"/>
              <a:round/>
              <a:headEnd type="none" w="med" len="med"/>
              <a:tailEnd type="none" w="med" len="med"/>
            </a:ln>
          </p:spPr>
        </p:sp>
        <p:sp>
          <p:nvSpPr>
            <p:cNvPr id="45065" name="Line 9"/>
            <p:cNvSpPr/>
            <p:nvPr/>
          </p:nvSpPr>
          <p:spPr>
            <a:xfrm>
              <a:off x="2921" y="3360"/>
              <a:ext cx="0" cy="48"/>
            </a:xfrm>
            <a:prstGeom prst="line">
              <a:avLst/>
            </a:prstGeom>
            <a:ln w="76200" cap="flat" cmpd="sng">
              <a:solidFill>
                <a:schemeClr val="tx1"/>
              </a:solidFill>
              <a:prstDash val="solid"/>
              <a:round/>
              <a:headEnd type="none" w="med" len="med"/>
              <a:tailEnd type="none" w="med" len="med"/>
            </a:ln>
          </p:spPr>
        </p:sp>
        <p:sp>
          <p:nvSpPr>
            <p:cNvPr id="45066" name="Line 10"/>
            <p:cNvSpPr/>
            <p:nvPr/>
          </p:nvSpPr>
          <p:spPr>
            <a:xfrm>
              <a:off x="3291" y="3360"/>
              <a:ext cx="0" cy="48"/>
            </a:xfrm>
            <a:prstGeom prst="line">
              <a:avLst/>
            </a:prstGeom>
            <a:ln w="76200" cap="flat" cmpd="sng">
              <a:solidFill>
                <a:schemeClr val="tx1"/>
              </a:solidFill>
              <a:prstDash val="solid"/>
              <a:round/>
              <a:headEnd type="none" w="med" len="med"/>
              <a:tailEnd type="none" w="med" len="med"/>
            </a:ln>
          </p:spPr>
        </p:sp>
        <p:sp>
          <p:nvSpPr>
            <p:cNvPr id="45067" name="Line 11"/>
            <p:cNvSpPr/>
            <p:nvPr/>
          </p:nvSpPr>
          <p:spPr>
            <a:xfrm>
              <a:off x="3661" y="3360"/>
              <a:ext cx="0" cy="48"/>
            </a:xfrm>
            <a:prstGeom prst="line">
              <a:avLst/>
            </a:prstGeom>
            <a:ln w="76200" cap="flat" cmpd="sng">
              <a:solidFill>
                <a:schemeClr val="tx1"/>
              </a:solidFill>
              <a:prstDash val="solid"/>
              <a:round/>
              <a:headEnd type="none" w="med" len="med"/>
              <a:tailEnd type="none" w="med" len="med"/>
            </a:ln>
          </p:spPr>
        </p:sp>
        <p:sp>
          <p:nvSpPr>
            <p:cNvPr id="45068" name="Line 12"/>
            <p:cNvSpPr/>
            <p:nvPr/>
          </p:nvSpPr>
          <p:spPr>
            <a:xfrm>
              <a:off x="4032" y="3360"/>
              <a:ext cx="0" cy="48"/>
            </a:xfrm>
            <a:prstGeom prst="line">
              <a:avLst/>
            </a:prstGeom>
            <a:ln w="76200" cap="flat" cmpd="sng">
              <a:solidFill>
                <a:schemeClr val="tx1"/>
              </a:solidFill>
              <a:prstDash val="solid"/>
              <a:round/>
              <a:headEnd type="none" w="med" len="med"/>
              <a:tailEnd type="none" w="med" len="med"/>
            </a:ln>
          </p:spPr>
        </p:sp>
        <p:sp>
          <p:nvSpPr>
            <p:cNvPr id="45069" name="Text Box 13"/>
            <p:cNvSpPr txBox="1"/>
            <p:nvPr/>
          </p:nvSpPr>
          <p:spPr>
            <a:xfrm>
              <a:off x="1336" y="3398"/>
              <a:ext cx="3464" cy="232"/>
            </a:xfrm>
            <a:prstGeom prst="rect">
              <a:avLst/>
            </a:prstGeom>
            <a:noFill/>
            <a:ln w="9525">
              <a:noFill/>
            </a:ln>
          </p:spPr>
          <p:txBody>
            <a:bodyPr anchor="t">
              <a:spAutoFit/>
            </a:bodyPr>
            <a:p>
              <a:pPr eaLnBrk="0" hangingPunct="0"/>
              <a:r>
                <a:rPr lang="zh-CN" altLang="en-US" dirty="0">
                  <a:latin typeface="宋体" panose="02010600030101010101" pitchFamily="2" charset="-122"/>
                  <a:ea typeface="宋体" panose="02010600030101010101" pitchFamily="2" charset="-122"/>
                </a:rPr>
                <a:t>0    1   2    3   4    5    6    7   8</a:t>
              </a:r>
              <a:endParaRPr lang="zh-CN" altLang="en-US" dirty="0">
                <a:latin typeface="宋体" panose="02010600030101010101" pitchFamily="2" charset="-122"/>
                <a:ea typeface="宋体" panose="02010600030101010101" pitchFamily="2" charset="-122"/>
              </a:endParaRPr>
            </a:p>
          </p:txBody>
        </p:sp>
        <p:sp>
          <p:nvSpPr>
            <p:cNvPr id="45070" name="Line 14"/>
            <p:cNvSpPr/>
            <p:nvPr/>
          </p:nvSpPr>
          <p:spPr>
            <a:xfrm>
              <a:off x="1424" y="3216"/>
              <a:ext cx="1120" cy="0"/>
            </a:xfrm>
            <a:prstGeom prst="line">
              <a:avLst/>
            </a:prstGeom>
            <a:ln w="19050" cap="flat" cmpd="sng">
              <a:solidFill>
                <a:srgbClr val="FF0000"/>
              </a:solidFill>
              <a:prstDash val="solid"/>
              <a:round/>
              <a:headEnd type="none" w="med" len="med"/>
              <a:tailEnd type="none" w="med" len="med"/>
            </a:ln>
          </p:spPr>
        </p:sp>
        <p:sp>
          <p:nvSpPr>
            <p:cNvPr id="45071" name="Line 15"/>
            <p:cNvSpPr/>
            <p:nvPr/>
          </p:nvSpPr>
          <p:spPr>
            <a:xfrm>
              <a:off x="2888" y="3216"/>
              <a:ext cx="760" cy="0"/>
            </a:xfrm>
            <a:prstGeom prst="line">
              <a:avLst/>
            </a:prstGeom>
            <a:ln w="19050" cap="flat" cmpd="sng">
              <a:solidFill>
                <a:srgbClr val="FF0000"/>
              </a:solidFill>
              <a:prstDash val="solid"/>
              <a:round/>
              <a:headEnd type="none" w="med" len="med"/>
              <a:tailEnd type="none" w="med" len="med"/>
            </a:ln>
          </p:spPr>
        </p:sp>
        <p:sp>
          <p:nvSpPr>
            <p:cNvPr id="45072" name="Line 17"/>
            <p:cNvSpPr/>
            <p:nvPr/>
          </p:nvSpPr>
          <p:spPr>
            <a:xfrm>
              <a:off x="3272" y="3056"/>
              <a:ext cx="760" cy="0"/>
            </a:xfrm>
            <a:prstGeom prst="line">
              <a:avLst/>
            </a:prstGeom>
            <a:ln w="19050" cap="flat" cmpd="sng">
              <a:solidFill>
                <a:srgbClr val="FF0000"/>
              </a:solidFill>
              <a:prstDash val="solid"/>
              <a:round/>
              <a:headEnd type="none" w="med" len="med"/>
              <a:tailEnd type="none" w="med" len="med"/>
            </a:ln>
          </p:spPr>
        </p:sp>
        <p:sp>
          <p:nvSpPr>
            <p:cNvPr id="45073" name="Line 18"/>
            <p:cNvSpPr/>
            <p:nvPr/>
          </p:nvSpPr>
          <p:spPr>
            <a:xfrm>
              <a:off x="2192" y="2880"/>
              <a:ext cx="1440" cy="0"/>
            </a:xfrm>
            <a:prstGeom prst="line">
              <a:avLst/>
            </a:prstGeom>
            <a:ln w="19050" cap="flat" cmpd="sng">
              <a:solidFill>
                <a:srgbClr val="FF0000"/>
              </a:solidFill>
              <a:prstDash val="solid"/>
              <a:round/>
              <a:headEnd type="none" w="med" len="med"/>
              <a:tailEnd type="none" w="med" len="med"/>
            </a:ln>
          </p:spPr>
        </p:sp>
        <p:sp>
          <p:nvSpPr>
            <p:cNvPr id="45074" name="Line 19"/>
            <p:cNvSpPr/>
            <p:nvPr/>
          </p:nvSpPr>
          <p:spPr>
            <a:xfrm flipV="1">
              <a:off x="3280" y="2648"/>
              <a:ext cx="0" cy="720"/>
            </a:xfrm>
            <a:prstGeom prst="line">
              <a:avLst/>
            </a:prstGeom>
            <a:ln w="38100" cap="flat" cmpd="sng">
              <a:solidFill>
                <a:srgbClr val="FF0000"/>
              </a:solidFill>
              <a:prstDash val="sysDot"/>
              <a:round/>
              <a:headEnd type="none" w="med" len="med"/>
              <a:tailEnd type="none" w="med" len="med"/>
            </a:ln>
          </p:spPr>
        </p:sp>
        <p:sp>
          <p:nvSpPr>
            <p:cNvPr id="45075" name="Line 20"/>
            <p:cNvSpPr/>
            <p:nvPr/>
          </p:nvSpPr>
          <p:spPr>
            <a:xfrm flipV="1">
              <a:off x="2544" y="2688"/>
              <a:ext cx="0" cy="720"/>
            </a:xfrm>
            <a:prstGeom prst="line">
              <a:avLst/>
            </a:prstGeom>
            <a:ln w="38100" cap="flat" cmpd="sng">
              <a:solidFill>
                <a:srgbClr val="FF0000"/>
              </a:solidFill>
              <a:prstDash val="sysDot"/>
              <a:round/>
              <a:headEnd type="none" w="med" len="med"/>
              <a:tailEnd type="none" w="med" len="med"/>
            </a:ln>
          </p:spPr>
        </p:sp>
        <p:sp>
          <p:nvSpPr>
            <p:cNvPr id="45076" name="Line 21"/>
            <p:cNvSpPr/>
            <p:nvPr/>
          </p:nvSpPr>
          <p:spPr>
            <a:xfrm flipV="1">
              <a:off x="1808" y="2688"/>
              <a:ext cx="0" cy="720"/>
            </a:xfrm>
            <a:prstGeom prst="line">
              <a:avLst/>
            </a:prstGeom>
            <a:ln w="38100" cap="flat" cmpd="sng">
              <a:solidFill>
                <a:srgbClr val="FF0000"/>
              </a:solidFill>
              <a:prstDash val="sysDot"/>
              <a:round/>
              <a:headEnd type="none" w="med" len="med"/>
              <a:tailEnd type="none" w="med" len="med"/>
            </a:ln>
          </p:spPr>
        </p:sp>
        <p:sp>
          <p:nvSpPr>
            <p:cNvPr id="45077" name="Line 23"/>
            <p:cNvSpPr/>
            <p:nvPr/>
          </p:nvSpPr>
          <p:spPr>
            <a:xfrm>
              <a:off x="4416" y="3360"/>
              <a:ext cx="0" cy="48"/>
            </a:xfrm>
            <a:prstGeom prst="line">
              <a:avLst/>
            </a:prstGeom>
            <a:ln w="76200" cap="flat" cmpd="sng">
              <a:solidFill>
                <a:schemeClr val="tx1"/>
              </a:solidFill>
              <a:prstDash val="solid"/>
              <a:round/>
              <a:headEnd type="none" w="med" len="med"/>
              <a:tailEnd type="none" w="med" len="med"/>
            </a:ln>
          </p:spPr>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sp>
        <p:nvSpPr>
          <p:cNvPr id="20482" name="Text Box 3"/>
          <p:cNvSpPr txBox="1"/>
          <p:nvPr/>
        </p:nvSpPr>
        <p:spPr>
          <a:xfrm>
            <a:off x="711835" y="1584325"/>
            <a:ext cx="10641965" cy="2675255"/>
          </a:xfrm>
          <a:prstGeom prst="rect">
            <a:avLst/>
          </a:prstGeom>
          <a:noFill/>
          <a:ln w="9525">
            <a:noFill/>
          </a:ln>
        </p:spPr>
        <p:txBody>
          <a:bodyPr wrap="square" anchor="t">
            <a:spAutoFit/>
          </a:bodyPr>
          <a:p>
            <a:pPr fontAlgn="auto">
              <a:lnSpc>
                <a:spcPct val="120000"/>
              </a:lnSpc>
              <a:spcBef>
                <a:spcPct val="0"/>
              </a:spcBef>
            </a:pPr>
            <a:r>
              <a:rPr lang="zh-CN" altLang="en-US" sz="2800" dirty="0">
                <a:latin typeface="Arial" panose="020B0604020202020204" pitchFamily="34" charset="0"/>
                <a:ea typeface="宋体" panose="02010600030101010101" pitchFamily="2" charset="-122"/>
              </a:rPr>
              <a:t>一般的模拟算法：</a:t>
            </a:r>
            <a:endParaRPr lang="zh-CN" altLang="en-US" sz="2800" dirty="0">
              <a:latin typeface="Arial" panose="020B0604020202020204" pitchFamily="34" charset="0"/>
              <a:ea typeface="宋体" panose="02010600030101010101" pitchFamily="2" charset="-122"/>
            </a:endParaRPr>
          </a:p>
          <a:p>
            <a:pPr fontAlgn="auto">
              <a:lnSpc>
                <a:spcPct val="120000"/>
              </a:lnSpc>
              <a:spcBef>
                <a:spcPct val="0"/>
              </a:spcBef>
            </a:pPr>
            <a:r>
              <a:rPr lang="zh-CN" altLang="en-US" sz="2800" dirty="0">
                <a:latin typeface="Arial" panose="020B0604020202020204" pitchFamily="34" charset="0"/>
                <a:ea typeface="宋体" panose="02010600030101010101" pitchFamily="2" charset="-122"/>
              </a:rPr>
              <a:t>       用一张线性表表示整个数列，每次执行前两个操作的时候，将对应区间里的数值逐一进行修改，</a:t>
            </a:r>
            <a:endParaRPr lang="zh-CN" altLang="en-US" sz="2800" dirty="0">
              <a:latin typeface="Arial" panose="020B0604020202020204" pitchFamily="34" charset="0"/>
              <a:ea typeface="宋体" panose="02010600030101010101" pitchFamily="2" charset="-122"/>
            </a:endParaRPr>
          </a:p>
          <a:p>
            <a:pPr fontAlgn="auto">
              <a:lnSpc>
                <a:spcPct val="120000"/>
              </a:lnSpc>
              <a:spcBef>
                <a:spcPct val="0"/>
              </a:spcBef>
            </a:pPr>
            <a:r>
              <a:rPr lang="zh-CN" altLang="en-US" sz="2800" dirty="0">
                <a:latin typeface="Arial" panose="020B0604020202020204" pitchFamily="34" charset="0"/>
                <a:ea typeface="宋体" panose="02010600030101010101" pitchFamily="2" charset="-122"/>
              </a:rPr>
              <a:t>执行第三个操作的时候，线性扫描询问区间，求出三个统计值，每次维护的时间复杂度</a:t>
            </a:r>
            <a:r>
              <a:rPr lang="en-US" altLang="zh-CN" sz="2800" dirty="0">
                <a:latin typeface="Arial" panose="020B0604020202020204" pitchFamily="34" charset="0"/>
              </a:rPr>
              <a:t>O(m)，</a:t>
            </a:r>
            <a:r>
              <a:rPr lang="zh-CN" altLang="en-US" sz="2800" dirty="0">
                <a:latin typeface="Arial" panose="020B0604020202020204" pitchFamily="34" charset="0"/>
                <a:ea typeface="宋体" panose="02010600030101010101" pitchFamily="2" charset="-122"/>
              </a:rPr>
              <a:t>整体的时间复杂度</a:t>
            </a:r>
            <a:r>
              <a:rPr lang="en-US" altLang="zh-CN" sz="2800" dirty="0">
                <a:latin typeface="Arial" panose="020B0604020202020204" pitchFamily="34" charset="0"/>
              </a:rPr>
              <a:t>O(mn)。</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应用举例（线段覆盖）</a:t>
            </a:r>
            <a:endParaRPr lang="zh-CN" altLang="en-US" dirty="0">
              <a:ea typeface="宋体" panose="02010600030101010101" pitchFamily="2" charset="-122"/>
            </a:endParaRPr>
          </a:p>
        </p:txBody>
      </p:sp>
      <p:sp>
        <p:nvSpPr>
          <p:cNvPr id="46082" name="Text Box 3"/>
          <p:cNvSpPr txBox="1"/>
          <p:nvPr/>
        </p:nvSpPr>
        <p:spPr>
          <a:xfrm>
            <a:off x="838200" y="1425575"/>
            <a:ext cx="9373235" cy="164147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可以直接对问题处理的区间建立线段树，在线段树上维护区间被覆盖的次数。将n条线段插入线段树，然后对于询问的每个点，直接查询被覆盖的次数即可。</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应用举例（线段覆盖）</a:t>
            </a:r>
            <a:endParaRPr lang="zh-CN" altLang="en-US" dirty="0">
              <a:ea typeface="宋体" panose="02010600030101010101" pitchFamily="2" charset="-122"/>
            </a:endParaRPr>
          </a:p>
        </p:txBody>
      </p:sp>
      <p:sp>
        <p:nvSpPr>
          <p:cNvPr id="47106" name="Text Box 3"/>
          <p:cNvSpPr txBox="1"/>
          <p:nvPr/>
        </p:nvSpPr>
        <p:spPr>
          <a:xfrm>
            <a:off x="837565" y="1414780"/>
            <a:ext cx="10515600" cy="138366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这道题目完全可以不用线段树，将每个线段拆分成(L,+1)，(R+1,-1)的两个事件点，每个询问点也在对应坐标处加上一个询问的事件点，排序之后扫描就可以完成题目的询问。</a:t>
            </a:r>
            <a:endParaRPr lang="zh-CN" altLang="en-US" sz="2800" dirty="0">
              <a:latin typeface="Arial" panose="020B0604020202020204" pitchFamily="34" charset="0"/>
              <a:ea typeface="宋体" panose="02010600030101010101" pitchFamily="2" charset="-122"/>
            </a:endParaRPr>
          </a:p>
        </p:txBody>
      </p:sp>
      <p:sp>
        <p:nvSpPr>
          <p:cNvPr id="47107" name="Text Box 22"/>
          <p:cNvSpPr txBox="1"/>
          <p:nvPr/>
        </p:nvSpPr>
        <p:spPr>
          <a:xfrm>
            <a:off x="3022600" y="5470525"/>
            <a:ext cx="5715000" cy="368300"/>
          </a:xfrm>
          <a:prstGeom prst="rect">
            <a:avLst/>
          </a:prstGeom>
          <a:noFill/>
          <a:ln w="9525">
            <a:noFill/>
          </a:ln>
        </p:spPr>
        <p:txBody>
          <a:bodyPr anchor="t">
            <a:spAutoFit/>
          </a:bodyPr>
          <a:p>
            <a:pPr eaLnBrk="0" hangingPunct="0"/>
            <a:r>
              <a:rPr lang="en-US" altLang="zh-CN" b="1" dirty="0">
                <a:latin typeface="宋体" panose="02010600030101010101" pitchFamily="2" charset="-122"/>
              </a:rPr>
              <a:t>Sum  1    1   2    2   2    3    3    1   0</a:t>
            </a:r>
            <a:r>
              <a:rPr lang="en-US" altLang="zh-CN" dirty="0">
                <a:latin typeface="宋体" panose="02010600030101010101" pitchFamily="2" charset="-122"/>
              </a:rPr>
              <a:t>    </a:t>
            </a:r>
            <a:endParaRPr lang="en-US" altLang="zh-CN" dirty="0">
              <a:latin typeface="宋体" panose="02010600030101010101" pitchFamily="2" charset="-122"/>
            </a:endParaRPr>
          </a:p>
        </p:txBody>
      </p:sp>
      <p:sp>
        <p:nvSpPr>
          <p:cNvPr id="47108" name="Text Box 24"/>
          <p:cNvSpPr txBox="1"/>
          <p:nvPr/>
        </p:nvSpPr>
        <p:spPr>
          <a:xfrm>
            <a:off x="5791200" y="50292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09" name="Text Box 25"/>
          <p:cNvSpPr txBox="1"/>
          <p:nvPr/>
        </p:nvSpPr>
        <p:spPr>
          <a:xfrm>
            <a:off x="57912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10" name="Text Box 27"/>
          <p:cNvSpPr txBox="1"/>
          <p:nvPr/>
        </p:nvSpPr>
        <p:spPr>
          <a:xfrm>
            <a:off x="7696200" y="50292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11" name="Text Box 28"/>
          <p:cNvSpPr txBox="1"/>
          <p:nvPr/>
        </p:nvSpPr>
        <p:spPr>
          <a:xfrm>
            <a:off x="82296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grpSp>
        <p:nvGrpSpPr>
          <p:cNvPr id="47112" name="Group 29"/>
          <p:cNvGrpSpPr/>
          <p:nvPr/>
        </p:nvGrpSpPr>
        <p:grpSpPr>
          <a:xfrm>
            <a:off x="2971800" y="3276600"/>
            <a:ext cx="6172200" cy="1558925"/>
            <a:chOff x="912" y="2648"/>
            <a:chExt cx="3888" cy="982"/>
          </a:xfrm>
        </p:grpSpPr>
        <p:sp>
          <p:nvSpPr>
            <p:cNvPr id="47113" name="Line 30"/>
            <p:cNvSpPr/>
            <p:nvPr/>
          </p:nvSpPr>
          <p:spPr>
            <a:xfrm>
              <a:off x="912" y="3408"/>
              <a:ext cx="3840" cy="0"/>
            </a:xfrm>
            <a:prstGeom prst="line">
              <a:avLst/>
            </a:prstGeom>
            <a:ln w="19050" cap="flat" cmpd="sng">
              <a:solidFill>
                <a:schemeClr val="tx1"/>
              </a:solidFill>
              <a:prstDash val="solid"/>
              <a:round/>
              <a:headEnd type="none" w="med" len="med"/>
              <a:tailEnd type="none" w="med" len="med"/>
            </a:ln>
          </p:spPr>
        </p:sp>
        <p:sp>
          <p:nvSpPr>
            <p:cNvPr id="47114" name="Line 31"/>
            <p:cNvSpPr/>
            <p:nvPr/>
          </p:nvSpPr>
          <p:spPr>
            <a:xfrm>
              <a:off x="1810" y="3360"/>
              <a:ext cx="0" cy="48"/>
            </a:xfrm>
            <a:prstGeom prst="line">
              <a:avLst/>
            </a:prstGeom>
            <a:ln w="76200" cap="flat" cmpd="sng">
              <a:solidFill>
                <a:schemeClr val="tx1"/>
              </a:solidFill>
              <a:prstDash val="solid"/>
              <a:round/>
              <a:headEnd type="none" w="med" len="med"/>
              <a:tailEnd type="none" w="med" len="med"/>
            </a:ln>
          </p:spPr>
        </p:sp>
        <p:sp>
          <p:nvSpPr>
            <p:cNvPr id="47115" name="Line 32"/>
            <p:cNvSpPr/>
            <p:nvPr/>
          </p:nvSpPr>
          <p:spPr>
            <a:xfrm>
              <a:off x="2180" y="3360"/>
              <a:ext cx="0" cy="48"/>
            </a:xfrm>
            <a:prstGeom prst="line">
              <a:avLst/>
            </a:prstGeom>
            <a:ln w="76200" cap="flat" cmpd="sng">
              <a:solidFill>
                <a:schemeClr val="tx1"/>
              </a:solidFill>
              <a:prstDash val="solid"/>
              <a:round/>
              <a:headEnd type="none" w="med" len="med"/>
              <a:tailEnd type="none" w="med" len="med"/>
            </a:ln>
          </p:spPr>
        </p:sp>
        <p:sp>
          <p:nvSpPr>
            <p:cNvPr id="47116" name="Line 33"/>
            <p:cNvSpPr/>
            <p:nvPr/>
          </p:nvSpPr>
          <p:spPr>
            <a:xfrm>
              <a:off x="2550" y="3360"/>
              <a:ext cx="0" cy="48"/>
            </a:xfrm>
            <a:prstGeom prst="line">
              <a:avLst/>
            </a:prstGeom>
            <a:ln w="76200" cap="flat" cmpd="sng">
              <a:solidFill>
                <a:schemeClr val="tx1"/>
              </a:solidFill>
              <a:prstDash val="solid"/>
              <a:round/>
              <a:headEnd type="none" w="med" len="med"/>
              <a:tailEnd type="none" w="med" len="med"/>
            </a:ln>
          </p:spPr>
        </p:sp>
        <p:sp>
          <p:nvSpPr>
            <p:cNvPr id="47117" name="Line 34"/>
            <p:cNvSpPr/>
            <p:nvPr/>
          </p:nvSpPr>
          <p:spPr>
            <a:xfrm>
              <a:off x="1440" y="3360"/>
              <a:ext cx="0" cy="48"/>
            </a:xfrm>
            <a:prstGeom prst="line">
              <a:avLst/>
            </a:prstGeom>
            <a:ln w="76200" cap="flat" cmpd="sng">
              <a:solidFill>
                <a:schemeClr val="tx1"/>
              </a:solidFill>
              <a:prstDash val="solid"/>
              <a:round/>
              <a:headEnd type="none" w="med" len="med"/>
              <a:tailEnd type="none" w="med" len="med"/>
            </a:ln>
          </p:spPr>
        </p:sp>
        <p:sp>
          <p:nvSpPr>
            <p:cNvPr id="47118" name="Line 35"/>
            <p:cNvSpPr/>
            <p:nvPr/>
          </p:nvSpPr>
          <p:spPr>
            <a:xfrm>
              <a:off x="2921" y="3360"/>
              <a:ext cx="0" cy="48"/>
            </a:xfrm>
            <a:prstGeom prst="line">
              <a:avLst/>
            </a:prstGeom>
            <a:ln w="76200" cap="flat" cmpd="sng">
              <a:solidFill>
                <a:schemeClr val="tx1"/>
              </a:solidFill>
              <a:prstDash val="solid"/>
              <a:round/>
              <a:headEnd type="none" w="med" len="med"/>
              <a:tailEnd type="none" w="med" len="med"/>
            </a:ln>
          </p:spPr>
        </p:sp>
        <p:sp>
          <p:nvSpPr>
            <p:cNvPr id="47119" name="Line 36"/>
            <p:cNvSpPr/>
            <p:nvPr/>
          </p:nvSpPr>
          <p:spPr>
            <a:xfrm>
              <a:off x="3291" y="3360"/>
              <a:ext cx="0" cy="48"/>
            </a:xfrm>
            <a:prstGeom prst="line">
              <a:avLst/>
            </a:prstGeom>
            <a:ln w="76200" cap="flat" cmpd="sng">
              <a:solidFill>
                <a:schemeClr val="tx1"/>
              </a:solidFill>
              <a:prstDash val="solid"/>
              <a:round/>
              <a:headEnd type="none" w="med" len="med"/>
              <a:tailEnd type="none" w="med" len="med"/>
            </a:ln>
          </p:spPr>
        </p:sp>
        <p:sp>
          <p:nvSpPr>
            <p:cNvPr id="47120" name="Line 37"/>
            <p:cNvSpPr/>
            <p:nvPr/>
          </p:nvSpPr>
          <p:spPr>
            <a:xfrm>
              <a:off x="3661" y="3360"/>
              <a:ext cx="0" cy="48"/>
            </a:xfrm>
            <a:prstGeom prst="line">
              <a:avLst/>
            </a:prstGeom>
            <a:ln w="76200" cap="flat" cmpd="sng">
              <a:solidFill>
                <a:schemeClr val="tx1"/>
              </a:solidFill>
              <a:prstDash val="solid"/>
              <a:round/>
              <a:headEnd type="none" w="med" len="med"/>
              <a:tailEnd type="none" w="med" len="med"/>
            </a:ln>
          </p:spPr>
        </p:sp>
        <p:sp>
          <p:nvSpPr>
            <p:cNvPr id="47121" name="Line 38"/>
            <p:cNvSpPr/>
            <p:nvPr/>
          </p:nvSpPr>
          <p:spPr>
            <a:xfrm>
              <a:off x="4032" y="3360"/>
              <a:ext cx="0" cy="48"/>
            </a:xfrm>
            <a:prstGeom prst="line">
              <a:avLst/>
            </a:prstGeom>
            <a:ln w="76200" cap="flat" cmpd="sng">
              <a:solidFill>
                <a:schemeClr val="tx1"/>
              </a:solidFill>
              <a:prstDash val="solid"/>
              <a:round/>
              <a:headEnd type="none" w="med" len="med"/>
              <a:tailEnd type="none" w="med" len="med"/>
            </a:ln>
          </p:spPr>
        </p:sp>
        <p:sp>
          <p:nvSpPr>
            <p:cNvPr id="47122" name="Text Box 39"/>
            <p:cNvSpPr txBox="1"/>
            <p:nvPr/>
          </p:nvSpPr>
          <p:spPr>
            <a:xfrm>
              <a:off x="1336" y="3398"/>
              <a:ext cx="3464" cy="232"/>
            </a:xfrm>
            <a:prstGeom prst="rect">
              <a:avLst/>
            </a:prstGeom>
            <a:noFill/>
            <a:ln w="9525">
              <a:noFill/>
            </a:ln>
          </p:spPr>
          <p:txBody>
            <a:bodyPr anchor="t">
              <a:spAutoFit/>
            </a:bodyPr>
            <a:p>
              <a:pPr eaLnBrk="0" hangingPunct="0"/>
              <a:r>
                <a:rPr lang="zh-CN" altLang="en-US" dirty="0">
                  <a:latin typeface="宋体" panose="02010600030101010101" pitchFamily="2" charset="-122"/>
                  <a:ea typeface="宋体" panose="02010600030101010101" pitchFamily="2" charset="-122"/>
                </a:rPr>
                <a:t>0    1   2    3   4    5    6    7   8</a:t>
              </a:r>
              <a:endParaRPr lang="zh-CN" altLang="en-US" dirty="0">
                <a:latin typeface="宋体" panose="02010600030101010101" pitchFamily="2" charset="-122"/>
                <a:ea typeface="宋体" panose="02010600030101010101" pitchFamily="2" charset="-122"/>
              </a:endParaRPr>
            </a:p>
          </p:txBody>
        </p:sp>
        <p:sp>
          <p:nvSpPr>
            <p:cNvPr id="47123" name="Line 40"/>
            <p:cNvSpPr/>
            <p:nvPr/>
          </p:nvSpPr>
          <p:spPr>
            <a:xfrm>
              <a:off x="1424" y="3216"/>
              <a:ext cx="1120" cy="0"/>
            </a:xfrm>
            <a:prstGeom prst="line">
              <a:avLst/>
            </a:prstGeom>
            <a:ln w="19050" cap="flat" cmpd="sng">
              <a:solidFill>
                <a:srgbClr val="FF0000"/>
              </a:solidFill>
              <a:prstDash val="solid"/>
              <a:round/>
              <a:headEnd type="none" w="med" len="med"/>
              <a:tailEnd type="none" w="med" len="med"/>
            </a:ln>
          </p:spPr>
        </p:sp>
        <p:sp>
          <p:nvSpPr>
            <p:cNvPr id="47124" name="Line 41"/>
            <p:cNvSpPr/>
            <p:nvPr/>
          </p:nvSpPr>
          <p:spPr>
            <a:xfrm>
              <a:off x="2888" y="3216"/>
              <a:ext cx="760" cy="0"/>
            </a:xfrm>
            <a:prstGeom prst="line">
              <a:avLst/>
            </a:prstGeom>
            <a:ln w="19050" cap="flat" cmpd="sng">
              <a:solidFill>
                <a:srgbClr val="FF0000"/>
              </a:solidFill>
              <a:prstDash val="solid"/>
              <a:round/>
              <a:headEnd type="none" w="med" len="med"/>
              <a:tailEnd type="none" w="med" len="med"/>
            </a:ln>
          </p:spPr>
        </p:sp>
        <p:sp>
          <p:nvSpPr>
            <p:cNvPr id="47125" name="Line 42"/>
            <p:cNvSpPr/>
            <p:nvPr/>
          </p:nvSpPr>
          <p:spPr>
            <a:xfrm>
              <a:off x="3272" y="3056"/>
              <a:ext cx="760" cy="0"/>
            </a:xfrm>
            <a:prstGeom prst="line">
              <a:avLst/>
            </a:prstGeom>
            <a:ln w="19050" cap="flat" cmpd="sng">
              <a:solidFill>
                <a:srgbClr val="FF0000"/>
              </a:solidFill>
              <a:prstDash val="solid"/>
              <a:round/>
              <a:headEnd type="none" w="med" len="med"/>
              <a:tailEnd type="none" w="med" len="med"/>
            </a:ln>
          </p:spPr>
        </p:sp>
        <p:sp>
          <p:nvSpPr>
            <p:cNvPr id="47126" name="Line 43"/>
            <p:cNvSpPr/>
            <p:nvPr/>
          </p:nvSpPr>
          <p:spPr>
            <a:xfrm>
              <a:off x="2192" y="2880"/>
              <a:ext cx="1440" cy="0"/>
            </a:xfrm>
            <a:prstGeom prst="line">
              <a:avLst/>
            </a:prstGeom>
            <a:ln w="19050" cap="flat" cmpd="sng">
              <a:solidFill>
                <a:srgbClr val="FF0000"/>
              </a:solidFill>
              <a:prstDash val="solid"/>
              <a:round/>
              <a:headEnd type="none" w="med" len="med"/>
              <a:tailEnd type="none" w="med" len="med"/>
            </a:ln>
          </p:spPr>
        </p:sp>
        <p:sp>
          <p:nvSpPr>
            <p:cNvPr id="47127" name="Line 44"/>
            <p:cNvSpPr/>
            <p:nvPr/>
          </p:nvSpPr>
          <p:spPr>
            <a:xfrm flipV="1">
              <a:off x="3280" y="2648"/>
              <a:ext cx="0" cy="720"/>
            </a:xfrm>
            <a:prstGeom prst="line">
              <a:avLst/>
            </a:prstGeom>
            <a:ln w="38100" cap="flat" cmpd="sng">
              <a:solidFill>
                <a:srgbClr val="FF0000"/>
              </a:solidFill>
              <a:prstDash val="sysDot"/>
              <a:round/>
              <a:headEnd type="none" w="med" len="med"/>
              <a:tailEnd type="none" w="med" len="med"/>
            </a:ln>
          </p:spPr>
        </p:sp>
        <p:sp>
          <p:nvSpPr>
            <p:cNvPr id="47128" name="Line 45"/>
            <p:cNvSpPr/>
            <p:nvPr/>
          </p:nvSpPr>
          <p:spPr>
            <a:xfrm flipV="1">
              <a:off x="2544" y="2688"/>
              <a:ext cx="0" cy="720"/>
            </a:xfrm>
            <a:prstGeom prst="line">
              <a:avLst/>
            </a:prstGeom>
            <a:ln w="38100" cap="flat" cmpd="sng">
              <a:solidFill>
                <a:srgbClr val="FF0000"/>
              </a:solidFill>
              <a:prstDash val="sysDot"/>
              <a:round/>
              <a:headEnd type="none" w="med" len="med"/>
              <a:tailEnd type="none" w="med" len="med"/>
            </a:ln>
          </p:spPr>
        </p:sp>
        <p:sp>
          <p:nvSpPr>
            <p:cNvPr id="47129" name="Line 46"/>
            <p:cNvSpPr/>
            <p:nvPr/>
          </p:nvSpPr>
          <p:spPr>
            <a:xfrm flipV="1">
              <a:off x="1808" y="2688"/>
              <a:ext cx="0" cy="720"/>
            </a:xfrm>
            <a:prstGeom prst="line">
              <a:avLst/>
            </a:prstGeom>
            <a:ln w="38100" cap="flat" cmpd="sng">
              <a:solidFill>
                <a:srgbClr val="FF0000"/>
              </a:solidFill>
              <a:prstDash val="sysDot"/>
              <a:round/>
              <a:headEnd type="none" w="med" len="med"/>
              <a:tailEnd type="none" w="med" len="med"/>
            </a:ln>
          </p:spPr>
        </p:sp>
        <p:sp>
          <p:nvSpPr>
            <p:cNvPr id="47130" name="Line 47"/>
            <p:cNvSpPr/>
            <p:nvPr/>
          </p:nvSpPr>
          <p:spPr>
            <a:xfrm>
              <a:off x="4416" y="3360"/>
              <a:ext cx="0" cy="48"/>
            </a:xfrm>
            <a:prstGeom prst="line">
              <a:avLst/>
            </a:prstGeom>
            <a:ln w="76200" cap="flat" cmpd="sng">
              <a:solidFill>
                <a:schemeClr val="tx1"/>
              </a:solidFill>
              <a:prstDash val="solid"/>
              <a:round/>
              <a:headEnd type="none" w="med" len="med"/>
              <a:tailEnd type="none" w="med" len="med"/>
            </a:ln>
          </p:spPr>
        </p:sp>
      </p:grpSp>
      <p:sp>
        <p:nvSpPr>
          <p:cNvPr id="47131" name="Text Box 48"/>
          <p:cNvSpPr txBox="1"/>
          <p:nvPr/>
        </p:nvSpPr>
        <p:spPr>
          <a:xfrm>
            <a:off x="35814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32" name="Text Box 49"/>
          <p:cNvSpPr txBox="1"/>
          <p:nvPr/>
        </p:nvSpPr>
        <p:spPr>
          <a:xfrm>
            <a:off x="64770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33" name="Text Box 50"/>
          <p:cNvSpPr txBox="1"/>
          <p:nvPr/>
        </p:nvSpPr>
        <p:spPr>
          <a:xfrm>
            <a:off x="46482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7134" name="Text Box 51"/>
          <p:cNvSpPr txBox="1"/>
          <p:nvPr/>
        </p:nvSpPr>
        <p:spPr>
          <a:xfrm>
            <a:off x="7696200" y="4724400"/>
            <a:ext cx="609600" cy="368300"/>
          </a:xfrm>
          <a:prstGeom prst="rect">
            <a:avLst/>
          </a:prstGeom>
          <a:noFill/>
          <a:ln w="9525">
            <a:noFill/>
          </a:ln>
        </p:spPr>
        <p:txBody>
          <a:bodyPr anchor="t">
            <a:spAutoFit/>
          </a:bodyPr>
          <a:p>
            <a:pPr algn="ctr" eaLnBrk="0" hangingPunct="0"/>
            <a:r>
              <a:rPr lang="zh-CN" altLang="en-US" b="1" dirty="0">
                <a:solidFill>
                  <a:srgbClr val="FF0000"/>
                </a:solidFill>
                <a:latin typeface="宋体" panose="02010600030101010101" pitchFamily="2" charset="-122"/>
                <a:ea typeface="宋体" panose="02010600030101010101" pitchFamily="2" charset="-122"/>
              </a:rPr>
              <a:t>-1</a:t>
            </a:r>
            <a:endParaRPr lang="zh-CN" altLang="en-US" b="1"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840" y="136525"/>
            <a:ext cx="10515600" cy="793115"/>
          </a:xfrm>
        </p:spPr>
        <p:txBody>
          <a:bodyPr>
            <a:normAutofit/>
          </a:bodyPr>
          <a:p>
            <a:r>
              <a:rPr lang="zh-CN" altLang="en-US" b="1">
                <a:sym typeface="+mn-ea"/>
              </a:rPr>
              <a:t>差分</a:t>
            </a:r>
            <a:endParaRPr lang="zh-CN" altLang="en-US" b="1">
              <a:sym typeface="+mn-ea"/>
            </a:endParaRPr>
          </a:p>
        </p:txBody>
      </p:sp>
      <p:sp>
        <p:nvSpPr>
          <p:cNvPr id="3" name="文本占位符 2"/>
          <p:cNvSpPr>
            <a:spLocks noGrp="1"/>
          </p:cNvSpPr>
          <p:nvPr>
            <p:ph type="body" idx="1"/>
          </p:nvPr>
        </p:nvSpPr>
        <p:spPr>
          <a:xfrm>
            <a:off x="207010" y="1173480"/>
            <a:ext cx="11733530" cy="5615940"/>
          </a:xfrm>
        </p:spPr>
        <p:txBody>
          <a:bodyPr>
            <a:normAutofit fontScale="90000"/>
          </a:bodyPr>
          <a:p>
            <a:pPr marL="457200" indent="-457200" fontAlgn="auto">
              <a:lnSpc>
                <a:spcPct val="100000"/>
              </a:lnSpc>
              <a:buFont typeface="Wingdings" panose="05000000000000000000" charset="0"/>
              <a:buChar char="l"/>
            </a:pPr>
            <a:r>
              <a:rPr lang="zh-CN" altLang="en-US"/>
              <a:t>差分就是将数列中的每一项分别与前一项数做差。</a:t>
            </a:r>
            <a:endParaRPr lang="zh-CN" altLang="en-US"/>
          </a:p>
          <a:p>
            <a:pPr marL="0" indent="635000" algn="l" fontAlgn="auto">
              <a:lnSpc>
                <a:spcPct val="100000"/>
              </a:lnSpc>
              <a:buNone/>
              <a:extLst>
                <a:ext uri="{35155182-B16C-46BC-9424-99874614C6A1}">
                  <wpsdc:indentchars xmlns:wpsdc="http://www.wps.cn/officeDocument/2017/drawingmlCustomData" val="200" checksum="1170532397"/>
                </a:ext>
              </a:extLst>
            </a:pPr>
            <a:r>
              <a:rPr lang="zh-CN" altLang="en-US"/>
              <a:t>例如：一个序列1 2 5 4 7 3，差分后得到1 1 3 -1 3 -4</a:t>
            </a:r>
            <a:endParaRPr lang="zh-CN" altLang="en-US"/>
          </a:p>
          <a:p>
            <a:pPr marL="0" indent="635000" algn="l" fontAlgn="auto">
              <a:lnSpc>
                <a:spcPct val="100000"/>
              </a:lnSpc>
              <a:buNone/>
              <a:extLst>
                <a:ext uri="{35155182-B16C-46BC-9424-99874614C6A1}">
                  <wpsdc:indentchars xmlns:wpsdc="http://www.wps.cn/officeDocument/2017/drawingmlCustomData" val="200" checksum="1170532397"/>
                </a:ext>
              </a:extLst>
            </a:pPr>
            <a:r>
              <a:rPr lang="zh-CN" altLang="en-US"/>
              <a:t>这里注意得到的差分序列第一个数和原来的第一个数一样</a:t>
            </a:r>
            <a:r>
              <a:rPr lang="en-US" altLang="zh-CN"/>
              <a:t>(</a:t>
            </a:r>
            <a:r>
              <a:rPr lang="zh-CN" altLang="en-US"/>
              <a:t>相当于第一个数减0</a:t>
            </a:r>
            <a:r>
              <a:rPr lang="en-US" altLang="zh-CN"/>
              <a:t>)</a:t>
            </a:r>
            <a:endParaRPr lang="zh-CN" altLang="en-US"/>
          </a:p>
          <a:p>
            <a:pPr marL="0" indent="635000" fontAlgn="auto">
              <a:buNone/>
              <a:extLst>
                <a:ext uri="{35155182-B16C-46BC-9424-99874614C6A1}">
                  <wpsdc:indentchars xmlns:wpsdc="http://www.wps.cn/officeDocument/2017/drawingmlCustomData" val="200" checksum="1170532397"/>
                </a:ext>
              </a:extLst>
            </a:pPr>
            <a:endParaRPr lang="zh-CN" altLang="en-US"/>
          </a:p>
          <a:p>
            <a:pPr fontAlgn="auto">
              <a:buFont typeface="Wingdings" panose="05000000000000000000" charset="0"/>
              <a:buChar char="l"/>
            </a:pPr>
            <a:r>
              <a:rPr lang="zh-CN" altLang="en-US"/>
              <a:t>性质：</a:t>
            </a:r>
            <a:endParaRPr lang="zh-CN" altLang="en-US"/>
          </a:p>
          <a:p>
            <a:pPr marL="0" indent="635000" fontAlgn="auto">
              <a:lnSpc>
                <a:spcPct val="100000"/>
              </a:lnSpc>
              <a:buNone/>
              <a:extLst>
                <a:ext uri="{35155182-B16C-46BC-9424-99874614C6A1}">
                  <wpsdc:indentchars xmlns:wpsdc="http://www.wps.cn/officeDocument/2017/drawingmlCustomData" val="200" checksum="1170532397"/>
                </a:ext>
              </a:extLst>
            </a:pPr>
            <a:r>
              <a:rPr lang="zh-CN" altLang="en-US"/>
              <a:t>1</a:t>
            </a:r>
            <a:r>
              <a:rPr lang="en-US" altLang="zh-CN"/>
              <a:t>.</a:t>
            </a:r>
            <a:r>
              <a:rPr lang="zh-CN" altLang="en-US"/>
              <a:t>差分序列求前缀和可得原序列</a:t>
            </a:r>
            <a:endParaRPr lang="zh-CN" altLang="en-US"/>
          </a:p>
          <a:p>
            <a:pPr marL="0" indent="635000" fontAlgn="auto">
              <a:lnSpc>
                <a:spcPct val="100000"/>
              </a:lnSpc>
              <a:buNone/>
              <a:extLst>
                <a:ext uri="{35155182-B16C-46BC-9424-99874614C6A1}">
                  <wpsdc:indentchars xmlns:wpsdc="http://www.wps.cn/officeDocument/2017/drawingmlCustomData" val="200" checksum="1170532397"/>
                </a:ext>
              </a:extLst>
            </a:pPr>
            <a:r>
              <a:rPr lang="zh-CN" altLang="en-US"/>
              <a:t>2</a:t>
            </a:r>
            <a:r>
              <a:rPr lang="en-US" altLang="zh-CN"/>
              <a:t>.</a:t>
            </a:r>
            <a:r>
              <a:rPr lang="zh-CN" altLang="en-US"/>
              <a:t>将原序列区间[L,R]中的元素全部+1，可以转化操作为差分序列L处+1，R+1处-1</a:t>
            </a:r>
            <a:endParaRPr lang="zh-CN" altLang="en-US"/>
          </a:p>
          <a:p>
            <a:pPr marL="0" indent="635000" fontAlgn="auto">
              <a:lnSpc>
                <a:spcPct val="100000"/>
              </a:lnSpc>
              <a:buNone/>
              <a:extLst>
                <a:ext uri="{35155182-B16C-46BC-9424-99874614C6A1}">
                  <wpsdc:indentchars xmlns:wpsdc="http://www.wps.cn/officeDocument/2017/drawingmlCustomData" val="200" checksum="1170532397"/>
                </a:ext>
              </a:extLst>
            </a:pPr>
            <a:r>
              <a:rPr lang="zh-CN" altLang="en-US"/>
              <a:t>3</a:t>
            </a:r>
            <a:r>
              <a:rPr lang="en-US" altLang="zh-CN"/>
              <a:t>.</a:t>
            </a:r>
            <a:r>
              <a:rPr lang="zh-CN" altLang="en-US"/>
              <a:t>按照性质2得到，每次修改原序列一个区间+1，那么每次差分序列修改处增加的和减少的相同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应用举例（线段覆盖）</a:t>
            </a:r>
            <a:endParaRPr lang="zh-CN" altLang="en-US" dirty="0">
              <a:ea typeface="宋体" panose="02010600030101010101" pitchFamily="2" charset="-122"/>
            </a:endParaRPr>
          </a:p>
        </p:txBody>
      </p:sp>
      <p:sp>
        <p:nvSpPr>
          <p:cNvPr id="48130" name="Text Box 3"/>
          <p:cNvSpPr txBox="1"/>
          <p:nvPr/>
        </p:nvSpPr>
        <p:spPr>
          <a:xfrm>
            <a:off x="838200" y="1566545"/>
            <a:ext cx="10951210" cy="1383665"/>
          </a:xfrm>
          <a:prstGeom prst="rect">
            <a:avLst/>
          </a:prstGeom>
          <a:noFill/>
          <a:ln w="9525">
            <a:noFill/>
          </a:ln>
        </p:spPr>
        <p:txBody>
          <a:bodyPr wrap="square" anchor="t">
            <a:spAutoFit/>
          </a:bodyPr>
          <a:p>
            <a:pPr>
              <a:spcBef>
                <a:spcPct val="0"/>
              </a:spcBef>
            </a:pPr>
            <a:r>
              <a:rPr lang="zh-CN" altLang="en-US" sz="2800" dirty="0">
                <a:latin typeface="Arial" panose="020B0604020202020204" pitchFamily="34" charset="0"/>
                <a:ea typeface="宋体" panose="02010600030101010101" pitchFamily="2" charset="-122"/>
              </a:rPr>
              <a:t>       因为此问题是一个离线的问题，这是一个很简单的离线算法。线段树在处理</a:t>
            </a:r>
            <a:r>
              <a:rPr lang="zh-CN" altLang="en-US" sz="2800" b="1" dirty="0">
                <a:solidFill>
                  <a:srgbClr val="FF0000"/>
                </a:solidFill>
                <a:latin typeface="Arial" panose="020B0604020202020204" pitchFamily="34" charset="0"/>
                <a:ea typeface="宋体" panose="02010600030101010101" pitchFamily="2" charset="-122"/>
              </a:rPr>
              <a:t>在线</a:t>
            </a:r>
            <a:r>
              <a:rPr lang="zh-CN" altLang="en-US" sz="2800" dirty="0">
                <a:latin typeface="Arial" panose="020B0604020202020204" pitchFamily="34" charset="0"/>
                <a:ea typeface="宋体" panose="02010600030101010101" pitchFamily="2" charset="-122"/>
              </a:rPr>
              <a:t>问题的时候会更加有效，因为它维护了一个实时的信息。</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a:t>
            </a:r>
            <a:endParaRPr lang="zh-CN" altLang="en-US" dirty="0">
              <a:ea typeface="宋体" panose="02010600030101010101" pitchFamily="2" charset="-122"/>
            </a:endParaRPr>
          </a:p>
        </p:txBody>
      </p:sp>
      <p:sp>
        <p:nvSpPr>
          <p:cNvPr id="49154" name="Text Box 3"/>
          <p:cNvSpPr txBox="1"/>
          <p:nvPr/>
        </p:nvSpPr>
        <p:spPr>
          <a:xfrm>
            <a:off x="838200" y="1176655"/>
            <a:ext cx="10881360" cy="3119120"/>
          </a:xfrm>
          <a:prstGeom prst="rect">
            <a:avLst/>
          </a:prstGeom>
          <a:noFill/>
          <a:ln w="9525">
            <a:noFill/>
          </a:ln>
        </p:spPr>
        <p:txBody>
          <a:bodyPr wrap="square" anchor="t">
            <a:spAutoFit/>
          </a:bodyPr>
          <a:p>
            <a:pPr>
              <a:spcBef>
                <a:spcPct val="0"/>
              </a:spcBef>
            </a:pPr>
            <a:r>
              <a:rPr lang="zh-CN" altLang="en-US" sz="2400" dirty="0">
                <a:latin typeface="Arial" panose="020B0604020202020204" pitchFamily="34" charset="0"/>
                <a:ea typeface="宋体" panose="02010600030101010101" pitchFamily="2" charset="-122"/>
              </a:rPr>
              <a:t>例3、售票系统</a:t>
            </a:r>
            <a:endParaRPr lang="zh-CN" altLang="en-US" sz="2400" dirty="0">
              <a:latin typeface="Arial" panose="020B0604020202020204" pitchFamily="34" charset="0"/>
              <a:ea typeface="宋体" panose="02010600030101010101" pitchFamily="2" charset="-122"/>
            </a:endParaRPr>
          </a:p>
          <a:p>
            <a:pPr indent="609600" fontAlgn="auto">
              <a:lnSpc>
                <a:spcPct val="120000"/>
              </a:lnSpc>
              <a:spcBef>
                <a:spcPct val="0"/>
              </a:spcBef>
              <a:extLst>
                <a:ext uri="{35155182-B16C-46BC-9424-99874614C6A1}">
                  <wpsdc:indentchars xmlns:wpsdc="http://www.wps.cn/officeDocument/2017/drawingmlCustomData" val="200" checksum="4158780845"/>
                </a:ext>
              </a:extLst>
            </a:pPr>
            <a:r>
              <a:rPr lang="zh-CN" altLang="en-US" sz="2400" dirty="0">
                <a:latin typeface="Arial" panose="020B0604020202020204" pitchFamily="34" charset="0"/>
                <a:ea typeface="宋体" panose="02010600030101010101" pitchFamily="2" charset="-122"/>
              </a:rPr>
              <a:t>某次列车途经</a:t>
            </a:r>
            <a:r>
              <a:rPr lang="en-US" altLang="zh-CN" sz="2400" dirty="0">
                <a:latin typeface="Arial" panose="020B0604020202020204" pitchFamily="34" charset="0"/>
              </a:rPr>
              <a:t>C</a:t>
            </a:r>
            <a:r>
              <a:rPr lang="zh-CN" altLang="en-US" sz="2400" dirty="0">
                <a:latin typeface="Arial" panose="020B0604020202020204" pitchFamily="34" charset="0"/>
                <a:ea typeface="宋体" panose="02010600030101010101" pitchFamily="2" charset="-122"/>
              </a:rPr>
              <a:t>个城市，城市编号依次为1到</a:t>
            </a:r>
            <a:r>
              <a:rPr lang="en-US" altLang="zh-CN" sz="2400" dirty="0">
                <a:latin typeface="Arial" panose="020B0604020202020204" pitchFamily="34" charset="0"/>
              </a:rPr>
              <a:t>C，</a:t>
            </a:r>
            <a:r>
              <a:rPr lang="zh-CN" altLang="en-US" sz="2400" dirty="0">
                <a:latin typeface="Arial" panose="020B0604020202020204" pitchFamily="34" charset="0"/>
                <a:ea typeface="宋体" panose="02010600030101010101" pitchFamily="2" charset="-122"/>
              </a:rPr>
              <a:t>列车上共有</a:t>
            </a:r>
            <a:r>
              <a:rPr lang="en-US" altLang="zh-CN" sz="2400" dirty="0">
                <a:latin typeface="Arial" panose="020B0604020202020204" pitchFamily="34" charset="0"/>
              </a:rPr>
              <a:t>S</a:t>
            </a:r>
            <a:r>
              <a:rPr lang="zh-CN" altLang="en-US" sz="2400" dirty="0">
                <a:latin typeface="Arial" panose="020B0604020202020204" pitchFamily="34" charset="0"/>
                <a:ea typeface="宋体" panose="02010600030101010101" pitchFamily="2" charset="-122"/>
              </a:rPr>
              <a:t>个座位，每一个售票申请包含三个参数，分别用</a:t>
            </a:r>
            <a:r>
              <a:rPr lang="en-US" altLang="zh-CN" sz="2400" dirty="0">
                <a:latin typeface="Arial" panose="020B0604020202020204" pitchFamily="34" charset="0"/>
              </a:rPr>
              <a:t>O、D、N</a:t>
            </a:r>
            <a:r>
              <a:rPr lang="zh-CN" altLang="en-US" sz="2400" dirty="0">
                <a:latin typeface="Arial" panose="020B0604020202020204" pitchFamily="34" charset="0"/>
                <a:ea typeface="宋体" panose="02010600030101010101" pitchFamily="2" charset="-122"/>
              </a:rPr>
              <a:t>表示，</a:t>
            </a:r>
            <a:r>
              <a:rPr lang="en-US" altLang="zh-CN" sz="2400" dirty="0">
                <a:latin typeface="Arial" panose="020B0604020202020204" pitchFamily="34" charset="0"/>
              </a:rPr>
              <a:t>O</a:t>
            </a:r>
            <a:r>
              <a:rPr lang="zh-CN" altLang="en-US" sz="2400" dirty="0">
                <a:latin typeface="Arial" panose="020B0604020202020204" pitchFamily="34" charset="0"/>
                <a:ea typeface="宋体" panose="02010600030101010101" pitchFamily="2" charset="-122"/>
              </a:rPr>
              <a:t>为起始站，</a:t>
            </a:r>
            <a:r>
              <a:rPr lang="en-US" altLang="zh-CN" sz="2400" dirty="0">
                <a:latin typeface="Arial" panose="020B0604020202020204" pitchFamily="34" charset="0"/>
              </a:rPr>
              <a:t>D</a:t>
            </a:r>
            <a:r>
              <a:rPr lang="zh-CN" altLang="en-US" sz="2400" dirty="0">
                <a:latin typeface="Arial" panose="020B0604020202020204" pitchFamily="34" charset="0"/>
                <a:ea typeface="宋体" panose="02010600030101010101" pitchFamily="2" charset="-122"/>
              </a:rPr>
              <a:t>为目的地站，</a:t>
            </a:r>
            <a:r>
              <a:rPr lang="en-US" altLang="zh-CN" sz="2400" dirty="0">
                <a:latin typeface="Arial" panose="020B0604020202020204" pitchFamily="34" charset="0"/>
              </a:rPr>
              <a:t>N</a:t>
            </a:r>
            <a:r>
              <a:rPr lang="zh-CN" altLang="en-US" sz="2400" dirty="0">
                <a:latin typeface="Arial" panose="020B0604020202020204" pitchFamily="34" charset="0"/>
                <a:ea typeface="宋体" panose="02010600030101010101" pitchFamily="2" charset="-122"/>
              </a:rPr>
              <a:t>为车票张数，售票系统对该售票申请作出受理或不受理的决定。只有在从</a:t>
            </a:r>
            <a:r>
              <a:rPr lang="en-US" altLang="zh-CN" sz="2400" dirty="0">
                <a:latin typeface="Arial" panose="020B0604020202020204" pitchFamily="34" charset="0"/>
              </a:rPr>
              <a:t>O</a:t>
            </a:r>
            <a:r>
              <a:rPr lang="zh-CN" altLang="en-US" sz="2400" dirty="0">
                <a:latin typeface="Arial" panose="020B0604020202020204" pitchFamily="34" charset="0"/>
                <a:ea typeface="宋体" panose="02010600030101010101" pitchFamily="2" charset="-122"/>
              </a:rPr>
              <a:t>到</a:t>
            </a:r>
            <a:r>
              <a:rPr lang="en-US" altLang="zh-CN" sz="2400" dirty="0">
                <a:latin typeface="Arial" panose="020B0604020202020204" pitchFamily="34" charset="0"/>
              </a:rPr>
              <a:t>D</a:t>
            </a:r>
            <a:r>
              <a:rPr lang="zh-CN" altLang="en-US" sz="2400" dirty="0">
                <a:latin typeface="Arial" panose="020B0604020202020204" pitchFamily="34" charset="0"/>
                <a:ea typeface="宋体" panose="02010600030101010101" pitchFamily="2" charset="-122"/>
              </a:rPr>
              <a:t>的区段内列车上都有</a:t>
            </a:r>
            <a:r>
              <a:rPr lang="en-US" altLang="zh-CN" sz="2400" dirty="0">
                <a:latin typeface="Arial" panose="020B0604020202020204" pitchFamily="34" charset="0"/>
              </a:rPr>
              <a:t>N</a:t>
            </a:r>
            <a:r>
              <a:rPr lang="zh-CN" altLang="en-US" sz="2400" dirty="0">
                <a:latin typeface="Arial" panose="020B0604020202020204" pitchFamily="34" charset="0"/>
                <a:ea typeface="宋体" panose="02010600030101010101" pitchFamily="2" charset="-122"/>
              </a:rPr>
              <a:t>个或</a:t>
            </a:r>
            <a:r>
              <a:rPr lang="en-US" altLang="zh-CN" sz="2400" dirty="0">
                <a:latin typeface="Arial" panose="020B0604020202020204" pitchFamily="34" charset="0"/>
              </a:rPr>
              <a:t>N</a:t>
            </a:r>
            <a:r>
              <a:rPr lang="zh-CN" altLang="en-US" sz="2400" dirty="0">
                <a:latin typeface="Arial" panose="020B0604020202020204" pitchFamily="34" charset="0"/>
                <a:ea typeface="宋体" panose="02010600030101010101" pitchFamily="2" charset="-122"/>
              </a:rPr>
              <a:t>个以上的空座位时该售票申请才被受理。1&lt;=</a:t>
            </a:r>
            <a:r>
              <a:rPr lang="en-US" altLang="zh-CN" sz="2400" dirty="0">
                <a:latin typeface="Arial" panose="020B0604020202020204" pitchFamily="34" charset="0"/>
              </a:rPr>
              <a:t>C&lt;=60000，1&lt;=S&lt;=60000，1&lt;=R&lt;=60000，C</a:t>
            </a:r>
            <a:r>
              <a:rPr lang="zh-CN" altLang="en-US" sz="2400" dirty="0">
                <a:latin typeface="Arial" panose="020B0604020202020204" pitchFamily="34" charset="0"/>
                <a:ea typeface="宋体" panose="02010600030101010101" pitchFamily="2" charset="-122"/>
              </a:rPr>
              <a:t>为城市个数，</a:t>
            </a:r>
            <a:r>
              <a:rPr lang="en-US" altLang="zh-CN" sz="2400" dirty="0">
                <a:latin typeface="Arial" panose="020B0604020202020204" pitchFamily="34" charset="0"/>
              </a:rPr>
              <a:t>S</a:t>
            </a:r>
            <a:r>
              <a:rPr lang="zh-CN" altLang="en-US" sz="2400" dirty="0">
                <a:latin typeface="Arial" panose="020B0604020202020204" pitchFamily="34" charset="0"/>
                <a:ea typeface="宋体" panose="02010600030101010101" pitchFamily="2" charset="-122"/>
              </a:rPr>
              <a:t>为列车上的座位数，</a:t>
            </a:r>
            <a:r>
              <a:rPr lang="en-US" altLang="zh-CN" sz="2400" dirty="0">
                <a:latin typeface="Arial" panose="020B0604020202020204" pitchFamily="34" charset="0"/>
              </a:rPr>
              <a:t>R</a:t>
            </a:r>
            <a:r>
              <a:rPr lang="zh-CN" altLang="en-US" sz="2400" dirty="0">
                <a:latin typeface="Arial" panose="020B0604020202020204" pitchFamily="34" charset="0"/>
                <a:ea typeface="宋体" panose="02010600030101010101" pitchFamily="2" charset="-122"/>
              </a:rPr>
              <a:t>为所有售票申请总数。</a:t>
            </a:r>
            <a:endParaRPr lang="zh-CN" altLang="en-US" sz="2400" dirty="0">
              <a:latin typeface="Arial" panose="020B0604020202020204" pitchFamily="34" charset="0"/>
              <a:ea typeface="宋体" panose="02010600030101010101" pitchFamily="2" charset="-122"/>
            </a:endParaRPr>
          </a:p>
        </p:txBody>
      </p:sp>
      <p:sp>
        <p:nvSpPr>
          <p:cNvPr id="50178" name="Text Box 4"/>
          <p:cNvSpPr txBox="1"/>
          <p:nvPr/>
        </p:nvSpPr>
        <p:spPr>
          <a:xfrm>
            <a:off x="1383030" y="4376420"/>
            <a:ext cx="1447800" cy="2306955"/>
          </a:xfrm>
          <a:prstGeom prst="rect">
            <a:avLst/>
          </a:prstGeom>
          <a:noFill/>
          <a:ln w="9525">
            <a:noFill/>
          </a:ln>
        </p:spPr>
        <p:txBody>
          <a:bodyPr anchor="t">
            <a:spAutoFit/>
          </a:bodyPr>
          <a:p>
            <a:pPr algn="just" eaLnBrk="0" hangingPunct="0"/>
            <a:r>
              <a:rPr lang="zh-CN" altLang="en-US" sz="2400" dirty="0">
                <a:latin typeface="Arial" panose="020B0604020202020204" pitchFamily="34" charset="0"/>
                <a:ea typeface="宋体" panose="02010600030101010101" pitchFamily="2" charset="-122"/>
              </a:rPr>
              <a:t>输入：</a:t>
            </a:r>
            <a:endParaRPr lang="zh-CN" altLang="en-US" sz="2400" dirty="0">
              <a:latin typeface="Arial" panose="020B0604020202020204" pitchFamily="34" charset="0"/>
              <a:ea typeface="宋体" panose="02010600030101010101" pitchFamily="2" charset="-122"/>
            </a:endParaRPr>
          </a:p>
          <a:p>
            <a:pPr algn="just" eaLnBrk="0" hangingPunct="0"/>
            <a:r>
              <a:rPr lang="zh-CN" altLang="en-US" sz="2400" dirty="0">
                <a:latin typeface="Arial" panose="020B0604020202020204" pitchFamily="34" charset="0"/>
                <a:ea typeface="宋体" panose="02010600030101010101" pitchFamily="2" charset="-122"/>
              </a:rPr>
              <a:t>4 6 4</a:t>
            </a:r>
            <a:endParaRPr lang="zh-CN" altLang="en-US" sz="2400" dirty="0">
              <a:latin typeface="Arial" panose="020B0604020202020204" pitchFamily="34" charset="0"/>
              <a:ea typeface="宋体" panose="02010600030101010101" pitchFamily="2" charset="-122"/>
            </a:endParaRPr>
          </a:p>
          <a:p>
            <a:pPr algn="just" eaLnBrk="0" hangingPunct="0"/>
            <a:r>
              <a:rPr lang="zh-CN" altLang="en-US" sz="2400" dirty="0">
                <a:latin typeface="Arial" panose="020B0604020202020204" pitchFamily="34" charset="0"/>
                <a:ea typeface="宋体" panose="02010600030101010101" pitchFamily="2" charset="-122"/>
              </a:rPr>
              <a:t>1 4 2</a:t>
            </a:r>
            <a:endParaRPr lang="zh-CN" altLang="en-US" sz="2400" dirty="0">
              <a:latin typeface="Arial" panose="020B0604020202020204" pitchFamily="34" charset="0"/>
              <a:ea typeface="宋体" panose="02010600030101010101" pitchFamily="2" charset="-122"/>
            </a:endParaRPr>
          </a:p>
          <a:p>
            <a:pPr algn="just" eaLnBrk="0" hangingPunct="0"/>
            <a:r>
              <a:rPr lang="zh-CN" altLang="en-US" sz="2400" dirty="0">
                <a:latin typeface="Arial" panose="020B0604020202020204" pitchFamily="34" charset="0"/>
                <a:ea typeface="宋体" panose="02010600030101010101" pitchFamily="2" charset="-122"/>
              </a:rPr>
              <a:t>1 3 2</a:t>
            </a:r>
            <a:endParaRPr lang="zh-CN" altLang="en-US" sz="2400" dirty="0">
              <a:latin typeface="Arial" panose="020B0604020202020204" pitchFamily="34" charset="0"/>
              <a:ea typeface="宋体" panose="02010600030101010101" pitchFamily="2" charset="-122"/>
            </a:endParaRPr>
          </a:p>
          <a:p>
            <a:pPr algn="just" eaLnBrk="0" hangingPunct="0"/>
            <a:r>
              <a:rPr lang="zh-CN" altLang="en-US" sz="2400" dirty="0">
                <a:latin typeface="Arial" panose="020B0604020202020204" pitchFamily="34" charset="0"/>
                <a:ea typeface="宋体" panose="02010600030101010101" pitchFamily="2" charset="-122"/>
              </a:rPr>
              <a:t>2 4 3</a:t>
            </a:r>
            <a:endParaRPr lang="zh-CN" altLang="en-US" sz="2400" dirty="0">
              <a:latin typeface="Arial" panose="020B0604020202020204" pitchFamily="34" charset="0"/>
              <a:ea typeface="宋体" panose="02010600030101010101" pitchFamily="2" charset="-122"/>
            </a:endParaRPr>
          </a:p>
          <a:p>
            <a:pPr algn="just" eaLnBrk="0" hangingPunct="0"/>
            <a:r>
              <a:rPr lang="zh-CN" altLang="en-US" sz="2400" dirty="0">
                <a:latin typeface="Arial" panose="020B0604020202020204" pitchFamily="34" charset="0"/>
                <a:ea typeface="宋体" panose="02010600030101010101" pitchFamily="2" charset="-122"/>
              </a:rPr>
              <a:t>1 2 3</a:t>
            </a:r>
            <a:endParaRPr lang="zh-CN" altLang="en-US" sz="2400" dirty="0">
              <a:latin typeface="Arial" panose="020B0604020202020204" pitchFamily="34" charset="0"/>
              <a:ea typeface="宋体" panose="02010600030101010101" pitchFamily="2" charset="-122"/>
            </a:endParaRPr>
          </a:p>
        </p:txBody>
      </p:sp>
      <p:sp>
        <p:nvSpPr>
          <p:cNvPr id="50179" name="Text Box 5"/>
          <p:cNvSpPr txBox="1"/>
          <p:nvPr/>
        </p:nvSpPr>
        <p:spPr>
          <a:xfrm>
            <a:off x="4507230" y="4376420"/>
            <a:ext cx="1447800" cy="1938020"/>
          </a:xfrm>
          <a:prstGeom prst="rect">
            <a:avLst/>
          </a:prstGeom>
          <a:noFill/>
          <a:ln w="9525">
            <a:noFill/>
          </a:ln>
        </p:spPr>
        <p:txBody>
          <a:bodyPr anchor="t">
            <a:spAutoFit/>
          </a:bodyPr>
          <a:p>
            <a:pPr algn="just" eaLnBrk="0" hangingPunct="0"/>
            <a:r>
              <a:rPr lang="zh-CN" altLang="en-US" sz="2400" dirty="0">
                <a:latin typeface="宋体" panose="02010600030101010101" pitchFamily="2" charset="-122"/>
                <a:ea typeface="宋体" panose="02010600030101010101" pitchFamily="2" charset="-122"/>
              </a:rPr>
              <a:t>输入：</a:t>
            </a:r>
            <a:endParaRPr lang="zh-CN" altLang="en-US" sz="2400" dirty="0">
              <a:latin typeface="宋体" panose="02010600030101010101" pitchFamily="2" charset="-122"/>
              <a:ea typeface="宋体" panose="02010600030101010101" pitchFamily="2" charset="-122"/>
            </a:endParaRPr>
          </a:p>
          <a:p>
            <a:pPr algn="just" eaLnBrk="0" hangingPunct="0"/>
            <a:r>
              <a:rPr lang="en-US" altLang="zh-CN" sz="2400" dirty="0">
                <a:latin typeface="宋体" panose="02010600030101010101" pitchFamily="2" charset="-122"/>
              </a:rPr>
              <a:t>YES</a:t>
            </a:r>
            <a:endParaRPr lang="en-US" altLang="zh-CN" sz="2400" dirty="0">
              <a:latin typeface="Times New Roman" panose="02020603050405020304" pitchFamily="18" charset="0"/>
            </a:endParaRPr>
          </a:p>
          <a:p>
            <a:pPr algn="just" eaLnBrk="0" hangingPunct="0"/>
            <a:r>
              <a:rPr lang="en-US" altLang="zh-CN" sz="2400" dirty="0">
                <a:latin typeface="宋体" panose="02010600030101010101" pitchFamily="2" charset="-122"/>
              </a:rPr>
              <a:t>YES</a:t>
            </a:r>
            <a:endParaRPr lang="en-US" altLang="zh-CN" sz="2400" dirty="0">
              <a:latin typeface="Times New Roman" panose="02020603050405020304" pitchFamily="18" charset="0"/>
            </a:endParaRPr>
          </a:p>
          <a:p>
            <a:pPr algn="just" eaLnBrk="0" hangingPunct="0"/>
            <a:r>
              <a:rPr lang="en-US" altLang="zh-CN" sz="2400" dirty="0">
                <a:latin typeface="宋体" panose="02010600030101010101" pitchFamily="2" charset="-122"/>
              </a:rPr>
              <a:t>NO</a:t>
            </a:r>
            <a:endParaRPr lang="en-US" altLang="zh-CN" sz="2400" dirty="0">
              <a:latin typeface="Times New Roman" panose="02020603050405020304" pitchFamily="18" charset="0"/>
            </a:endParaRPr>
          </a:p>
          <a:p>
            <a:pPr algn="just" eaLnBrk="0" hangingPunct="0"/>
            <a:r>
              <a:rPr lang="en-US" altLang="zh-CN" sz="2400" dirty="0">
                <a:latin typeface="宋体" panose="02010600030101010101" pitchFamily="2" charset="-122"/>
              </a:rPr>
              <a:t>NO</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应用举例（售票系统）</a:t>
            </a:r>
            <a:endParaRPr lang="zh-CN" altLang="en-US" dirty="0">
              <a:ea typeface="宋体" panose="02010600030101010101" pitchFamily="2" charset="-122"/>
            </a:endParaRPr>
          </a:p>
        </p:txBody>
      </p:sp>
      <p:sp>
        <p:nvSpPr>
          <p:cNvPr id="51202" name="Text Box 3"/>
          <p:cNvSpPr txBox="1"/>
          <p:nvPr/>
        </p:nvSpPr>
        <p:spPr>
          <a:xfrm>
            <a:off x="838200" y="1433195"/>
            <a:ext cx="10514965" cy="112458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题解:区间修改，区间查询最大值。当座位数减最大值小于所要求的票数时输出NO。其他输出YES.</a:t>
            </a:r>
            <a:endParaRPr lang="zh-CN" altLang="en-US" sz="2800" dirty="0">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9945370" y="365125"/>
          <a:ext cx="1564005" cy="796290"/>
        </p:xfrm>
        <a:graphic>
          <a:graphicData uri="http://schemas.openxmlformats.org/presentationml/2006/ole">
            <mc:AlternateContent xmlns:mc="http://schemas.openxmlformats.org/markup-compatibility/2006">
              <mc:Choice xmlns:v="urn:schemas-microsoft-com:vml" Requires="v">
                <p:oleObj spid="_x0000_s2049" name="" r:id="rId1" imgW="914400" imgH="461010" progId="Package">
                  <p:embed/>
                </p:oleObj>
              </mc:Choice>
              <mc:Fallback>
                <p:oleObj name="" r:id="rId1" imgW="914400" imgH="461010" progId="Package">
                  <p:embed/>
                  <p:pic>
                    <p:nvPicPr>
                      <p:cNvPr id="0" name="图片 2048"/>
                      <p:cNvPicPr/>
                      <p:nvPr/>
                    </p:nvPicPr>
                    <p:blipFill>
                      <a:blip r:embed="rId2"/>
                      <a:stretch>
                        <a:fillRect/>
                      </a:stretch>
                    </p:blipFill>
                    <p:spPr>
                      <a:xfrm>
                        <a:off x="9945370" y="365125"/>
                        <a:ext cx="1564005" cy="796290"/>
                      </a:xfrm>
                      <a:prstGeom prst="rect">
                        <a:avLst/>
                      </a:prstGeom>
                    </p:spPr>
                  </p:pic>
                </p:oleObj>
              </mc:Fallback>
            </mc:AlternateContent>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27990" y="1077595"/>
            <a:ext cx="11177905" cy="408432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34035" y="323850"/>
            <a:ext cx="10330815" cy="3231515"/>
          </a:xfrm>
          <a:prstGeom prst="rect">
            <a:avLst/>
          </a:prstGeom>
        </p:spPr>
      </p:pic>
      <p:pic>
        <p:nvPicPr>
          <p:cNvPr id="3" name="图片 2"/>
          <p:cNvPicPr>
            <a:picLocks noChangeAspect="1"/>
          </p:cNvPicPr>
          <p:nvPr/>
        </p:nvPicPr>
        <p:blipFill>
          <a:blip r:embed="rId2"/>
          <a:stretch>
            <a:fillRect/>
          </a:stretch>
        </p:blipFill>
        <p:spPr>
          <a:xfrm>
            <a:off x="534035" y="3874770"/>
            <a:ext cx="8051165" cy="2983230"/>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838200" y="365125"/>
            <a:ext cx="10515600" cy="629920"/>
          </a:xfrm>
        </p:spPr>
        <p:txBody>
          <a:bodyPr vert="horz" wrap="square" lIns="91440" tIns="90000" rIns="91440" bIns="90000" anchor="t">
            <a:normAutofit fontScale="90000"/>
          </a:bodyPr>
          <a:p>
            <a:r>
              <a:rPr lang="zh-CN" altLang="en-US" dirty="0">
                <a:ea typeface="宋体" panose="02010600030101010101" pitchFamily="2" charset="-122"/>
              </a:rPr>
              <a:t>应用举例</a:t>
            </a:r>
            <a:endParaRPr lang="zh-CN" altLang="en-US" dirty="0">
              <a:ea typeface="宋体" panose="02010600030101010101" pitchFamily="2" charset="-122"/>
            </a:endParaRPr>
          </a:p>
        </p:txBody>
      </p:sp>
      <p:sp>
        <p:nvSpPr>
          <p:cNvPr id="57346" name="Text Box 3"/>
          <p:cNvSpPr txBox="1"/>
          <p:nvPr/>
        </p:nvSpPr>
        <p:spPr>
          <a:xfrm>
            <a:off x="577850" y="1161415"/>
            <a:ext cx="9333865" cy="4261485"/>
          </a:xfrm>
          <a:prstGeom prst="rect">
            <a:avLst/>
          </a:prstGeom>
          <a:noFill/>
          <a:ln w="9525">
            <a:noFill/>
          </a:ln>
        </p:spPr>
        <p:txBody>
          <a:bodyPr wrap="square" anchor="t">
            <a:spAutoFit/>
          </a:bodyPr>
          <a:p>
            <a:pPr>
              <a:spcBef>
                <a:spcPct val="0"/>
              </a:spcBef>
            </a:pPr>
            <a:r>
              <a:rPr lang="zh-CN" altLang="en-US" sz="2400" b="1" dirty="0">
                <a:latin typeface="Arial" panose="020B0604020202020204" pitchFamily="34" charset="0"/>
                <a:ea typeface="宋体" panose="02010600030101010101" pitchFamily="2" charset="-122"/>
              </a:rPr>
              <a:t>例4、采矿</a:t>
            </a:r>
            <a:endParaRPr lang="zh-CN" altLang="en-US" sz="2400" b="1"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pPr>
            <a:r>
              <a:rPr lang="zh-CN" altLang="en-US" sz="2400" dirty="0">
                <a:latin typeface="Arial" panose="020B0604020202020204" pitchFamily="34" charset="0"/>
                <a:ea typeface="宋体" panose="02010600030101010101" pitchFamily="2" charset="-122"/>
              </a:rPr>
              <a:t>金矿的老师傅年底要退休了。经理为了奖赏他的尽职尽责的工作，决定送他一块长方形地。长度为S，宽度为W。老师傅可以自己选择这块地。显然其中包含的采金点越多越好。你的任务就是计算最多能得到多少个采金点。如果一个采金点的位置在长方形的边上，它也应当被计算在内。</a:t>
            </a:r>
            <a:endParaRPr lang="zh-CN" altLang="en-US" sz="24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pPr>
            <a:r>
              <a:rPr lang="zh-CN" altLang="en-US" sz="2400" dirty="0">
                <a:latin typeface="Arial" panose="020B0604020202020204" pitchFamily="34" charset="0"/>
                <a:ea typeface="宋体" panose="02010600030101010101" pitchFamily="2" charset="-122"/>
              </a:rPr>
              <a:t>读入采金点的位置。计算最大的价值。</a:t>
            </a:r>
            <a:endParaRPr lang="zh-CN" altLang="en-US" sz="24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pPr>
            <a:r>
              <a:rPr lang="zh-CN" altLang="en-US" sz="2400" dirty="0">
                <a:latin typeface="Arial" panose="020B0604020202020204" pitchFamily="34" charset="0"/>
                <a:ea typeface="宋体" panose="02010600030101010101" pitchFamily="2" charset="-122"/>
              </a:rPr>
              <a:t>数据范围：1&lt;=s,w&lt;=10 000</a:t>
            </a:r>
            <a:endParaRPr lang="zh-CN" altLang="en-US" sz="24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pPr>
            <a:r>
              <a:rPr lang="zh-CN" altLang="en-US" sz="2400" dirty="0">
                <a:latin typeface="Arial" panose="020B0604020202020204" pitchFamily="34" charset="0"/>
                <a:ea typeface="宋体" panose="02010600030101010101" pitchFamily="2" charset="-122"/>
              </a:rPr>
              <a:t>                 -30 000&lt;=x,y&lt;=30 000</a:t>
            </a:r>
            <a:endParaRPr lang="zh-CN" altLang="en-US" sz="2400" dirty="0">
              <a:latin typeface="Arial" panose="020B0604020202020204" pitchFamily="34" charset="0"/>
              <a:ea typeface="宋体" panose="02010600030101010101" pitchFamily="2" charset="-122"/>
            </a:endParaRPr>
          </a:p>
        </p:txBody>
      </p:sp>
      <p:sp>
        <p:nvSpPr>
          <p:cNvPr id="2" name="文本框 1"/>
          <p:cNvSpPr txBox="1"/>
          <p:nvPr/>
        </p:nvSpPr>
        <p:spPr>
          <a:xfrm>
            <a:off x="10492105" y="1370330"/>
            <a:ext cx="1431925" cy="5077460"/>
          </a:xfrm>
          <a:prstGeom prst="rect">
            <a:avLst/>
          </a:prstGeom>
          <a:noFill/>
        </p:spPr>
        <p:txBody>
          <a:bodyPr wrap="square" rtlCol="0" anchor="t">
            <a:spAutoFit/>
          </a:bodyPr>
          <a:p>
            <a:r>
              <a:rPr lang="zh-CN" altLang="en-US"/>
              <a:t>【输入样例】</a:t>
            </a:r>
            <a:endParaRPr lang="zh-CN" altLang="en-US"/>
          </a:p>
          <a:p>
            <a:r>
              <a:rPr lang="zh-CN" altLang="en-US"/>
              <a:t>1 2</a:t>
            </a:r>
            <a:endParaRPr lang="zh-CN" altLang="en-US"/>
          </a:p>
          <a:p>
            <a:r>
              <a:rPr lang="zh-CN" altLang="en-US"/>
              <a:t>12</a:t>
            </a:r>
            <a:endParaRPr lang="zh-CN" altLang="en-US"/>
          </a:p>
          <a:p>
            <a:r>
              <a:rPr lang="zh-CN" altLang="en-US"/>
              <a:t>0 0</a:t>
            </a:r>
            <a:endParaRPr lang="zh-CN" altLang="en-US"/>
          </a:p>
          <a:p>
            <a:r>
              <a:rPr lang="zh-CN" altLang="en-US"/>
              <a:t>1 1</a:t>
            </a:r>
            <a:endParaRPr lang="zh-CN" altLang="en-US"/>
          </a:p>
          <a:p>
            <a:r>
              <a:rPr lang="zh-CN" altLang="en-US"/>
              <a:t>2 2</a:t>
            </a:r>
            <a:endParaRPr lang="zh-CN" altLang="en-US"/>
          </a:p>
          <a:p>
            <a:r>
              <a:rPr lang="zh-CN" altLang="en-US"/>
              <a:t>3 3</a:t>
            </a:r>
            <a:endParaRPr lang="zh-CN" altLang="en-US"/>
          </a:p>
          <a:p>
            <a:r>
              <a:rPr lang="zh-CN" altLang="en-US"/>
              <a:t>4 5</a:t>
            </a:r>
            <a:endParaRPr lang="zh-CN" altLang="en-US"/>
          </a:p>
          <a:p>
            <a:r>
              <a:rPr lang="zh-CN" altLang="en-US"/>
              <a:t>5 5</a:t>
            </a:r>
            <a:endParaRPr lang="zh-CN" altLang="en-US"/>
          </a:p>
          <a:p>
            <a:r>
              <a:rPr lang="zh-CN" altLang="en-US"/>
              <a:t>4 2</a:t>
            </a:r>
            <a:endParaRPr lang="zh-CN" altLang="en-US"/>
          </a:p>
          <a:p>
            <a:r>
              <a:rPr lang="zh-CN" altLang="en-US"/>
              <a:t>1 4</a:t>
            </a:r>
            <a:endParaRPr lang="zh-CN" altLang="en-US"/>
          </a:p>
          <a:p>
            <a:r>
              <a:rPr lang="zh-CN" altLang="en-US"/>
              <a:t>0 5</a:t>
            </a:r>
            <a:endParaRPr lang="zh-CN" altLang="en-US"/>
          </a:p>
          <a:p>
            <a:r>
              <a:rPr lang="zh-CN" altLang="en-US"/>
              <a:t>5 0</a:t>
            </a:r>
            <a:endParaRPr lang="zh-CN" altLang="en-US"/>
          </a:p>
          <a:p>
            <a:r>
              <a:rPr lang="zh-CN" altLang="en-US"/>
              <a:t>2 3</a:t>
            </a:r>
            <a:endParaRPr lang="zh-CN" altLang="en-US"/>
          </a:p>
          <a:p>
            <a:r>
              <a:rPr lang="zh-CN" altLang="en-US"/>
              <a:t>3 2</a:t>
            </a:r>
            <a:endParaRPr lang="zh-CN" altLang="en-US"/>
          </a:p>
          <a:p>
            <a:endParaRPr lang="zh-CN" altLang="en-US"/>
          </a:p>
          <a:p>
            <a:r>
              <a:rPr lang="zh-CN" altLang="en-US"/>
              <a:t>【输出样例】</a:t>
            </a:r>
            <a:endParaRPr lang="zh-CN" altLang="en-US"/>
          </a:p>
          <a:p>
            <a:r>
              <a:rPr lang="zh-CN" altLang="en-US"/>
              <a:t>4</a:t>
            </a:r>
            <a:endParaRPr lang="zh-CN" altLang="en-US"/>
          </a:p>
        </p:txBody>
      </p:sp>
      <p:graphicFrame>
        <p:nvGraphicFramePr>
          <p:cNvPr id="3" name="对象 2">
            <a:hlinkClick r:id="" action="ppaction://ole?verb="/>
          </p:cNvPr>
          <p:cNvGraphicFramePr>
            <a:graphicFrameLocks noChangeAspect="1"/>
          </p:cNvGraphicFramePr>
          <p:nvPr/>
        </p:nvGraphicFramePr>
        <p:xfrm>
          <a:off x="10245090" y="365125"/>
          <a:ext cx="934720" cy="650240"/>
        </p:xfrm>
        <a:graphic>
          <a:graphicData uri="http://schemas.openxmlformats.org/presentationml/2006/ole">
            <mc:AlternateContent xmlns:mc="http://schemas.openxmlformats.org/markup-compatibility/2006">
              <mc:Choice xmlns:v="urn:schemas-microsoft-com:vml" Requires="v">
                <p:oleObj spid="_x0000_s1025" name="" r:id="rId1" imgW="669290" imgH="461010" progId="Package">
                  <p:embed/>
                </p:oleObj>
              </mc:Choice>
              <mc:Fallback>
                <p:oleObj name="" r:id="rId1" imgW="669290" imgH="461010" progId="Package">
                  <p:embed/>
                  <p:pic>
                    <p:nvPicPr>
                      <p:cNvPr id="0" name="图片 1024"/>
                      <p:cNvPicPr/>
                      <p:nvPr/>
                    </p:nvPicPr>
                    <p:blipFill>
                      <a:blip r:embed="rId2"/>
                      <a:stretch>
                        <a:fillRect/>
                      </a:stretch>
                    </p:blipFill>
                    <p:spPr>
                      <a:xfrm>
                        <a:off x="10245090" y="365125"/>
                        <a:ext cx="934720" cy="650240"/>
                      </a:xfrm>
                      <a:prstGeom prst="rect">
                        <a:avLst/>
                      </a:prstGeom>
                    </p:spPr>
                  </p:pic>
                </p:oleObj>
              </mc:Fallback>
            </mc:AlternateContent>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应用举例（采矿）</a:t>
            </a:r>
            <a:endParaRPr lang="zh-CN" altLang="en-US"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134870" y="2101215"/>
            <a:ext cx="4662805" cy="433578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679450" y="0"/>
            <a:ext cx="10515600" cy="650240"/>
          </a:xfrm>
        </p:spPr>
        <p:txBody>
          <a:bodyPr vert="horz" wrap="square" lIns="91440" tIns="90000" rIns="91440" bIns="90000" anchor="t">
            <a:normAutofit fontScale="90000"/>
          </a:bodyPr>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679450" y="949960"/>
            <a:ext cx="5749290" cy="580961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838200" y="222250"/>
            <a:ext cx="10515600" cy="874395"/>
          </a:xfrm>
        </p:spPr>
        <p:txBody>
          <a:bodyPr vert="horz" wrap="square" lIns="91440" tIns="90000" rIns="91440" bIns="90000" anchor="t">
            <a:normAutofit/>
          </a:bodyPr>
          <a:p>
            <a:r>
              <a:rPr lang="zh-CN" altLang="en-US" dirty="0">
                <a:ea typeface="宋体" panose="02010600030101010101" pitchFamily="2" charset="-122"/>
              </a:rPr>
              <a:t>应用举例（采矿）</a:t>
            </a:r>
            <a:endParaRPr lang="zh-CN" altLang="en-US" dirty="0">
              <a:ea typeface="宋体" panose="02010600030101010101" pitchFamily="2" charset="-122"/>
            </a:endParaRPr>
          </a:p>
        </p:txBody>
      </p:sp>
      <p:sp>
        <p:nvSpPr>
          <p:cNvPr id="59394" name="Text Box 3"/>
          <p:cNvSpPr txBox="1"/>
          <p:nvPr/>
        </p:nvSpPr>
        <p:spPr>
          <a:xfrm>
            <a:off x="228600" y="1097280"/>
            <a:ext cx="11383645" cy="286766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对于每一个点的纵坐标y，</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建立两个事件点(y,+1)，(y+w+1,-1)</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如5个点的纵坐标分别是(5,3,9,1,9),w=2</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得到10个事件点：(5,+1),(8,-1),(3,+1),(6,-1),</a:t>
            </a:r>
            <a:br>
              <a:rPr lang="zh-CN" altLang="en-US" sz="2800" dirty="0">
                <a:latin typeface="Arial" panose="020B0604020202020204" pitchFamily="34" charset="0"/>
                <a:ea typeface="宋体" panose="02010600030101010101" pitchFamily="2" charset="-122"/>
              </a:rPr>
            </a:br>
            <a:r>
              <a:rPr lang="zh-CN" altLang="en-US" sz="2800" dirty="0">
                <a:latin typeface="Arial" panose="020B0604020202020204" pitchFamily="34" charset="0"/>
                <a:ea typeface="宋体" panose="02010600030101010101" pitchFamily="2" charset="-122"/>
              </a:rPr>
              <a:t>(9,+1),(12,-1),(1,+1),(4,-1),(9,+1),(12,-1)</a:t>
            </a:r>
            <a:endParaRPr lang="zh-CN" altLang="en-US" sz="2800" dirty="0">
              <a:latin typeface="Arial" panose="020B0604020202020204" pitchFamily="34" charset="0"/>
              <a:ea typeface="宋体" panose="02010600030101010101" pitchFamily="2" charset="-122"/>
            </a:endParaRPr>
          </a:p>
        </p:txBody>
      </p:sp>
      <p:grpSp>
        <p:nvGrpSpPr>
          <p:cNvPr id="2" name="Group 14"/>
          <p:cNvGrpSpPr/>
          <p:nvPr/>
        </p:nvGrpSpPr>
        <p:grpSpPr>
          <a:xfrm>
            <a:off x="2438400" y="3911600"/>
            <a:ext cx="7315200" cy="1089025"/>
            <a:chOff x="576" y="2704"/>
            <a:chExt cx="4608" cy="686"/>
          </a:xfrm>
        </p:grpSpPr>
        <p:sp>
          <p:nvSpPr>
            <p:cNvPr id="59396" name="Line 4"/>
            <p:cNvSpPr/>
            <p:nvPr/>
          </p:nvSpPr>
          <p:spPr>
            <a:xfrm>
              <a:off x="576" y="3136"/>
              <a:ext cx="4512" cy="0"/>
            </a:xfrm>
            <a:prstGeom prst="line">
              <a:avLst/>
            </a:prstGeom>
            <a:ln w="19050" cap="flat" cmpd="sng">
              <a:solidFill>
                <a:schemeClr val="tx1"/>
              </a:solidFill>
              <a:prstDash val="solid"/>
              <a:round/>
              <a:headEnd type="none" w="med" len="med"/>
              <a:tailEnd type="triangle" w="med" len="med"/>
            </a:ln>
          </p:spPr>
        </p:sp>
        <p:sp>
          <p:nvSpPr>
            <p:cNvPr id="59397" name="Text Box 5"/>
            <p:cNvSpPr txBox="1"/>
            <p:nvPr/>
          </p:nvSpPr>
          <p:spPr>
            <a:xfrm>
              <a:off x="672" y="3158"/>
              <a:ext cx="4416" cy="232"/>
            </a:xfrm>
            <a:prstGeom prst="rect">
              <a:avLst/>
            </a:prstGeom>
            <a:noFill/>
            <a:ln w="9525">
              <a:noFill/>
            </a:ln>
          </p:spPr>
          <p:txBody>
            <a:bodyPr anchor="t">
              <a:spAutoFit/>
            </a:bodyPr>
            <a:p>
              <a:pPr eaLnBrk="0" hangingPunct="0"/>
              <a:r>
                <a:rPr lang="en-US" altLang="zh-CN" dirty="0">
                  <a:latin typeface="Arial" panose="020B0604020202020204" pitchFamily="34" charset="0"/>
                </a:rPr>
                <a:t>1      2      3      4      5      6      7      8      9      10     11      12</a:t>
              </a:r>
              <a:endParaRPr lang="en-US" altLang="zh-CN" dirty="0">
                <a:latin typeface="Arial" panose="020B0604020202020204" pitchFamily="34" charset="0"/>
              </a:endParaRPr>
            </a:p>
          </p:txBody>
        </p:sp>
        <p:sp>
          <p:nvSpPr>
            <p:cNvPr id="59398" name="Text Box 6"/>
            <p:cNvSpPr txBox="1"/>
            <p:nvPr/>
          </p:nvSpPr>
          <p:spPr>
            <a:xfrm>
              <a:off x="648" y="2704"/>
              <a:ext cx="4536" cy="232"/>
            </a:xfrm>
            <a:prstGeom prst="rect">
              <a:avLst/>
            </a:prstGeom>
            <a:noFill/>
            <a:ln w="9525">
              <a:noFill/>
            </a:ln>
          </p:spPr>
          <p:txBody>
            <a:bodyPr anchor="t">
              <a:spAutoFit/>
            </a:bodyPr>
            <a:p>
              <a:pPr eaLnBrk="0" hangingPunct="0"/>
              <a:r>
                <a:rPr lang="en-US" altLang="zh-CN" dirty="0">
                  <a:latin typeface="Arial" panose="020B0604020202020204" pitchFamily="34" charset="0"/>
                </a:rPr>
                <a:t>+1           +1    -1     +1    -1             -1    +2                         -2</a:t>
              </a:r>
              <a:endParaRPr lang="en-US" altLang="zh-CN" dirty="0">
                <a:latin typeface="Arial" panose="020B0604020202020204" pitchFamily="34" charset="0"/>
              </a:endParaRPr>
            </a:p>
          </p:txBody>
        </p:sp>
      </p:grpSp>
      <p:sp>
        <p:nvSpPr>
          <p:cNvPr id="626696" name="Text Box 8"/>
          <p:cNvSpPr txBox="1"/>
          <p:nvPr/>
        </p:nvSpPr>
        <p:spPr>
          <a:xfrm>
            <a:off x="472440" y="5104130"/>
            <a:ext cx="10955655" cy="112458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然后从低到高求和，这些和中最大的一个就是该带状区域中一个包含最多点数的矩形。</a:t>
            </a:r>
            <a:endParaRPr lang="zh-CN" altLang="en-US" sz="2800" dirty="0">
              <a:latin typeface="Arial" panose="020B0604020202020204" pitchFamily="34" charset="0"/>
              <a:ea typeface="宋体" panose="02010600030101010101" pitchFamily="2" charset="-122"/>
            </a:endParaRPr>
          </a:p>
        </p:txBody>
      </p:sp>
      <p:sp>
        <p:nvSpPr>
          <p:cNvPr id="626701" name="Text Box 13"/>
          <p:cNvSpPr txBox="1"/>
          <p:nvPr/>
        </p:nvSpPr>
        <p:spPr>
          <a:xfrm>
            <a:off x="2552700" y="4191000"/>
            <a:ext cx="7200900" cy="368300"/>
          </a:xfrm>
          <a:prstGeom prst="rect">
            <a:avLst/>
          </a:prstGeom>
          <a:noFill/>
          <a:ln w="9525">
            <a:noFill/>
          </a:ln>
        </p:spPr>
        <p:txBody>
          <a:bodyPr anchor="t">
            <a:spAutoFit/>
          </a:bodyPr>
          <a:p>
            <a:pPr eaLnBrk="0" hangingPunct="0"/>
            <a:r>
              <a:rPr lang="en-US" altLang="zh-CN" dirty="0">
                <a:solidFill>
                  <a:srgbClr val="FF0000"/>
                </a:solidFill>
                <a:latin typeface="Arial" panose="020B0604020202020204" pitchFamily="34" charset="0"/>
              </a:rPr>
              <a:t> 1              2     1       2      1              0    +2                         0</a:t>
            </a:r>
            <a:endParaRPr lang="en-US" altLang="zh-CN" dirty="0">
              <a:solidFill>
                <a:srgbClr val="FF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6"/>
                                        </p:tgtEl>
                                        <p:attrNameLst>
                                          <p:attrName>style.visibility</p:attrName>
                                        </p:attrNameLst>
                                      </p:cBhvr>
                                      <p:to>
                                        <p:strVal val="visible"/>
                                      </p:to>
                                    </p:set>
                                    <p:anim calcmode="lin" valueType="num">
                                      <p:cBhvr additive="base">
                                        <p:cTn id="13" dur="500" fill="hold"/>
                                        <p:tgtEl>
                                          <p:spTgt spid="626696"/>
                                        </p:tgtEl>
                                        <p:attrNameLst>
                                          <p:attrName>ppt_x</p:attrName>
                                        </p:attrNameLst>
                                      </p:cBhvr>
                                      <p:tavLst>
                                        <p:tav tm="0">
                                          <p:val>
                                            <p:strVal val="0-#ppt_w/2"/>
                                          </p:val>
                                        </p:tav>
                                        <p:tav tm="100000">
                                          <p:val>
                                            <p:strVal val="#ppt_x"/>
                                          </p:val>
                                        </p:tav>
                                      </p:tavLst>
                                    </p:anim>
                                    <p:anim calcmode="lin" valueType="num">
                                      <p:cBhvr additive="base">
                                        <p:cTn id="14" dur="500" fill="hold"/>
                                        <p:tgtEl>
                                          <p:spTgt spid="6266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6701"/>
                                        </p:tgtEl>
                                        <p:attrNameLst>
                                          <p:attrName>style.visibility</p:attrName>
                                        </p:attrNameLst>
                                      </p:cBhvr>
                                      <p:to>
                                        <p:strVal val="visible"/>
                                      </p:to>
                                    </p:set>
                                    <p:anim calcmode="lin" valueType="num">
                                      <p:cBhvr additive="base">
                                        <p:cTn id="19" dur="500" fill="hold"/>
                                        <p:tgtEl>
                                          <p:spTgt spid="626701"/>
                                        </p:tgtEl>
                                        <p:attrNameLst>
                                          <p:attrName>ppt_x</p:attrName>
                                        </p:attrNameLst>
                                      </p:cBhvr>
                                      <p:tavLst>
                                        <p:tav tm="0">
                                          <p:val>
                                            <p:strVal val="0-#ppt_w/2"/>
                                          </p:val>
                                        </p:tav>
                                        <p:tav tm="100000">
                                          <p:val>
                                            <p:strVal val="#ppt_x"/>
                                          </p:val>
                                        </p:tav>
                                      </p:tavLst>
                                    </p:anim>
                                    <p:anim calcmode="lin" valueType="num">
                                      <p:cBhvr additive="base">
                                        <p:cTn id="20" dur="500" fill="hold"/>
                                        <p:tgtEl>
                                          <p:spTgt spid="626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6" grpId="0"/>
      <p:bldP spid="62670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456295" y="2092325"/>
            <a:ext cx="3641090" cy="3385820"/>
          </a:xfrm>
          <a:prstGeom prst="rect">
            <a:avLst/>
          </a:prstGeom>
        </p:spPr>
      </p:pic>
      <p:pic>
        <p:nvPicPr>
          <p:cNvPr id="9" name="图片 8"/>
          <p:cNvPicPr>
            <a:picLocks noChangeAspect="1"/>
          </p:cNvPicPr>
          <p:nvPr/>
        </p:nvPicPr>
        <p:blipFill>
          <a:blip r:embed="rId2"/>
          <a:stretch>
            <a:fillRect/>
          </a:stretch>
        </p:blipFill>
        <p:spPr>
          <a:xfrm>
            <a:off x="194945" y="246380"/>
            <a:ext cx="7211060" cy="6365875"/>
          </a:xfrm>
          <a:prstGeom prst="rect">
            <a:avLst/>
          </a:prstGeom>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4800" y="599440"/>
            <a:ext cx="10817860" cy="5408930"/>
          </a:xfrm>
          <a:prstGeom prst="rect">
            <a:avLst/>
          </a:prstGeom>
        </p:spPr>
      </p:pic>
      <p:pic>
        <p:nvPicPr>
          <p:cNvPr id="6" name="图片 5"/>
          <p:cNvPicPr>
            <a:picLocks noChangeAspect="1"/>
          </p:cNvPicPr>
          <p:nvPr/>
        </p:nvPicPr>
        <p:blipFill>
          <a:blip r:embed="rId2"/>
          <a:stretch>
            <a:fillRect/>
          </a:stretch>
        </p:blipFill>
        <p:spPr>
          <a:xfrm>
            <a:off x="9195435" y="132715"/>
            <a:ext cx="2996565" cy="2787015"/>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56870" y="233045"/>
            <a:ext cx="5715000" cy="3067050"/>
          </a:xfrm>
          <a:prstGeom prst="rect">
            <a:avLst/>
          </a:prstGeom>
        </p:spPr>
      </p:pic>
      <p:pic>
        <p:nvPicPr>
          <p:cNvPr id="5" name="图片 4"/>
          <p:cNvPicPr>
            <a:picLocks noChangeAspect="1"/>
          </p:cNvPicPr>
          <p:nvPr/>
        </p:nvPicPr>
        <p:blipFill>
          <a:blip r:embed="rId2"/>
          <a:stretch>
            <a:fillRect/>
          </a:stretch>
        </p:blipFill>
        <p:spPr>
          <a:xfrm>
            <a:off x="356870" y="3442335"/>
            <a:ext cx="5334000" cy="3248025"/>
          </a:xfrm>
          <a:prstGeom prst="rect">
            <a:avLst/>
          </a:prstGeom>
        </p:spPr>
      </p:pic>
      <p:pic>
        <p:nvPicPr>
          <p:cNvPr id="6" name="图片 5"/>
          <p:cNvPicPr>
            <a:picLocks noChangeAspect="1"/>
          </p:cNvPicPr>
          <p:nvPr/>
        </p:nvPicPr>
        <p:blipFill>
          <a:blip r:embed="rId3"/>
          <a:stretch>
            <a:fillRect/>
          </a:stretch>
        </p:blipFill>
        <p:spPr>
          <a:xfrm>
            <a:off x="7209790" y="2291715"/>
            <a:ext cx="3641090" cy="3385820"/>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609600" y="365125"/>
            <a:ext cx="10515600" cy="867410"/>
          </a:xfrm>
        </p:spPr>
        <p:txBody>
          <a:bodyPr vert="horz" wrap="square" lIns="91440" tIns="90000" rIns="91440" bIns="90000" anchor="t"/>
          <a:p>
            <a:r>
              <a:rPr lang="zh-CN" altLang="en-US" dirty="0">
                <a:ea typeface="宋体" panose="02010600030101010101" pitchFamily="2" charset="-122"/>
              </a:rPr>
              <a:t>应用举例</a:t>
            </a:r>
            <a:endParaRPr lang="zh-CN" altLang="en-US" dirty="0">
              <a:ea typeface="宋体" panose="02010600030101010101" pitchFamily="2" charset="-122"/>
            </a:endParaRPr>
          </a:p>
        </p:txBody>
      </p:sp>
      <p:sp>
        <p:nvSpPr>
          <p:cNvPr id="60418" name="Text Box 3"/>
          <p:cNvSpPr txBox="1"/>
          <p:nvPr/>
        </p:nvSpPr>
        <p:spPr>
          <a:xfrm>
            <a:off x="644525" y="1508125"/>
            <a:ext cx="10913745" cy="5105400"/>
          </a:xfrm>
          <a:prstGeom prst="rect">
            <a:avLst/>
          </a:prstGeom>
          <a:noFill/>
          <a:ln w="9525">
            <a:noFill/>
          </a:ln>
        </p:spPr>
        <p:txBody>
          <a:bodyPr wrap="square" anchor="t">
            <a:spAutoFit/>
          </a:bodyPr>
          <a:p>
            <a:pPr>
              <a:spcBef>
                <a:spcPct val="0"/>
              </a:spcBef>
            </a:pPr>
            <a:r>
              <a:rPr lang="zh-CN" altLang="en-US" sz="2800" dirty="0">
                <a:latin typeface="Arial" panose="020B0604020202020204" pitchFamily="34" charset="0"/>
                <a:ea typeface="宋体" panose="02010600030101010101" pitchFamily="2" charset="-122"/>
              </a:rPr>
              <a:t>例5、面积</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平面上有若干个平行于坐标轴的矩形，它们可以相互重叠且每个矩形顶点的坐标都是整数，求这些矩形覆盖的总面积。</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输入：</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10 10 20 20</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15 15 25 30  </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输出：</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225 </a:t>
            </a:r>
            <a:endParaRPr lang="zh-CN" altLang="en-US" sz="2800" dirty="0">
              <a:latin typeface="Arial" panose="020B0604020202020204" pitchFamily="34" charset="0"/>
              <a:ea typeface="宋体" panose="02010600030101010101" pitchFamily="2" charset="-122"/>
            </a:endParaRPr>
          </a:p>
        </p:txBody>
      </p:sp>
      <p:grpSp>
        <p:nvGrpSpPr>
          <p:cNvPr id="2" name="Group 15"/>
          <p:cNvGrpSpPr/>
          <p:nvPr/>
        </p:nvGrpSpPr>
        <p:grpSpPr>
          <a:xfrm>
            <a:off x="6291580" y="3580765"/>
            <a:ext cx="2324100" cy="2895600"/>
            <a:chOff x="2832" y="2112"/>
            <a:chExt cx="1464" cy="1824"/>
          </a:xfrm>
        </p:grpSpPr>
        <p:sp>
          <p:nvSpPr>
            <p:cNvPr id="3" name="Rectangle 13"/>
            <p:cNvSpPr/>
            <p:nvPr/>
          </p:nvSpPr>
          <p:spPr>
            <a:xfrm>
              <a:off x="2832" y="2976"/>
              <a:ext cx="960" cy="960"/>
            </a:xfrm>
            <a:prstGeom prst="rect">
              <a:avLst/>
            </a:prstGeom>
            <a:noFill/>
            <a:ln w="19050" cap="flat" cmpd="sng">
              <a:solidFill>
                <a:schemeClr val="tx1"/>
              </a:solidFill>
              <a:prstDash val="solid"/>
              <a:miter/>
              <a:headEnd type="none" w="med" len="med"/>
              <a:tailEnd type="none" w="med" len="med"/>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4" name="Rectangle 14"/>
            <p:cNvSpPr/>
            <p:nvPr/>
          </p:nvSpPr>
          <p:spPr>
            <a:xfrm>
              <a:off x="3288" y="2112"/>
              <a:ext cx="1008" cy="1344"/>
            </a:xfrm>
            <a:prstGeom prst="rect">
              <a:avLst/>
            </a:prstGeom>
            <a:noFill/>
            <a:ln w="19050" cap="flat" cmpd="sng">
              <a:solidFill>
                <a:schemeClr val="tx1"/>
              </a:solidFill>
              <a:prstDash val="solid"/>
              <a:miter/>
              <a:headEnd type="none" w="med" len="med"/>
              <a:tailEnd type="none" w="med" len="med"/>
            </a:ln>
          </p:spPr>
          <p:txBody>
            <a:bodyPr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应用举例（面积）</a:t>
            </a:r>
            <a:endParaRPr lang="zh-CN" altLang="en-US" dirty="0">
              <a:ea typeface="宋体" panose="02010600030101010101" pitchFamily="2" charset="-122"/>
            </a:endParaRPr>
          </a:p>
        </p:txBody>
      </p:sp>
      <p:sp>
        <p:nvSpPr>
          <p:cNvPr id="62466" name="Text Box 3"/>
          <p:cNvSpPr txBox="1"/>
          <p:nvPr/>
        </p:nvSpPr>
        <p:spPr>
          <a:xfrm>
            <a:off x="664210" y="1268730"/>
            <a:ext cx="10996930" cy="164147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先把坐标离散化，然后从左往右扫描每一条垂直于X轴的线段，如果一条线段是矩形的左边界，则插入线段；如果是矩形的右边界，则删除线段。取得线段的长度即可得到当前离散条的面积。</a:t>
            </a:r>
            <a:endParaRPr lang="zh-CN" altLang="en-US" sz="2800" dirty="0">
              <a:latin typeface="Arial" panose="020B0604020202020204" pitchFamily="34" charset="0"/>
              <a:ea typeface="宋体" panose="02010600030101010101" pitchFamily="2" charset="-122"/>
            </a:endParaRPr>
          </a:p>
        </p:txBody>
      </p:sp>
      <p:graphicFrame>
        <p:nvGraphicFramePr>
          <p:cNvPr id="42" name="对象 41"/>
          <p:cNvGraphicFramePr/>
          <p:nvPr/>
        </p:nvGraphicFramePr>
        <p:xfrm>
          <a:off x="3557905" y="3161030"/>
          <a:ext cx="2303780" cy="3234690"/>
        </p:xfrm>
        <a:graphic>
          <a:graphicData uri="http://schemas.openxmlformats.org/presentationml/2006/ole">
            <mc:AlternateContent xmlns:mc="http://schemas.openxmlformats.org/markup-compatibility/2006">
              <mc:Choice xmlns:v="urn:schemas-microsoft-com:vml" Requires="v">
                <p:oleObj spid="_x0000_s43" name="" r:id="rId1" imgW="2476500" imgH="3162300" progId="Paint.Picture">
                  <p:embed/>
                </p:oleObj>
              </mc:Choice>
              <mc:Fallback>
                <p:oleObj name="" r:id="rId1" imgW="2476500" imgH="3162300" progId="Paint.Picture">
                  <p:embed/>
                  <p:pic>
                    <p:nvPicPr>
                      <p:cNvPr id="0" name="图片 42"/>
                      <p:cNvPicPr/>
                      <p:nvPr/>
                    </p:nvPicPr>
                    <p:blipFill>
                      <a:blip r:embed="rId2"/>
                      <a:stretch>
                        <a:fillRect/>
                      </a:stretch>
                    </p:blipFill>
                    <p:spPr>
                      <a:xfrm>
                        <a:off x="3557905" y="3161030"/>
                        <a:ext cx="2303780" cy="3234690"/>
                      </a:xfrm>
                      <a:prstGeom prst="rect">
                        <a:avLst/>
                      </a:prstGeom>
                    </p:spPr>
                  </p:pic>
                </p:oleObj>
              </mc:Fallback>
            </mc:AlternateContent>
          </a:graphicData>
        </a:graphic>
      </p:graphicFrame>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838200" y="95885"/>
            <a:ext cx="10515600" cy="676910"/>
          </a:xfrm>
        </p:spPr>
        <p:txBody>
          <a:bodyPr vert="horz" wrap="square" lIns="91440" tIns="90000" rIns="91440" bIns="90000" anchor="t">
            <a:normAutofit fontScale="90000"/>
          </a:bodyPr>
          <a:p>
            <a:r>
              <a:rPr lang="zh-CN" altLang="en-US" dirty="0">
                <a:ea typeface="宋体" panose="02010600030101010101" pitchFamily="2" charset="-122"/>
              </a:rPr>
              <a:t>应用举例（面积）</a:t>
            </a:r>
            <a:endParaRPr lang="zh-CN" altLang="en-US"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38200" y="903605"/>
            <a:ext cx="6880860" cy="5953760"/>
          </a:xfrm>
          <a:prstGeom prst="rect">
            <a:avLst/>
          </a:prstGeom>
        </p:spPr>
      </p:pic>
      <p:graphicFrame>
        <p:nvGraphicFramePr>
          <p:cNvPr id="3" name="对象 2">
            <a:hlinkClick r:id="" action="ppaction://ole?verb="/>
          </p:cNvPr>
          <p:cNvGraphicFramePr>
            <a:graphicFrameLocks noChangeAspect="1"/>
          </p:cNvGraphicFramePr>
          <p:nvPr/>
        </p:nvGraphicFramePr>
        <p:xfrm>
          <a:off x="9314815" y="438150"/>
          <a:ext cx="1414145" cy="876300"/>
        </p:xfrm>
        <a:graphic>
          <a:graphicData uri="http://schemas.openxmlformats.org/presentationml/2006/ole">
            <mc:AlternateContent xmlns:mc="http://schemas.openxmlformats.org/markup-compatibility/2006">
              <mc:Choice xmlns:v="urn:schemas-microsoft-com:vml" Requires="v">
                <p:oleObj spid="_x0000_s3073" name="" r:id="rId2" imgW="751205" imgH="461010" progId="Package">
                  <p:embed/>
                </p:oleObj>
              </mc:Choice>
              <mc:Fallback>
                <p:oleObj name="" r:id="rId2" imgW="751205" imgH="461010" progId="Package">
                  <p:embed/>
                  <p:pic>
                    <p:nvPicPr>
                      <p:cNvPr id="0" name="图片 3072"/>
                      <p:cNvPicPr/>
                      <p:nvPr/>
                    </p:nvPicPr>
                    <p:blipFill>
                      <a:blip r:embed="rId3"/>
                      <a:stretch>
                        <a:fillRect/>
                      </a:stretch>
                    </p:blipFill>
                    <p:spPr>
                      <a:xfrm>
                        <a:off x="9314815" y="438150"/>
                        <a:ext cx="1414145" cy="876300"/>
                      </a:xfrm>
                      <a:prstGeom prst="rect">
                        <a:avLst/>
                      </a:prstGeom>
                    </p:spPr>
                  </p:pic>
                </p:oleObj>
              </mc:Fallback>
            </mc:AlternateContent>
          </a:graphicData>
        </a:graphic>
      </p:graphicFrame>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838200" y="365125"/>
            <a:ext cx="10515600" cy="716280"/>
          </a:xfrm>
        </p:spPr>
        <p:txBody>
          <a:bodyPr vert="horz" wrap="square" lIns="91440" tIns="90000" rIns="91440" bIns="90000" anchor="t">
            <a:normAutofit fontScale="90000"/>
          </a:bodyPr>
          <a:p>
            <a:r>
              <a:rPr lang="zh-CN" altLang="en-US" dirty="0">
                <a:ea typeface="宋体" panose="02010600030101010101" pitchFamily="2" charset="-122"/>
              </a:rPr>
              <a:t>应用举例</a:t>
            </a:r>
            <a:endParaRPr lang="zh-CN" altLang="en-US" dirty="0">
              <a:ea typeface="宋体" panose="02010600030101010101" pitchFamily="2" charset="-122"/>
            </a:endParaRPr>
          </a:p>
        </p:txBody>
      </p:sp>
      <p:sp>
        <p:nvSpPr>
          <p:cNvPr id="66562" name="Text Box 3"/>
          <p:cNvSpPr txBox="1"/>
          <p:nvPr/>
        </p:nvSpPr>
        <p:spPr>
          <a:xfrm>
            <a:off x="626745" y="1343025"/>
            <a:ext cx="11059160" cy="4937125"/>
          </a:xfrm>
          <a:prstGeom prst="rect">
            <a:avLst/>
          </a:prstGeom>
          <a:noFill/>
          <a:ln w="9525">
            <a:noFill/>
          </a:ln>
        </p:spPr>
        <p:txBody>
          <a:bodyPr wrap="square" anchor="t">
            <a:spAutoFit/>
          </a:bodyPr>
          <a:p>
            <a:pPr>
              <a:spcBef>
                <a:spcPct val="0"/>
              </a:spcBef>
            </a:pPr>
            <a:r>
              <a:rPr lang="zh-CN" altLang="en-US" sz="2800" dirty="0">
                <a:latin typeface="Arial" panose="020B0604020202020204" pitchFamily="34" charset="0"/>
                <a:ea typeface="宋体" panose="02010600030101010101" pitchFamily="2" charset="-122"/>
              </a:rPr>
              <a:t>例6、蛇</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在平面上有N个点，现在要用一些线段将它们连起来，使其满足以下要求：</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（1）这些线段必须闭合</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（2）线段的端点只能是这N个点</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（3）交于一点的两条线段成90度角</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（4）线段都必须平行于X轴或Y轴</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（5）所有线段除了在这N个点外不相交</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（6）所有线段的长度之和必须最短</a:t>
            </a:r>
            <a:endParaRPr lang="zh-CN" altLang="en-US" sz="2800" dirty="0">
              <a:latin typeface="Arial" panose="020B0604020202020204" pitchFamily="34" charset="0"/>
              <a:ea typeface="宋体" panose="02010600030101010101" pitchFamily="2" charset="-122"/>
            </a:endParaRPr>
          </a:p>
          <a:p>
            <a:pPr indent="711200" algn="l" fontAlgn="auto">
              <a:lnSpc>
                <a:spcPct val="110000"/>
              </a:lnSpc>
              <a:spcBef>
                <a:spcPts val="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如果存在这样的线段，则输出最小长度，否则输出0。 </a:t>
            </a:r>
            <a:endParaRPr lang="zh-CN" altLang="en-US" sz="2800" dirty="0">
              <a:latin typeface="Arial" panose="020B0604020202020204" pitchFamily="34" charset="0"/>
              <a:ea typeface="宋体" panose="02010600030101010101" pitchFamily="2" charset="-122"/>
            </a:endParaRPr>
          </a:p>
        </p:txBody>
      </p:sp>
      <p:grpSp>
        <p:nvGrpSpPr>
          <p:cNvPr id="66563" name="Group 29"/>
          <p:cNvGrpSpPr/>
          <p:nvPr/>
        </p:nvGrpSpPr>
        <p:grpSpPr>
          <a:xfrm>
            <a:off x="9124315" y="2752090"/>
            <a:ext cx="2343150" cy="2560561"/>
            <a:chOff x="3744" y="1200"/>
            <a:chExt cx="2016" cy="2187"/>
          </a:xfrm>
        </p:grpSpPr>
        <p:grpSp>
          <p:nvGrpSpPr>
            <p:cNvPr id="66564" name="Group 14"/>
            <p:cNvGrpSpPr>
              <a:grpSpLocks noChangeAspect="1"/>
            </p:cNvGrpSpPr>
            <p:nvPr/>
          </p:nvGrpSpPr>
          <p:grpSpPr>
            <a:xfrm>
              <a:off x="3744" y="1200"/>
              <a:ext cx="1746" cy="1769"/>
              <a:chOff x="1990" y="445"/>
              <a:chExt cx="2711" cy="1359"/>
            </a:xfrm>
          </p:grpSpPr>
          <p:sp>
            <p:nvSpPr>
              <p:cNvPr id="66565" name="AutoShape 15"/>
              <p:cNvSpPr>
                <a:spLocks noChangeAspect="1"/>
              </p:cNvSpPr>
              <p:nvPr/>
            </p:nvSpPr>
            <p:spPr>
              <a:xfrm>
                <a:off x="1990" y="445"/>
                <a:ext cx="2711" cy="1359"/>
              </a:xfrm>
              <a:prstGeom prst="rect">
                <a:avLst/>
              </a:prstGeom>
              <a:noFill/>
              <a:ln w="9525">
                <a:noFill/>
              </a:ln>
            </p:spPr>
            <p:txBody>
              <a:bodyPr anchor="t"/>
              <a:p>
                <a:pPr>
                  <a:spcBef>
                    <a:spcPct val="0"/>
                  </a:spcBef>
                </a:pPr>
                <a:endParaRPr lang="zh-CN" altLang="en-US" sz="1800" dirty="0">
                  <a:latin typeface="Gill Sans MT" panose="020B0502020104020203" pitchFamily="34" charset="0"/>
                  <a:ea typeface="华文中宋" panose="02010600040101010101" pitchFamily="2" charset="-122"/>
                </a:endParaRPr>
              </a:p>
            </p:txBody>
          </p:sp>
          <p:sp>
            <p:nvSpPr>
              <p:cNvPr id="66566" name="Line 16"/>
              <p:cNvSpPr/>
              <p:nvPr/>
            </p:nvSpPr>
            <p:spPr>
              <a:xfrm>
                <a:off x="2803" y="717"/>
                <a:ext cx="452" cy="0"/>
              </a:xfrm>
              <a:prstGeom prst="line">
                <a:avLst/>
              </a:prstGeom>
              <a:ln w="9525" cap="flat" cmpd="sng">
                <a:solidFill>
                  <a:srgbClr val="000000"/>
                </a:solidFill>
                <a:prstDash val="solid"/>
                <a:round/>
                <a:headEnd type="oval" w="med" len="med"/>
                <a:tailEnd type="oval" w="med" len="med"/>
              </a:ln>
            </p:spPr>
          </p:sp>
          <p:sp>
            <p:nvSpPr>
              <p:cNvPr id="66567" name="Line 17"/>
              <p:cNvSpPr/>
              <p:nvPr/>
            </p:nvSpPr>
            <p:spPr>
              <a:xfrm>
                <a:off x="2803" y="717"/>
                <a:ext cx="1" cy="951"/>
              </a:xfrm>
              <a:prstGeom prst="line">
                <a:avLst/>
              </a:prstGeom>
              <a:ln w="9525" cap="flat" cmpd="sng">
                <a:solidFill>
                  <a:srgbClr val="000000"/>
                </a:solidFill>
                <a:prstDash val="solid"/>
                <a:round/>
                <a:headEnd type="oval" w="med" len="med"/>
                <a:tailEnd type="oval" w="med" len="med"/>
              </a:ln>
            </p:spPr>
          </p:sp>
          <p:sp>
            <p:nvSpPr>
              <p:cNvPr id="66568" name="Line 18"/>
              <p:cNvSpPr/>
              <p:nvPr/>
            </p:nvSpPr>
            <p:spPr>
              <a:xfrm>
                <a:off x="2803" y="1668"/>
                <a:ext cx="1718" cy="1"/>
              </a:xfrm>
              <a:prstGeom prst="line">
                <a:avLst/>
              </a:prstGeom>
              <a:ln w="9525" cap="flat" cmpd="sng">
                <a:solidFill>
                  <a:srgbClr val="000000"/>
                </a:solidFill>
                <a:prstDash val="solid"/>
                <a:round/>
                <a:headEnd type="oval" w="med" len="med"/>
                <a:tailEnd type="oval" w="med" len="med"/>
              </a:ln>
            </p:spPr>
          </p:sp>
          <p:sp>
            <p:nvSpPr>
              <p:cNvPr id="66569" name="Line 19"/>
              <p:cNvSpPr/>
              <p:nvPr/>
            </p:nvSpPr>
            <p:spPr>
              <a:xfrm flipV="1">
                <a:off x="4521" y="717"/>
                <a:ext cx="0" cy="951"/>
              </a:xfrm>
              <a:prstGeom prst="line">
                <a:avLst/>
              </a:prstGeom>
              <a:ln w="9525" cap="flat" cmpd="sng">
                <a:solidFill>
                  <a:srgbClr val="000000"/>
                </a:solidFill>
                <a:prstDash val="solid"/>
                <a:round/>
                <a:headEnd type="oval" w="med" len="med"/>
                <a:tailEnd type="oval" w="med" len="med"/>
              </a:ln>
            </p:spPr>
          </p:sp>
          <p:sp>
            <p:nvSpPr>
              <p:cNvPr id="66570" name="Line 20"/>
              <p:cNvSpPr/>
              <p:nvPr/>
            </p:nvSpPr>
            <p:spPr>
              <a:xfrm>
                <a:off x="3888" y="717"/>
                <a:ext cx="633" cy="0"/>
              </a:xfrm>
              <a:prstGeom prst="line">
                <a:avLst/>
              </a:prstGeom>
              <a:ln w="9525" cap="flat" cmpd="sng">
                <a:solidFill>
                  <a:srgbClr val="000000"/>
                </a:solidFill>
                <a:prstDash val="solid"/>
                <a:round/>
                <a:headEnd type="oval" w="med" len="med"/>
                <a:tailEnd type="oval" w="med" len="med"/>
              </a:ln>
            </p:spPr>
          </p:sp>
          <p:sp>
            <p:nvSpPr>
              <p:cNvPr id="66571" name="Line 21"/>
              <p:cNvSpPr/>
              <p:nvPr/>
            </p:nvSpPr>
            <p:spPr>
              <a:xfrm>
                <a:off x="3255" y="717"/>
                <a:ext cx="0" cy="543"/>
              </a:xfrm>
              <a:prstGeom prst="line">
                <a:avLst/>
              </a:prstGeom>
              <a:ln w="9525" cap="flat" cmpd="sng">
                <a:solidFill>
                  <a:srgbClr val="000000"/>
                </a:solidFill>
                <a:prstDash val="solid"/>
                <a:round/>
                <a:headEnd type="oval" w="med" len="med"/>
                <a:tailEnd type="oval" w="med" len="med"/>
              </a:ln>
            </p:spPr>
          </p:sp>
          <p:sp>
            <p:nvSpPr>
              <p:cNvPr id="66572" name="Line 22"/>
              <p:cNvSpPr/>
              <p:nvPr/>
            </p:nvSpPr>
            <p:spPr>
              <a:xfrm>
                <a:off x="3255" y="1260"/>
                <a:ext cx="633" cy="0"/>
              </a:xfrm>
              <a:prstGeom prst="line">
                <a:avLst/>
              </a:prstGeom>
              <a:ln w="9525" cap="flat" cmpd="sng">
                <a:solidFill>
                  <a:srgbClr val="000000"/>
                </a:solidFill>
                <a:prstDash val="solid"/>
                <a:round/>
                <a:headEnd type="oval" w="med" len="med"/>
                <a:tailEnd type="oval" w="med" len="med"/>
              </a:ln>
            </p:spPr>
          </p:sp>
          <p:sp>
            <p:nvSpPr>
              <p:cNvPr id="66573" name="Line 23"/>
              <p:cNvSpPr/>
              <p:nvPr/>
            </p:nvSpPr>
            <p:spPr>
              <a:xfrm>
                <a:off x="3888" y="717"/>
                <a:ext cx="0" cy="543"/>
              </a:xfrm>
              <a:prstGeom prst="line">
                <a:avLst/>
              </a:prstGeom>
              <a:ln w="9525" cap="flat" cmpd="sng">
                <a:solidFill>
                  <a:srgbClr val="000000"/>
                </a:solidFill>
                <a:prstDash val="solid"/>
                <a:round/>
                <a:headEnd type="oval" w="med" len="med"/>
                <a:tailEnd type="oval" w="med" len="med"/>
              </a:ln>
            </p:spPr>
          </p:sp>
        </p:grpSp>
        <p:sp>
          <p:nvSpPr>
            <p:cNvPr id="66574" name="Line 25"/>
            <p:cNvSpPr/>
            <p:nvPr/>
          </p:nvSpPr>
          <p:spPr>
            <a:xfrm>
              <a:off x="3888" y="2976"/>
              <a:ext cx="1680" cy="0"/>
            </a:xfrm>
            <a:prstGeom prst="line">
              <a:avLst/>
            </a:prstGeom>
            <a:ln w="9525" cap="flat" cmpd="sng">
              <a:solidFill>
                <a:srgbClr val="000000"/>
              </a:solidFill>
              <a:prstDash val="solid"/>
              <a:round/>
              <a:headEnd type="none" w="med" len="med"/>
              <a:tailEnd type="triangle" w="med" len="med"/>
            </a:ln>
          </p:spPr>
        </p:sp>
        <p:sp>
          <p:nvSpPr>
            <p:cNvPr id="66575" name="Line 26"/>
            <p:cNvSpPr/>
            <p:nvPr/>
          </p:nvSpPr>
          <p:spPr>
            <a:xfrm flipV="1">
              <a:off x="4128" y="1440"/>
              <a:ext cx="0" cy="1680"/>
            </a:xfrm>
            <a:prstGeom prst="line">
              <a:avLst/>
            </a:prstGeom>
            <a:ln w="9525" cap="flat" cmpd="sng">
              <a:solidFill>
                <a:srgbClr val="000000"/>
              </a:solidFill>
              <a:prstDash val="solid"/>
              <a:round/>
              <a:headEnd type="none" w="med" len="med"/>
              <a:tailEnd type="triangle" w="med" len="med"/>
            </a:ln>
          </p:spPr>
        </p:sp>
        <p:sp>
          <p:nvSpPr>
            <p:cNvPr id="66576" name="Text Box 27"/>
            <p:cNvSpPr txBox="1"/>
            <p:nvPr/>
          </p:nvSpPr>
          <p:spPr>
            <a:xfrm>
              <a:off x="5328" y="3072"/>
              <a:ext cx="432" cy="315"/>
            </a:xfrm>
            <a:prstGeom prst="rect">
              <a:avLst/>
            </a:prstGeom>
            <a:noFill/>
            <a:ln w="9525">
              <a:noFill/>
            </a:ln>
          </p:spPr>
          <p:txBody>
            <a:bodyPr anchor="t">
              <a:spAutoFit/>
            </a:bodyPr>
            <a:p>
              <a:r>
                <a:rPr lang="en-US" altLang="zh-CN" sz="1800" dirty="0">
                  <a:solidFill>
                    <a:srgbClr val="000000"/>
                  </a:solidFill>
                  <a:latin typeface="Gill Sans MT" panose="020B0502020104020203" pitchFamily="34" charset="0"/>
                  <a:ea typeface="华文中宋" panose="02010600040101010101" pitchFamily="2" charset="-122"/>
                </a:rPr>
                <a:t>X</a:t>
              </a:r>
              <a:endParaRPr lang="en-US" altLang="zh-CN" sz="1800" dirty="0">
                <a:solidFill>
                  <a:srgbClr val="000000"/>
                </a:solidFill>
                <a:latin typeface="Gill Sans MT" panose="020B0502020104020203" pitchFamily="34" charset="0"/>
                <a:ea typeface="华文中宋" panose="02010600040101010101" pitchFamily="2" charset="-122"/>
              </a:endParaRPr>
            </a:p>
          </p:txBody>
        </p:sp>
        <p:sp>
          <p:nvSpPr>
            <p:cNvPr id="66577" name="Text Box 28"/>
            <p:cNvSpPr txBox="1"/>
            <p:nvPr/>
          </p:nvSpPr>
          <p:spPr>
            <a:xfrm>
              <a:off x="3792" y="1488"/>
              <a:ext cx="240" cy="315"/>
            </a:xfrm>
            <a:prstGeom prst="rect">
              <a:avLst/>
            </a:prstGeom>
            <a:noFill/>
            <a:ln w="9525">
              <a:noFill/>
            </a:ln>
          </p:spPr>
          <p:txBody>
            <a:bodyPr anchor="t">
              <a:spAutoFit/>
            </a:bodyPr>
            <a:p>
              <a:r>
                <a:rPr lang="en-US" altLang="zh-CN" sz="1800" dirty="0">
                  <a:solidFill>
                    <a:srgbClr val="000000"/>
                  </a:solidFill>
                  <a:latin typeface="Gill Sans MT" panose="020B0502020104020203" pitchFamily="34" charset="0"/>
                  <a:ea typeface="华文中宋" panose="02010600040101010101" pitchFamily="2" charset="-122"/>
                </a:rPr>
                <a:t>Y</a:t>
              </a:r>
              <a:endParaRPr lang="en-US" altLang="zh-CN" sz="1800" dirty="0">
                <a:solidFill>
                  <a:srgbClr val="000000"/>
                </a:solidFill>
                <a:latin typeface="Gill Sans MT" panose="020B0502020104020203" pitchFamily="34" charset="0"/>
                <a:ea typeface="华文中宋" panose="02010600040101010101" pitchFamily="2" charset="-122"/>
              </a:endParaRPr>
            </a:p>
          </p:txBody>
        </p:sp>
      </p:grpSp>
      <p:graphicFrame>
        <p:nvGraphicFramePr>
          <p:cNvPr id="3" name="对象 2">
            <a:hlinkClick r:id="" action="ppaction://ole?verb="/>
          </p:cNvPr>
          <p:cNvGraphicFramePr>
            <a:graphicFrameLocks noChangeAspect="1"/>
          </p:cNvGraphicFramePr>
          <p:nvPr/>
        </p:nvGraphicFramePr>
        <p:xfrm>
          <a:off x="10005695" y="184785"/>
          <a:ext cx="1360805" cy="1049020"/>
        </p:xfrm>
        <a:graphic>
          <a:graphicData uri="http://schemas.openxmlformats.org/presentationml/2006/ole">
            <mc:AlternateContent xmlns:mc="http://schemas.openxmlformats.org/markup-compatibility/2006">
              <mc:Choice xmlns:v="urn:schemas-microsoft-com:vml" Requires="v">
                <p:oleObj spid="_x0000_s1026" name="" r:id="rId1" imgW="603885" imgH="461010" progId="Package">
                  <p:embed/>
                </p:oleObj>
              </mc:Choice>
              <mc:Fallback>
                <p:oleObj name="" r:id="rId1" imgW="603885" imgH="461010" progId="Package">
                  <p:embed/>
                  <p:pic>
                    <p:nvPicPr>
                      <p:cNvPr id="0" name="图片 1025"/>
                      <p:cNvPicPr/>
                      <p:nvPr/>
                    </p:nvPicPr>
                    <p:blipFill>
                      <a:blip r:embed="rId2"/>
                      <a:stretch>
                        <a:fillRect/>
                      </a:stretch>
                    </p:blipFill>
                    <p:spPr>
                      <a:xfrm>
                        <a:off x="10005695" y="184785"/>
                        <a:ext cx="1360805" cy="1049020"/>
                      </a:xfrm>
                      <a:prstGeom prst="rect">
                        <a:avLst/>
                      </a:prstGeom>
                    </p:spPr>
                  </p:pic>
                </p:oleObj>
              </mc:Fallback>
            </mc:AlternateContent>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应用举例（蛇）</a:t>
            </a:r>
            <a:endParaRPr lang="zh-CN" altLang="en-US" sz="2800" b="0" dirty="0">
              <a:solidFill>
                <a:schemeClr val="tx1"/>
              </a:solidFill>
              <a:ea typeface="宋体" panose="02010600030101010101" pitchFamily="2" charset="-122"/>
            </a:endParaRPr>
          </a:p>
        </p:txBody>
      </p:sp>
      <p:sp>
        <p:nvSpPr>
          <p:cNvPr id="67586" name="Text Box 4"/>
          <p:cNvSpPr txBox="1"/>
          <p:nvPr/>
        </p:nvSpPr>
        <p:spPr>
          <a:xfrm>
            <a:off x="572770" y="1373505"/>
            <a:ext cx="10781030" cy="325628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1、所有线段都要和坐标轴平行，所以每个点只能与上下左右四个点相连，由于与一个点相连的两条线段成90度，每个顶点必须与一条平行于X轴和一条平行于Y轴的线段相连。</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2、在同一水平线上的点中，按X轴排序后设为P1，P2，……，Pn，P1必须与P2相连，P3必须与P4相连，在同一垂直线上的点也同样，所以线段的构造是唯一的。</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624840" y="365125"/>
            <a:ext cx="10515600" cy="882650"/>
          </a:xfrm>
        </p:spPr>
        <p:txBody>
          <a:bodyPr vert="horz" wrap="square" lIns="91440" tIns="90000" rIns="91440" bIns="90000" anchor="t"/>
          <a:p>
            <a:r>
              <a:rPr lang="zh-CN" altLang="en-US" dirty="0">
                <a:ea typeface="宋体" panose="02010600030101010101" pitchFamily="2" charset="-122"/>
              </a:rPr>
              <a:t>应用举例（蛇）</a:t>
            </a:r>
            <a:endParaRPr lang="zh-CN" altLang="en-US" sz="2800" b="0" dirty="0">
              <a:solidFill>
                <a:schemeClr val="tx1"/>
              </a:solidFill>
              <a:ea typeface="宋体" panose="02010600030101010101" pitchFamily="2" charset="-122"/>
            </a:endParaRPr>
          </a:p>
        </p:txBody>
      </p:sp>
      <p:sp>
        <p:nvSpPr>
          <p:cNvPr id="68610" name="Text Box 3"/>
          <p:cNvSpPr txBox="1"/>
          <p:nvPr/>
        </p:nvSpPr>
        <p:spPr>
          <a:xfrm>
            <a:off x="695960" y="1391920"/>
            <a:ext cx="10796905" cy="164147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3、由于解是唯一的，是否相连只要广度扩展就可判断了，关键在于判断由上述方法所构造出的线段是否合法（满足线段不在N个点之外自交）。</a:t>
            </a:r>
            <a:endParaRPr lang="zh-CN" altLang="en-US" sz="2800" dirty="0">
              <a:latin typeface="Arial" panose="020B0604020202020204" pitchFamily="34" charset="0"/>
              <a:ea typeface="宋体" panose="02010600030101010101" pitchFamily="2" charset="-122"/>
            </a:endParaRPr>
          </a:p>
        </p:txBody>
      </p:sp>
      <p:grpSp>
        <p:nvGrpSpPr>
          <p:cNvPr id="46" name="组合 45"/>
          <p:cNvGrpSpPr/>
          <p:nvPr/>
        </p:nvGrpSpPr>
        <p:grpSpPr>
          <a:xfrm>
            <a:off x="2035810" y="3423920"/>
            <a:ext cx="7924800" cy="2590800"/>
            <a:chOff x="3206" y="5944"/>
            <a:chExt cx="12480" cy="4080"/>
          </a:xfrm>
        </p:grpSpPr>
        <p:grpSp>
          <p:nvGrpSpPr>
            <p:cNvPr id="2" name="Group 30"/>
            <p:cNvGrpSpPr/>
            <p:nvPr/>
          </p:nvGrpSpPr>
          <p:grpSpPr>
            <a:xfrm>
              <a:off x="3206" y="5944"/>
              <a:ext cx="3240" cy="3000"/>
              <a:chOff x="528" y="2304"/>
              <a:chExt cx="1296" cy="1200"/>
            </a:xfrm>
          </p:grpSpPr>
          <p:sp>
            <p:nvSpPr>
              <p:cNvPr id="3" name="Rectangle 4"/>
              <p:cNvSpPr/>
              <p:nvPr/>
            </p:nvSpPr>
            <p:spPr>
              <a:xfrm>
                <a:off x="576" y="2352"/>
                <a:ext cx="432" cy="672"/>
              </a:xfrm>
              <a:prstGeom prst="rect">
                <a:avLst/>
              </a:prstGeom>
              <a:noFill/>
              <a:ln w="19050" cap="flat" cmpd="sng">
                <a:solidFill>
                  <a:schemeClr val="tx1"/>
                </a:solidFill>
                <a:prstDash val="solid"/>
                <a:miter/>
                <a:headEnd type="none" w="med" len="med"/>
                <a:tailEnd type="none" w="med" len="med"/>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4" name="Rectangle 5"/>
              <p:cNvSpPr/>
              <p:nvPr/>
            </p:nvSpPr>
            <p:spPr>
              <a:xfrm>
                <a:off x="1200" y="2832"/>
                <a:ext cx="576" cy="624"/>
              </a:xfrm>
              <a:prstGeom prst="rect">
                <a:avLst/>
              </a:prstGeom>
              <a:noFill/>
              <a:ln w="19050" cap="flat" cmpd="sng">
                <a:solidFill>
                  <a:schemeClr val="tx1"/>
                </a:solidFill>
                <a:prstDash val="solid"/>
                <a:miter/>
                <a:headEnd type="none" w="med" len="med"/>
                <a:tailEnd type="none" w="med" len="med"/>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5" name="Oval 6"/>
              <p:cNvSpPr/>
              <p:nvPr/>
            </p:nvSpPr>
            <p:spPr>
              <a:xfrm>
                <a:off x="528" y="297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6" name="Oval 7"/>
              <p:cNvSpPr/>
              <p:nvPr/>
            </p:nvSpPr>
            <p:spPr>
              <a:xfrm>
                <a:off x="528" y="230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7" name="Oval 8"/>
              <p:cNvSpPr/>
              <p:nvPr/>
            </p:nvSpPr>
            <p:spPr>
              <a:xfrm>
                <a:off x="960" y="230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8" name="Oval 9"/>
              <p:cNvSpPr/>
              <p:nvPr/>
            </p:nvSpPr>
            <p:spPr>
              <a:xfrm>
                <a:off x="960" y="297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9" name="Oval 10"/>
              <p:cNvSpPr/>
              <p:nvPr/>
            </p:nvSpPr>
            <p:spPr>
              <a:xfrm>
                <a:off x="1152"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0" name="Oval 11"/>
              <p:cNvSpPr/>
              <p:nvPr/>
            </p:nvSpPr>
            <p:spPr>
              <a:xfrm>
                <a:off x="1728"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1" name="Oval 12"/>
              <p:cNvSpPr/>
              <p:nvPr/>
            </p:nvSpPr>
            <p:spPr>
              <a:xfrm>
                <a:off x="1152" y="3408"/>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2" name="Oval 13"/>
              <p:cNvSpPr/>
              <p:nvPr/>
            </p:nvSpPr>
            <p:spPr>
              <a:xfrm>
                <a:off x="1728" y="3408"/>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grpSp>
        <p:grpSp>
          <p:nvGrpSpPr>
            <p:cNvPr id="13" name="Group 31"/>
            <p:cNvGrpSpPr/>
            <p:nvPr/>
          </p:nvGrpSpPr>
          <p:grpSpPr>
            <a:xfrm>
              <a:off x="7046" y="6064"/>
              <a:ext cx="4560" cy="2640"/>
              <a:chOff x="2304" y="2352"/>
              <a:chExt cx="1824" cy="1056"/>
            </a:xfrm>
          </p:grpSpPr>
          <p:sp>
            <p:nvSpPr>
              <p:cNvPr id="14" name="Line 14"/>
              <p:cNvSpPr/>
              <p:nvPr/>
            </p:nvSpPr>
            <p:spPr>
              <a:xfrm>
                <a:off x="2352" y="2400"/>
                <a:ext cx="1104" cy="0"/>
              </a:xfrm>
              <a:prstGeom prst="line">
                <a:avLst/>
              </a:prstGeom>
              <a:ln w="19050" cap="flat" cmpd="sng">
                <a:solidFill>
                  <a:schemeClr val="tx1"/>
                </a:solidFill>
                <a:prstDash val="solid"/>
                <a:round/>
                <a:headEnd type="none" w="med" len="med"/>
                <a:tailEnd type="none" w="med" len="med"/>
              </a:ln>
            </p:spPr>
          </p:sp>
          <p:sp>
            <p:nvSpPr>
              <p:cNvPr id="15" name="Line 15"/>
              <p:cNvSpPr/>
              <p:nvPr/>
            </p:nvSpPr>
            <p:spPr>
              <a:xfrm>
                <a:off x="2352" y="2400"/>
                <a:ext cx="0" cy="384"/>
              </a:xfrm>
              <a:prstGeom prst="line">
                <a:avLst/>
              </a:prstGeom>
              <a:ln w="19050" cap="flat" cmpd="sng">
                <a:solidFill>
                  <a:schemeClr val="tx1"/>
                </a:solidFill>
                <a:prstDash val="solid"/>
                <a:round/>
                <a:headEnd type="none" w="med" len="med"/>
                <a:tailEnd type="none" w="med" len="med"/>
              </a:ln>
            </p:spPr>
          </p:sp>
          <p:sp>
            <p:nvSpPr>
              <p:cNvPr id="16" name="Line 16"/>
              <p:cNvSpPr/>
              <p:nvPr/>
            </p:nvSpPr>
            <p:spPr>
              <a:xfrm>
                <a:off x="2352" y="2784"/>
                <a:ext cx="432" cy="0"/>
              </a:xfrm>
              <a:prstGeom prst="line">
                <a:avLst/>
              </a:prstGeom>
              <a:ln w="19050" cap="flat" cmpd="sng">
                <a:solidFill>
                  <a:schemeClr val="tx1"/>
                </a:solidFill>
                <a:prstDash val="solid"/>
                <a:round/>
                <a:headEnd type="none" w="med" len="med"/>
                <a:tailEnd type="none" w="med" len="med"/>
              </a:ln>
            </p:spPr>
          </p:sp>
          <p:sp>
            <p:nvSpPr>
              <p:cNvPr id="17" name="Line 17"/>
              <p:cNvSpPr/>
              <p:nvPr/>
            </p:nvSpPr>
            <p:spPr>
              <a:xfrm>
                <a:off x="2784" y="2784"/>
                <a:ext cx="0" cy="576"/>
              </a:xfrm>
              <a:prstGeom prst="line">
                <a:avLst/>
              </a:prstGeom>
              <a:ln w="19050" cap="flat" cmpd="sng">
                <a:solidFill>
                  <a:schemeClr val="tx1"/>
                </a:solidFill>
                <a:prstDash val="solid"/>
                <a:round/>
                <a:headEnd type="none" w="med" len="med"/>
                <a:tailEnd type="none" w="med" len="med"/>
              </a:ln>
            </p:spPr>
          </p:sp>
          <p:sp>
            <p:nvSpPr>
              <p:cNvPr id="18" name="Line 18"/>
              <p:cNvSpPr/>
              <p:nvPr/>
            </p:nvSpPr>
            <p:spPr>
              <a:xfrm>
                <a:off x="2784" y="3360"/>
                <a:ext cx="1296" cy="0"/>
              </a:xfrm>
              <a:prstGeom prst="line">
                <a:avLst/>
              </a:prstGeom>
              <a:ln w="19050" cap="flat" cmpd="sng">
                <a:solidFill>
                  <a:schemeClr val="tx1"/>
                </a:solidFill>
                <a:prstDash val="solid"/>
                <a:round/>
                <a:headEnd type="none" w="med" len="med"/>
                <a:tailEnd type="none" w="med" len="med"/>
              </a:ln>
            </p:spPr>
          </p:sp>
          <p:sp>
            <p:nvSpPr>
              <p:cNvPr id="19" name="Line 19"/>
              <p:cNvSpPr/>
              <p:nvPr/>
            </p:nvSpPr>
            <p:spPr>
              <a:xfrm>
                <a:off x="3456" y="2400"/>
                <a:ext cx="0" cy="384"/>
              </a:xfrm>
              <a:prstGeom prst="line">
                <a:avLst/>
              </a:prstGeom>
              <a:ln w="19050" cap="flat" cmpd="sng">
                <a:solidFill>
                  <a:schemeClr val="tx1"/>
                </a:solidFill>
                <a:prstDash val="solid"/>
                <a:round/>
                <a:headEnd type="none" w="med" len="med"/>
                <a:tailEnd type="none" w="med" len="med"/>
              </a:ln>
            </p:spPr>
          </p:sp>
          <p:sp>
            <p:nvSpPr>
              <p:cNvPr id="20" name="Line 20"/>
              <p:cNvSpPr/>
              <p:nvPr/>
            </p:nvSpPr>
            <p:spPr>
              <a:xfrm>
                <a:off x="3456" y="2784"/>
                <a:ext cx="624" cy="0"/>
              </a:xfrm>
              <a:prstGeom prst="line">
                <a:avLst/>
              </a:prstGeom>
              <a:ln w="19050" cap="flat" cmpd="sng">
                <a:solidFill>
                  <a:schemeClr val="tx1"/>
                </a:solidFill>
                <a:prstDash val="solid"/>
                <a:round/>
                <a:headEnd type="none" w="med" len="med"/>
                <a:tailEnd type="none" w="med" len="med"/>
              </a:ln>
            </p:spPr>
          </p:sp>
          <p:sp>
            <p:nvSpPr>
              <p:cNvPr id="21" name="Line 21"/>
              <p:cNvSpPr/>
              <p:nvPr/>
            </p:nvSpPr>
            <p:spPr>
              <a:xfrm>
                <a:off x="4080" y="2784"/>
                <a:ext cx="0" cy="576"/>
              </a:xfrm>
              <a:prstGeom prst="line">
                <a:avLst/>
              </a:prstGeom>
              <a:ln w="19050" cap="flat" cmpd="sng">
                <a:solidFill>
                  <a:schemeClr val="tx1"/>
                </a:solidFill>
                <a:prstDash val="solid"/>
                <a:round/>
                <a:headEnd type="none" w="med" len="med"/>
                <a:tailEnd type="none" w="med" len="med"/>
              </a:ln>
            </p:spPr>
          </p:sp>
          <p:sp>
            <p:nvSpPr>
              <p:cNvPr id="22" name="Oval 22"/>
              <p:cNvSpPr/>
              <p:nvPr/>
            </p:nvSpPr>
            <p:spPr>
              <a:xfrm>
                <a:off x="2304" y="235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3" name="Oval 23"/>
              <p:cNvSpPr/>
              <p:nvPr/>
            </p:nvSpPr>
            <p:spPr>
              <a:xfrm>
                <a:off x="2304"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4" name="Oval 24"/>
              <p:cNvSpPr/>
              <p:nvPr/>
            </p:nvSpPr>
            <p:spPr>
              <a:xfrm>
                <a:off x="2736"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5" name="Oval 25"/>
              <p:cNvSpPr/>
              <p:nvPr/>
            </p:nvSpPr>
            <p:spPr>
              <a:xfrm>
                <a:off x="3408" y="235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6" name="Oval 26"/>
              <p:cNvSpPr/>
              <p:nvPr/>
            </p:nvSpPr>
            <p:spPr>
              <a:xfrm>
                <a:off x="2736" y="331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7" name="Oval 27"/>
              <p:cNvSpPr/>
              <p:nvPr/>
            </p:nvSpPr>
            <p:spPr>
              <a:xfrm>
                <a:off x="3408"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8" name="Oval 28"/>
              <p:cNvSpPr/>
              <p:nvPr/>
            </p:nvSpPr>
            <p:spPr>
              <a:xfrm>
                <a:off x="4032"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29" name="Oval 29"/>
              <p:cNvSpPr/>
              <p:nvPr/>
            </p:nvSpPr>
            <p:spPr>
              <a:xfrm>
                <a:off x="4032" y="331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grpSp>
        <p:grpSp>
          <p:nvGrpSpPr>
            <p:cNvPr id="30" name="Group 49"/>
            <p:cNvGrpSpPr/>
            <p:nvPr/>
          </p:nvGrpSpPr>
          <p:grpSpPr>
            <a:xfrm>
              <a:off x="12326" y="5944"/>
              <a:ext cx="3000" cy="2880"/>
              <a:chOff x="4176" y="2304"/>
              <a:chExt cx="1200" cy="1152"/>
            </a:xfrm>
          </p:grpSpPr>
          <p:sp>
            <p:nvSpPr>
              <p:cNvPr id="31" name="Line 32"/>
              <p:cNvSpPr/>
              <p:nvPr/>
            </p:nvSpPr>
            <p:spPr>
              <a:xfrm>
                <a:off x="4224" y="2352"/>
                <a:ext cx="624" cy="0"/>
              </a:xfrm>
              <a:prstGeom prst="line">
                <a:avLst/>
              </a:prstGeom>
              <a:ln w="19050" cap="flat" cmpd="sng">
                <a:solidFill>
                  <a:schemeClr val="tx1"/>
                </a:solidFill>
                <a:prstDash val="solid"/>
                <a:round/>
                <a:headEnd type="none" w="med" len="med"/>
                <a:tailEnd type="none" w="med" len="med"/>
              </a:ln>
            </p:spPr>
          </p:sp>
          <p:sp>
            <p:nvSpPr>
              <p:cNvPr id="32" name="Line 33"/>
              <p:cNvSpPr/>
              <p:nvPr/>
            </p:nvSpPr>
            <p:spPr>
              <a:xfrm>
                <a:off x="4224" y="2352"/>
                <a:ext cx="0" cy="432"/>
              </a:xfrm>
              <a:prstGeom prst="line">
                <a:avLst/>
              </a:prstGeom>
              <a:ln w="19050" cap="flat" cmpd="sng">
                <a:solidFill>
                  <a:schemeClr val="tx1"/>
                </a:solidFill>
                <a:prstDash val="solid"/>
                <a:round/>
                <a:headEnd type="none" w="med" len="med"/>
                <a:tailEnd type="none" w="med" len="med"/>
              </a:ln>
            </p:spPr>
          </p:sp>
          <p:sp>
            <p:nvSpPr>
              <p:cNvPr id="33" name="Line 34"/>
              <p:cNvSpPr/>
              <p:nvPr/>
            </p:nvSpPr>
            <p:spPr>
              <a:xfrm>
                <a:off x="4848" y="2352"/>
                <a:ext cx="0" cy="1056"/>
              </a:xfrm>
              <a:prstGeom prst="line">
                <a:avLst/>
              </a:prstGeom>
              <a:ln w="19050" cap="flat" cmpd="sng">
                <a:solidFill>
                  <a:schemeClr val="tx1"/>
                </a:solidFill>
                <a:prstDash val="solid"/>
                <a:round/>
                <a:headEnd type="none" w="med" len="med"/>
                <a:tailEnd type="none" w="med" len="med"/>
              </a:ln>
            </p:spPr>
          </p:sp>
          <p:sp>
            <p:nvSpPr>
              <p:cNvPr id="34" name="Line 35"/>
              <p:cNvSpPr/>
              <p:nvPr/>
            </p:nvSpPr>
            <p:spPr>
              <a:xfrm>
                <a:off x="4224" y="2784"/>
                <a:ext cx="1104" cy="0"/>
              </a:xfrm>
              <a:prstGeom prst="line">
                <a:avLst/>
              </a:prstGeom>
              <a:ln w="19050" cap="flat" cmpd="sng">
                <a:solidFill>
                  <a:schemeClr val="tx1"/>
                </a:solidFill>
                <a:prstDash val="solid"/>
                <a:round/>
                <a:headEnd type="none" w="med" len="med"/>
                <a:tailEnd type="none" w="med" len="med"/>
              </a:ln>
            </p:spPr>
          </p:sp>
          <p:sp>
            <p:nvSpPr>
              <p:cNvPr id="35" name="Line 36"/>
              <p:cNvSpPr/>
              <p:nvPr/>
            </p:nvSpPr>
            <p:spPr>
              <a:xfrm>
                <a:off x="5328" y="2784"/>
                <a:ext cx="0" cy="624"/>
              </a:xfrm>
              <a:prstGeom prst="line">
                <a:avLst/>
              </a:prstGeom>
              <a:ln w="19050" cap="flat" cmpd="sng">
                <a:solidFill>
                  <a:schemeClr val="tx1"/>
                </a:solidFill>
                <a:prstDash val="solid"/>
                <a:round/>
                <a:headEnd type="none" w="med" len="med"/>
                <a:tailEnd type="none" w="med" len="med"/>
              </a:ln>
            </p:spPr>
          </p:sp>
          <p:sp>
            <p:nvSpPr>
              <p:cNvPr id="36" name="Line 37"/>
              <p:cNvSpPr/>
              <p:nvPr/>
            </p:nvSpPr>
            <p:spPr>
              <a:xfrm flipH="1">
                <a:off x="4848" y="3408"/>
                <a:ext cx="480" cy="0"/>
              </a:xfrm>
              <a:prstGeom prst="line">
                <a:avLst/>
              </a:prstGeom>
              <a:ln w="19050" cap="flat" cmpd="sng">
                <a:solidFill>
                  <a:schemeClr val="tx1"/>
                </a:solidFill>
                <a:prstDash val="solid"/>
                <a:round/>
                <a:headEnd type="none" w="med" len="med"/>
                <a:tailEnd type="none" w="med" len="med"/>
              </a:ln>
            </p:spPr>
          </p:sp>
          <p:sp>
            <p:nvSpPr>
              <p:cNvPr id="37" name="Oval 38"/>
              <p:cNvSpPr/>
              <p:nvPr/>
            </p:nvSpPr>
            <p:spPr>
              <a:xfrm>
                <a:off x="4176" y="230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38" name="Oval 39"/>
              <p:cNvSpPr/>
              <p:nvPr/>
            </p:nvSpPr>
            <p:spPr>
              <a:xfrm>
                <a:off x="4800" y="230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39" name="Oval 40"/>
              <p:cNvSpPr/>
              <p:nvPr/>
            </p:nvSpPr>
            <p:spPr>
              <a:xfrm>
                <a:off x="4176"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40" name="Oval 41"/>
              <p:cNvSpPr/>
              <p:nvPr/>
            </p:nvSpPr>
            <p:spPr>
              <a:xfrm>
                <a:off x="5280" y="273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41" name="Oval 42"/>
              <p:cNvSpPr/>
              <p:nvPr/>
            </p:nvSpPr>
            <p:spPr>
              <a:xfrm>
                <a:off x="4800" y="336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42" name="Oval 43"/>
              <p:cNvSpPr/>
              <p:nvPr/>
            </p:nvSpPr>
            <p:spPr>
              <a:xfrm>
                <a:off x="5280" y="336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grpSp>
        <p:sp>
          <p:nvSpPr>
            <p:cNvPr id="43" name="Text Box 46"/>
            <p:cNvSpPr txBox="1"/>
            <p:nvPr/>
          </p:nvSpPr>
          <p:spPr>
            <a:xfrm>
              <a:off x="3446" y="9304"/>
              <a:ext cx="3720" cy="720"/>
            </a:xfrm>
            <a:prstGeom prst="rect">
              <a:avLst/>
            </a:prstGeom>
            <a:noFill/>
            <a:ln w="9525">
              <a:noFill/>
            </a:ln>
          </p:spPr>
          <p:txBody>
            <a:bodyPr anchor="t">
              <a:spAutoFit/>
            </a:bodyPr>
            <a:p>
              <a:pPr algn="ctr" eaLnBrk="0" hangingPunct="0"/>
              <a:r>
                <a:rPr lang="zh-CN" altLang="en-US" sz="2400" dirty="0">
                  <a:latin typeface="Arial" panose="020B0604020202020204" pitchFamily="34" charset="0"/>
                  <a:ea typeface="宋体" panose="02010600030101010101" pitchFamily="2" charset="-122"/>
                </a:rPr>
                <a:t>不相连－不合法</a:t>
              </a:r>
              <a:endParaRPr lang="zh-CN" altLang="en-US" sz="2400" dirty="0">
                <a:latin typeface="Arial" panose="020B0604020202020204" pitchFamily="34" charset="0"/>
                <a:ea typeface="宋体" panose="02010600030101010101" pitchFamily="2" charset="-122"/>
              </a:endParaRPr>
            </a:p>
          </p:txBody>
        </p:sp>
        <p:sp>
          <p:nvSpPr>
            <p:cNvPr id="44" name="Text Box 47"/>
            <p:cNvSpPr txBox="1"/>
            <p:nvPr/>
          </p:nvSpPr>
          <p:spPr>
            <a:xfrm>
              <a:off x="7526" y="9304"/>
              <a:ext cx="3720" cy="720"/>
            </a:xfrm>
            <a:prstGeom prst="rect">
              <a:avLst/>
            </a:prstGeom>
            <a:noFill/>
            <a:ln w="9525">
              <a:noFill/>
            </a:ln>
          </p:spPr>
          <p:txBody>
            <a:bodyPr anchor="t">
              <a:spAutoFit/>
            </a:bodyPr>
            <a:p>
              <a:pPr algn="ctr" eaLnBrk="0" hangingPunct="0"/>
              <a:r>
                <a:rPr lang="zh-CN" altLang="en-US" sz="2400" dirty="0">
                  <a:latin typeface="Arial" panose="020B0604020202020204" pitchFamily="34" charset="0"/>
                  <a:ea typeface="宋体" panose="02010600030101010101" pitchFamily="2" charset="-122"/>
                </a:rPr>
                <a:t>不自交－合法</a:t>
              </a:r>
              <a:endParaRPr lang="zh-CN" altLang="en-US" sz="2400" dirty="0">
                <a:latin typeface="Arial" panose="020B0604020202020204" pitchFamily="34" charset="0"/>
                <a:ea typeface="宋体" panose="02010600030101010101" pitchFamily="2" charset="-122"/>
              </a:endParaRPr>
            </a:p>
          </p:txBody>
        </p:sp>
        <p:sp>
          <p:nvSpPr>
            <p:cNvPr id="45" name="Text Box 48"/>
            <p:cNvSpPr txBox="1"/>
            <p:nvPr/>
          </p:nvSpPr>
          <p:spPr>
            <a:xfrm>
              <a:off x="11966" y="9304"/>
              <a:ext cx="3720" cy="720"/>
            </a:xfrm>
            <a:prstGeom prst="rect">
              <a:avLst/>
            </a:prstGeom>
            <a:noFill/>
            <a:ln w="9525">
              <a:noFill/>
            </a:ln>
          </p:spPr>
          <p:txBody>
            <a:bodyPr anchor="t">
              <a:spAutoFit/>
            </a:bodyPr>
            <a:p>
              <a:pPr algn="ctr" eaLnBrk="0" hangingPunct="0"/>
              <a:r>
                <a:rPr lang="zh-CN" altLang="en-US" sz="2400" dirty="0">
                  <a:latin typeface="Arial" panose="020B0604020202020204" pitchFamily="34" charset="0"/>
                  <a:ea typeface="宋体" panose="02010600030101010101" pitchFamily="2" charset="-122"/>
                </a:rPr>
                <a:t>自交－不合法</a:t>
              </a:r>
              <a:endParaRPr lang="zh-CN" altLang="en-US" sz="2400" dirty="0">
                <a:latin typeface="Arial" panose="020B0604020202020204" pitchFamily="34" charset="0"/>
                <a:ea typeface="宋体" panose="02010600030101010101" pitchFamily="2" charset="-122"/>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sp>
        <p:nvSpPr>
          <p:cNvPr id="23554" name="Text Box 56"/>
          <p:cNvSpPr txBox="1"/>
          <p:nvPr/>
        </p:nvSpPr>
        <p:spPr>
          <a:xfrm>
            <a:off x="1325880" y="1508125"/>
            <a:ext cx="5334000" cy="368300"/>
          </a:xfrm>
          <a:prstGeom prst="rect">
            <a:avLst/>
          </a:prstGeom>
          <a:noFill/>
          <a:ln w="9525">
            <a:noFill/>
          </a:ln>
        </p:spPr>
        <p:txBody>
          <a:bodyPr anchor="t">
            <a:spAutoFit/>
          </a:bodyPr>
          <a:p>
            <a:pPr algn="ctr" eaLnBrk="0" hangingPunct="0"/>
            <a:r>
              <a:rPr lang="zh-CN" altLang="en-US" b="1" dirty="0">
                <a:latin typeface="宋体" panose="02010600030101010101" pitchFamily="2" charset="-122"/>
                <a:ea typeface="宋体" panose="02010600030101010101" pitchFamily="2" charset="-122"/>
              </a:rPr>
              <a:t>机器配置：</a:t>
            </a:r>
            <a:r>
              <a:rPr lang="en-US" altLang="zh-CN" b="1" dirty="0">
                <a:latin typeface="宋体" panose="02010600030101010101" pitchFamily="2" charset="-122"/>
              </a:rPr>
              <a:t>Pentium 1.3G  512M</a:t>
            </a:r>
            <a:endParaRPr lang="en-US" altLang="zh-CN" b="1" dirty="0">
              <a:latin typeface="宋体" panose="02010600030101010101" pitchFamily="2" charset="-122"/>
            </a:endParaRPr>
          </a:p>
        </p:txBody>
      </p:sp>
      <p:graphicFrame>
        <p:nvGraphicFramePr>
          <p:cNvPr id="594010" name="Group 90"/>
          <p:cNvGraphicFramePr>
            <a:graphicFrameLocks noGrp="1"/>
          </p:cNvGraphicFramePr>
          <p:nvPr/>
        </p:nvGraphicFramePr>
        <p:xfrm>
          <a:off x="1325880" y="2041525"/>
          <a:ext cx="5410200" cy="3581401"/>
        </p:xfrm>
        <a:graphic>
          <a:graphicData uri="http://schemas.openxmlformats.org/drawingml/2006/table">
            <a:tbl>
              <a:tblPr/>
              <a:tblGrid>
                <a:gridCol w="3429000"/>
                <a:gridCol w="1981200"/>
              </a:tblGrid>
              <a:tr h="715963">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M,N</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的规模</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一般的模拟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M=100000,N=5000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2.06秒</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M=100000,N=10000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4.14秒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M=100000,N=50000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21.32秒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963">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M=100000,N=100000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43.36秒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011" name="Text Box 91"/>
          <p:cNvSpPr txBox="1">
            <a:spLocks noChangeArrowheads="1"/>
          </p:cNvSpPr>
          <p:nvPr/>
        </p:nvSpPr>
        <p:spPr bwMode="auto">
          <a:xfrm>
            <a:off x="1325880" y="5812790"/>
            <a:ext cx="6400800" cy="706755"/>
          </a:xfrm>
          <a:prstGeom prst="rect">
            <a:avLst/>
          </a:prstGeom>
          <a:noFill/>
          <a:ln w="9525">
            <a:noFill/>
            <a:miter lim="800000"/>
          </a:ln>
          <a:effectLst/>
        </p:spPr>
        <p:txBody>
          <a:bodyPr>
            <a:spAutoFit/>
          </a:bodyPr>
          <a:lstStyle/>
          <a:p>
            <a:pPr marR="0" defTabSz="914400">
              <a:buClrTx/>
              <a:buSzTx/>
              <a:defRPr/>
            </a:pPr>
            <a:r>
              <a:rPr kumimoji="0" lang="zh-CN" altLang="en-US" sz="40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时间复杂度是线性的！</a:t>
            </a:r>
            <a:endParaRPr kumimoji="0" lang="zh-CN" altLang="en-US" sz="40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011"/>
                                        </p:tgtEl>
                                        <p:attrNameLst>
                                          <p:attrName>style.visibility</p:attrName>
                                        </p:attrNameLst>
                                      </p:cBhvr>
                                      <p:to>
                                        <p:strVal val="visible"/>
                                      </p:to>
                                    </p:set>
                                    <p:anim calcmode="lin" valueType="num">
                                      <p:cBhvr additive="base">
                                        <p:cTn id="7" dur="500" fill="hold"/>
                                        <p:tgtEl>
                                          <p:spTgt spid="594011"/>
                                        </p:tgtEl>
                                        <p:attrNameLst>
                                          <p:attrName>ppt_x</p:attrName>
                                        </p:attrNameLst>
                                      </p:cBhvr>
                                      <p:tavLst>
                                        <p:tav tm="0">
                                          <p:val>
                                            <p:strVal val="0-#ppt_w/2"/>
                                          </p:val>
                                        </p:tav>
                                        <p:tav tm="100000">
                                          <p:val>
                                            <p:strVal val="#ppt_x"/>
                                          </p:val>
                                        </p:tav>
                                      </p:tavLst>
                                    </p:anim>
                                    <p:anim calcmode="lin" valueType="num">
                                      <p:cBhvr additive="base">
                                        <p:cTn id="8" dur="500" fill="hold"/>
                                        <p:tgtEl>
                                          <p:spTgt spid="594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838200" y="365125"/>
            <a:ext cx="10515600" cy="774700"/>
          </a:xfrm>
        </p:spPr>
        <p:txBody>
          <a:bodyPr vert="horz" wrap="square" lIns="91440" tIns="90000" rIns="91440" bIns="90000" anchor="t">
            <a:normAutofit fontScale="90000"/>
          </a:bodyPr>
          <a:p>
            <a:r>
              <a:rPr lang="zh-CN" altLang="en-US" dirty="0">
                <a:ea typeface="宋体" panose="02010600030101010101" pitchFamily="2" charset="-122"/>
              </a:rPr>
              <a:t>应用举例（蛇）</a:t>
            </a:r>
            <a:endParaRPr lang="zh-CN" altLang="en-US" sz="2800" b="0" dirty="0">
              <a:solidFill>
                <a:schemeClr val="tx1"/>
              </a:solidFill>
              <a:ea typeface="宋体" panose="02010600030101010101" pitchFamily="2" charset="-122"/>
            </a:endParaRPr>
          </a:p>
        </p:txBody>
      </p:sp>
      <p:sp>
        <p:nvSpPr>
          <p:cNvPr id="69634" name="Text Box 3"/>
          <p:cNvSpPr txBox="1"/>
          <p:nvPr/>
        </p:nvSpPr>
        <p:spPr>
          <a:xfrm>
            <a:off x="720090" y="1139825"/>
            <a:ext cx="10930255" cy="273939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4、由于所有线段与坐标轴平行，有明显的区间性，可以用线段树判断是否自交：</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（1）先将所有的线段按X坐标排序，注意线段在端点重合不算自交，所以X轴坐标相同时，事件的顺序要恰当处理：右端点优先，其次是与Y轴平行的线段，最后是左端点。</a:t>
            </a:r>
            <a:endParaRPr lang="zh-CN" altLang="en-US" sz="2800" dirty="0">
              <a:latin typeface="Arial" panose="020B0604020202020204" pitchFamily="34" charset="0"/>
              <a:ea typeface="宋体" panose="02010600030101010101" pitchFamily="2" charset="-122"/>
            </a:endParaRPr>
          </a:p>
        </p:txBody>
      </p:sp>
      <p:grpSp>
        <p:nvGrpSpPr>
          <p:cNvPr id="2" name="Group 30"/>
          <p:cNvGrpSpPr/>
          <p:nvPr/>
        </p:nvGrpSpPr>
        <p:grpSpPr>
          <a:xfrm>
            <a:off x="2360930" y="4173855"/>
            <a:ext cx="7010400" cy="2057400"/>
            <a:chOff x="432" y="2496"/>
            <a:chExt cx="4416" cy="1296"/>
          </a:xfrm>
        </p:grpSpPr>
        <p:sp>
          <p:nvSpPr>
            <p:cNvPr id="3" name="Line 4"/>
            <p:cNvSpPr/>
            <p:nvPr/>
          </p:nvSpPr>
          <p:spPr>
            <a:xfrm>
              <a:off x="624" y="2688"/>
              <a:ext cx="1152" cy="0"/>
            </a:xfrm>
            <a:prstGeom prst="line">
              <a:avLst/>
            </a:prstGeom>
            <a:ln w="19050" cap="flat" cmpd="sng">
              <a:solidFill>
                <a:schemeClr val="tx1"/>
              </a:solidFill>
              <a:prstDash val="solid"/>
              <a:round/>
              <a:headEnd type="none" w="med" len="med"/>
              <a:tailEnd type="none" w="med" len="med"/>
            </a:ln>
          </p:spPr>
        </p:sp>
        <p:sp>
          <p:nvSpPr>
            <p:cNvPr id="4" name="Line 5"/>
            <p:cNvSpPr/>
            <p:nvPr/>
          </p:nvSpPr>
          <p:spPr>
            <a:xfrm>
              <a:off x="1776" y="2688"/>
              <a:ext cx="0" cy="624"/>
            </a:xfrm>
            <a:prstGeom prst="line">
              <a:avLst/>
            </a:prstGeom>
            <a:ln w="19050" cap="flat" cmpd="sng">
              <a:solidFill>
                <a:schemeClr val="tx1"/>
              </a:solidFill>
              <a:prstDash val="solid"/>
              <a:round/>
              <a:headEnd type="none" w="med" len="med"/>
              <a:tailEnd type="none" w="med" len="med"/>
            </a:ln>
          </p:spPr>
        </p:sp>
        <p:sp>
          <p:nvSpPr>
            <p:cNvPr id="5" name="Line 6"/>
            <p:cNvSpPr/>
            <p:nvPr/>
          </p:nvSpPr>
          <p:spPr>
            <a:xfrm>
              <a:off x="1776" y="3312"/>
              <a:ext cx="1104" cy="0"/>
            </a:xfrm>
            <a:prstGeom prst="line">
              <a:avLst/>
            </a:prstGeom>
            <a:ln w="19050" cap="flat" cmpd="sng">
              <a:solidFill>
                <a:schemeClr val="tx1"/>
              </a:solidFill>
              <a:prstDash val="solid"/>
              <a:round/>
              <a:headEnd type="none" w="med" len="med"/>
              <a:tailEnd type="none" w="med" len="med"/>
            </a:ln>
          </p:spPr>
        </p:sp>
        <p:sp>
          <p:nvSpPr>
            <p:cNvPr id="6" name="Line 7"/>
            <p:cNvSpPr/>
            <p:nvPr/>
          </p:nvSpPr>
          <p:spPr>
            <a:xfrm>
              <a:off x="3264" y="2832"/>
              <a:ext cx="1152" cy="0"/>
            </a:xfrm>
            <a:prstGeom prst="line">
              <a:avLst/>
            </a:prstGeom>
            <a:ln w="19050" cap="flat" cmpd="sng">
              <a:solidFill>
                <a:schemeClr val="tx1"/>
              </a:solidFill>
              <a:prstDash val="solid"/>
              <a:round/>
              <a:headEnd type="none" w="med" len="med"/>
              <a:tailEnd type="none" w="med" len="med"/>
            </a:ln>
          </p:spPr>
        </p:sp>
        <p:sp>
          <p:nvSpPr>
            <p:cNvPr id="7" name="Line 8"/>
            <p:cNvSpPr/>
            <p:nvPr/>
          </p:nvSpPr>
          <p:spPr>
            <a:xfrm>
              <a:off x="3936" y="2544"/>
              <a:ext cx="0" cy="864"/>
            </a:xfrm>
            <a:prstGeom prst="line">
              <a:avLst/>
            </a:prstGeom>
            <a:ln w="19050" cap="flat" cmpd="sng">
              <a:solidFill>
                <a:schemeClr val="tx1"/>
              </a:solidFill>
              <a:prstDash val="solid"/>
              <a:round/>
              <a:headEnd type="none" w="med" len="med"/>
              <a:tailEnd type="none" w="med" len="med"/>
            </a:ln>
          </p:spPr>
        </p:sp>
        <p:sp>
          <p:nvSpPr>
            <p:cNvPr id="8" name="Line 9"/>
            <p:cNvSpPr/>
            <p:nvPr/>
          </p:nvSpPr>
          <p:spPr>
            <a:xfrm>
              <a:off x="4800" y="2592"/>
              <a:ext cx="0" cy="1152"/>
            </a:xfrm>
            <a:prstGeom prst="line">
              <a:avLst/>
            </a:prstGeom>
            <a:ln w="19050" cap="flat" cmpd="sng">
              <a:solidFill>
                <a:schemeClr val="tx1"/>
              </a:solidFill>
              <a:prstDash val="solid"/>
              <a:round/>
              <a:headEnd type="none" w="med" len="med"/>
              <a:tailEnd type="none" w="med" len="med"/>
            </a:ln>
          </p:spPr>
        </p:sp>
        <p:sp>
          <p:nvSpPr>
            <p:cNvPr id="9" name="Oval 10"/>
            <p:cNvSpPr/>
            <p:nvPr/>
          </p:nvSpPr>
          <p:spPr>
            <a:xfrm>
              <a:off x="576" y="264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0" name="Oval 11"/>
            <p:cNvSpPr/>
            <p:nvPr/>
          </p:nvSpPr>
          <p:spPr>
            <a:xfrm>
              <a:off x="1728" y="264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1" name="Oval 12"/>
            <p:cNvSpPr/>
            <p:nvPr/>
          </p:nvSpPr>
          <p:spPr>
            <a:xfrm>
              <a:off x="1728" y="326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2" name="Oval 13"/>
            <p:cNvSpPr/>
            <p:nvPr/>
          </p:nvSpPr>
          <p:spPr>
            <a:xfrm>
              <a:off x="2832" y="326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3" name="Oval 14"/>
            <p:cNvSpPr/>
            <p:nvPr/>
          </p:nvSpPr>
          <p:spPr>
            <a:xfrm>
              <a:off x="3216"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4" name="Oval 15"/>
            <p:cNvSpPr/>
            <p:nvPr/>
          </p:nvSpPr>
          <p:spPr>
            <a:xfrm>
              <a:off x="4368"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5" name="Oval 16"/>
            <p:cNvSpPr/>
            <p:nvPr/>
          </p:nvSpPr>
          <p:spPr>
            <a:xfrm>
              <a:off x="3888" y="249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6" name="Oval 17"/>
            <p:cNvSpPr/>
            <p:nvPr/>
          </p:nvSpPr>
          <p:spPr>
            <a:xfrm>
              <a:off x="3888" y="331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7" name="Oval 18"/>
            <p:cNvSpPr/>
            <p:nvPr/>
          </p:nvSpPr>
          <p:spPr>
            <a:xfrm>
              <a:off x="4752" y="254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8" name="Oval 19"/>
            <p:cNvSpPr/>
            <p:nvPr/>
          </p:nvSpPr>
          <p:spPr>
            <a:xfrm>
              <a:off x="4752" y="369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9" name="Text Box 20"/>
            <p:cNvSpPr txBox="1"/>
            <p:nvPr/>
          </p:nvSpPr>
          <p:spPr>
            <a:xfrm>
              <a:off x="432" y="272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S1</a:t>
              </a:r>
              <a:endParaRPr lang="en-US" altLang="zh-CN" dirty="0">
                <a:latin typeface="Arial" panose="020B0604020202020204" pitchFamily="34" charset="0"/>
              </a:endParaRPr>
            </a:p>
          </p:txBody>
        </p:sp>
        <p:sp>
          <p:nvSpPr>
            <p:cNvPr id="20" name="Text Box 21"/>
            <p:cNvSpPr txBox="1"/>
            <p:nvPr/>
          </p:nvSpPr>
          <p:spPr>
            <a:xfrm>
              <a:off x="1440" y="272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S2</a:t>
              </a:r>
              <a:endParaRPr lang="en-US" altLang="zh-CN" dirty="0">
                <a:latin typeface="Arial" panose="020B0604020202020204" pitchFamily="34" charset="0"/>
              </a:endParaRPr>
            </a:p>
          </p:txBody>
        </p:sp>
        <p:sp>
          <p:nvSpPr>
            <p:cNvPr id="21" name="Text Box 22"/>
            <p:cNvSpPr txBox="1"/>
            <p:nvPr/>
          </p:nvSpPr>
          <p:spPr>
            <a:xfrm>
              <a:off x="1440" y="296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S3</a:t>
              </a:r>
              <a:endParaRPr lang="en-US" altLang="zh-CN" dirty="0">
                <a:latin typeface="Arial" panose="020B0604020202020204" pitchFamily="34" charset="0"/>
              </a:endParaRPr>
            </a:p>
          </p:txBody>
        </p:sp>
        <p:sp>
          <p:nvSpPr>
            <p:cNvPr id="22" name="Text Box 23"/>
            <p:cNvSpPr txBox="1"/>
            <p:nvPr/>
          </p:nvSpPr>
          <p:spPr>
            <a:xfrm>
              <a:off x="1440" y="335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S4</a:t>
              </a:r>
              <a:endParaRPr lang="en-US" altLang="zh-CN" dirty="0">
                <a:latin typeface="Arial" panose="020B0604020202020204" pitchFamily="34" charset="0"/>
              </a:endParaRPr>
            </a:p>
          </p:txBody>
        </p:sp>
        <p:sp>
          <p:nvSpPr>
            <p:cNvPr id="23" name="Text Box 24"/>
            <p:cNvSpPr txBox="1"/>
            <p:nvPr/>
          </p:nvSpPr>
          <p:spPr>
            <a:xfrm>
              <a:off x="2688" y="336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S5</a:t>
              </a:r>
              <a:endParaRPr lang="en-US" altLang="zh-CN" dirty="0">
                <a:latin typeface="Arial" panose="020B0604020202020204" pitchFamily="34" charset="0"/>
              </a:endParaRPr>
            </a:p>
          </p:txBody>
        </p:sp>
        <p:sp>
          <p:nvSpPr>
            <p:cNvPr id="24" name="Text Box 25"/>
            <p:cNvSpPr txBox="1"/>
            <p:nvPr/>
          </p:nvSpPr>
          <p:spPr>
            <a:xfrm>
              <a:off x="3072"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S1</a:t>
              </a:r>
              <a:endParaRPr lang="en-US" altLang="zh-CN" dirty="0">
                <a:latin typeface="Arial" panose="020B0604020202020204" pitchFamily="34" charset="0"/>
              </a:endParaRPr>
            </a:p>
          </p:txBody>
        </p:sp>
        <p:sp>
          <p:nvSpPr>
            <p:cNvPr id="25" name="Text Box 26"/>
            <p:cNvSpPr txBox="1"/>
            <p:nvPr/>
          </p:nvSpPr>
          <p:spPr>
            <a:xfrm>
              <a:off x="3600"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S2</a:t>
              </a:r>
              <a:endParaRPr lang="en-US" altLang="zh-CN" dirty="0">
                <a:latin typeface="Arial" panose="020B0604020202020204" pitchFamily="34" charset="0"/>
              </a:endParaRPr>
            </a:p>
          </p:txBody>
        </p:sp>
        <p:sp>
          <p:nvSpPr>
            <p:cNvPr id="26" name="Text Box 27"/>
            <p:cNvSpPr txBox="1"/>
            <p:nvPr/>
          </p:nvSpPr>
          <p:spPr>
            <a:xfrm>
              <a:off x="4224"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S3</a:t>
              </a:r>
              <a:endParaRPr lang="en-US" altLang="zh-CN" dirty="0">
                <a:latin typeface="Arial" panose="020B0604020202020204" pitchFamily="34" charset="0"/>
              </a:endParaRPr>
            </a:p>
          </p:txBody>
        </p:sp>
        <p:sp>
          <p:nvSpPr>
            <p:cNvPr id="27" name="Text Box 28"/>
            <p:cNvSpPr txBox="1"/>
            <p:nvPr/>
          </p:nvSpPr>
          <p:spPr>
            <a:xfrm>
              <a:off x="4464" y="311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S4</a:t>
              </a:r>
              <a:endParaRPr lang="en-US" altLang="zh-CN" dirty="0">
                <a:latin typeface="Arial" panose="020B0604020202020204" pitchFamily="34" charset="0"/>
              </a:endParaRPr>
            </a:p>
          </p:txBody>
        </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应用举例（蛇）</a:t>
            </a:r>
            <a:endParaRPr lang="zh-CN" altLang="en-US" sz="2800" b="0" dirty="0">
              <a:solidFill>
                <a:schemeClr val="tx1"/>
              </a:solidFill>
              <a:ea typeface="宋体" panose="02010600030101010101" pitchFamily="2" charset="-122"/>
            </a:endParaRPr>
          </a:p>
        </p:txBody>
      </p:sp>
      <p:sp>
        <p:nvSpPr>
          <p:cNvPr id="70684" name="Text Box 29"/>
          <p:cNvSpPr txBox="1"/>
          <p:nvPr/>
        </p:nvSpPr>
        <p:spPr>
          <a:xfrm>
            <a:off x="838200" y="2540635"/>
            <a:ext cx="10784840" cy="3709035"/>
          </a:xfrm>
          <a:prstGeom prst="rect">
            <a:avLst/>
          </a:prstGeom>
          <a:noFill/>
          <a:ln w="9525">
            <a:noFill/>
          </a:ln>
        </p:spPr>
        <p:txBody>
          <a:bodyPr wrap="square" anchor="t">
            <a:spAutoFit/>
          </a:bodyPr>
          <a:p>
            <a:pPr indent="711200" algn="l" fontAlgn="auto">
              <a:lnSpc>
                <a:spcPct val="120000"/>
              </a:lnSpc>
              <a:spcBef>
                <a:spcPts val="0"/>
              </a:spcBef>
              <a:buClrTx/>
              <a:buSzTx/>
              <a:buNone/>
            </a:pPr>
            <a:r>
              <a:rPr lang="zh-CN" altLang="en-US" sz="24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2）将Y轴表示的区间建立线段树，每个线段或线段的端点作为一个事件。按X坐标由小到大，扫描所有事件：</a:t>
            </a:r>
            <a:endParaRPr lang="zh-CN" altLang="en-US" sz="2800" dirty="0">
              <a:latin typeface="Arial" panose="020B0604020202020204" pitchFamily="34" charset="0"/>
              <a:ea typeface="宋体" panose="02010600030101010101" pitchFamily="2" charset="-122"/>
            </a:endParaRPr>
          </a:p>
          <a:p>
            <a:pPr indent="711200" algn="l" fontAlgn="auto">
              <a:lnSpc>
                <a:spcPct val="120000"/>
              </a:lnSpc>
              <a:spcBef>
                <a:spcPts val="0"/>
              </a:spcBef>
              <a:buClrTx/>
              <a:buSzTx/>
              <a:buNone/>
            </a:pPr>
            <a:r>
              <a:rPr lang="zh-CN" altLang="en-US" sz="2800" dirty="0">
                <a:latin typeface="Arial" panose="020B0604020202020204" pitchFamily="34" charset="0"/>
                <a:ea typeface="宋体" panose="02010600030101010101" pitchFamily="2" charset="-122"/>
              </a:rPr>
              <a:t>① 平行于X轴线段的左端点，就把Y坐标插入到线段树中；</a:t>
            </a:r>
            <a:endParaRPr lang="zh-CN" altLang="en-US" sz="2800" dirty="0">
              <a:latin typeface="Arial" panose="020B0604020202020204" pitchFamily="34" charset="0"/>
              <a:ea typeface="宋体" panose="02010600030101010101" pitchFamily="2" charset="-122"/>
            </a:endParaRPr>
          </a:p>
          <a:p>
            <a:pPr indent="711200" algn="l" fontAlgn="auto">
              <a:lnSpc>
                <a:spcPct val="120000"/>
              </a:lnSpc>
              <a:spcBef>
                <a:spcPts val="0"/>
              </a:spcBef>
              <a:buClrTx/>
              <a:buSzTx/>
              <a:buNone/>
            </a:pPr>
            <a:r>
              <a:rPr lang="zh-CN" altLang="en-US" sz="2800" dirty="0">
                <a:latin typeface="Arial" panose="020B0604020202020204" pitchFamily="34" charset="0"/>
                <a:ea typeface="宋体" panose="02010600030101010101" pitchFamily="2" charset="-122"/>
              </a:rPr>
              <a:t>② 平行于X轴线段的右端点，就把Y坐标从线段树中删除；</a:t>
            </a:r>
            <a:endParaRPr lang="zh-CN" altLang="en-US" sz="2800" dirty="0">
              <a:latin typeface="Arial" panose="020B0604020202020204" pitchFamily="34" charset="0"/>
              <a:ea typeface="宋体" panose="02010600030101010101" pitchFamily="2" charset="-122"/>
            </a:endParaRPr>
          </a:p>
          <a:p>
            <a:pPr indent="711200" algn="l" fontAlgn="auto">
              <a:lnSpc>
                <a:spcPct val="120000"/>
              </a:lnSpc>
              <a:spcBef>
                <a:spcPts val="0"/>
              </a:spcBef>
              <a:buClrTx/>
              <a:buSzTx/>
              <a:buNone/>
            </a:pPr>
            <a:r>
              <a:rPr lang="zh-CN" altLang="en-US" sz="2800" dirty="0">
                <a:latin typeface="Arial" panose="020B0604020202020204" pitchFamily="34" charset="0"/>
                <a:ea typeface="宋体" panose="02010600030101010101" pitchFamily="2" charset="-122"/>
              </a:rPr>
              <a:t>③ 平行于Y轴的线段，假设该线段的Y坐标分别为y1和y2，就在线段树中查询[y1，y2]区间内是否有点存在，如果存在就说明有线段和它</a:t>
            </a:r>
            <a:r>
              <a:rPr lang="zh-CN" altLang="en-US" sz="2400" dirty="0">
                <a:latin typeface="Arial" panose="020B0604020202020204" pitchFamily="34" charset="0"/>
                <a:ea typeface="宋体" panose="02010600030101010101" pitchFamily="2" charset="-122"/>
              </a:rPr>
              <a:t>相交，该图形不合法。</a:t>
            </a:r>
            <a:endParaRPr lang="zh-CN" altLang="en-US" sz="2400" dirty="0">
              <a:latin typeface="Arial" panose="020B0604020202020204" pitchFamily="34" charset="0"/>
              <a:ea typeface="宋体" panose="02010600030101010101" pitchFamily="2" charset="-122"/>
            </a:endParaRPr>
          </a:p>
        </p:txBody>
      </p:sp>
      <p:grpSp>
        <p:nvGrpSpPr>
          <p:cNvPr id="2" name="Group 3"/>
          <p:cNvGrpSpPr/>
          <p:nvPr/>
        </p:nvGrpSpPr>
        <p:grpSpPr>
          <a:xfrm>
            <a:off x="4910455" y="711200"/>
            <a:ext cx="7010400" cy="2057400"/>
            <a:chOff x="432" y="2496"/>
            <a:chExt cx="4416" cy="1296"/>
          </a:xfrm>
        </p:grpSpPr>
        <p:sp>
          <p:nvSpPr>
            <p:cNvPr id="3" name="Line 4"/>
            <p:cNvSpPr/>
            <p:nvPr/>
          </p:nvSpPr>
          <p:spPr>
            <a:xfrm>
              <a:off x="624" y="2688"/>
              <a:ext cx="1152" cy="0"/>
            </a:xfrm>
            <a:prstGeom prst="line">
              <a:avLst/>
            </a:prstGeom>
            <a:ln w="19050" cap="flat" cmpd="sng">
              <a:solidFill>
                <a:schemeClr val="tx1"/>
              </a:solidFill>
              <a:prstDash val="solid"/>
              <a:round/>
              <a:headEnd type="none" w="med" len="med"/>
              <a:tailEnd type="none" w="med" len="med"/>
            </a:ln>
          </p:spPr>
        </p:sp>
        <p:sp>
          <p:nvSpPr>
            <p:cNvPr id="4" name="Line 5"/>
            <p:cNvSpPr/>
            <p:nvPr/>
          </p:nvSpPr>
          <p:spPr>
            <a:xfrm>
              <a:off x="1776" y="2688"/>
              <a:ext cx="0" cy="624"/>
            </a:xfrm>
            <a:prstGeom prst="line">
              <a:avLst/>
            </a:prstGeom>
            <a:ln w="19050" cap="flat" cmpd="sng">
              <a:solidFill>
                <a:schemeClr val="tx1"/>
              </a:solidFill>
              <a:prstDash val="solid"/>
              <a:round/>
              <a:headEnd type="none" w="med" len="med"/>
              <a:tailEnd type="none" w="med" len="med"/>
            </a:ln>
          </p:spPr>
        </p:sp>
        <p:sp>
          <p:nvSpPr>
            <p:cNvPr id="5" name="Line 6"/>
            <p:cNvSpPr/>
            <p:nvPr/>
          </p:nvSpPr>
          <p:spPr>
            <a:xfrm>
              <a:off x="1776" y="3312"/>
              <a:ext cx="1104" cy="0"/>
            </a:xfrm>
            <a:prstGeom prst="line">
              <a:avLst/>
            </a:prstGeom>
            <a:ln w="19050" cap="flat" cmpd="sng">
              <a:solidFill>
                <a:schemeClr val="tx1"/>
              </a:solidFill>
              <a:prstDash val="solid"/>
              <a:round/>
              <a:headEnd type="none" w="med" len="med"/>
              <a:tailEnd type="none" w="med" len="med"/>
            </a:ln>
          </p:spPr>
        </p:sp>
        <p:sp>
          <p:nvSpPr>
            <p:cNvPr id="6" name="Line 7"/>
            <p:cNvSpPr/>
            <p:nvPr/>
          </p:nvSpPr>
          <p:spPr>
            <a:xfrm>
              <a:off x="3264" y="2832"/>
              <a:ext cx="1152" cy="0"/>
            </a:xfrm>
            <a:prstGeom prst="line">
              <a:avLst/>
            </a:prstGeom>
            <a:ln w="19050" cap="flat" cmpd="sng">
              <a:solidFill>
                <a:schemeClr val="tx1"/>
              </a:solidFill>
              <a:prstDash val="solid"/>
              <a:round/>
              <a:headEnd type="none" w="med" len="med"/>
              <a:tailEnd type="none" w="med" len="med"/>
            </a:ln>
          </p:spPr>
        </p:sp>
        <p:sp>
          <p:nvSpPr>
            <p:cNvPr id="7" name="Line 8"/>
            <p:cNvSpPr/>
            <p:nvPr/>
          </p:nvSpPr>
          <p:spPr>
            <a:xfrm>
              <a:off x="3936" y="2544"/>
              <a:ext cx="0" cy="864"/>
            </a:xfrm>
            <a:prstGeom prst="line">
              <a:avLst/>
            </a:prstGeom>
            <a:ln w="19050" cap="flat" cmpd="sng">
              <a:solidFill>
                <a:schemeClr val="tx1"/>
              </a:solidFill>
              <a:prstDash val="solid"/>
              <a:round/>
              <a:headEnd type="none" w="med" len="med"/>
              <a:tailEnd type="none" w="med" len="med"/>
            </a:ln>
          </p:spPr>
        </p:sp>
        <p:sp>
          <p:nvSpPr>
            <p:cNvPr id="8" name="Line 9"/>
            <p:cNvSpPr/>
            <p:nvPr/>
          </p:nvSpPr>
          <p:spPr>
            <a:xfrm>
              <a:off x="4800" y="2592"/>
              <a:ext cx="0" cy="1152"/>
            </a:xfrm>
            <a:prstGeom prst="line">
              <a:avLst/>
            </a:prstGeom>
            <a:ln w="19050" cap="flat" cmpd="sng">
              <a:solidFill>
                <a:schemeClr val="tx1"/>
              </a:solidFill>
              <a:prstDash val="solid"/>
              <a:round/>
              <a:headEnd type="none" w="med" len="med"/>
              <a:tailEnd type="none" w="med" len="med"/>
            </a:ln>
          </p:spPr>
        </p:sp>
        <p:sp>
          <p:nvSpPr>
            <p:cNvPr id="9" name="Oval 10"/>
            <p:cNvSpPr/>
            <p:nvPr/>
          </p:nvSpPr>
          <p:spPr>
            <a:xfrm>
              <a:off x="576" y="264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0" name="Oval 11"/>
            <p:cNvSpPr/>
            <p:nvPr/>
          </p:nvSpPr>
          <p:spPr>
            <a:xfrm>
              <a:off x="1728" y="2640"/>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1" name="Oval 12"/>
            <p:cNvSpPr/>
            <p:nvPr/>
          </p:nvSpPr>
          <p:spPr>
            <a:xfrm>
              <a:off x="1728" y="326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2" name="Oval 13"/>
            <p:cNvSpPr/>
            <p:nvPr/>
          </p:nvSpPr>
          <p:spPr>
            <a:xfrm>
              <a:off x="2832" y="326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3" name="Oval 14"/>
            <p:cNvSpPr/>
            <p:nvPr/>
          </p:nvSpPr>
          <p:spPr>
            <a:xfrm>
              <a:off x="3216"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4" name="Oval 15"/>
            <p:cNvSpPr/>
            <p:nvPr/>
          </p:nvSpPr>
          <p:spPr>
            <a:xfrm>
              <a:off x="4368" y="278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5" name="Oval 16"/>
            <p:cNvSpPr/>
            <p:nvPr/>
          </p:nvSpPr>
          <p:spPr>
            <a:xfrm>
              <a:off x="3888" y="249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6" name="Oval 17"/>
            <p:cNvSpPr/>
            <p:nvPr/>
          </p:nvSpPr>
          <p:spPr>
            <a:xfrm>
              <a:off x="3888" y="3312"/>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7" name="Oval 18"/>
            <p:cNvSpPr/>
            <p:nvPr/>
          </p:nvSpPr>
          <p:spPr>
            <a:xfrm>
              <a:off x="4752" y="2544"/>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8" name="Oval 19"/>
            <p:cNvSpPr/>
            <p:nvPr/>
          </p:nvSpPr>
          <p:spPr>
            <a:xfrm>
              <a:off x="4752" y="3696"/>
              <a:ext cx="96" cy="96"/>
            </a:xfrm>
            <a:prstGeom prst="ellipse">
              <a:avLst/>
            </a:prstGeom>
            <a:solidFill>
              <a:srgbClr val="FF0000"/>
            </a:solidFill>
            <a:ln w="9525">
              <a:noFill/>
            </a:ln>
          </p:spPr>
          <p:txBody>
            <a:bodyPr wrap="none" anchor="ctr">
              <a:spAutoFit/>
            </a:bodyPr>
            <a:p>
              <a:pPr algn="ctr" eaLnBrk="0" hangingPunct="0"/>
              <a:endParaRPr lang="zh-CN" altLang="en-US" dirty="0">
                <a:latin typeface="宋体" panose="02010600030101010101" pitchFamily="2" charset="-122"/>
                <a:ea typeface="宋体" panose="02010600030101010101" pitchFamily="2" charset="-122"/>
              </a:endParaRPr>
            </a:p>
          </p:txBody>
        </p:sp>
        <p:sp>
          <p:nvSpPr>
            <p:cNvPr id="19" name="Text Box 20"/>
            <p:cNvSpPr txBox="1"/>
            <p:nvPr/>
          </p:nvSpPr>
          <p:spPr>
            <a:xfrm>
              <a:off x="432" y="272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S1</a:t>
              </a:r>
              <a:endParaRPr lang="en-US" altLang="zh-CN" dirty="0">
                <a:latin typeface="Arial" panose="020B0604020202020204" pitchFamily="34" charset="0"/>
              </a:endParaRPr>
            </a:p>
          </p:txBody>
        </p:sp>
        <p:sp>
          <p:nvSpPr>
            <p:cNvPr id="20" name="Text Box 21"/>
            <p:cNvSpPr txBox="1"/>
            <p:nvPr/>
          </p:nvSpPr>
          <p:spPr>
            <a:xfrm>
              <a:off x="1440" y="272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S2</a:t>
              </a:r>
              <a:endParaRPr lang="en-US" altLang="zh-CN" dirty="0">
                <a:latin typeface="Arial" panose="020B0604020202020204" pitchFamily="34" charset="0"/>
              </a:endParaRPr>
            </a:p>
          </p:txBody>
        </p:sp>
        <p:sp>
          <p:nvSpPr>
            <p:cNvPr id="21" name="Text Box 22"/>
            <p:cNvSpPr txBox="1"/>
            <p:nvPr/>
          </p:nvSpPr>
          <p:spPr>
            <a:xfrm>
              <a:off x="1440" y="2966"/>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S3</a:t>
              </a:r>
              <a:endParaRPr lang="en-US" altLang="zh-CN" dirty="0">
                <a:latin typeface="Arial" panose="020B0604020202020204" pitchFamily="34" charset="0"/>
              </a:endParaRPr>
            </a:p>
          </p:txBody>
        </p:sp>
        <p:sp>
          <p:nvSpPr>
            <p:cNvPr id="22" name="Text Box 23"/>
            <p:cNvSpPr txBox="1"/>
            <p:nvPr/>
          </p:nvSpPr>
          <p:spPr>
            <a:xfrm>
              <a:off x="1440" y="335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S4</a:t>
              </a:r>
              <a:endParaRPr lang="en-US" altLang="zh-CN" dirty="0">
                <a:latin typeface="Arial" panose="020B0604020202020204" pitchFamily="34" charset="0"/>
              </a:endParaRPr>
            </a:p>
          </p:txBody>
        </p:sp>
        <p:sp>
          <p:nvSpPr>
            <p:cNvPr id="23" name="Text Box 24"/>
            <p:cNvSpPr txBox="1"/>
            <p:nvPr/>
          </p:nvSpPr>
          <p:spPr>
            <a:xfrm>
              <a:off x="2688" y="336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S5</a:t>
              </a:r>
              <a:endParaRPr lang="en-US" altLang="zh-CN" dirty="0">
                <a:latin typeface="Arial" panose="020B0604020202020204" pitchFamily="34" charset="0"/>
              </a:endParaRPr>
            </a:p>
          </p:txBody>
        </p:sp>
        <p:sp>
          <p:nvSpPr>
            <p:cNvPr id="24" name="Text Box 25"/>
            <p:cNvSpPr txBox="1"/>
            <p:nvPr/>
          </p:nvSpPr>
          <p:spPr>
            <a:xfrm>
              <a:off x="3072"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S1</a:t>
              </a:r>
              <a:endParaRPr lang="en-US" altLang="zh-CN" dirty="0">
                <a:latin typeface="Arial" panose="020B0604020202020204" pitchFamily="34" charset="0"/>
              </a:endParaRPr>
            </a:p>
          </p:txBody>
        </p:sp>
        <p:sp>
          <p:nvSpPr>
            <p:cNvPr id="25" name="Text Box 26"/>
            <p:cNvSpPr txBox="1"/>
            <p:nvPr/>
          </p:nvSpPr>
          <p:spPr>
            <a:xfrm>
              <a:off x="3600"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S2</a:t>
              </a:r>
              <a:endParaRPr lang="en-US" altLang="zh-CN" dirty="0">
                <a:latin typeface="Arial" panose="020B0604020202020204" pitchFamily="34" charset="0"/>
              </a:endParaRPr>
            </a:p>
          </p:txBody>
        </p:sp>
        <p:sp>
          <p:nvSpPr>
            <p:cNvPr id="26" name="Text Box 27"/>
            <p:cNvSpPr txBox="1"/>
            <p:nvPr/>
          </p:nvSpPr>
          <p:spPr>
            <a:xfrm>
              <a:off x="4224" y="287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S3</a:t>
              </a:r>
              <a:endParaRPr lang="en-US" altLang="zh-CN" dirty="0">
                <a:latin typeface="Arial" panose="020B0604020202020204" pitchFamily="34" charset="0"/>
              </a:endParaRPr>
            </a:p>
          </p:txBody>
        </p:sp>
        <p:sp>
          <p:nvSpPr>
            <p:cNvPr id="27" name="Text Box 28"/>
            <p:cNvSpPr txBox="1"/>
            <p:nvPr/>
          </p:nvSpPr>
          <p:spPr>
            <a:xfrm>
              <a:off x="4464" y="3110"/>
              <a:ext cx="384" cy="250"/>
            </a:xfrm>
            <a:prstGeom prst="rect">
              <a:avLst/>
            </a:prstGeom>
            <a:noFill/>
            <a:ln w="9525">
              <a:noFill/>
            </a:ln>
          </p:spPr>
          <p:txBody>
            <a:bodyPr anchor="t">
              <a:spAutoFit/>
            </a:bodyPr>
            <a:p>
              <a:pPr algn="ctr" eaLnBrk="0" hangingPunct="0"/>
              <a:r>
                <a:rPr lang="en-US" altLang="zh-CN" dirty="0">
                  <a:latin typeface="Arial" panose="020B0604020202020204" pitchFamily="34" charset="0"/>
                </a:rPr>
                <a:t>S4</a:t>
              </a:r>
              <a:endParaRPr lang="en-US" altLang="zh-CN" dirty="0">
                <a:latin typeface="Arial" panose="020B0604020202020204" pitchFamily="34" charset="0"/>
              </a:endParaRPr>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53365" y="285115"/>
            <a:ext cx="5172075" cy="6287770"/>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7025" y="98425"/>
            <a:ext cx="4426585" cy="674370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7175" y="52705"/>
            <a:ext cx="4818380" cy="6676390"/>
          </a:xfrm>
          <a:prstGeom prst="rect">
            <a:avLst/>
          </a:prstGeom>
        </p:spPr>
      </p:pic>
      <p:pic>
        <p:nvPicPr>
          <p:cNvPr id="5" name="图片 4"/>
          <p:cNvPicPr>
            <a:picLocks noChangeAspect="1"/>
          </p:cNvPicPr>
          <p:nvPr/>
        </p:nvPicPr>
        <p:blipFill>
          <a:blip r:embed="rId2"/>
          <a:stretch>
            <a:fillRect/>
          </a:stretch>
        </p:blipFill>
        <p:spPr>
          <a:xfrm>
            <a:off x="5331460" y="52705"/>
            <a:ext cx="3862705" cy="6644640"/>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1625" y="86995"/>
            <a:ext cx="6113145" cy="6656705"/>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线段树与</a:t>
            </a:r>
            <a:r>
              <a:rPr lang="en-US" altLang="zh-CN" dirty="0">
                <a:ea typeface="宋体" panose="02010600030101010101" pitchFamily="2" charset="-122"/>
              </a:rPr>
              <a:t>RMQ</a:t>
            </a:r>
            <a:r>
              <a:rPr lang="zh-CN" altLang="en-US" dirty="0">
                <a:ea typeface="宋体" panose="02010600030101010101" pitchFamily="2" charset="-122"/>
              </a:rPr>
              <a:t>的比较</a:t>
            </a:r>
            <a:endParaRPr lang="zh-CN" altLang="en-US" dirty="0">
              <a:ea typeface="宋体" panose="02010600030101010101" pitchFamily="2" charset="-122"/>
            </a:endParaRPr>
          </a:p>
        </p:txBody>
      </p:sp>
      <p:sp>
        <p:nvSpPr>
          <p:cNvPr id="71682" name="Text Box 3"/>
          <p:cNvSpPr txBox="1"/>
          <p:nvPr/>
        </p:nvSpPr>
        <p:spPr>
          <a:xfrm>
            <a:off x="837565" y="1916430"/>
            <a:ext cx="10370185" cy="2158365"/>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RMQ提供了一种高效的计算区间最值的方法。它的思想是将询问区间分解成两个最大的2的次幂的长度的区间并的形式。与线段树不同，这种区间分解是存在相交的分解。因此RMQ只能维护一些简单的信息，比如最值。</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线段树与</a:t>
            </a:r>
            <a:r>
              <a:rPr lang="en-US" altLang="zh-CN" dirty="0">
                <a:ea typeface="宋体" panose="02010600030101010101" pitchFamily="2" charset="-122"/>
              </a:rPr>
              <a:t>RMQ</a:t>
            </a:r>
            <a:r>
              <a:rPr lang="zh-CN" altLang="en-US" dirty="0">
                <a:ea typeface="宋体" panose="02010600030101010101" pitchFamily="2" charset="-122"/>
              </a:rPr>
              <a:t>的比较</a:t>
            </a:r>
            <a:endParaRPr lang="zh-CN" altLang="en-US" dirty="0">
              <a:ea typeface="宋体" panose="02010600030101010101" pitchFamily="2" charset="-122"/>
            </a:endParaRPr>
          </a:p>
        </p:txBody>
      </p:sp>
      <p:sp>
        <p:nvSpPr>
          <p:cNvPr id="72706" name="Text Box 3"/>
          <p:cNvSpPr txBox="1"/>
          <p:nvPr/>
        </p:nvSpPr>
        <p:spPr>
          <a:xfrm>
            <a:off x="197485" y="1421765"/>
            <a:ext cx="10516235" cy="351282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RMQ的优势：</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（1）实现非常简单；</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（2）效率比线段树更高；</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线段树的优势：</a:t>
            </a:r>
            <a:endParaRPr lang="zh-CN" altLang="en-US" sz="2800" dirty="0">
              <a:latin typeface="Arial" panose="020B0604020202020204" pitchFamily="34" charset="0"/>
              <a:ea typeface="宋体" panose="02010600030101010101" pitchFamily="2" charset="-122"/>
              <a:sym typeface="Wingdings" panose="05000000000000000000" pitchFamily="2" charset="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（1）可以更好地维护动态的信息，而RMQ不推广到动态；</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（2）可以维护更多的信息，而</a:t>
            </a:r>
            <a:r>
              <a:rPr lang="en-US" altLang="zh-CN" sz="2800" dirty="0">
                <a:latin typeface="Arial" panose="020B0604020202020204" pitchFamily="34" charset="0"/>
              </a:rPr>
              <a:t>RMQ</a:t>
            </a:r>
            <a:r>
              <a:rPr lang="zh-CN" altLang="en-US" sz="2800" dirty="0">
                <a:latin typeface="Arial" panose="020B0604020202020204" pitchFamily="34" charset="0"/>
                <a:ea typeface="宋体" panose="02010600030101010101" pitchFamily="2" charset="-122"/>
              </a:rPr>
              <a:t>只能维护最值。</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线段树与树状数组的比较</a:t>
            </a:r>
            <a:endParaRPr lang="zh-CN" altLang="en-US" dirty="0">
              <a:ea typeface="宋体" panose="02010600030101010101" pitchFamily="2" charset="-122"/>
            </a:endParaRPr>
          </a:p>
        </p:txBody>
      </p:sp>
      <p:sp>
        <p:nvSpPr>
          <p:cNvPr id="73730" name="Text Box 3"/>
          <p:cNvSpPr txBox="1"/>
          <p:nvPr/>
        </p:nvSpPr>
        <p:spPr>
          <a:xfrm>
            <a:off x="838200" y="1584325"/>
            <a:ext cx="10417810" cy="390144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树状数组可以对单个元素进行高效的修改，并且可以高效的求部分和。</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由于使用了位运算，因此树状数组的效率要优于线段树。</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树状数组的空间开销也比线段树要小，但是树状数组的应用范围没有线段树广，能够转化使用树状数组的情况下尽量使用树状数组。</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线段树与平衡树的比较</a:t>
            </a:r>
            <a:endParaRPr lang="zh-CN" altLang="en-US" dirty="0">
              <a:ea typeface="宋体" panose="02010600030101010101" pitchFamily="2" charset="-122"/>
            </a:endParaRPr>
          </a:p>
        </p:txBody>
      </p:sp>
      <p:sp>
        <p:nvSpPr>
          <p:cNvPr id="74754" name="Text Box 3"/>
          <p:cNvSpPr txBox="1"/>
          <p:nvPr/>
        </p:nvSpPr>
        <p:spPr>
          <a:xfrm>
            <a:off x="838200" y="1691005"/>
            <a:ext cx="10243820" cy="3256280"/>
          </a:xfrm>
          <a:prstGeom prst="rect">
            <a:avLst/>
          </a:prstGeom>
          <a:noFill/>
          <a:ln w="9525">
            <a:noFill/>
          </a:ln>
        </p:spPr>
        <p:txBody>
          <a:bodyPr wrap="square" anchor="t">
            <a:spAutoFit/>
          </a:bodyPr>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这两种数据结构解决了不同方面的问题，但是有的题目通过适当的建模，使用两种数据结构都能够加以解决。通常情况下，使用线段树的效率会优于平衡树。</a:t>
            </a:r>
            <a:endParaRPr lang="zh-CN" altLang="en-US" sz="2800" dirty="0">
              <a:latin typeface="Arial" panose="020B0604020202020204" pitchFamily="34" charset="0"/>
              <a:ea typeface="宋体" panose="02010600030101010101" pitchFamily="2" charset="-122"/>
            </a:endParaRPr>
          </a:p>
          <a:p>
            <a:pPr indent="711200" algn="l">
              <a:lnSpc>
                <a:spcPct val="120000"/>
              </a:lnSpc>
              <a:spcBef>
                <a:spcPts val="500"/>
              </a:spcBef>
              <a:buClrTx/>
              <a:buSzTx/>
              <a:buNone/>
              <a:extLst>
                <a:ext uri="{35155182-B16C-46BC-9424-99874614C6A1}">
                  <wpsdc:indentchars xmlns:wpsdc="http://www.wps.cn/officeDocument/2017/drawingmlCustomData" val="200" checksum="3773799597"/>
                </a:ext>
              </a:extLst>
            </a:pPr>
            <a:r>
              <a:rPr lang="zh-CN" altLang="en-US" sz="2800" dirty="0">
                <a:latin typeface="Arial" panose="020B0604020202020204" pitchFamily="34" charset="0"/>
                <a:ea typeface="宋体" panose="02010600030101010101" pitchFamily="2" charset="-122"/>
              </a:rPr>
              <a:t>但线段树有一点局限性：尽管能够在区间上进行修改操作，但不能插入或者删除区间。而这种插入与删除操作却是平衡树的基本操作之一。</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sp>
        <p:nvSpPr>
          <p:cNvPr id="608259" name="Text Box 3"/>
          <p:cNvSpPr txBox="1">
            <a:spLocks noChangeArrowheads="1"/>
          </p:cNvSpPr>
          <p:nvPr/>
        </p:nvSpPr>
        <p:spPr bwMode="auto">
          <a:xfrm>
            <a:off x="727075" y="1691005"/>
            <a:ext cx="10927080" cy="2602230"/>
          </a:xfrm>
          <a:prstGeom prst="rect">
            <a:avLst/>
          </a:prstGeom>
          <a:noFill/>
          <a:ln w="9525">
            <a:noFill/>
            <a:miter lim="800000"/>
          </a:ln>
          <a:effectLst/>
        </p:spPr>
        <p:txBody>
          <a:bodyPr wrap="square">
            <a:spAutoFit/>
          </a:bodyPr>
          <a:lstStyle/>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       当</a:t>
            </a:r>
            <a:r>
              <a:rPr kumimoji="0" lang="en-US" altLang="zh-CN" sz="2800" kern="1200" cap="none" spc="0" normalizeH="0" baseline="0" noProof="0">
                <a:latin typeface="Arial" panose="020B0604020202020204" pitchFamily="34" charset="0"/>
                <a:ea typeface="宋体" panose="02010600030101010101" pitchFamily="2" charset="-122"/>
                <a:cs typeface="+mn-cs"/>
              </a:rPr>
              <a:t>m、n</a:t>
            </a:r>
            <a:r>
              <a:rPr kumimoji="0" lang="zh-CN" altLang="en-US" sz="2800" kern="1200" cap="none" spc="0" normalizeH="0" baseline="0" noProof="0">
                <a:latin typeface="Arial" panose="020B0604020202020204" pitchFamily="34" charset="0"/>
                <a:ea typeface="宋体" panose="02010600030101010101" pitchFamily="2" charset="-122"/>
                <a:cs typeface="+mn-cs"/>
              </a:rPr>
              <a:t>的值比较大时，这个算法就太低效了。</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fontAlgn="auto">
              <a:lnSpc>
                <a:spcPct val="120000"/>
              </a:lnSpc>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其低效的原因主要是我们在每一次操作中都是针对每个元素进行维护的，而这里我们进行的操作都是针对一个区间进行操作的。</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a:spcBef>
                <a:spcPct val="0"/>
              </a:spcBef>
              <a:buClrTx/>
              <a:buSzTx/>
              <a:defRPr/>
            </a:pPr>
            <a:r>
              <a:rPr kumimoji="0" lang="zh-CN" altLang="en-US" sz="2800" kern="1200" cap="none" spc="0" normalizeH="0" baseline="0" noProof="0">
                <a:latin typeface="Arial" panose="020B0604020202020204" pitchFamily="34" charset="0"/>
                <a:ea typeface="宋体" panose="02010600030101010101" pitchFamily="2" charset="-122"/>
                <a:cs typeface="+mn-cs"/>
              </a:rPr>
              <a:t>       假如设计一种数据结构，能够直接维护所需处理的</a:t>
            </a:r>
            <a:r>
              <a:rPr kumimoji="0" lang="zh-CN" altLang="en-US" sz="40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区间</a:t>
            </a:r>
            <a:r>
              <a:rPr kumimoji="0" lang="zh-CN" altLang="en-US" sz="2800" kern="1200" cap="none" spc="0" normalizeH="0" baseline="0" noProof="0">
                <a:latin typeface="Arial" panose="020B0604020202020204" pitchFamily="34" charset="0"/>
                <a:ea typeface="宋体" panose="02010600030101010101" pitchFamily="2" charset="-122"/>
                <a:cs typeface="+mn-cs"/>
              </a:rPr>
              <a:t>，那么就能更加有效地解决这个问题。</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sp>
        <p:nvSpPr>
          <p:cNvPr id="608260" name="Text Box 4"/>
          <p:cNvSpPr txBox="1">
            <a:spLocks noChangeArrowheads="1"/>
          </p:cNvSpPr>
          <p:nvPr/>
        </p:nvSpPr>
        <p:spPr bwMode="auto">
          <a:xfrm>
            <a:off x="1515745" y="4753610"/>
            <a:ext cx="6400800" cy="706755"/>
          </a:xfrm>
          <a:prstGeom prst="rect">
            <a:avLst/>
          </a:prstGeom>
          <a:noFill/>
          <a:ln w="9525">
            <a:noFill/>
            <a:miter lim="800000"/>
          </a:ln>
          <a:effectLst/>
        </p:spPr>
        <p:txBody>
          <a:bodyPr>
            <a:spAutoFit/>
          </a:bodyPr>
          <a:lstStyle/>
          <a:p>
            <a:pPr marR="0" defTabSz="914400">
              <a:buClrTx/>
              <a:buSzTx/>
              <a:defRPr/>
            </a:pPr>
            <a:r>
              <a:rPr kumimoji="0" lang="zh-CN" altLang="en-US" sz="40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线段树（区间树）</a:t>
            </a:r>
            <a:endParaRPr kumimoji="0" lang="en-US" altLang="zh-CN" sz="40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60"/>
                                        </p:tgtEl>
                                        <p:attrNameLst>
                                          <p:attrName>style.visibility</p:attrName>
                                        </p:attrNameLst>
                                      </p:cBhvr>
                                      <p:to>
                                        <p:strVal val="visible"/>
                                      </p:to>
                                    </p:set>
                                    <p:anim calcmode="lin" valueType="num">
                                      <p:cBhvr additive="base">
                                        <p:cTn id="7" dur="500" fill="hold"/>
                                        <p:tgtEl>
                                          <p:spTgt spid="608260"/>
                                        </p:tgtEl>
                                        <p:attrNameLst>
                                          <p:attrName>ppt_x</p:attrName>
                                        </p:attrNameLst>
                                      </p:cBhvr>
                                      <p:tavLst>
                                        <p:tav tm="0">
                                          <p:val>
                                            <p:strVal val="0-#ppt_w/2"/>
                                          </p:val>
                                        </p:tav>
                                        <p:tav tm="100000">
                                          <p:val>
                                            <p:strVal val="#ppt_x"/>
                                          </p:val>
                                        </p:tav>
                                      </p:tavLst>
                                    </p:anim>
                                    <p:anim calcmode="lin" valueType="num">
                                      <p:cBhvr additive="base">
                                        <p:cTn id="8" dur="500" fill="hold"/>
                                        <p:tgtEl>
                                          <p:spTgt spid="608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为什么要用线段树？</a:t>
            </a:r>
            <a:endParaRPr lang="zh-CN" altLang="en-US" dirty="0">
              <a:ea typeface="宋体" panose="02010600030101010101" pitchFamily="2" charset="-122"/>
            </a:endParaRPr>
          </a:p>
        </p:txBody>
      </p:sp>
      <p:graphicFrame>
        <p:nvGraphicFramePr>
          <p:cNvPr id="640003" name="Group 3"/>
          <p:cNvGraphicFramePr>
            <a:graphicFrameLocks noGrp="1"/>
          </p:cNvGraphicFramePr>
          <p:nvPr>
            <p:custDataLst>
              <p:tags r:id="rId1"/>
            </p:custDataLst>
          </p:nvPr>
        </p:nvGraphicFramePr>
        <p:xfrm>
          <a:off x="1121410" y="1691005"/>
          <a:ext cx="7467600" cy="4114801"/>
        </p:xfrm>
        <a:graphic>
          <a:graphicData uri="http://schemas.openxmlformats.org/drawingml/2006/table">
            <a:tbl>
              <a:tblPr/>
              <a:tblGrid>
                <a:gridCol w="3429000"/>
                <a:gridCol w="1981200"/>
                <a:gridCol w="2057400"/>
              </a:tblGrid>
              <a:tr h="822325">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M,N</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的规模</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一般的模拟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线段树</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M=100000,N=5000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2.06秒</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57秒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M=100000,N=10000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4.14秒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61秒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M=100000,N=50000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21.32秒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1.21秒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M=100000,N=100000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43.36秒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40000"/>
                        </a:spcBef>
                        <a:spcAft>
                          <a:spcPct val="0"/>
                        </a:spcAft>
                        <a:buClr>
                          <a:srgbClr val="100F76"/>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2.03秒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线段树的结构</a:t>
            </a:r>
            <a:endParaRPr lang="zh-CN" altLang="en-US" dirty="0">
              <a:ea typeface="宋体" panose="02010600030101010101" pitchFamily="2" charset="-122"/>
            </a:endParaRPr>
          </a:p>
        </p:txBody>
      </p:sp>
      <p:sp>
        <p:nvSpPr>
          <p:cNvPr id="25602" name="Text Box 3"/>
          <p:cNvSpPr txBox="1"/>
          <p:nvPr/>
        </p:nvSpPr>
        <p:spPr>
          <a:xfrm>
            <a:off x="428308" y="1876108"/>
            <a:ext cx="8075612" cy="4399915"/>
          </a:xfrm>
          <a:prstGeom prst="rect">
            <a:avLst/>
          </a:prstGeom>
          <a:noFill/>
          <a:ln w="9525">
            <a:noFill/>
          </a:ln>
        </p:spPr>
        <p:txBody>
          <a:bodyPr anchor="t">
            <a:spAutoFit/>
          </a:bodyPr>
          <a:p>
            <a:pPr>
              <a:spcBef>
                <a:spcPct val="0"/>
              </a:spcBef>
            </a:pPr>
            <a:r>
              <a:rPr lang="zh-CN" altLang="en-US" sz="2800" dirty="0">
                <a:latin typeface="Arial" panose="020B0604020202020204" pitchFamily="34" charset="0"/>
                <a:ea typeface="宋体" panose="02010600030101010101" pitchFamily="2" charset="-122"/>
              </a:rPr>
              <a:t>定义1：长度为1的线段称为元线段。</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定义2：一棵树被称为线段树，当且仅当这棵树满足如下条件：</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    （1）该树是一棵二叉树；</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    （2）树中的每一个结点都对应一条线段[</a:t>
            </a:r>
            <a:r>
              <a:rPr lang="en-US" altLang="zh-CN" sz="2800" dirty="0">
                <a:latin typeface="Arial" panose="020B0604020202020204" pitchFamily="34" charset="0"/>
              </a:rPr>
              <a:t>a,b]；</a:t>
            </a:r>
            <a:endParaRPr lang="en-US" altLang="zh-CN" sz="2800" dirty="0">
              <a:latin typeface="Arial" panose="020B0604020202020204" pitchFamily="34" charset="0"/>
            </a:endParaRPr>
          </a:p>
          <a:p>
            <a:pPr>
              <a:spcBef>
                <a:spcPct val="0"/>
              </a:spcBef>
            </a:pPr>
            <a:r>
              <a:rPr lang="en-US" altLang="zh-CN" sz="2800" dirty="0">
                <a:latin typeface="Arial" panose="020B0604020202020204" pitchFamily="34" charset="0"/>
              </a:rPr>
              <a:t>    （3）</a:t>
            </a:r>
            <a:r>
              <a:rPr lang="zh-CN" altLang="en-US" sz="2800" dirty="0">
                <a:latin typeface="Arial" panose="020B0604020202020204" pitchFamily="34" charset="0"/>
                <a:ea typeface="宋体" panose="02010600030101010101" pitchFamily="2" charset="-122"/>
              </a:rPr>
              <a:t>树中的结点是叶子结点，当且仅当它所代表的线段是元线段；</a:t>
            </a:r>
            <a:endParaRPr lang="zh-CN" altLang="en-US" sz="2800" dirty="0">
              <a:latin typeface="Arial" panose="020B0604020202020204" pitchFamily="34" charset="0"/>
              <a:ea typeface="宋体" panose="02010600030101010101" pitchFamily="2" charset="-122"/>
            </a:endParaRPr>
          </a:p>
          <a:p>
            <a:pPr>
              <a:spcBef>
                <a:spcPct val="0"/>
              </a:spcBef>
            </a:pPr>
            <a:r>
              <a:rPr lang="zh-CN" altLang="en-US" sz="2800" dirty="0">
                <a:latin typeface="Arial" panose="020B0604020202020204" pitchFamily="34" charset="0"/>
                <a:ea typeface="宋体" panose="02010600030101010101" pitchFamily="2" charset="-122"/>
              </a:rPr>
              <a:t>    （4）树中非叶子结点都有左右两棵子树，左子树树根对应线段[</a:t>
            </a:r>
            <a:r>
              <a:rPr lang="en-US" altLang="zh-CN" sz="2800" dirty="0">
                <a:latin typeface="Arial" panose="020B0604020202020204" pitchFamily="34" charset="0"/>
              </a:rPr>
              <a:t>a,(a+b)/2]，</a:t>
            </a:r>
            <a:r>
              <a:rPr lang="zh-CN" altLang="en-US" sz="2800" dirty="0">
                <a:latin typeface="Arial" panose="020B0604020202020204" pitchFamily="34" charset="0"/>
                <a:ea typeface="宋体" panose="02010600030101010101" pitchFamily="2" charset="-122"/>
              </a:rPr>
              <a:t>右子树树根对应线段[(</a:t>
            </a:r>
            <a:r>
              <a:rPr lang="en-US" altLang="zh-CN" sz="2800" dirty="0">
                <a:latin typeface="Arial" panose="020B0604020202020204" pitchFamily="34" charset="0"/>
              </a:rPr>
              <a:t>a+b)/2+1,b]。</a:t>
            </a:r>
            <a:endParaRPr lang="en-US" altLang="zh-CN" sz="2800" dirty="0">
              <a:latin typeface="Arial" panose="020B0604020202020204" pitchFamily="34" charset="0"/>
            </a:endParaRPr>
          </a:p>
        </p:txBody>
      </p:sp>
      <p:graphicFrame>
        <p:nvGraphicFramePr>
          <p:cNvPr id="2" name="对象 1"/>
          <p:cNvGraphicFramePr/>
          <p:nvPr/>
        </p:nvGraphicFramePr>
        <p:xfrm>
          <a:off x="7242175" y="127635"/>
          <a:ext cx="4726940" cy="2098040"/>
        </p:xfrm>
        <a:graphic>
          <a:graphicData uri="http://schemas.openxmlformats.org/presentationml/2006/ole">
            <mc:AlternateContent xmlns:mc="http://schemas.openxmlformats.org/markup-compatibility/2006">
              <mc:Choice xmlns:v="urn:schemas-microsoft-com:vml" Requires="v">
                <p:oleObj spid="_x0000_s3" name="" r:id="rId1" imgW="4829175" imgH="2143125" progId="Paint.Picture">
                  <p:embed/>
                </p:oleObj>
              </mc:Choice>
              <mc:Fallback>
                <p:oleObj name="" r:id="rId1" imgW="4829175" imgH="2143125" progId="Paint.Picture">
                  <p:embed/>
                  <p:pic>
                    <p:nvPicPr>
                      <p:cNvPr id="0" name="图片 2"/>
                      <p:cNvPicPr/>
                      <p:nvPr/>
                    </p:nvPicPr>
                    <p:blipFill>
                      <a:blip r:embed="rId2"/>
                      <a:stretch>
                        <a:fillRect/>
                      </a:stretch>
                    </p:blipFill>
                    <p:spPr>
                      <a:xfrm>
                        <a:off x="7242175" y="127635"/>
                        <a:ext cx="4726940" cy="2098040"/>
                      </a:xfrm>
                      <a:prstGeom prst="rect">
                        <a:avLst/>
                      </a:prstGeom>
                    </p:spPr>
                  </p:pic>
                </p:oleObj>
              </mc:Fallback>
            </mc:AlternateContent>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1475" y="485140"/>
            <a:ext cx="10515600" cy="716280"/>
          </a:xfrm>
        </p:spPr>
        <p:txBody>
          <a:bodyPr/>
          <a:p>
            <a:r>
              <a:rPr lang="zh-CN" altLang="en-US" dirty="0">
                <a:ea typeface="宋体" panose="02010600030101010101" pitchFamily="2" charset="-122"/>
                <a:sym typeface="+mn-ea"/>
              </a:rPr>
              <a:t>线段树的结构</a:t>
            </a:r>
            <a:endParaRPr lang="zh-CN" altLang="en-US"/>
          </a:p>
        </p:txBody>
      </p:sp>
      <p:sp>
        <p:nvSpPr>
          <p:cNvPr id="3" name="内容占位符 2"/>
          <p:cNvSpPr>
            <a:spLocks noGrp="1"/>
          </p:cNvSpPr>
          <p:nvPr>
            <p:ph idx="1"/>
          </p:nvPr>
        </p:nvSpPr>
        <p:spPr>
          <a:xfrm>
            <a:off x="371475" y="1858645"/>
            <a:ext cx="11156315" cy="1967865"/>
          </a:xfrm>
        </p:spPr>
        <p:txBody>
          <a:bodyPr>
            <a:normAutofit/>
          </a:bodyPr>
          <a:p>
            <a:pPr fontAlgn="auto">
              <a:lnSpc>
                <a:spcPct val="100000"/>
              </a:lnSpc>
            </a:pPr>
            <a:r>
              <a:rPr lang="zh-CN" altLang="en-US" sz="2400"/>
              <a:t>线段树 是一个二叉搜索树 </a:t>
            </a:r>
            <a:endParaRPr lang="zh-CN" altLang="en-US" sz="2400"/>
          </a:p>
          <a:p>
            <a:pPr fontAlgn="auto">
              <a:lnSpc>
                <a:spcPct val="100000"/>
              </a:lnSpc>
            </a:pPr>
            <a:r>
              <a:rPr lang="zh-CN" altLang="en-US" sz="2400"/>
              <a:t>它将一个区间看作一个线段 每次把它拆成一半 作为二叉树的两个节点 一直向下 直到不能再分，</a:t>
            </a:r>
            <a:r>
              <a:rPr lang="zh-CN" altLang="en-US" sz="2400" dirty="0">
                <a:latin typeface="Arial" panose="020B0604020202020204" pitchFamily="34" charset="0"/>
                <a:ea typeface="宋体" panose="02010600030101010101" pitchFamily="2" charset="-122"/>
                <a:sym typeface="+mn-ea"/>
              </a:rPr>
              <a:t>当</a:t>
            </a:r>
            <a:r>
              <a:rPr lang="en-US" altLang="zh-CN" sz="2400" dirty="0">
                <a:latin typeface="Arial" panose="020B0604020202020204" pitchFamily="34" charset="0"/>
                <a:sym typeface="+mn-ea"/>
              </a:rPr>
              <a:t>a=b</a:t>
            </a:r>
            <a:r>
              <a:rPr lang="zh-CN" altLang="en-US" sz="2400" dirty="0">
                <a:latin typeface="Arial" panose="020B0604020202020204" pitchFamily="34" charset="0"/>
                <a:ea typeface="宋体" panose="02010600030101010101" pitchFamily="2" charset="-122"/>
                <a:sym typeface="+mn-ea"/>
              </a:rPr>
              <a:t>时表示为一个叶子结点，表示数列中的一个数。</a:t>
            </a:r>
            <a:endParaRPr lang="zh-CN" altLang="en-US" sz="2400"/>
          </a:p>
          <a:p>
            <a:pPr fontAlgn="auto">
              <a:lnSpc>
                <a:spcPct val="100000"/>
              </a:lnSpc>
            </a:pPr>
            <a:r>
              <a:rPr lang="en-US" altLang="zh-CN" sz="2400"/>
              <a:t>[l,r] -&gt; [l,(l+r)/2] + [(l+r)/2+1,r]</a:t>
            </a:r>
            <a:endParaRPr lang="zh-CN" altLang="en-US" sz="2400"/>
          </a:p>
        </p:txBody>
      </p:sp>
      <p:pic>
        <p:nvPicPr>
          <p:cNvPr id="5123" name="Picture 7"/>
          <p:cNvPicPr>
            <a:picLocks noChangeAspect="1"/>
          </p:cNvPicPr>
          <p:nvPr/>
        </p:nvPicPr>
        <p:blipFill>
          <a:blip r:embed="rId1"/>
          <a:stretch>
            <a:fillRect/>
          </a:stretch>
        </p:blipFill>
        <p:spPr>
          <a:xfrm>
            <a:off x="7508875" y="0"/>
            <a:ext cx="4683125" cy="2402840"/>
          </a:xfrm>
          <a:prstGeom prst="rect">
            <a:avLst/>
          </a:prstGeom>
          <a:noFill/>
          <a:ln w="9525">
            <a:noFill/>
          </a:ln>
        </p:spPr>
      </p:pic>
      <p:sp>
        <p:nvSpPr>
          <p:cNvPr id="4" name="内容占位符 2"/>
          <p:cNvSpPr>
            <a:spLocks noGrp="1"/>
          </p:cNvSpPr>
          <p:nvPr/>
        </p:nvSpPr>
        <p:spPr>
          <a:xfrm>
            <a:off x="371475" y="3826510"/>
            <a:ext cx="11156315" cy="291020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1000"/>
              </a:spcBef>
              <a:buClr>
                <a:srgbClr val="000000"/>
              </a:buClr>
              <a:buFont typeface="Arial" panose="020B0604020202020204" pitchFamily="34" charset="0"/>
              <a:buChar char="•"/>
            </a:pPr>
            <a:r>
              <a:rPr lang="zh-CN" altLang="en-US" sz="2665" dirty="0">
                <a:sym typeface="+mn-ea"/>
              </a:rPr>
              <a:t>像</a:t>
            </a:r>
            <a:r>
              <a:rPr lang="en-US" altLang="zh-CN" sz="2665">
                <a:sym typeface="+mn-ea"/>
              </a:rPr>
              <a:t>这样</a:t>
            </a:r>
            <a:r>
              <a:rPr lang="zh-CN" altLang="en-US" sz="2665" dirty="0">
                <a:sym typeface="+mn-ea"/>
              </a:rPr>
              <a:t>用</a:t>
            </a:r>
            <a:r>
              <a:rPr lang="en-US" altLang="zh-CN" sz="2665">
                <a:sym typeface="+mn-ea"/>
              </a:rPr>
              <a:t>一个个</a:t>
            </a:r>
            <a:r>
              <a:rPr lang="zh-CN" altLang="en-US" sz="2665" dirty="0">
                <a:sym typeface="+mn-ea"/>
              </a:rPr>
              <a:t>连续的区间来建立起来的树形的结构 叫做线段树</a:t>
            </a:r>
            <a:endParaRPr lang="zh-CN" altLang="en-US" sz="2665" dirty="0">
              <a:sym typeface="+mn-ea"/>
            </a:endParaRPr>
          </a:p>
          <a:p>
            <a:pPr lvl="0" algn="l" fontAlgn="auto">
              <a:lnSpc>
                <a:spcPct val="100000"/>
              </a:lnSpc>
              <a:spcBef>
                <a:spcPts val="1000"/>
              </a:spcBef>
              <a:buClr>
                <a:srgbClr val="000000"/>
              </a:buClr>
              <a:buSzTx/>
              <a:buFont typeface="Arial" panose="020B0604020202020204" pitchFamily="34" charset="0"/>
              <a:buChar char="•"/>
            </a:pPr>
            <a:r>
              <a:rPr lang="en-US" altLang="zh-CN" sz="2665">
                <a:sym typeface="+mn-ea"/>
              </a:rPr>
              <a:t>当前节点包括的范围刚好是左右儿子的区间的并集， 修改,查询等操作很方便</a:t>
            </a:r>
            <a:r>
              <a:rPr lang="en-US" altLang="zh-CN" sz="2400">
                <a:sym typeface="+mn-ea"/>
              </a:rPr>
              <a:t>。</a:t>
            </a:r>
            <a:endParaRPr lang="en-US" altLang="zh-CN" sz="2400">
              <a:sym typeface="+mn-ea"/>
            </a:endParaRPr>
          </a:p>
          <a:p>
            <a:pPr lvl="1" algn="l" fontAlgn="auto">
              <a:lnSpc>
                <a:spcPct val="100000"/>
              </a:lnSpc>
              <a:spcBef>
                <a:spcPts val="1000"/>
              </a:spcBef>
              <a:buClr>
                <a:srgbClr val="000000"/>
              </a:buClr>
              <a:buSzTx/>
              <a:buFont typeface="Arial" panose="020B0604020202020204" pitchFamily="34" charset="0"/>
              <a:buChar char="•"/>
            </a:pPr>
            <a:r>
              <a:rPr lang="en-US" altLang="zh-CN" sz="2445">
                <a:sym typeface="+mn-ea"/>
              </a:rPr>
              <a:t>区</a:t>
            </a:r>
            <a:r>
              <a:rPr lang="zh-CN" altLang="en-US" sz="2445">
                <a:sym typeface="+mn-ea"/>
              </a:rPr>
              <a:t>间数字</a:t>
            </a:r>
            <a:r>
              <a:rPr lang="zh-CN" sz="2445">
                <a:solidFill>
                  <a:srgbClr val="4F4F4F"/>
                </a:solidFill>
                <a:ea typeface="宋体" panose="02010600030101010101" pitchFamily="2" charset="-122"/>
                <a:sym typeface="+mn-ea"/>
              </a:rPr>
              <a:t>和 = 左区间数字和 + 右区间数字之；</a:t>
            </a:r>
            <a:endParaRPr lang="zh-CN" sz="2445">
              <a:solidFill>
                <a:srgbClr val="4F4F4F"/>
              </a:solidFill>
              <a:ea typeface="宋体" panose="02010600030101010101" pitchFamily="2" charset="-122"/>
              <a:sym typeface="+mn-ea"/>
            </a:endParaRPr>
          </a:p>
          <a:p>
            <a:pPr lvl="1" algn="l" fontAlgn="auto">
              <a:lnSpc>
                <a:spcPct val="100000"/>
              </a:lnSpc>
              <a:spcBef>
                <a:spcPts val="1000"/>
              </a:spcBef>
              <a:buClr>
                <a:srgbClr val="000000"/>
              </a:buClr>
              <a:buSzTx/>
              <a:buFont typeface="Arial" panose="020B0604020202020204" pitchFamily="34" charset="0"/>
              <a:buChar char="•"/>
            </a:pPr>
            <a:r>
              <a:rPr lang="zh-CN" sz="2445">
                <a:solidFill>
                  <a:srgbClr val="4F4F4F"/>
                </a:solidFill>
                <a:ea typeface="宋体" panose="02010600030101010101" pitchFamily="2" charset="-122"/>
                <a:sym typeface="+mn-ea"/>
              </a:rPr>
              <a:t>区间最大公因数(GCD) = gcd( 左区间GCD , 右区间GCD )；</a:t>
            </a:r>
            <a:endParaRPr lang="zh-CN" sz="2445">
              <a:solidFill>
                <a:srgbClr val="4F4F4F"/>
              </a:solidFill>
              <a:ea typeface="宋体" panose="02010600030101010101" pitchFamily="2" charset="-122"/>
              <a:sym typeface="+mn-ea"/>
            </a:endParaRPr>
          </a:p>
          <a:p>
            <a:pPr lvl="1" algn="l" fontAlgn="auto">
              <a:lnSpc>
                <a:spcPct val="100000"/>
              </a:lnSpc>
              <a:spcBef>
                <a:spcPts val="1000"/>
              </a:spcBef>
              <a:buClr>
                <a:srgbClr val="000000"/>
              </a:buClr>
              <a:buSzTx/>
              <a:buFont typeface="Arial" panose="020B0604020202020204" pitchFamily="34" charset="0"/>
              <a:buChar char="•"/>
            </a:pPr>
            <a:r>
              <a:rPr lang="zh-CN" sz="2445">
                <a:solidFill>
                  <a:srgbClr val="4F4F4F"/>
                </a:solidFill>
                <a:ea typeface="宋体" panose="02010600030101010101" pitchFamily="2" charset="-122"/>
                <a:sym typeface="+mn-ea"/>
              </a:rPr>
              <a:t>区间最大值=max(左区间最大值</a:t>
            </a:r>
            <a:r>
              <a:rPr lang="en-US" altLang="zh-CN" sz="2445">
                <a:solidFill>
                  <a:srgbClr val="4F4F4F"/>
                </a:solidFill>
                <a:ea typeface="宋体" panose="02010600030101010101" pitchFamily="2" charset="-122"/>
                <a:sym typeface="+mn-ea"/>
              </a:rPr>
              <a:t>, </a:t>
            </a:r>
            <a:r>
              <a:rPr lang="zh-CN" sz="2445">
                <a:solidFill>
                  <a:srgbClr val="4F4F4F"/>
                </a:solidFill>
                <a:ea typeface="宋体" panose="02010600030101010101" pitchFamily="2" charset="-122"/>
                <a:sym typeface="+mn-ea"/>
              </a:rPr>
              <a:t>右区间最大值)。</a:t>
            </a:r>
            <a:endParaRPr lang="en-US" altLang="zh-CN" sz="2445">
              <a:sym typeface="+mn-ea"/>
            </a:endParaRPr>
          </a:p>
          <a:p>
            <a:pPr lvl="0" algn="l" fontAlgn="auto">
              <a:lnSpc>
                <a:spcPct val="100000"/>
              </a:lnSpc>
              <a:spcBef>
                <a:spcPts val="1000"/>
              </a:spcBef>
              <a:buClr>
                <a:srgbClr val="000000"/>
              </a:buClr>
              <a:buSzTx/>
              <a:buFont typeface="Arial" panose="020B0604020202020204" pitchFamily="34" charset="0"/>
              <a:buChar char="•"/>
            </a:pPr>
            <a:r>
              <a:rPr lang="zh-CN" altLang="en-US" sz="2665">
                <a:sym typeface="+mn-ea"/>
              </a:rPr>
              <a:t>每个节点存放的信息，是以该节点为根的子树的共有信息。</a:t>
            </a:r>
            <a:endParaRPr lang="zh-CN" altLang="en-US" sz="266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90000" rIns="91440" bIns="90000" anchor="t"/>
          <a:p>
            <a:r>
              <a:rPr lang="zh-CN" altLang="en-US" dirty="0">
                <a:ea typeface="宋体" panose="02010600030101010101" pitchFamily="2" charset="-122"/>
              </a:rPr>
              <a:t>线段树的性质</a:t>
            </a:r>
            <a:endParaRPr lang="zh-CN" altLang="en-US" dirty="0">
              <a:ea typeface="宋体" panose="02010600030101010101" pitchFamily="2" charset="-122"/>
            </a:endParaRPr>
          </a:p>
        </p:txBody>
      </p:sp>
      <p:sp>
        <p:nvSpPr>
          <p:cNvPr id="2" name="文本框 1"/>
          <p:cNvSpPr txBox="1"/>
          <p:nvPr/>
        </p:nvSpPr>
        <p:spPr>
          <a:xfrm>
            <a:off x="608330" y="1485265"/>
            <a:ext cx="10975340" cy="2194560"/>
          </a:xfrm>
          <a:prstGeom prst="rect">
            <a:avLst/>
          </a:prstGeom>
          <a:noFill/>
        </p:spPr>
        <p:txBody>
          <a:bodyPr wrap="square" rtlCol="0" anchor="t">
            <a:spAutoFit/>
          </a:bodyPr>
          <a:p>
            <a:pPr indent="609600" fontAlgn="auto">
              <a:spcBef>
                <a:spcPts val="1000"/>
              </a:spcBef>
              <a:extLst>
                <a:ext uri="{35155182-B16C-46BC-9424-99874614C6A1}">
                  <wpsdc:indentchars xmlns:wpsdc="http://www.wps.cn/officeDocument/2017/drawingmlCustomData" val="200" checksum="4158780845"/>
                </a:ext>
              </a:extLst>
            </a:pPr>
            <a:r>
              <a:rPr lang="en-US" altLang="zh-CN" sz="2400"/>
              <a:t>1.</a:t>
            </a:r>
            <a:r>
              <a:rPr lang="zh-CN" altLang="en-US" sz="2400"/>
              <a:t>结点数：假设该线段树处理的数列长度为n，总结点个数不超过2*n个。</a:t>
            </a:r>
            <a:endParaRPr lang="zh-CN" altLang="en-US" sz="2400"/>
          </a:p>
          <a:p>
            <a:pPr indent="609600" fontAlgn="auto">
              <a:spcBef>
                <a:spcPts val="1000"/>
              </a:spcBef>
              <a:extLst>
                <a:ext uri="{35155182-B16C-46BC-9424-99874614C6A1}">
                  <wpsdc:indentchars xmlns:wpsdc="http://www.wps.cn/officeDocument/2017/drawingmlCustomData" val="200" checksum="4158780845"/>
                </a:ext>
              </a:extLst>
            </a:pPr>
            <a:r>
              <a:rPr lang="en-US" altLang="zh-CN" sz="2400"/>
              <a:t>2.</a:t>
            </a:r>
            <a:r>
              <a:rPr lang="zh-CN" altLang="en-US" sz="2400"/>
              <a:t>深度：线段树可以近似看做一棵满二叉树，所以深度不超过log</a:t>
            </a:r>
            <a:r>
              <a:rPr lang="en-US" altLang="zh-CN" sz="2400"/>
              <a:t>(</a:t>
            </a:r>
            <a:r>
              <a:rPr lang="zh-CN" altLang="en-US" sz="2400"/>
              <a:t>2*n</a:t>
            </a:r>
            <a:r>
              <a:rPr lang="en-US" altLang="zh-CN" sz="2400"/>
              <a:t>)</a:t>
            </a:r>
            <a:r>
              <a:rPr lang="zh-CN" altLang="en-US" sz="2400"/>
              <a:t>。</a:t>
            </a:r>
            <a:endParaRPr lang="zh-CN" altLang="en-US" sz="2400"/>
          </a:p>
          <a:p>
            <a:pPr indent="609600" fontAlgn="auto">
              <a:spcBef>
                <a:spcPts val="1000"/>
              </a:spcBef>
              <a:extLst>
                <a:ext uri="{35155182-B16C-46BC-9424-99874614C6A1}">
                  <wpsdc:indentchars xmlns:wpsdc="http://www.wps.cn/officeDocument/2017/drawingmlCustomData" val="200" checksum="4158780845"/>
                </a:ext>
              </a:extLst>
            </a:pPr>
            <a:r>
              <a:rPr lang="en-US" altLang="zh-CN" sz="2400"/>
              <a:t>3.</a:t>
            </a:r>
            <a:r>
              <a:rPr lang="zh-CN" altLang="en-US" sz="2400"/>
              <a:t>线段分解数量级：线段树把区间上的任意一条长度为</a:t>
            </a:r>
            <a:r>
              <a:rPr lang="en-US" altLang="zh-CN" sz="2400"/>
              <a:t>m</a:t>
            </a:r>
            <a:r>
              <a:rPr lang="zh-CN" altLang="en-US" sz="2400"/>
              <a:t>的线段都分成了不超过2log</a:t>
            </a:r>
            <a:r>
              <a:rPr lang="en-US" altLang="zh-CN" sz="2400"/>
              <a:t>m</a:t>
            </a:r>
            <a:r>
              <a:rPr lang="zh-CN" altLang="en-US" sz="2400"/>
              <a:t>条线段，这使得大多数查询能够在O</a:t>
            </a:r>
            <a:r>
              <a:rPr lang="en-US" altLang="zh-CN" sz="2400"/>
              <a:t>(</a:t>
            </a:r>
            <a:r>
              <a:rPr lang="zh-CN" altLang="en-US" sz="2400"/>
              <a:t>logn</a:t>
            </a:r>
            <a:r>
              <a:rPr lang="en-US" altLang="zh-CN" sz="2400"/>
              <a:t>)</a:t>
            </a:r>
            <a:r>
              <a:rPr lang="zh-CN" altLang="en-US" sz="2400"/>
              <a:t>的时间内解决。例如：查询</a:t>
            </a:r>
            <a:r>
              <a:rPr lang="zh-CN" altLang="en-US" sz="2400">
                <a:sym typeface="+mn-ea"/>
              </a:rPr>
              <a:t>或修改</a:t>
            </a:r>
            <a:r>
              <a:rPr lang="zh-CN" altLang="en-US" sz="2400"/>
              <a:t>区间</a:t>
            </a:r>
            <a:r>
              <a:rPr lang="en-US" altLang="zh-CN" sz="2400"/>
              <a:t>[3,7]</a:t>
            </a:r>
            <a:r>
              <a:rPr lang="zh-CN" altLang="en-US" sz="2400"/>
              <a:t>。</a:t>
            </a:r>
            <a:endParaRPr lang="zh-CN" altLang="en-US" sz="2400"/>
          </a:p>
        </p:txBody>
      </p:sp>
      <p:pic>
        <p:nvPicPr>
          <p:cNvPr id="4" name="Picture 6"/>
          <p:cNvPicPr>
            <a:picLocks noChangeAspect="1"/>
          </p:cNvPicPr>
          <p:nvPr>
            <p:custDataLst>
              <p:tags r:id="rId1"/>
            </p:custDataLst>
          </p:nvPr>
        </p:nvPicPr>
        <p:blipFill>
          <a:blip r:embed="rId2"/>
          <a:stretch>
            <a:fillRect/>
          </a:stretch>
        </p:blipFill>
        <p:spPr>
          <a:xfrm>
            <a:off x="5132070" y="3987800"/>
            <a:ext cx="4886960" cy="2565400"/>
          </a:xfrm>
          <a:prstGeom prst="rect">
            <a:avLst/>
          </a:prstGeom>
          <a:noFill/>
          <a:ln w="9525">
            <a:noFill/>
          </a:ln>
        </p:spPr>
      </p:pic>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UNIT_TABLE_BEAUTIFY" val="smartTable{be84ebe1-d69b-45dd-9f7b-19a707fd6efd}"/>
</p:tagLst>
</file>

<file path=ppt/tags/tag2.xml><?xml version="1.0" encoding="utf-8"?>
<p:tagLst xmlns:p="http://schemas.openxmlformats.org/presentationml/2006/main">
  <p:tag name="REFSHAPE" val="455414556"/>
  <p:tag name="KSO_WM_UNIT_PLACING_PICTURE_USER_VIEWPORT" val="{&quot;height&quot;:5685,&quot;width&quot;:108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5366</Words>
  <Application>WPS 演示</Application>
  <PresentationFormat>宽屏</PresentationFormat>
  <Paragraphs>408</Paragraphs>
  <Slides>49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49</vt:i4>
      </vt:variant>
    </vt:vector>
  </HeadingPairs>
  <TitlesOfParts>
    <vt:vector size="68" baseType="lpstr">
      <vt:lpstr>Arial</vt:lpstr>
      <vt:lpstr>宋体</vt:lpstr>
      <vt:lpstr>Wingdings</vt:lpstr>
      <vt:lpstr>Calibri Light</vt:lpstr>
      <vt:lpstr>微软雅黑</vt:lpstr>
      <vt:lpstr>Arial Unicode MS</vt:lpstr>
      <vt:lpstr>Calibri</vt:lpstr>
      <vt:lpstr>Wingdings</vt:lpstr>
      <vt:lpstr>华文中宋</vt:lpstr>
      <vt:lpstr>Times New Roman</vt:lpstr>
      <vt:lpstr>Gill Sans MT</vt:lpstr>
      <vt:lpstr>Office 主题</vt:lpstr>
      <vt:lpstr>Paint.Picture</vt:lpstr>
      <vt:lpstr>Paint.Picture</vt:lpstr>
      <vt:lpstr>Package</vt:lpstr>
      <vt:lpstr>Package</vt:lpstr>
      <vt:lpstr>Paint.Picture</vt:lpstr>
      <vt:lpstr>Package</vt:lpstr>
      <vt:lpstr>Package</vt:lpstr>
      <vt:lpstr>为什么要用线段树？</vt:lpstr>
      <vt:lpstr>为什么要用线段树？</vt:lpstr>
      <vt:lpstr>为什么要用线段树？</vt:lpstr>
      <vt:lpstr>为什么要用线段树？</vt:lpstr>
      <vt:lpstr>为什么要用线段树？</vt:lpstr>
      <vt:lpstr>为什么要用线段树？</vt:lpstr>
      <vt:lpstr>线段树的结构</vt:lpstr>
      <vt:lpstr>线段树的结构</vt:lpstr>
      <vt:lpstr>线段树的性质</vt:lpstr>
      <vt:lpstr>线段树的存储方式</vt:lpstr>
      <vt:lpstr>堆的结构</vt:lpstr>
      <vt:lpstr> 建树</vt:lpstr>
      <vt:lpstr>线段树的维护方法</vt:lpstr>
      <vt:lpstr>下传懒惰标记</vt:lpstr>
      <vt:lpstr>点更新</vt:lpstr>
      <vt:lpstr>区间更新</vt:lpstr>
      <vt:lpstr>区间查询</vt:lpstr>
      <vt:lpstr>调用函数</vt:lpstr>
      <vt:lpstr>应用举例</vt:lpstr>
      <vt:lpstr>应用举例（线段覆盖）</vt:lpstr>
      <vt:lpstr>应用举例（线段覆盖）</vt:lpstr>
      <vt:lpstr>差分</vt:lpstr>
      <vt:lpstr>应用举例（线段覆盖）</vt:lpstr>
      <vt:lpstr>应用举例</vt:lpstr>
      <vt:lpstr>应用举例（售票系统）</vt:lpstr>
      <vt:lpstr>PowerPoint 演示文稿</vt:lpstr>
      <vt:lpstr>PowerPoint 演示文稿</vt:lpstr>
      <vt:lpstr>应用举例</vt:lpstr>
      <vt:lpstr>应用举例（采矿）</vt:lpstr>
      <vt:lpstr>应用举例（采矿）</vt:lpstr>
      <vt:lpstr>PowerPoint 演示文稿</vt:lpstr>
      <vt:lpstr>PowerPoint 演示文稿</vt:lpstr>
      <vt:lpstr>PowerPoint 演示文稿</vt:lpstr>
      <vt:lpstr>应用举例</vt:lpstr>
      <vt:lpstr>应用举例（面积）</vt:lpstr>
      <vt:lpstr>应用举例（面积）</vt:lpstr>
      <vt:lpstr>应用举例</vt:lpstr>
      <vt:lpstr>应用举例（蛇）</vt:lpstr>
      <vt:lpstr>应用举例（蛇）</vt:lpstr>
      <vt:lpstr>应用举例（蛇）</vt:lpstr>
      <vt:lpstr>应用举例（蛇）</vt:lpstr>
      <vt:lpstr>PowerPoint 演示文稿</vt:lpstr>
      <vt:lpstr>PowerPoint 演示文稿</vt:lpstr>
      <vt:lpstr>PowerPoint 演示文稿</vt:lpstr>
      <vt:lpstr>PowerPoint 演示文稿</vt:lpstr>
      <vt:lpstr>线段树与RMQ的比较</vt:lpstr>
      <vt:lpstr>线段树与RMQ的比较</vt:lpstr>
      <vt:lpstr>线段树与树状数组的比较</vt:lpstr>
      <vt:lpstr>线段树与平衡树的比较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尚</dc:creator>
  <cp:lastModifiedBy>CYSY</cp:lastModifiedBy>
  <cp:revision>34</cp:revision>
  <dcterms:created xsi:type="dcterms:W3CDTF">2017-01-18T16:29:00Z</dcterms:created>
  <dcterms:modified xsi:type="dcterms:W3CDTF">2021-01-15T12:45:59Z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