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30" r:id="rId5"/>
    <p:sldId id="431" r:id="rId6"/>
    <p:sldId id="432" r:id="rId7"/>
    <p:sldId id="465" r:id="rId8"/>
    <p:sldId id="353" r:id="rId9"/>
    <p:sldId id="371" r:id="rId10"/>
    <p:sldId id="466" r:id="rId11"/>
    <p:sldId id="467" r:id="rId12"/>
    <p:sldId id="504" r:id="rId13"/>
    <p:sldId id="505" r:id="rId14"/>
    <p:sldId id="506" r:id="rId15"/>
    <p:sldId id="507" r:id="rId16"/>
    <p:sldId id="508" r:id="rId17"/>
    <p:sldId id="372" r:id="rId18"/>
    <p:sldId id="373" r:id="rId19"/>
    <p:sldId id="468" r:id="rId20"/>
    <p:sldId id="469" r:id="rId21"/>
    <p:sldId id="471" r:id="rId22"/>
    <p:sldId id="472" r:id="rId23"/>
    <p:sldId id="473" r:id="rId24"/>
    <p:sldId id="474" r:id="rId25"/>
    <p:sldId id="475" r:id="rId26"/>
    <p:sldId id="470" r:id="rId27"/>
    <p:sldId id="476" r:id="rId28"/>
    <p:sldId id="477" r:id="rId29"/>
    <p:sldId id="478" r:id="rId30"/>
    <p:sldId id="375" r:id="rId31"/>
    <p:sldId id="388" r:id="rId32"/>
    <p:sldId id="542" r:id="rId33"/>
    <p:sldId id="479" r:id="rId34"/>
    <p:sldId id="480" r:id="rId35"/>
    <p:sldId id="481" r:id="rId36"/>
    <p:sldId id="376" r:id="rId37"/>
    <p:sldId id="482" r:id="rId38"/>
    <p:sldId id="377" r:id="rId39"/>
    <p:sldId id="378" r:id="rId40"/>
    <p:sldId id="379" r:id="rId41"/>
    <p:sldId id="405" r:id="rId42"/>
    <p:sldId id="413" r:id="rId43"/>
    <p:sldId id="409" r:id="rId44"/>
    <p:sldId id="560" r:id="rId45"/>
    <p:sldId id="415" r:id="rId46"/>
    <p:sldId id="416" r:id="rId47"/>
    <p:sldId id="383" r:id="rId48"/>
    <p:sldId id="423" r:id="rId49"/>
    <p:sldId id="425" r:id="rId50"/>
    <p:sldId id="417" r:id="rId5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rebuchet MS" panose="020B0603020202020204" charset="0"/>
        <a:ea typeface="楷体" panose="0201060906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9" d="100"/>
          <a:sy n="99" d="100"/>
        </p:scale>
        <p:origin x="-1920" y="-104"/>
      </p:cViewPr>
      <p:guideLst>
        <p:guide orient="horz" pos="2221"/>
        <p:guide pos="284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p>
            <a:pPr lvl="0" algn="r" fontAlgn="base"/>
            <a:endParaRPr lang="zh-CN" altLang="en-US" sz="1200" strike="noStrike" noProof="1" dirty="0">
              <a:latin typeface="Calibri" panose="020F0502020204030204" charset="0"/>
              <a:ea typeface="宋体" panose="02010600030101010101" pitchFamily="2" charset="-122"/>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8197" name="备注占位符 4"/>
          <p:cNvSpPr>
            <a:spLocks noGrp="1"/>
          </p:cNvSpPr>
          <p:nvPr>
            <p:ph type="body" sz="quarter"/>
          </p:nvPr>
        </p:nvSpPr>
        <p:spPr>
          <a:xfrm>
            <a:off x="685800" y="4343400"/>
            <a:ext cx="5486400" cy="4114800"/>
          </a:xfrm>
          <a:prstGeom prst="rect">
            <a:avLst/>
          </a:prstGeom>
          <a:noFill/>
          <a:ln w="9525">
            <a:noFill/>
          </a:ln>
        </p:spPr>
        <p:txBody>
          <a:bodyPr lIns="91440" tIns="45720" rIns="91440" bIns="45720"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fontAlgn="base"/>
            <a:fld id="{9A0DB2DC-4C9A-4742-B13C-FB6460FD3503}" type="slidenum">
              <a:rPr lang="zh-CN" altLang="en-US" sz="1200" strike="noStrike" noProof="1" dirty="0">
                <a:latin typeface="Calibri" panose="020F0502020204030204" charset="0"/>
                <a:ea typeface="宋体" panose="02010600030101010101" pitchFamily="2" charset="-122"/>
                <a:cs typeface="+mn-ea"/>
              </a:rPr>
            </a:fld>
            <a:endParaRPr lang="zh-CN" altLang="en-US" sz="1200" strike="noStrike" noProof="1" dirty="0">
              <a:latin typeface="Calibri" panose="020F050202020403020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p:nvPr>
            <p:ph type="sldImg"/>
          </p:nvPr>
        </p:nvSpPr>
        <p:spPr>
          <a:ln>
            <a:solidFill>
              <a:srgbClr val="000000"/>
            </a:solidFill>
          </a:ln>
        </p:spPr>
      </p:sp>
      <p:sp>
        <p:nvSpPr>
          <p:cNvPr id="1024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直接连接符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2286000" y="3124200"/>
            <a:ext cx="6172200" cy="1894362"/>
          </a:xfrm>
        </p:spPr>
        <p:txBody>
          <a:bodyPr/>
          <a:lstStyle>
            <a:lvl1pPr>
              <a:defRPr b="1"/>
            </a:lvl1pPr>
          </a:lstStyle>
          <a:p>
            <a:pPr fontAlgn="base"/>
            <a:r>
              <a:rPr lang="zh-CN" altLang="en-US" strike="noStrike" noProof="1" smtClean="0"/>
              <a:t>单击此处编辑母版标题样式</a:t>
            </a:r>
            <a:endParaRPr lang="en-US" strike="noStrike" noProof="1"/>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en-US" strike="noStrike" noProof="1"/>
          </a:p>
        </p:txBody>
      </p:sp>
      <p:sp>
        <p:nvSpPr>
          <p:cNvPr id="33" name="日期占位符 27"/>
          <p:cNvSpPr>
            <a:spLocks noGrp="1"/>
          </p:cNvSpPr>
          <p:nvPr>
            <p:ph type="dt" sz="half" idx="2"/>
          </p:nvPr>
        </p:nvSpPr>
        <p:spPr bwMode="auto">
          <a:xfrm rot="5400000">
            <a:off x="7764463" y="1174750"/>
            <a:ext cx="2286000" cy="381000"/>
          </a:xfrm>
          <a:prstGeom prst="rect">
            <a:avLst/>
          </a:prstGeom>
        </p:spPr>
        <p:txBody>
          <a:bodyPr vert="horz" anchor="ctr" anchorCtr="0"/>
          <a:p>
            <a:pPr algn="r" fontAlgn="base"/>
            <a:fld id="{BB962C8B-B14F-4D97-AF65-F5344CB8AC3E}" type="datetime1">
              <a:rPr lang="zh-CN" altLang="en-US" sz="1200" noProof="1" dirty="0">
                <a:solidFill>
                  <a:schemeClr val="tx2"/>
                </a:solidFill>
                <a:latin typeface="Trebuchet MS" panose="020B0603020202020204" charset="0"/>
                <a:ea typeface="楷体" panose="02010609060101010101" charset="-122"/>
                <a:cs typeface="+mn-ea"/>
              </a:rPr>
            </a:fld>
            <a:endParaRPr lang="zh-CN" altLang="en-US" sz="1200" noProof="1" dirty="0">
              <a:solidFill>
                <a:schemeClr val="tx2"/>
              </a:solidFill>
            </a:endParaRPr>
          </a:p>
        </p:txBody>
      </p:sp>
      <p:sp>
        <p:nvSpPr>
          <p:cNvPr id="34"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35" name="灯片编号占位符 28"/>
          <p:cNvSpPr>
            <a:spLocks noGrp="1"/>
          </p:cNvSpPr>
          <p:nvPr>
            <p:ph type="sldNum" sz="quarter" idx="4"/>
          </p:nvPr>
        </p:nvSpPr>
        <p:spPr bwMode="auto">
          <a:xfrm>
            <a:off x="1325563" y="4929188"/>
            <a:ext cx="609600" cy="517525"/>
          </a:xfrm>
          <a:prstGeom prst="rect">
            <a:avLst/>
          </a:prstGeom>
        </p:spPr>
        <p:txBody>
          <a:bodyPr vert="horz"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lvl="0" algn="r" fontAlgn="base"/>
            <a:endParaRPr lang="zh-CN" altLang="en-US" sz="1200" strike="noStrike" noProof="1" dirty="0">
              <a:solidFill>
                <a:schemeClr val="tx2"/>
              </a:solidFill>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lvl="0" algn="r" fontAlgn="base"/>
            <a:endParaRPr lang="zh-CN" altLang="en-US" sz="1200" strike="noStrike" noProof="1" dirty="0">
              <a:solidFill>
                <a:schemeClr val="tx2"/>
              </a:solidFill>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8" name="内容占位符 7"/>
          <p:cNvSpPr>
            <a:spLocks noGrp="1"/>
          </p:cNvSpPr>
          <p:nvPr>
            <p:ph sz="quarter" idx="1"/>
          </p:nvPr>
        </p:nvSpPr>
        <p:spPr>
          <a:xfrm>
            <a:off x="457200" y="1600200"/>
            <a:ext cx="7467600" cy="487375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3" name="日期占位符 6"/>
          <p:cNvSpPr>
            <a:spLocks noGrp="1"/>
          </p:cNvSpPr>
          <p:nvPr>
            <p:ph type="dt" sz="half" idx="2"/>
          </p:nvPr>
        </p:nvSpPr>
        <p:spPr>
          <a:xfrm rot="5400000">
            <a:off x="7589044" y="1081881"/>
            <a:ext cx="2011363" cy="384175"/>
          </a:xfrm>
          <a:prstGeom prst="rect">
            <a:avLst/>
          </a:prstGeom>
        </p:spPr>
        <p:txBody>
          <a:bodyPr vert="horz" rtlCol="0" anchor="ctr" anchorCtr="0"/>
          <a:p>
            <a:pPr algn="r" fontAlgn="base"/>
            <a:endParaRPr lang="zh-CN" altLang="en-US" sz="1200" noProof="1" dirty="0">
              <a:solidFill>
                <a:schemeClr val="tx2"/>
              </a:solidFill>
            </a:endParaRPr>
          </a:p>
        </p:txBody>
      </p:sp>
      <p:sp>
        <p:nvSpPr>
          <p:cNvPr id="15" name="灯片编号占位符 8"/>
          <p:cNvSpPr>
            <a:spLocks noGrp="1"/>
          </p:cNvSpPr>
          <p:nvPr>
            <p:ph type="sldNum" sz="quarter" idx="4"/>
          </p:nvPr>
        </p:nvSpPr>
        <p:spPr>
          <a:xfrm>
            <a:off x="8129588" y="5734050"/>
            <a:ext cx="609600" cy="520700"/>
          </a:xfrm>
          <a:prstGeom prst="rect">
            <a:avLst/>
          </a:prstGeom>
        </p:spPr>
        <p:txBody>
          <a:bodyPr vert="horz" rtlCol="0"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
        <p:nvSpPr>
          <p:cNvPr id="17"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矩形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33" name="日期占位符 3"/>
          <p:cNvSpPr>
            <a:spLocks noGrp="1"/>
          </p:cNvSpPr>
          <p:nvPr>
            <p:ph type="dt" sz="half" idx="2"/>
          </p:nvPr>
        </p:nvSpPr>
        <p:spPr bwMode="auto">
          <a:xfrm rot="5400000">
            <a:off x="7762875" y="1169988"/>
            <a:ext cx="2286000" cy="381000"/>
          </a:xfrm>
          <a:prstGeom prst="rect">
            <a:avLst/>
          </a:prstGeom>
        </p:spPr>
        <p:txBody>
          <a:bodyPr vert="horz" anchor="ctr" anchorCtr="0"/>
          <a:p>
            <a:pPr algn="r" fontAlgn="base"/>
            <a:endParaRPr lang="zh-CN" altLang="en-US" sz="1200" noProof="1" dirty="0">
              <a:solidFill>
                <a:schemeClr val="tx2"/>
              </a:solidFill>
            </a:endParaRPr>
          </a:p>
        </p:txBody>
      </p:sp>
      <p:sp>
        <p:nvSpPr>
          <p:cNvPr id="34"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35" name="灯片编号占位符 5"/>
          <p:cNvSpPr>
            <a:spLocks noGrp="1"/>
          </p:cNvSpPr>
          <p:nvPr>
            <p:ph type="sldNum" sz="quarter" idx="4"/>
          </p:nvPr>
        </p:nvSpPr>
        <p:spPr bwMode="auto">
          <a:xfrm>
            <a:off x="1339850" y="4929188"/>
            <a:ext cx="609600" cy="517525"/>
          </a:xfrm>
          <a:prstGeom prst="rect">
            <a:avLst/>
          </a:prstGeom>
        </p:spPr>
        <p:txBody>
          <a:bodyPr vert="horz"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9" name="内容占位符 8"/>
          <p:cNvSpPr>
            <a:spLocks noGrp="1"/>
          </p:cNvSpPr>
          <p:nvPr>
            <p:ph sz="quarter" idx="1"/>
          </p:nvPr>
        </p:nvSpPr>
        <p:spPr>
          <a:xfrm>
            <a:off x="457200" y="1600200"/>
            <a:ext cx="3657600"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内容占位符 10"/>
          <p:cNvSpPr>
            <a:spLocks noGrp="1"/>
          </p:cNvSpPr>
          <p:nvPr>
            <p:ph sz="quarter" idx="2"/>
          </p:nvPr>
        </p:nvSpPr>
        <p:spPr>
          <a:xfrm>
            <a:off x="4270248" y="1600200"/>
            <a:ext cx="3657600"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 name="日期占位符 2"/>
          <p:cNvSpPr>
            <a:spLocks noGrp="1"/>
          </p:cNvSpPr>
          <p:nvPr>
            <p:ph type="dt" sz="half" idx="10"/>
          </p:nvPr>
        </p:nvSpPr>
        <p:spPr/>
        <p:txBody>
          <a:bodyPr/>
          <a:p>
            <a:pPr lvl="0" algn="r" fontAlgn="base"/>
            <a:endParaRPr lang="zh-CN" altLang="en-US" sz="1200" strike="noStrike" noProof="1" dirty="0">
              <a:solidFill>
                <a:schemeClr val="tx2"/>
              </a:solidFill>
            </a:endParaRPr>
          </a:p>
        </p:txBody>
      </p:sp>
      <p:sp>
        <p:nvSpPr>
          <p:cNvPr id="4" name="页脚占位符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pPr fontAlgn="base"/>
            <a:r>
              <a:rPr lang="zh-CN" altLang="en-US" strike="noStrike" noProof="1" smtClean="0"/>
              <a:t>单击此处编辑母版标题样式</a:t>
            </a:r>
            <a:endParaRPr lang="en-US" strike="noStrike" noProof="1"/>
          </a:p>
        </p:txBody>
      </p:sp>
      <p:sp>
        <p:nvSpPr>
          <p:cNvPr id="11" name="内容占位符 10"/>
          <p:cNvSpPr>
            <a:spLocks noGrp="1"/>
          </p:cNvSpPr>
          <p:nvPr>
            <p:ph sz="quarter" idx="2"/>
          </p:nvPr>
        </p:nvSpPr>
        <p:spPr>
          <a:xfrm>
            <a:off x="457200" y="2362200"/>
            <a:ext cx="3657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3" name="内容占位符 12"/>
          <p:cNvSpPr>
            <a:spLocks noGrp="1"/>
          </p:cNvSpPr>
          <p:nvPr>
            <p:ph sz="quarter" idx="4"/>
          </p:nvPr>
        </p:nvSpPr>
        <p:spPr>
          <a:xfrm>
            <a:off x="4371975" y="2362200"/>
            <a:ext cx="3657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fontAlgn="base"/>
            <a:r>
              <a:rPr lang="zh-CN" altLang="en-US" strike="noStrike" noProof="1" smtClean="0"/>
              <a:t>单击此处编辑母版文本样式</a:t>
            </a:r>
            <a:endParaRPr lang="zh-CN" altLang="en-US" strike="noStrike" noProof="1"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fontAlgn="base"/>
            <a:r>
              <a:rPr lang="zh-CN" altLang="en-US" strike="noStrike" noProof="1" smtClean="0"/>
              <a:t>单击此处编辑母版文本样式</a:t>
            </a:r>
            <a:endParaRPr lang="zh-CN" altLang="en-US" strike="noStrike" noProof="1" smtClean="0"/>
          </a:p>
        </p:txBody>
      </p:sp>
      <p:sp>
        <p:nvSpPr>
          <p:cNvPr id="3" name="日期占位符 2"/>
          <p:cNvSpPr>
            <a:spLocks noGrp="1"/>
          </p:cNvSpPr>
          <p:nvPr>
            <p:ph type="dt" sz="half" idx="10"/>
          </p:nvPr>
        </p:nvSpPr>
        <p:spPr/>
        <p:txBody>
          <a:bodyPr/>
          <a:p>
            <a:pPr lvl="0" algn="r" fontAlgn="base"/>
            <a:endParaRPr lang="zh-CN" altLang="en-US" sz="1200" strike="noStrike" noProof="1" dirty="0">
              <a:solidFill>
                <a:schemeClr val="tx2"/>
              </a:solidFill>
            </a:endParaRPr>
          </a:p>
        </p:txBody>
      </p:sp>
      <p:sp>
        <p:nvSpPr>
          <p:cNvPr id="4" name="页脚占位符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3" name="日期占位符 5"/>
          <p:cNvSpPr>
            <a:spLocks noGrp="1"/>
          </p:cNvSpPr>
          <p:nvPr>
            <p:ph type="dt" sz="half" idx="2"/>
          </p:nvPr>
        </p:nvSpPr>
        <p:spPr>
          <a:xfrm rot="5400000">
            <a:off x="7589044" y="1081881"/>
            <a:ext cx="2011363" cy="384175"/>
          </a:xfrm>
          <a:prstGeom prst="rect">
            <a:avLst/>
          </a:prstGeom>
        </p:spPr>
        <p:txBody>
          <a:bodyPr vert="horz" rtlCol="0" anchor="ctr" anchorCtr="0"/>
          <a:p>
            <a:pPr algn="r" fontAlgn="base"/>
            <a:endParaRPr lang="zh-CN" altLang="en-US" sz="1200" noProof="1" dirty="0">
              <a:solidFill>
                <a:schemeClr val="tx2"/>
              </a:solidFill>
            </a:endParaRPr>
          </a:p>
        </p:txBody>
      </p:sp>
      <p:sp>
        <p:nvSpPr>
          <p:cNvPr id="15" name="灯片编号占位符 6"/>
          <p:cNvSpPr>
            <a:spLocks noGrp="1"/>
          </p:cNvSpPr>
          <p:nvPr>
            <p:ph type="sldNum" sz="quarter" idx="4"/>
          </p:nvPr>
        </p:nvSpPr>
        <p:spPr>
          <a:xfrm>
            <a:off x="8129588" y="5734050"/>
            <a:ext cx="609600" cy="520700"/>
          </a:xfrm>
          <a:prstGeom prst="rect">
            <a:avLst/>
          </a:prstGeom>
        </p:spPr>
        <p:txBody>
          <a:bodyPr vert="horz" rtlCol="0"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
        <p:nvSpPr>
          <p:cNvPr id="17"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lgn="r" fontAlgn="base"/>
            <a:endParaRPr lang="zh-CN" altLang="en-US" sz="1200" strike="noStrike" noProof="1" dirty="0">
              <a:solidFill>
                <a:schemeClr val="tx2"/>
              </a:solidFill>
            </a:endParaRPr>
          </a:p>
        </p:txBody>
      </p:sp>
      <p:sp>
        <p:nvSpPr>
          <p:cNvPr id="3" name="页脚占位符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148" name="直接连接符 8"/>
          <p:cNvSpPr/>
          <p:nvPr/>
        </p:nvSpPr>
        <p:spPr>
          <a:xfrm>
            <a:off x="6192838" y="0"/>
            <a:ext cx="0" cy="6858000"/>
          </a:xfrm>
          <a:prstGeom prst="line">
            <a:avLst/>
          </a:prstGeom>
          <a:ln w="12700" cap="flat" cmpd="sng">
            <a:solidFill>
              <a:schemeClr val="accent1"/>
            </a:solidFill>
            <a:prstDash val="solid"/>
            <a:round/>
            <a:headEnd type="none" w="med" len="med"/>
            <a:tailEnd type="none" w="med" len="med"/>
          </a:ln>
        </p:spPr>
      </p:sp>
      <p:sp>
        <p:nvSpPr>
          <p:cNvPr id="6149" name="直接连接符 10"/>
          <p:cNvSpPr/>
          <p:nvPr/>
        </p:nvSpPr>
        <p:spPr>
          <a:xfrm>
            <a:off x="8991600" y="0"/>
            <a:ext cx="0" cy="6858000"/>
          </a:xfrm>
          <a:prstGeom prst="line">
            <a:avLst/>
          </a:prstGeom>
          <a:ln w="19050" cap="flat" cmpd="sng">
            <a:solidFill>
              <a:schemeClr val="accent1"/>
            </a:solidFill>
            <a:prstDash val="solid"/>
            <a:round/>
            <a:headEnd type="none" w="med" len="med"/>
            <a:tailEnd type="none" w="med" len="med"/>
          </a:ln>
        </p:spPr>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直接连接符 12"/>
          <p:cNvSpPr/>
          <p:nvPr/>
        </p:nvSpPr>
        <p:spPr>
          <a:xfrm>
            <a:off x="8915400" y="0"/>
            <a:ext cx="0" cy="6858000"/>
          </a:xfrm>
          <a:prstGeom prst="line">
            <a:avLst/>
          </a:prstGeom>
          <a:ln w="9525" cap="flat" cmpd="sng">
            <a:solidFill>
              <a:schemeClr val="accent1"/>
            </a:solidFill>
            <a:prstDash val="solid"/>
            <a:round/>
            <a:headEnd type="none" w="med" len="med"/>
            <a:tailEnd type="none" w="med" len="med"/>
          </a:ln>
        </p:spPr>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fontAlgn="base"/>
            <a:r>
              <a:rPr lang="zh-CN" altLang="en-US" strike="noStrike" noProof="1" smtClean="0"/>
              <a:t>单击此处编辑母版文本样式</a:t>
            </a:r>
            <a:endParaRPr lang="zh-CN" altLang="en-US" strike="noStrike" noProof="1" smtClean="0"/>
          </a:p>
        </p:txBody>
      </p:sp>
      <p:sp>
        <p:nvSpPr>
          <p:cNvPr id="18" name="内容占位符 17"/>
          <p:cNvSpPr>
            <a:spLocks noGrp="1"/>
          </p:cNvSpPr>
          <p:nvPr>
            <p:ph sz="quarter" idx="1"/>
          </p:nvPr>
        </p:nvSpPr>
        <p:spPr>
          <a:xfrm>
            <a:off x="304800" y="274320"/>
            <a:ext cx="5638800" cy="632764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4" name="日期占位符 20"/>
          <p:cNvSpPr>
            <a:spLocks noGrp="1"/>
          </p:cNvSpPr>
          <p:nvPr>
            <p:ph type="dt" sz="half" idx="12"/>
          </p:nvPr>
        </p:nvSpPr>
        <p:spPr>
          <a:xfrm rot="5400000">
            <a:off x="7589044" y="1081881"/>
            <a:ext cx="2011363" cy="384175"/>
          </a:xfrm>
          <a:prstGeom prst="rect">
            <a:avLst/>
          </a:prstGeom>
        </p:spPr>
        <p:txBody>
          <a:bodyPr vert="horz" rtlCol="0" anchor="ctr" anchorCtr="0"/>
          <a:p>
            <a:pPr algn="r" fontAlgn="base"/>
            <a:endParaRPr lang="zh-CN" altLang="en-US" sz="1200" noProof="1" dirty="0">
              <a:solidFill>
                <a:schemeClr val="tx2"/>
              </a:solidFill>
            </a:endParaRPr>
          </a:p>
        </p:txBody>
      </p:sp>
      <p:sp>
        <p:nvSpPr>
          <p:cNvPr id="25" name="灯片编号占位符 21"/>
          <p:cNvSpPr>
            <a:spLocks noGrp="1"/>
          </p:cNvSpPr>
          <p:nvPr>
            <p:ph type="sldNum" sz="quarter" idx="4"/>
          </p:nvPr>
        </p:nvSpPr>
        <p:spPr>
          <a:xfrm>
            <a:off x="8129588" y="5734050"/>
            <a:ext cx="609600" cy="520700"/>
          </a:xfrm>
          <a:prstGeom prst="rect">
            <a:avLst/>
          </a:prstGeom>
        </p:spPr>
        <p:txBody>
          <a:bodyPr vert="horz" rtlCol="0"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
        <p:nvSpPr>
          <p:cNvPr id="26"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椭圆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172" name="直接连接符 9"/>
          <p:cNvSpPr/>
          <p:nvPr/>
        </p:nvSpPr>
        <p:spPr>
          <a:xfrm>
            <a:off x="8991600" y="0"/>
            <a:ext cx="0" cy="6858000"/>
          </a:xfrm>
          <a:prstGeom prst="line">
            <a:avLst/>
          </a:prstGeom>
          <a:ln w="9525" cap="flat" cmpd="sng">
            <a:solidFill>
              <a:schemeClr val="tx1"/>
            </a:solidFill>
            <a:prstDash val="solid"/>
            <a:round/>
            <a:headEnd type="none" w="med" len="med"/>
            <a:tailEnd type="none" w="med" len="med"/>
          </a:ln>
        </p:spPr>
      </p:sp>
      <p:sp>
        <p:nvSpPr>
          <p:cNvPr id="18" name="矩形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直接连接符 11"/>
          <p:cNvSpPr/>
          <p:nvPr/>
        </p:nvSpPr>
        <p:spPr>
          <a:xfrm>
            <a:off x="8915400" y="0"/>
            <a:ext cx="0" cy="6858000"/>
          </a:xfrm>
          <a:prstGeom prst="line">
            <a:avLst/>
          </a:prstGeom>
          <a:ln w="9525" cap="flat" cmpd="sng">
            <a:solidFill>
              <a:schemeClr val="accent1"/>
            </a:solidFill>
            <a:prstDash val="solid"/>
            <a:round/>
            <a:headEnd type="none" w="med" len="med"/>
            <a:tailEnd type="none" w="med" len="med"/>
          </a:ln>
        </p:spPr>
      </p:sp>
      <p:sp>
        <p:nvSpPr>
          <p:cNvPr id="20"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176" name="直接连接符 19"/>
          <p:cNvSpPr/>
          <p:nvPr/>
        </p:nvSpPr>
        <p:spPr>
          <a:xfrm>
            <a:off x="6192838" y="0"/>
            <a:ext cx="0" cy="6858000"/>
          </a:xfrm>
          <a:prstGeom prst="line">
            <a:avLst/>
          </a:prstGeom>
          <a:ln w="12700" cap="flat" cmpd="sng">
            <a:solidFill>
              <a:schemeClr val="accent1"/>
            </a:solidFill>
            <a:prstDash val="solid"/>
            <a:roun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pPr fontAlgn="base"/>
            <a:r>
              <a:rPr lang="zh-CN" altLang="en-US" strike="noStrike" noProof="1" smtClean="0"/>
              <a:t>单击此处编辑母版标题样式</a:t>
            </a:r>
            <a:endParaRPr lang="en-US" strike="noStrike" noProof="1"/>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anose="05000000000000000000" charset="0"/>
              <a:buNone/>
              <a:defRPr/>
            </a:pPr>
            <a:r>
              <a:rPr kumimoji="1"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1"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p:txBody>
      </p:sp>
      <p:sp>
        <p:nvSpPr>
          <p:cNvPr id="24" name="日期占位符 16"/>
          <p:cNvSpPr>
            <a:spLocks noGrp="1"/>
          </p:cNvSpPr>
          <p:nvPr>
            <p:ph type="dt" sz="half" idx="12"/>
          </p:nvPr>
        </p:nvSpPr>
        <p:spPr>
          <a:xfrm rot="5400000">
            <a:off x="7589044" y="1081881"/>
            <a:ext cx="2011363" cy="384175"/>
          </a:xfrm>
          <a:prstGeom prst="rect">
            <a:avLst/>
          </a:prstGeom>
        </p:spPr>
        <p:txBody>
          <a:bodyPr vert="horz" rtlCol="0" anchor="ctr" anchorCtr="0"/>
          <a:p>
            <a:pPr algn="r" fontAlgn="base"/>
            <a:endParaRPr lang="zh-CN" altLang="en-US" sz="1200" noProof="1" dirty="0">
              <a:solidFill>
                <a:schemeClr val="tx2"/>
              </a:solidFill>
            </a:endParaRPr>
          </a:p>
        </p:txBody>
      </p:sp>
      <p:sp>
        <p:nvSpPr>
          <p:cNvPr id="25" name="灯片编号占位符 17"/>
          <p:cNvSpPr>
            <a:spLocks noGrp="1"/>
          </p:cNvSpPr>
          <p:nvPr>
            <p:ph type="sldNum" sz="quarter" idx="4"/>
          </p:nvPr>
        </p:nvSpPr>
        <p:spPr>
          <a:xfrm>
            <a:off x="8129588" y="5734050"/>
            <a:ext cx="609600" cy="520700"/>
          </a:xfrm>
          <a:prstGeom prst="rect">
            <a:avLst/>
          </a:prstGeom>
        </p:spPr>
        <p:txBody>
          <a:bodyPr vert="horz" rtlCol="0" anchor="ctr"/>
          <a:p>
            <a:pPr algn="ctr" fontAlgn="base"/>
            <a:fld id="{9A0DB2DC-4C9A-4742-B13C-FB6460FD3503}" type="slidenum">
              <a:rPr lang="zh-CN" altLang="en-US" sz="1400" b="1" noProof="1" dirty="0">
                <a:solidFill>
                  <a:srgbClr val="FFFFFF"/>
                </a:solidFill>
                <a:latin typeface="Trebuchet MS" panose="020B0603020202020204" charset="0"/>
                <a:ea typeface="楷体" panose="02010609060101010101" charset="-122"/>
                <a:cs typeface="+mn-ea"/>
              </a:rPr>
            </a:fld>
            <a:endParaRPr lang="zh-CN" altLang="en-US" sz="1400" b="1" noProof="1" dirty="0">
              <a:solidFill>
                <a:srgbClr val="FFFFFF"/>
              </a:solidFill>
            </a:endParaRPr>
          </a:p>
        </p:txBody>
      </p:sp>
      <p:sp>
        <p:nvSpPr>
          <p:cNvPr id="2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p>
            <a:pPr lvl="0" fontAlgn="base"/>
            <a:r>
              <a:rPr lang="zh-CN" altLang="en-US" strike="noStrike" noProof="1" dirty="0"/>
              <a:t>单击此处编辑母版标题样式</a:t>
            </a:r>
            <a:endParaRPr lang="en-US" altLang="en-US" strike="noStrike" noProof="1" dirty="0"/>
          </a:p>
        </p:txBody>
      </p:sp>
      <p:sp>
        <p:nvSpPr>
          <p:cNvPr id="1028" name="文本占位符 12"/>
          <p:cNvSpPr>
            <a:spLocks noGrp="1"/>
          </p:cNvSpPr>
          <p:nvPr>
            <p:ph type="body"/>
          </p:nvPr>
        </p:nvSpPr>
        <p:spPr>
          <a:xfrm>
            <a:off x="457200" y="1600200"/>
            <a:ext cx="7467600" cy="4873625"/>
          </a:xfrm>
          <a:prstGeom prst="rect">
            <a:avLst/>
          </a:prstGeom>
          <a:noFill/>
          <a:ln w="9525">
            <a:noFill/>
          </a:ln>
        </p:spPr>
        <p:txBody>
          <a:bodyPr anchor="t"/>
          <a:p>
            <a:pPr lvl="0" indent="-273050"/>
            <a:r>
              <a:rPr lang="zh-CN" altLang="en-US" dirty="0"/>
              <a:t>单击此处编辑母版文本样式</a:t>
            </a:r>
            <a:endParaRPr lang="zh-CN" altLang="en-US" dirty="0"/>
          </a:p>
          <a:p>
            <a:pPr lvl="1" indent="-273050"/>
            <a:r>
              <a:rPr lang="zh-CN" altLang="en-US" dirty="0"/>
              <a:t>第二级</a:t>
            </a:r>
            <a:endParaRPr lang="zh-CN" altLang="en-US" dirty="0"/>
          </a:p>
          <a:p>
            <a:pPr lvl="2" indent="-182245"/>
            <a:r>
              <a:rPr lang="zh-CN" altLang="en-US" dirty="0"/>
              <a:t>第三级</a:t>
            </a:r>
            <a:endParaRPr lang="zh-CN" altLang="en-US" dirty="0"/>
          </a:p>
          <a:p>
            <a:pPr lvl="3" indent="-182245"/>
            <a:r>
              <a:rPr lang="zh-CN" altLang="en-US" dirty="0"/>
              <a:t>第四级</a:t>
            </a:r>
            <a:endParaRPr lang="zh-CN" altLang="en-US" dirty="0"/>
          </a:p>
          <a:p>
            <a:pPr lvl="4" indent="-182880"/>
            <a:r>
              <a:rPr lang="zh-CN" altLang="en-US" dirty="0"/>
              <a:t>第五级</a:t>
            </a:r>
            <a:endParaRPr lang="en-US" altLang="en-US"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p>
            <a:pPr lvl="0" algn="r" fontAlgn="base"/>
            <a:endParaRPr lang="zh-CN" altLang="en-US" sz="1200" strike="noStrike" noProof="1" dirty="0">
              <a:solidFill>
                <a:schemeClr val="tx2"/>
              </a:solidFill>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32" name="直接连接符 8"/>
          <p:cNvSpPr/>
          <p:nvPr/>
        </p:nvSpPr>
        <p:spPr>
          <a:xfrm>
            <a:off x="8991600" y="0"/>
            <a:ext cx="0" cy="6858000"/>
          </a:xfrm>
          <a:prstGeom prst="line">
            <a:avLst/>
          </a:prstGeom>
          <a:ln w="19050" cap="flat" cmpd="sng">
            <a:solidFill>
              <a:schemeClr val="accent1"/>
            </a:solidFill>
            <a:prstDash val="solid"/>
            <a:roun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round/>
            <a:headEnd type="none" w="med" len="med"/>
            <a:tailEnd type="none" w="med" len="med"/>
          </a:ln>
        </p:spPr>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anchor="ctr"/>
          <a:p>
            <a:pPr lvl="0" algn="ctr" fontAlgn="base"/>
            <a:fld id="{9A0DB2DC-4C9A-4742-B13C-FB6460FD3503}" type="slidenum">
              <a:rPr lang="zh-CN" altLang="en-US" sz="1400" b="1" strike="noStrike" noProof="1" dirty="0">
                <a:solidFill>
                  <a:srgbClr val="FFFFFF"/>
                </a:solidFill>
                <a:latin typeface="Trebuchet MS" panose="020B0603020202020204" charset="0"/>
                <a:ea typeface="楷体" panose="02010609060101010101" charset="-122"/>
                <a:cs typeface="+mn-ea"/>
              </a:rPr>
            </a:fld>
            <a:endParaRPr lang="zh-CN" altLang="en-US" sz="1400" b="1" strike="noStrike" noProof="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kumimoji="1" sz="3000" kern="1200" cap="small">
          <a:solidFill>
            <a:schemeClr val="tx2"/>
          </a:solidFill>
          <a:latin typeface="+mj-lt"/>
          <a:ea typeface="+mj-ea"/>
          <a:cs typeface="黑体" panose="02010609060101010101" charset="-122"/>
        </a:defRPr>
      </a:lvl1pPr>
      <a:lvl2pPr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2pPr>
      <a:lvl3pPr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3pPr>
      <a:lvl4pPr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4pPr>
      <a:lvl5pPr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5pPr>
      <a:lvl6pPr marL="457200"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6pPr>
      <a:lvl7pPr marL="914400"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7pPr>
      <a:lvl8pPr marL="1371600"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8pPr>
      <a:lvl9pPr marL="1828800" algn="l" rtl="0" fontAlgn="base">
        <a:spcBef>
          <a:spcPct val="0"/>
        </a:spcBef>
        <a:spcAft>
          <a:spcPct val="0"/>
        </a:spcAft>
        <a:defRPr kumimoji="1" sz="3000">
          <a:solidFill>
            <a:schemeClr val="tx2"/>
          </a:solidFill>
          <a:latin typeface="Trebuchet MS" panose="020B0603020202020204" charset="0"/>
          <a:ea typeface="黑体" panose="02010609060101010101" charset="-122"/>
          <a:cs typeface="黑体" panose="02010609060101010101" charset="-122"/>
        </a:defRPr>
      </a:lvl9pPr>
    </p:titleStyle>
    <p:bodyStyle>
      <a:lvl1pPr marL="273050" indent="-273050" algn="l" rtl="0" fontAlgn="base">
        <a:spcBef>
          <a:spcPts val="600"/>
        </a:spcBef>
        <a:spcAft>
          <a:spcPct val="0"/>
        </a:spcAft>
        <a:buClr>
          <a:schemeClr val="accent1"/>
        </a:buClr>
        <a:buSzPct val="70000"/>
        <a:buFont typeface="Wingdings" panose="05000000000000000000" charset="0"/>
        <a:buChar char=""/>
        <a:defRPr kumimoji="1" sz="2400" kern="1200">
          <a:solidFill>
            <a:schemeClr val="tx1"/>
          </a:solidFill>
          <a:latin typeface="+mn-lt"/>
          <a:ea typeface="+mn-ea"/>
          <a:cs typeface="楷体" panose="02010609060101010101" charset="-122"/>
        </a:defRPr>
      </a:lvl1pPr>
      <a:lvl2pPr marL="640080" indent="-273050" algn="l" rtl="0" fontAlgn="base">
        <a:spcBef>
          <a:spcPct val="20000"/>
        </a:spcBef>
        <a:spcAft>
          <a:spcPct val="0"/>
        </a:spcAft>
        <a:buClr>
          <a:schemeClr val="accent1"/>
        </a:buClr>
        <a:buSzPct val="80000"/>
        <a:buFont typeface="Wingdings 2" panose="05020102010507070707" charset="0"/>
        <a:buChar char=""/>
        <a:defRPr kumimoji="1" sz="2100" kern="1200">
          <a:solidFill>
            <a:schemeClr val="tx1"/>
          </a:solidFill>
          <a:latin typeface="+mn-lt"/>
          <a:ea typeface="+mn-ea"/>
          <a:cs typeface="楷体" panose="02010609060101010101" charset="-122"/>
        </a:defRPr>
      </a:lvl2pPr>
      <a:lvl3pPr marL="914400" indent="-182880" algn="l" rtl="0" fontAlgn="base">
        <a:spcBef>
          <a:spcPct val="20000"/>
        </a:spcBef>
        <a:spcAft>
          <a:spcPct val="0"/>
        </a:spcAft>
        <a:buClr>
          <a:srgbClr val="E0752F"/>
        </a:buClr>
        <a:buSzPct val="60000"/>
        <a:buFont typeface="Wingdings" panose="05000000000000000000" charset="0"/>
        <a:buChar char=""/>
        <a:defRPr kumimoji="1" kern="1200">
          <a:solidFill>
            <a:schemeClr val="tx1"/>
          </a:solidFill>
          <a:latin typeface="+mn-lt"/>
          <a:ea typeface="+mn-ea"/>
          <a:cs typeface="楷体" panose="02010609060101010101" charset="-122"/>
        </a:defRPr>
      </a:lvl3pPr>
      <a:lvl4pPr marL="1187450" indent="-182880" algn="l" rtl="0" fontAlgn="base">
        <a:spcBef>
          <a:spcPct val="20000"/>
        </a:spcBef>
        <a:spcAft>
          <a:spcPct val="0"/>
        </a:spcAft>
        <a:buClr>
          <a:srgbClr val="FEC3AE"/>
        </a:buClr>
        <a:buSzPct val="60000"/>
        <a:buFont typeface="Wingdings" panose="05000000000000000000" charset="0"/>
        <a:buChar char=""/>
        <a:defRPr kumimoji="1" kern="1200">
          <a:solidFill>
            <a:schemeClr val="tx1"/>
          </a:solidFill>
          <a:latin typeface="+mn-lt"/>
          <a:ea typeface="+mn-ea"/>
          <a:cs typeface="楷体" panose="02010609060101010101" charset="-122"/>
        </a:defRPr>
      </a:lvl4pPr>
      <a:lvl5pPr marL="1462405" indent="-182880" algn="l" rtl="0" fontAlgn="base">
        <a:spcBef>
          <a:spcPct val="20000"/>
        </a:spcBef>
        <a:spcAft>
          <a:spcPct val="0"/>
        </a:spcAft>
        <a:buClr>
          <a:srgbClr val="BDCAE9"/>
        </a:buClr>
        <a:buSzPct val="68000"/>
        <a:buFont typeface="Wingdings 2" panose="05020102010507070707" charset="0"/>
        <a:buChar char=""/>
        <a:defRPr kumimoji="1" sz="1600" kern="1200">
          <a:solidFill>
            <a:schemeClr val="tx1"/>
          </a:solidFill>
          <a:latin typeface="+mn-lt"/>
          <a:ea typeface="+mn-ea"/>
          <a:cs typeface="楷体" panose="02010609060101010101"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218" name="Rectangle 9"/>
          <p:cNvSpPr/>
          <p:nvPr/>
        </p:nvSpPr>
        <p:spPr>
          <a:xfrm>
            <a:off x="11113" y="728663"/>
            <a:ext cx="9144000" cy="2690812"/>
          </a:xfrm>
          <a:prstGeom prst="rect">
            <a:avLst/>
          </a:prstGeom>
          <a:noFill/>
          <a:ln w="9525">
            <a:noFill/>
          </a:ln>
        </p:spPr>
        <p:txBody>
          <a:bodyPr lIns="0" tIns="76176" bIns="0" anchor="ctr"/>
          <a:p>
            <a:pPr lvl="0" indent="0" algn="ctr">
              <a:lnSpc>
                <a:spcPct val="150000"/>
              </a:lnSpc>
            </a:pPr>
            <a:r>
              <a:rPr lang="zh-CN" altLang="en-US" sz="4000" b="1" dirty="0">
                <a:solidFill>
                  <a:schemeClr val="bg1"/>
                </a:solidFill>
                <a:latin typeface="微软雅黑" panose="020B0503020204020204" charset="-122"/>
                <a:ea typeface="微软雅黑" panose="020B0503020204020204" charset="-122"/>
                <a:sym typeface="宋体" panose="02010600030101010101" pitchFamily="2" charset="-122"/>
              </a:rPr>
              <a:t>  哈希表及应用</a:t>
            </a:r>
            <a:endParaRPr lang="en-US" altLang="zh-CN" sz="4000" b="1" dirty="0">
              <a:solidFill>
                <a:schemeClr val="bg1"/>
              </a:solidFill>
              <a:latin typeface="微软雅黑" panose="020B0503020204020204" charset="-122"/>
              <a:ea typeface="微软雅黑" panose="020B0503020204020204" charset="-122"/>
              <a:sym typeface="宋体" panose="02010600030101010101" pitchFamily="2" charset="-122"/>
            </a:endParaRPr>
          </a:p>
          <a:p>
            <a:pPr lvl="0" indent="0" algn="ctr">
              <a:lnSpc>
                <a:spcPct val="150000"/>
              </a:lnSpc>
            </a:pPr>
            <a:endParaRPr lang="en-US" altLang="zh-CN" sz="2000" b="1" dirty="0">
              <a:solidFill>
                <a:schemeClr val="bg1"/>
              </a:solidFill>
              <a:latin typeface="微软雅黑" panose="020B0503020204020204" charset="-122"/>
              <a:ea typeface="微软雅黑" panose="020B0503020204020204" charset="-122"/>
              <a:sym typeface="微软雅黑" panose="020B0503020204020204" charset="-122"/>
            </a:endParaRPr>
          </a:p>
          <a:p>
            <a:pPr lvl="0" indent="0" algn="ctr">
              <a:lnSpc>
                <a:spcPct val="150000"/>
              </a:lnSpc>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                    </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哈希表的基本操作</a:t>
            </a:r>
            <a:endParaRPr lang="en-US" altLang="zh-CN" sz="2400" b="1">
              <a:latin typeface="宋体" panose="02010600030101010101" pitchFamily="2" charset="-122"/>
              <a:ea typeface="宋体" panose="02010600030101010101" pitchFamily="2" charset="-122"/>
            </a:endParaRPr>
          </a:p>
        </p:txBody>
      </p:sp>
      <p:sp>
        <p:nvSpPr>
          <p:cNvPr id="100" name="文本框 99"/>
          <p:cNvSpPr txBox="1"/>
          <p:nvPr/>
        </p:nvSpPr>
        <p:spPr>
          <a:xfrm>
            <a:off x="348615" y="1737360"/>
            <a:ext cx="8067675" cy="3200400"/>
          </a:xfrm>
          <a:prstGeom prst="rect">
            <a:avLst/>
          </a:prstGeom>
          <a:noFill/>
          <a:ln w="9525">
            <a:noFill/>
          </a:ln>
        </p:spPr>
        <p:txBody>
          <a:bodyPr wrap="square">
            <a:spAutoFit/>
          </a:bodyPr>
          <a:p>
            <a:pPr marL="0" indent="266700" algn="l"/>
            <a:r>
              <a:rPr sz="2400" b="0" u="none">
                <a:latin typeface="宋体" panose="02010600030101010101" pitchFamily="2" charset="-122"/>
                <a:ea typeface="宋体" panose="02010600030101010101" pitchFamily="2" charset="-122"/>
                <a:cs typeface="宋体" panose="02010600030101010101" pitchFamily="2" charset="-122"/>
              </a:rPr>
              <a:t>1、初始化</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const empty=</a:t>
            </a:r>
            <a:r>
              <a:rPr lang="en-US" b="0" u="none">
                <a:latin typeface="宋体" panose="02010600030101010101" pitchFamily="2" charset="-122"/>
                <a:ea typeface="宋体" panose="02010600030101010101" pitchFamily="2" charset="-122"/>
                <a:cs typeface="宋体" panose="02010600030101010101" pitchFamily="2" charset="-122"/>
              </a:rPr>
              <a:t>2147483647</a:t>
            </a:r>
            <a:r>
              <a:rPr b="0" u="none">
                <a:latin typeface="宋体" panose="02010600030101010101" pitchFamily="2" charset="-122"/>
                <a:ea typeface="宋体" panose="02010600030101010101" pitchFamily="2" charset="-122"/>
                <a:cs typeface="宋体" panose="02010600030101010101" pitchFamily="2" charset="-122"/>
              </a:rPr>
              <a:t>;   {用非常大的整数代表这个位置没有存储元素}</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const</a:t>
            </a:r>
            <a:r>
              <a:rPr b="0" u="none">
                <a:latin typeface="宋体" panose="02010600030101010101" pitchFamily="2" charset="-122"/>
                <a:ea typeface="宋体" panose="02010600030101010101" pitchFamily="2" charset="-122"/>
                <a:cs typeface="宋体" panose="02010600030101010101" pitchFamily="2" charset="-122"/>
              </a:rPr>
              <a:t>     p=9997;             {根据需要设定的表的大小}</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void</a:t>
            </a:r>
            <a:r>
              <a:rPr b="0" u="none">
                <a:latin typeface="宋体" panose="02010600030101010101" pitchFamily="2" charset="-122"/>
                <a:ea typeface="宋体" panose="02010600030101010101" pitchFamily="2" charset="-122"/>
                <a:cs typeface="宋体" panose="02010600030101010101" pitchFamily="2" charset="-122"/>
              </a:rPr>
              <a:t> makenull</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for </a:t>
            </a:r>
            <a:r>
              <a:rPr lang="en-US" b="0" u="none">
                <a:latin typeface="宋体" panose="02010600030101010101" pitchFamily="2" charset="-122"/>
                <a:ea typeface="宋体" panose="02010600030101010101" pitchFamily="2" charset="-122"/>
                <a:cs typeface="宋体" panose="02010600030101010101" pitchFamily="2" charset="-122"/>
              </a:rPr>
              <a:t>int(i</a:t>
            </a:r>
            <a:r>
              <a:rPr b="0" u="none">
                <a:latin typeface="宋体" panose="02010600030101010101" pitchFamily="2" charset="-122"/>
                <a:ea typeface="宋体" panose="02010600030101010101" pitchFamily="2" charset="-122"/>
                <a:cs typeface="宋体" panose="02010600030101010101" pitchFamily="2" charset="-122"/>
              </a:rPr>
              <a:t>=0 </a:t>
            </a:r>
            <a:r>
              <a:rPr lang="en-US" b="0" u="none">
                <a:latin typeface="宋体" panose="02010600030101010101" pitchFamily="2" charset="-122"/>
                <a:ea typeface="宋体" panose="02010600030101010101" pitchFamily="2" charset="-122"/>
                <a:cs typeface="宋体" panose="02010600030101010101" pitchFamily="2" charset="-122"/>
              </a:rPr>
              <a:t>;i&lt;p;i++)</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en-US" b="0" u="none">
                <a:latin typeface="宋体" panose="02010600030101010101" pitchFamily="2" charset="-122"/>
                <a:ea typeface="宋体" panose="02010600030101010101" pitchFamily="2" charset="-122"/>
                <a:cs typeface="宋体" panose="02010600030101010101" pitchFamily="2" charset="-122"/>
              </a:rPr>
              <a:t>	    </a:t>
            </a:r>
            <a:r>
              <a:rPr b="0" u="none">
                <a:latin typeface="宋体" panose="02010600030101010101" pitchFamily="2" charset="-122"/>
                <a:ea typeface="宋体" panose="02010600030101010101" pitchFamily="2" charset="-122"/>
                <a:cs typeface="宋体" panose="02010600030101010101" pitchFamily="2" charset="-122"/>
              </a:rPr>
              <a:t>   A[i]=</a:t>
            </a:r>
            <a:r>
              <a:rPr sz="2400" b="0" u="none">
                <a:latin typeface="宋体" panose="02010600030101010101" pitchFamily="2" charset="-122"/>
                <a:ea typeface="宋体" panose="02010600030101010101" pitchFamily="2" charset="-122"/>
                <a:cs typeface="宋体" panose="02010600030101010101" pitchFamily="2" charset="-122"/>
              </a:rPr>
              <a:t>empty;</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lang="en-US" altLang="zh-CN" sz="2400" b="0" u="none">
                <a:latin typeface="宋体" panose="02010600030101010101" pitchFamily="2" charset="-122"/>
                <a:ea typeface="宋体" panose="02010600030101010101" pitchFamily="2" charset="-122"/>
                <a:cs typeface="宋体" panose="02010600030101010101" pitchFamily="2" charset="-122"/>
              </a:rPr>
              <a:t>}</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endParaRPr lang="zh-CN" altLang="en-US" sz="2400"/>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8615" y="83058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哈希表的基本操作</a:t>
            </a:r>
            <a:endParaRPr lang="en-US" altLang="zh-CN" sz="2400" b="1">
              <a:latin typeface="宋体" panose="02010600030101010101" pitchFamily="2" charset="-122"/>
              <a:ea typeface="宋体" panose="02010600030101010101" pitchFamily="2" charset="-122"/>
            </a:endParaRPr>
          </a:p>
        </p:txBody>
      </p:sp>
      <p:sp>
        <p:nvSpPr>
          <p:cNvPr id="100" name="文本框 99"/>
          <p:cNvSpPr txBox="1"/>
          <p:nvPr/>
        </p:nvSpPr>
        <p:spPr>
          <a:xfrm>
            <a:off x="348615" y="1737360"/>
            <a:ext cx="8067675" cy="2651760"/>
          </a:xfrm>
          <a:prstGeom prst="rect">
            <a:avLst/>
          </a:prstGeom>
          <a:noFill/>
          <a:ln w="9525">
            <a:noFill/>
          </a:ln>
        </p:spPr>
        <p:txBody>
          <a:bodyPr wrap="square">
            <a:spAutoFit/>
          </a:bodyPr>
          <a:p>
            <a:pPr marL="0" indent="266700" algn="l"/>
            <a:r>
              <a:rPr lang="en-US" sz="2400" b="0" u="none">
                <a:latin typeface="宋体" panose="02010600030101010101" pitchFamily="2" charset="-122"/>
                <a:ea typeface="宋体" panose="02010600030101010101" pitchFamily="2" charset="-122"/>
                <a:cs typeface="宋体" panose="02010600030101010101" pitchFamily="2" charset="-122"/>
              </a:rPr>
              <a:t>2</a:t>
            </a:r>
            <a:r>
              <a:rPr sz="2400" b="0" u="none">
                <a:latin typeface="宋体" panose="02010600030101010101" pitchFamily="2" charset="-122"/>
                <a:ea typeface="宋体" panose="02010600030101010101" pitchFamily="2" charset="-122"/>
                <a:cs typeface="宋体" panose="02010600030101010101" pitchFamily="2" charset="-122"/>
              </a:rPr>
              <a:t>、哈希函数值的运算，根据函数的不同而变化，例如除余法的一个例子：</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lang="en-US" sz="2400" b="0" u="none">
                <a:latin typeface="宋体" panose="02010600030101010101" pitchFamily="2" charset="-122"/>
                <a:ea typeface="宋体" panose="02010600030101010101" pitchFamily="2" charset="-122"/>
                <a:cs typeface="宋体" panose="02010600030101010101" pitchFamily="2" charset="-122"/>
              </a:rPr>
              <a:t>int</a:t>
            </a:r>
            <a:r>
              <a:rPr sz="2400" b="0" u="none">
                <a:latin typeface="宋体" panose="02010600030101010101" pitchFamily="2" charset="-122"/>
                <a:ea typeface="宋体" panose="02010600030101010101" pitchFamily="2" charset="-122"/>
                <a:cs typeface="宋体" panose="02010600030101010101" pitchFamily="2" charset="-122"/>
              </a:rPr>
              <a:t> h(</a:t>
            </a:r>
            <a:r>
              <a:rPr lang="en-US" sz="2400" b="0" u="none">
                <a:latin typeface="宋体" panose="02010600030101010101" pitchFamily="2" charset="-122"/>
                <a:ea typeface="宋体" panose="02010600030101010101" pitchFamily="2" charset="-122"/>
                <a:cs typeface="宋体" panose="02010600030101010101" pitchFamily="2" charset="-122"/>
              </a:rPr>
              <a:t>int x</a:t>
            </a:r>
            <a:r>
              <a:rPr sz="2400" b="0" u="none">
                <a:latin typeface="宋体" panose="02010600030101010101" pitchFamily="2" charset="-122"/>
                <a:ea typeface="宋体" panose="02010600030101010101" pitchFamily="2" charset="-122"/>
                <a:cs typeface="宋体" panose="02010600030101010101" pitchFamily="2" charset="-122"/>
              </a:rPr>
              <a:t>)      </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en-US" sz="2400" b="0" u="none">
                <a:latin typeface="宋体" panose="02010600030101010101" pitchFamily="2" charset="-122"/>
                <a:ea typeface="宋体" panose="02010600030101010101" pitchFamily="2" charset="-122"/>
                <a:cs typeface="宋体" panose="02010600030101010101" pitchFamily="2" charset="-122"/>
              </a:rPr>
              <a:t>	   {</a:t>
            </a:r>
            <a:endParaRPr lang="en-US"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lang="en-US" sz="2400" b="0" u="none">
                <a:latin typeface="宋体" panose="02010600030101010101" pitchFamily="2" charset="-122"/>
                <a:ea typeface="宋体" panose="02010600030101010101" pitchFamily="2" charset="-122"/>
                <a:cs typeface="宋体" panose="02010600030101010101" pitchFamily="2" charset="-122"/>
              </a:rPr>
              <a:t>return </a:t>
            </a:r>
            <a:r>
              <a:rPr sz="2400" b="0" u="none">
                <a:latin typeface="宋体" panose="02010600030101010101" pitchFamily="2" charset="-122"/>
                <a:ea typeface="宋体" panose="02010600030101010101" pitchFamily="2" charset="-122"/>
                <a:cs typeface="宋体" panose="02010600030101010101" pitchFamily="2" charset="-122"/>
              </a:rPr>
              <a:t> x </a:t>
            </a:r>
            <a:r>
              <a:rPr lang="en-US" sz="2400" b="0" u="none">
                <a:latin typeface="宋体" panose="02010600030101010101" pitchFamily="2" charset="-122"/>
                <a:ea typeface="宋体" panose="02010600030101010101" pitchFamily="2" charset="-122"/>
                <a:cs typeface="宋体" panose="02010600030101010101" pitchFamily="2" charset="-122"/>
              </a:rPr>
              <a:t>%</a:t>
            </a:r>
            <a:r>
              <a:rPr sz="2400" b="0" u="none">
                <a:latin typeface="宋体" panose="02010600030101010101" pitchFamily="2" charset="-122"/>
                <a:ea typeface="宋体" panose="02010600030101010101" pitchFamily="2" charset="-122"/>
                <a:cs typeface="宋体" panose="02010600030101010101" pitchFamily="2" charset="-122"/>
              </a:rPr>
              <a:t> p;</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lang="en-US" sz="2400" b="0" u="none">
                <a:latin typeface="宋体" panose="02010600030101010101" pitchFamily="2" charset="-122"/>
                <a:ea typeface="宋体" panose="02010600030101010101" pitchFamily="2" charset="-122"/>
                <a:cs typeface="宋体" panose="02010600030101010101" pitchFamily="2" charset="-122"/>
              </a:rPr>
              <a:t>}  </a:t>
            </a:r>
            <a:endParaRPr lang="en-US" sz="2400"/>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哈希表的基本操作</a:t>
            </a:r>
            <a:endParaRPr lang="en-US" altLang="zh-CN" sz="2400" b="1">
              <a:latin typeface="宋体" panose="02010600030101010101" pitchFamily="2" charset="-122"/>
              <a:ea typeface="宋体" panose="02010600030101010101" pitchFamily="2" charset="-122"/>
            </a:endParaRPr>
          </a:p>
        </p:txBody>
      </p:sp>
      <p:sp>
        <p:nvSpPr>
          <p:cNvPr id="100" name="文本框 99"/>
          <p:cNvSpPr txBox="1"/>
          <p:nvPr/>
        </p:nvSpPr>
        <p:spPr>
          <a:xfrm>
            <a:off x="348615" y="1737360"/>
            <a:ext cx="8067675" cy="3383280"/>
          </a:xfrm>
          <a:prstGeom prst="rect">
            <a:avLst/>
          </a:prstGeom>
          <a:noFill/>
          <a:ln w="9525">
            <a:noFill/>
          </a:ln>
        </p:spPr>
        <p:txBody>
          <a:bodyPr wrap="square">
            <a:spAutoFit/>
          </a:bodyPr>
          <a:p>
            <a:pPr marL="0" indent="266700" algn="l"/>
            <a:r>
              <a:rPr lang="en-US" sz="2400" b="0" u="none">
                <a:latin typeface="宋体" panose="02010600030101010101" pitchFamily="2" charset="-122"/>
                <a:ea typeface="宋体" panose="02010600030101010101" pitchFamily="2" charset="-122"/>
                <a:cs typeface="宋体" panose="02010600030101010101" pitchFamily="2" charset="-122"/>
              </a:rPr>
              <a:t>3</a:t>
            </a:r>
            <a:r>
              <a:rPr sz="2400" b="0" u="none">
                <a:latin typeface="宋体" panose="02010600030101010101" pitchFamily="2" charset="-122"/>
                <a:ea typeface="宋体" panose="02010600030101010101" pitchFamily="2" charset="-122"/>
                <a:cs typeface="宋体" panose="02010600030101010101" pitchFamily="2" charset="-122"/>
              </a:rPr>
              <a:t>、</a:t>
            </a:r>
            <a:r>
              <a:rPr lang="zh-CN" sz="2400" b="0" u="none">
                <a:latin typeface="宋体" panose="02010600030101010101" pitchFamily="2" charset="-122"/>
                <a:ea typeface="宋体" panose="02010600030101010101" pitchFamily="2" charset="-122"/>
                <a:cs typeface="宋体" panose="02010600030101010101" pitchFamily="2" charset="-122"/>
              </a:rPr>
              <a:t>定位</a:t>
            </a:r>
            <a:endParaRPr lang="zh-CN"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我们注意到，插入和查找首先都需要对这个元素定位，因此加入一个定位的函数 locate：</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en-US" b="0" u="none">
                <a:latin typeface="宋体" panose="02010600030101010101" pitchFamily="2" charset="-122"/>
                <a:ea typeface="宋体" panose="02010600030101010101" pitchFamily="2" charset="-122"/>
                <a:cs typeface="宋体" panose="02010600030101010101" pitchFamily="2" charset="-122"/>
              </a:rPr>
              <a:t>int</a:t>
            </a:r>
            <a:r>
              <a:rPr b="0" u="none">
                <a:latin typeface="宋体" panose="02010600030101010101" pitchFamily="2" charset="-122"/>
                <a:ea typeface="宋体" panose="02010600030101010101" pitchFamily="2" charset="-122"/>
                <a:cs typeface="宋体" panose="02010600030101010101" pitchFamily="2" charset="-122"/>
              </a:rPr>
              <a:t> locate(</a:t>
            </a:r>
            <a:r>
              <a:rPr lang="en-US" b="0" u="none">
                <a:latin typeface="宋体" panose="02010600030101010101" pitchFamily="2" charset="-122"/>
                <a:ea typeface="宋体" panose="02010600030101010101" pitchFamily="2" charset="-122"/>
                <a:cs typeface="宋体" panose="02010600030101010101" pitchFamily="2" charset="-122"/>
              </a:rPr>
              <a:t>int x</a:t>
            </a:r>
            <a:r>
              <a:rPr b="0" u="none">
                <a:latin typeface="宋体" panose="02010600030101010101" pitchFamily="2" charset="-122"/>
                <a:ea typeface="宋体" panose="02010600030101010101" pitchFamily="2" charset="-122"/>
                <a:cs typeface="宋体" panose="02010600030101010101" pitchFamily="2" charset="-122"/>
              </a:rPr>
              <a:t>)</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int</a:t>
            </a:r>
            <a:r>
              <a:rPr b="0" u="none">
                <a:latin typeface="宋体" panose="02010600030101010101" pitchFamily="2" charset="-122"/>
                <a:ea typeface="宋体" panose="02010600030101010101" pitchFamily="2" charset="-122"/>
                <a:cs typeface="宋体" panose="02010600030101010101" pitchFamily="2" charset="-122"/>
              </a:rPr>
              <a:t> orig;</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orig=h(x);</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i=0;</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while </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(i&lt;P)</a:t>
            </a:r>
            <a:r>
              <a:rPr lang="en-US" b="0" u="none">
                <a:latin typeface="宋体" panose="02010600030101010101" pitchFamily="2" charset="-122"/>
                <a:ea typeface="宋体" panose="02010600030101010101" pitchFamily="2" charset="-122"/>
                <a:cs typeface="宋体" panose="02010600030101010101" pitchFamily="2" charset="-122"/>
              </a:rPr>
              <a:t>&amp;&amp;</a:t>
            </a:r>
            <a:r>
              <a:rPr b="0" u="none">
                <a:latin typeface="宋体" panose="02010600030101010101" pitchFamily="2" charset="-122"/>
                <a:ea typeface="宋体" panose="02010600030101010101" pitchFamily="2" charset="-122"/>
                <a:cs typeface="宋体" panose="02010600030101010101" pitchFamily="2" charset="-122"/>
              </a:rPr>
              <a:t>A[(orig+i)</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 P]&lt;&gt;</a:t>
            </a:r>
            <a:r>
              <a:rPr lang="en-US" b="0" u="none">
                <a:latin typeface="宋体" panose="02010600030101010101" pitchFamily="2" charset="-122"/>
                <a:ea typeface="宋体" panose="02010600030101010101" pitchFamily="2" charset="-122"/>
                <a:cs typeface="宋体" panose="02010600030101010101" pitchFamily="2" charset="-122"/>
              </a:rPr>
              <a:t>!=x0</a:t>
            </a:r>
            <a:r>
              <a:rPr b="0" u="none">
                <a:latin typeface="宋体" panose="02010600030101010101" pitchFamily="2" charset="-122"/>
                <a:ea typeface="宋体" panose="02010600030101010101" pitchFamily="2" charset="-122"/>
                <a:cs typeface="宋体" panose="02010600030101010101" pitchFamily="2" charset="-122"/>
              </a:rPr>
              <a:t>)</a:t>
            </a:r>
            <a:r>
              <a:rPr lang="en-US" b="0" u="none">
                <a:latin typeface="宋体" panose="02010600030101010101" pitchFamily="2" charset="-122"/>
                <a:ea typeface="宋体" panose="02010600030101010101" pitchFamily="2" charset="-122"/>
                <a:cs typeface="宋体" panose="02010600030101010101" pitchFamily="2" charset="-122"/>
              </a:rPr>
              <a:t>&amp;&amp;</a:t>
            </a:r>
            <a:r>
              <a:rPr b="0" u="none">
                <a:latin typeface="宋体" panose="02010600030101010101" pitchFamily="2" charset="-122"/>
                <a:ea typeface="宋体" panose="02010600030101010101" pitchFamily="2" charset="-122"/>
                <a:cs typeface="宋体" panose="02010600030101010101" pitchFamily="2" charset="-122"/>
              </a:rPr>
              <a:t>(A[(orig+i)</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 P]</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empty)</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       </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i++;</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b="0" u="none">
                <a:latin typeface="宋体" panose="02010600030101010101" pitchFamily="2" charset="-122"/>
                <a:ea typeface="宋体" panose="02010600030101010101" pitchFamily="2" charset="-122"/>
                <a:cs typeface="宋体" panose="02010600030101010101" pitchFamily="2" charset="-122"/>
              </a:rPr>
              <a:t>  </a:t>
            </a:r>
            <a:r>
              <a:rPr lang="en-US" altLang="zh-CN" b="0" u="none">
                <a:latin typeface="宋体" panose="02010600030101010101" pitchFamily="2" charset="-122"/>
                <a:ea typeface="宋体" panose="02010600030101010101" pitchFamily="2" charset="-122"/>
                <a:cs typeface="宋体" panose="02010600030101010101" pitchFamily="2" charset="-122"/>
              </a:rPr>
              <a:t>end;</a:t>
            </a:r>
            <a:endParaRPr lang="en-US" altLang="zh-CN" b="0" u="none">
              <a:latin typeface="宋体" panose="02010600030101010101" pitchFamily="2" charset="-122"/>
              <a:ea typeface="宋体" panose="02010600030101010101" pitchFamily="2" charset="-122"/>
              <a:cs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哈希表的基本操作</a:t>
            </a:r>
            <a:endParaRPr lang="en-US" altLang="zh-CN" sz="2400" b="1">
              <a:latin typeface="宋体" panose="02010600030101010101" pitchFamily="2" charset="-122"/>
              <a:ea typeface="宋体" panose="02010600030101010101" pitchFamily="2" charset="-122"/>
            </a:endParaRPr>
          </a:p>
        </p:txBody>
      </p:sp>
      <p:sp>
        <p:nvSpPr>
          <p:cNvPr id="100" name="文本框 99"/>
          <p:cNvSpPr txBox="1"/>
          <p:nvPr/>
        </p:nvSpPr>
        <p:spPr>
          <a:xfrm>
            <a:off x="348615" y="1737360"/>
            <a:ext cx="8067675" cy="2194560"/>
          </a:xfrm>
          <a:prstGeom prst="rect">
            <a:avLst/>
          </a:prstGeom>
          <a:noFill/>
          <a:ln w="9525">
            <a:noFill/>
          </a:ln>
        </p:spPr>
        <p:txBody>
          <a:bodyPr wrap="square">
            <a:spAutoFit/>
          </a:bodyPr>
          <a:p>
            <a:pPr marL="0" indent="266700" algn="l"/>
            <a:r>
              <a:rPr lang="en-US" sz="2400" b="0" u="none">
                <a:latin typeface="宋体" panose="02010600030101010101" pitchFamily="2" charset="-122"/>
                <a:ea typeface="宋体" panose="02010600030101010101" pitchFamily="2" charset="-122"/>
                <a:cs typeface="宋体" panose="02010600030101010101" pitchFamily="2" charset="-122"/>
              </a:rPr>
              <a:t>4</a:t>
            </a:r>
            <a:r>
              <a:rPr sz="2400" b="0" u="none">
                <a:latin typeface="宋体" panose="02010600030101010101" pitchFamily="2" charset="-122"/>
                <a:ea typeface="宋体" panose="02010600030101010101" pitchFamily="2" charset="-122"/>
                <a:cs typeface="宋体" panose="02010600030101010101" pitchFamily="2" charset="-122"/>
              </a:rPr>
              <a:t>、插入元素：</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void</a:t>
            </a:r>
            <a:r>
              <a:rPr b="0" u="none">
                <a:latin typeface="宋体" panose="02010600030101010101" pitchFamily="2" charset="-122"/>
                <a:ea typeface="宋体" panose="02010600030101010101" pitchFamily="2" charset="-122"/>
                <a:cs typeface="宋体" panose="02010600030101010101" pitchFamily="2" charset="-122"/>
              </a:rPr>
              <a:t> insert(</a:t>
            </a:r>
            <a:r>
              <a:rPr lang="en-US" b="0" u="none">
                <a:latin typeface="宋体" panose="02010600030101010101" pitchFamily="2" charset="-122"/>
                <a:ea typeface="宋体" panose="02010600030101010101" pitchFamily="2" charset="-122"/>
                <a:cs typeface="宋体" panose="02010600030101010101" pitchFamily="2" charset="-122"/>
              </a:rPr>
              <a:t>int x</a:t>
            </a:r>
            <a:r>
              <a:rPr b="0" u="none">
                <a:latin typeface="宋体" panose="02010600030101010101" pitchFamily="2" charset="-122"/>
                <a:ea typeface="宋体" panose="02010600030101010101" pitchFamily="2" charset="-122"/>
                <a:cs typeface="宋体" panose="02010600030101010101" pitchFamily="2" charset="-122"/>
              </a:rPr>
              <a:t>)</a:t>
            </a:r>
            <a:br>
              <a:rPr b="0" u="none">
                <a:latin typeface="宋体" panose="02010600030101010101" pitchFamily="2" charset="-122"/>
                <a:ea typeface="宋体" panose="02010600030101010101" pitchFamily="2" charset="-122"/>
                <a:cs typeface="宋体" panose="02010600030101010101" pitchFamily="2" charset="-122"/>
              </a:rPr>
            </a:br>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int </a:t>
            </a:r>
            <a:r>
              <a:rPr b="0" u="none">
                <a:latin typeface="宋体" panose="02010600030101010101" pitchFamily="2" charset="-122"/>
                <a:ea typeface="宋体" panose="02010600030101010101" pitchFamily="2" charset="-122"/>
                <a:cs typeface="宋体" panose="02010600030101010101" pitchFamily="2" charset="-122"/>
              </a:rPr>
              <a:t> posi</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posi=locate(x);               {定位函数的返回值}</a:t>
            </a:r>
            <a:endParaRPr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if </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A[posi]=</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empty</a:t>
            </a:r>
            <a:r>
              <a:rPr lang="en-US" b="0" u="none">
                <a:latin typeface="宋体" panose="02010600030101010101" pitchFamily="2" charset="-122"/>
                <a:ea typeface="宋体" panose="02010600030101010101" pitchFamily="2" charset="-122"/>
                <a:cs typeface="宋体" panose="02010600030101010101" pitchFamily="2" charset="-122"/>
              </a:rPr>
              <a:t>)</a:t>
            </a:r>
            <a:r>
              <a:rPr b="0" u="none">
                <a:latin typeface="宋体" panose="02010600030101010101" pitchFamily="2" charset="-122"/>
                <a:ea typeface="宋体" panose="02010600030101010101" pitchFamily="2" charset="-122"/>
                <a:cs typeface="宋体" panose="02010600030101010101" pitchFamily="2" charset="-122"/>
              </a:rPr>
              <a:t>  A[posi]=x</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a:p>
            <a:pPr marL="0" indent="266700" algn="l"/>
            <a:r>
              <a:rPr b="0" u="none">
                <a:latin typeface="宋体" panose="02010600030101010101" pitchFamily="2" charset="-122"/>
                <a:ea typeface="宋体" panose="02010600030101010101" pitchFamily="2" charset="-122"/>
                <a:cs typeface="宋体" panose="02010600030101010101" pitchFamily="2" charset="-122"/>
              </a:rPr>
              <a:t>       </a:t>
            </a:r>
            <a:r>
              <a:rPr lang="en-US" b="0" u="none">
                <a:latin typeface="宋体" panose="02010600030101010101" pitchFamily="2" charset="-122"/>
                <a:ea typeface="宋体" panose="02010600030101010101" pitchFamily="2" charset="-122"/>
                <a:cs typeface="宋体" panose="02010600030101010101" pitchFamily="2" charset="-122"/>
              </a:rPr>
              <a:t>}</a:t>
            </a:r>
            <a:endParaRPr lang="en-US" b="0" u="none">
              <a:latin typeface="宋体" panose="02010600030101010101" pitchFamily="2" charset="-122"/>
              <a:ea typeface="宋体" panose="02010600030101010101" pitchFamily="2" charset="-122"/>
              <a:cs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哈希表的基本操作</a:t>
            </a:r>
            <a:endParaRPr lang="en-US" altLang="zh-CN" sz="2400" b="1">
              <a:latin typeface="宋体" panose="02010600030101010101" pitchFamily="2" charset="-122"/>
              <a:ea typeface="宋体" panose="02010600030101010101" pitchFamily="2" charset="-122"/>
            </a:endParaRPr>
          </a:p>
        </p:txBody>
      </p:sp>
      <p:sp>
        <p:nvSpPr>
          <p:cNvPr id="100" name="文本框 99"/>
          <p:cNvSpPr txBox="1"/>
          <p:nvPr/>
        </p:nvSpPr>
        <p:spPr>
          <a:xfrm>
            <a:off x="348615" y="1737360"/>
            <a:ext cx="8067675" cy="3017520"/>
          </a:xfrm>
          <a:prstGeom prst="rect">
            <a:avLst/>
          </a:prstGeom>
          <a:noFill/>
          <a:ln w="9525">
            <a:noFill/>
          </a:ln>
        </p:spPr>
        <p:txBody>
          <a:bodyPr wrap="square">
            <a:spAutoFit/>
          </a:bodyPr>
          <a:p>
            <a:pPr marL="0" indent="266700" algn="l"/>
            <a:r>
              <a:rPr lang="en-US" sz="2400" b="0" u="none">
                <a:latin typeface="宋体" panose="02010600030101010101" pitchFamily="2" charset="-122"/>
                <a:ea typeface="宋体" panose="02010600030101010101" pitchFamily="2" charset="-122"/>
                <a:cs typeface="宋体" panose="02010600030101010101" pitchFamily="2" charset="-122"/>
              </a:rPr>
              <a:t>5</a:t>
            </a:r>
            <a:r>
              <a:rPr sz="2400" b="0" u="none">
                <a:latin typeface="宋体" panose="02010600030101010101" pitchFamily="2" charset="-122"/>
                <a:ea typeface="宋体" panose="02010600030101010101" pitchFamily="2" charset="-122"/>
                <a:cs typeface="宋体" panose="02010600030101010101" pitchFamily="2" charset="-122"/>
              </a:rPr>
              <a:t>、查找元素是否已经在表中：</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a:t>
            </a:r>
            <a:r>
              <a:rPr lang="en-US" sz="2400" b="0" u="none">
                <a:latin typeface="宋体" panose="02010600030101010101" pitchFamily="2" charset="-122"/>
                <a:ea typeface="宋体" panose="02010600030101010101" pitchFamily="2" charset="-122"/>
                <a:cs typeface="宋体" panose="02010600030101010101" pitchFamily="2" charset="-122"/>
              </a:rPr>
              <a:t>function</a:t>
            </a:r>
            <a:r>
              <a:rPr sz="2400" b="0" u="none">
                <a:latin typeface="宋体" panose="02010600030101010101" pitchFamily="2" charset="-122"/>
                <a:ea typeface="宋体" panose="02010600030101010101" pitchFamily="2" charset="-122"/>
                <a:cs typeface="宋体" panose="02010600030101010101" pitchFamily="2" charset="-122"/>
              </a:rPr>
              <a:t> member(x:longint):boolean;</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var pos:integer; </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begin</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pos:=locate(x);</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if A[pos]=x then member:=true</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else member:=false;</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sz="2400" b="0" u="none">
                <a:latin typeface="宋体" panose="02010600030101010101" pitchFamily="2" charset="-122"/>
                <a:ea typeface="宋体" panose="02010600030101010101" pitchFamily="2" charset="-122"/>
                <a:cs typeface="宋体" panose="02010600030101010101" pitchFamily="2" charset="-122"/>
              </a:rPr>
              <a:t>       end;</a:t>
            </a:r>
            <a:endParaRPr sz="2400" b="0" u="none">
              <a:latin typeface="宋体" panose="02010600030101010101" pitchFamily="2" charset="-122"/>
              <a:ea typeface="宋体" panose="02010600030101010101" pitchFamily="2" charset="-122"/>
              <a:cs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75311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哈希表的基本原理</a:t>
            </a:r>
            <a:endParaRPr lang="zh-CN" altLang="en-US" sz="2400" b="1">
              <a:latin typeface="宋体" panose="02010600030101010101" pitchFamily="2" charset="-122"/>
              <a:ea typeface="宋体" panose="02010600030101010101" pitchFamily="2" charset="-122"/>
            </a:endParaRPr>
          </a:p>
        </p:txBody>
      </p:sp>
      <p:sp>
        <p:nvSpPr>
          <p:cNvPr id="100" name="文本框 99"/>
          <p:cNvSpPr txBox="1"/>
          <p:nvPr/>
        </p:nvSpPr>
        <p:spPr>
          <a:xfrm>
            <a:off x="796925" y="1214120"/>
            <a:ext cx="7508240" cy="5212080"/>
          </a:xfrm>
          <a:prstGeom prst="rect">
            <a:avLst/>
          </a:prstGeom>
          <a:noFill/>
          <a:ln w="9525">
            <a:noFill/>
          </a:ln>
        </p:spPr>
        <p:txBody>
          <a:bodyPr wrap="square">
            <a:spAutoFit/>
          </a:bodyPr>
          <a:p>
            <a:pPr marL="0" indent="266700" algn="l"/>
            <a:r>
              <a:rPr lang="zh-CN" altLang="en-US" sz="2400" b="0" u="none">
                <a:latin typeface="宋体" panose="02010600030101010101" pitchFamily="2" charset="-122"/>
                <a:ea typeface="宋体" panose="02010600030101010101" pitchFamily="2" charset="-122"/>
                <a:cs typeface="宋体" panose="02010600030101010101" pitchFamily="2" charset="-122"/>
              </a:rPr>
              <a:t>  但是，不能够保证每个元素的关键字与函数值是一一对应的，因此极有可能出现对于不同的元素，却计算出了相同的函数值，这样就产生了“冲突”，换句话说，就是把不同的元素分在了相同的“类”之中。例如，假设一个结点的关键码值为</a:t>
            </a:r>
            <a:r>
              <a:rPr lang="en-US" altLang="zh-CN" sz="2400" b="0" u="none">
                <a:latin typeface="宋体" panose="02010600030101010101" pitchFamily="2" charset="-122"/>
                <a:ea typeface="宋体" panose="02010600030101010101" pitchFamily="2" charset="-122"/>
                <a:cs typeface="宋体" panose="02010600030101010101" pitchFamily="2" charset="-122"/>
              </a:rPr>
              <a:t>key</a:t>
            </a:r>
            <a:r>
              <a:rPr lang="zh-CN" altLang="en-US" sz="2400" b="0" u="none">
                <a:latin typeface="宋体" panose="02010600030101010101" pitchFamily="2" charset="-122"/>
                <a:ea typeface="宋体" panose="02010600030101010101" pitchFamily="2" charset="-122"/>
                <a:cs typeface="宋体" panose="02010600030101010101" pitchFamily="2" charset="-122"/>
              </a:rPr>
              <a:t>，把它存入哈希表的过程是：根据确定的函数</a:t>
            </a:r>
            <a:r>
              <a:rPr lang="en-US" altLang="zh-CN" sz="2400" b="0" u="none">
                <a:latin typeface="宋体" panose="02010600030101010101" pitchFamily="2" charset="-122"/>
                <a:ea typeface="宋体" panose="02010600030101010101" pitchFamily="2" charset="-122"/>
                <a:cs typeface="宋体" panose="02010600030101010101" pitchFamily="2" charset="-122"/>
              </a:rPr>
              <a:t>h</a:t>
            </a:r>
            <a:r>
              <a:rPr lang="zh-CN" altLang="en-US" sz="2400" b="0" u="none">
                <a:latin typeface="宋体" panose="02010600030101010101" pitchFamily="2" charset="-122"/>
                <a:ea typeface="宋体" panose="02010600030101010101" pitchFamily="2" charset="-122"/>
                <a:cs typeface="宋体" panose="02010600030101010101" pitchFamily="2" charset="-122"/>
              </a:rPr>
              <a:t>计算出</a:t>
            </a:r>
            <a:r>
              <a:rPr lang="en-US" altLang="zh-CN" sz="2400" b="0" u="none">
                <a:latin typeface="宋体" panose="02010600030101010101" pitchFamily="2" charset="-122"/>
                <a:ea typeface="宋体" panose="02010600030101010101" pitchFamily="2" charset="-122"/>
                <a:cs typeface="宋体" panose="02010600030101010101" pitchFamily="2" charset="-122"/>
              </a:rPr>
              <a:t>h(key)</a:t>
            </a:r>
            <a:r>
              <a:rPr lang="zh-CN" altLang="en-US" sz="2400" b="0" u="none">
                <a:latin typeface="宋体" panose="02010600030101010101" pitchFamily="2" charset="-122"/>
                <a:ea typeface="宋体" panose="02010600030101010101" pitchFamily="2" charset="-122"/>
                <a:cs typeface="宋体" panose="02010600030101010101" pitchFamily="2" charset="-122"/>
              </a:rPr>
              <a:t>的值，如果以该值为地址的存储空间还没有被占用，那么就把结点存入该单元；如果此值所指单元里已存了别的结点（即发生了冲突），那么就再用另一个函数</a:t>
            </a:r>
            <a:r>
              <a:rPr lang="en-US" altLang="zh-CN" sz="2400" b="0" u="none">
                <a:latin typeface="宋体" panose="02010600030101010101" pitchFamily="2" charset="-122"/>
                <a:ea typeface="宋体" panose="02010600030101010101" pitchFamily="2" charset="-122"/>
                <a:cs typeface="宋体" panose="02010600030101010101" pitchFamily="2" charset="-122"/>
              </a:rPr>
              <a:t>I</a:t>
            </a:r>
            <a:r>
              <a:rPr lang="zh-CN" altLang="en-US" sz="2400" b="0" u="none">
                <a:latin typeface="宋体" panose="02010600030101010101" pitchFamily="2" charset="-122"/>
                <a:ea typeface="宋体" panose="02010600030101010101" pitchFamily="2" charset="-122"/>
                <a:cs typeface="宋体" panose="02010600030101010101" pitchFamily="2" charset="-122"/>
              </a:rPr>
              <a:t>进行映像算出</a:t>
            </a:r>
            <a:r>
              <a:rPr lang="en-US" altLang="zh-CN" sz="2400" b="0" u="none">
                <a:latin typeface="宋体" panose="02010600030101010101" pitchFamily="2" charset="-122"/>
                <a:ea typeface="宋体" panose="02010600030101010101" pitchFamily="2" charset="-122"/>
                <a:cs typeface="宋体" panose="02010600030101010101" pitchFamily="2" charset="-122"/>
              </a:rPr>
              <a:t>I(h(key)),</a:t>
            </a:r>
            <a:r>
              <a:rPr lang="zh-CN" altLang="en-US" sz="2400" b="0" u="none">
                <a:latin typeface="宋体" panose="02010600030101010101" pitchFamily="2" charset="-122"/>
                <a:ea typeface="宋体" panose="02010600030101010101" pitchFamily="2" charset="-122"/>
                <a:cs typeface="宋体" panose="02010600030101010101" pitchFamily="2" charset="-122"/>
              </a:rPr>
              <a:t>再看用这个值作为地址的单元是否已被占用了，若已被占用，则再用</a:t>
            </a:r>
            <a:r>
              <a:rPr lang="en-US" altLang="zh-CN" sz="2400" b="0" u="none">
                <a:latin typeface="宋体" panose="02010600030101010101" pitchFamily="2" charset="-122"/>
                <a:ea typeface="宋体" panose="02010600030101010101" pitchFamily="2" charset="-122"/>
                <a:cs typeface="宋体" panose="02010600030101010101" pitchFamily="2" charset="-122"/>
              </a:rPr>
              <a:t>I</a:t>
            </a:r>
            <a:r>
              <a:rPr lang="zh-CN" altLang="en-US" sz="2400" b="0" u="none">
                <a:latin typeface="宋体" panose="02010600030101010101" pitchFamily="2" charset="-122"/>
                <a:ea typeface="宋体" panose="02010600030101010101" pitchFamily="2" charset="-122"/>
                <a:cs typeface="宋体" panose="02010600030101010101" pitchFamily="2" charset="-122"/>
              </a:rPr>
              <a:t>映像，</a:t>
            </a:r>
            <a:r>
              <a:rPr lang="en-US" altLang="zh-CN" sz="2400" b="0" u="none">
                <a:latin typeface="宋体" panose="02010600030101010101" pitchFamily="2" charset="-122"/>
                <a:ea typeface="宋体" panose="02010600030101010101" pitchFamily="2" charset="-122"/>
                <a:cs typeface="宋体" panose="02010600030101010101" pitchFamily="2" charset="-122"/>
              </a:rPr>
              <a:t>……</a:t>
            </a:r>
            <a:r>
              <a:rPr lang="zh-CN" altLang="en-US" sz="2400" b="0" u="none">
                <a:latin typeface="宋体" panose="02010600030101010101" pitchFamily="2" charset="-122"/>
                <a:ea typeface="宋体" panose="02010600030101010101" pitchFamily="2" charset="-122"/>
                <a:cs typeface="宋体" panose="02010600030101010101" pitchFamily="2" charset="-122"/>
              </a:rPr>
              <a:t>，直到找到一个空位置将结点存入为止。当然这只是解决“冲突”的一种简单方法，如何避免、减少和处理“冲突”是使用哈希表的一个难题。</a:t>
            </a:r>
            <a:endParaRPr lang="zh-CN" altLang="en-US" sz="2400"/>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71855"/>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哈希函数的构造</a:t>
            </a:r>
            <a:endParaRPr lang="zh-CN" altLang="en-US" sz="2400" b="1">
              <a:latin typeface="宋体" panose="02010600030101010101" pitchFamily="2" charset="-122"/>
              <a:ea typeface="宋体" panose="02010600030101010101" pitchFamily="2" charset="-122"/>
            </a:endParaRPr>
          </a:p>
        </p:txBody>
      </p:sp>
      <p:sp>
        <p:nvSpPr>
          <p:cNvPr id="2" name="文本框 1"/>
          <p:cNvSpPr txBox="1"/>
          <p:nvPr/>
        </p:nvSpPr>
        <p:spPr>
          <a:xfrm>
            <a:off x="986155" y="1645920"/>
            <a:ext cx="7017385" cy="2651760"/>
          </a:xfrm>
          <a:prstGeom prst="rect">
            <a:avLst/>
          </a:prstGeom>
          <a:noFill/>
        </p:spPr>
        <p:txBody>
          <a:bodyPr wrap="square" rtlCol="0">
            <a:spAutoFit/>
          </a:bodyPr>
          <a:p>
            <a:r>
              <a:rPr lang="en-US" altLang="zh-CN" sz="2400"/>
              <a:t>1</a:t>
            </a:r>
            <a:r>
              <a:rPr lang="zh-CN" altLang="en-US" sz="2400"/>
              <a:t>、直接定址法</a:t>
            </a:r>
            <a:endParaRPr lang="zh-CN" altLang="en-US" sz="2400"/>
          </a:p>
          <a:p>
            <a:r>
              <a:rPr lang="zh-CN" altLang="en-US" sz="2400"/>
              <a:t>以关键字Key本身或关键字加上某个数值常量C作为散列地址的方法。散列函数为：h(Key)= Key+C，若C为0，则散列地址就是关键字本身。</a:t>
            </a:r>
            <a:endParaRPr lang="zh-CN" altLang="en-US" sz="2400"/>
          </a:p>
          <a:p>
            <a:endParaRPr lang="zh-CN" altLang="en-US" sz="2400"/>
          </a:p>
          <a:p>
            <a:endParaRPr lang="zh-CN" altLang="en-US" sz="2400"/>
          </a:p>
          <a:p>
            <a:endParaRPr lang="zh-CN" altLang="en-US" sz="2400"/>
          </a:p>
        </p:txBody>
      </p:sp>
      <p:sp>
        <p:nvSpPr>
          <p:cNvPr id="4"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引题：分身数对</a:t>
            </a:r>
            <a:endParaRPr kumimoji="1" lang="zh-CN" altLang="en-US" sz="3000" b="0" i="0" u="none" strike="noStrike" kern="1200" cap="small" spc="0" normalizeH="0" baseline="0" noProof="0" dirty="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a:latin typeface="Verdana" panose="020B0604030504040204" pitchFamily="34" charset="0"/>
                <a:sym typeface="+mn-ea"/>
              </a:rPr>
              <a:t>考虑一组n个不同的正整数a1,a2,...,an，它们的值在1到1000000之间。给定一个整数x。写一个程序sumx计算这样的数对个数(a</a:t>
            </a:r>
            <a:r>
              <a:rPr lang="en-US" altLang="zh-CN">
                <a:latin typeface="Verdana" panose="020B0604030504040204" pitchFamily="34" charset="0"/>
                <a:sym typeface="+mn-ea"/>
              </a:rPr>
              <a:t>[</a:t>
            </a:r>
            <a:r>
              <a:rPr>
                <a:latin typeface="Verdana" panose="020B0604030504040204" pitchFamily="34" charset="0"/>
                <a:sym typeface="+mn-ea"/>
              </a:rPr>
              <a:t>i</a:t>
            </a:r>
            <a:r>
              <a:rPr lang="en-US">
                <a:latin typeface="Verdana" panose="020B0604030504040204" pitchFamily="34" charset="0"/>
                <a:sym typeface="+mn-ea"/>
              </a:rPr>
              <a:t>]</a:t>
            </a:r>
            <a:r>
              <a:rPr>
                <a:latin typeface="Verdana" panose="020B0604030504040204" pitchFamily="34" charset="0"/>
                <a:sym typeface="+mn-ea"/>
              </a:rPr>
              <a:t>,a</a:t>
            </a:r>
            <a:r>
              <a:rPr lang="en-US">
                <a:latin typeface="Verdana" panose="020B0604030504040204" pitchFamily="34" charset="0"/>
                <a:sym typeface="+mn-ea"/>
              </a:rPr>
              <a:t>[</a:t>
            </a:r>
            <a:r>
              <a:rPr>
                <a:latin typeface="Verdana" panose="020B0604030504040204" pitchFamily="34" charset="0"/>
                <a:sym typeface="+mn-ea"/>
              </a:rPr>
              <a:t>j</a:t>
            </a:r>
            <a:r>
              <a:rPr lang="en-US">
                <a:latin typeface="Verdana" panose="020B0604030504040204" pitchFamily="34" charset="0"/>
                <a:sym typeface="+mn-ea"/>
              </a:rPr>
              <a:t>]</a:t>
            </a:r>
            <a:r>
              <a:rPr>
                <a:latin typeface="Verdana" panose="020B0604030504040204" pitchFamily="34" charset="0"/>
                <a:sym typeface="+mn-ea"/>
              </a:rPr>
              <a:t>)，1&lt;=i&lt;j&lt;=n并且a</a:t>
            </a:r>
            <a:r>
              <a:rPr lang="en-US">
                <a:latin typeface="Verdana" panose="020B0604030504040204" pitchFamily="34" charset="0"/>
                <a:sym typeface="+mn-ea"/>
              </a:rPr>
              <a:t>[</a:t>
            </a:r>
            <a:r>
              <a:rPr>
                <a:latin typeface="Verdana" panose="020B0604030504040204" pitchFamily="34" charset="0"/>
                <a:sym typeface="+mn-ea"/>
              </a:rPr>
              <a:t>i</a:t>
            </a:r>
            <a:r>
              <a:rPr lang="en-US">
                <a:latin typeface="Verdana" panose="020B0604030504040204" pitchFamily="34" charset="0"/>
                <a:sym typeface="+mn-ea"/>
              </a:rPr>
              <a:t>]</a:t>
            </a:r>
            <a:r>
              <a:rPr>
                <a:latin typeface="Verdana" panose="020B0604030504040204" pitchFamily="34" charset="0"/>
                <a:sym typeface="+mn-ea"/>
              </a:rPr>
              <a:t>+a</a:t>
            </a:r>
            <a:r>
              <a:rPr lang="en-US">
                <a:latin typeface="Verdana" panose="020B0604030504040204" pitchFamily="34" charset="0"/>
                <a:sym typeface="+mn-ea"/>
              </a:rPr>
              <a:t>[</a:t>
            </a:r>
            <a:r>
              <a:rPr>
                <a:latin typeface="Verdana" panose="020B0604030504040204" pitchFamily="34" charset="0"/>
                <a:sym typeface="+mn-ea"/>
              </a:rPr>
              <a:t>j</a:t>
            </a:r>
            <a:r>
              <a:rPr lang="en-US">
                <a:latin typeface="Verdana" panose="020B0604030504040204" pitchFamily="34" charset="0"/>
                <a:sym typeface="+mn-ea"/>
              </a:rPr>
              <a:t>]</a:t>
            </a:r>
            <a:r>
              <a:rPr>
                <a:latin typeface="Verdana" panose="020B0604030504040204" pitchFamily="34" charset="0"/>
                <a:sym typeface="+mn-ea"/>
              </a:rPr>
              <a:t>=x。</a:t>
            </a:r>
            <a:endParaRPr>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【输入格式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第一行是一个整数n(1&lt;=n&lt;=10</a:t>
            </a:r>
            <a:r>
              <a:rPr lang="en-US" dirty="0">
                <a:latin typeface="Verdana" panose="020B0604030504040204" pitchFamily="34" charset="0"/>
                <a:sym typeface="+mn-ea"/>
              </a:rPr>
              <a:t>0</a:t>
            </a:r>
            <a:r>
              <a:rPr dirty="0">
                <a:latin typeface="Verdana" panose="020B0604030504040204" pitchFamily="34" charset="0"/>
                <a:sym typeface="+mn-ea"/>
              </a:rPr>
              <a:t>000)。</a:t>
            </a:r>
            <a:endParaRPr dirty="0">
              <a:latin typeface="Verdana" panose="020B0604030504040204" pitchFamily="34" charset="0"/>
              <a:sym typeface="+mn-ea"/>
            </a:endParaRPr>
          </a:p>
          <a:p>
            <a:pPr marL="0" indent="0">
              <a:spcBef>
                <a:spcPct val="0"/>
              </a:spcBef>
              <a:buNone/>
            </a:pPr>
            <a:r>
              <a:rPr dirty="0">
                <a:latin typeface="Verdana" panose="020B0604030504040204" pitchFamily="34" charset="0"/>
                <a:sym typeface="+mn-ea"/>
              </a:rPr>
              <a:t>第二行有n个整数表示元素。</a:t>
            </a:r>
            <a:endParaRPr dirty="0">
              <a:latin typeface="Verdana" panose="020B0604030504040204" pitchFamily="34" charset="0"/>
              <a:sym typeface="+mn-ea"/>
            </a:endParaRPr>
          </a:p>
          <a:p>
            <a:pPr marL="0" indent="0">
              <a:spcBef>
                <a:spcPct val="0"/>
              </a:spcBef>
              <a:buNone/>
            </a:pPr>
            <a:r>
              <a:rPr dirty="0">
                <a:latin typeface="Verdana" panose="020B0604030504040204" pitchFamily="34" charset="0"/>
                <a:sym typeface="+mn-ea"/>
              </a:rPr>
              <a:t>第三行是一个整数x(1&lt;=x&lt;=2000000)。</a:t>
            </a:r>
            <a:endParaRPr dirty="0">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【输出格式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输出一行包含一个整数表示这样的数对个数。</a:t>
            </a:r>
            <a:endParaRPr dirty="0">
              <a:latin typeface="Verdana" panose="020B0604030504040204" pitchFamily="34" charset="0"/>
              <a:sym typeface="+mn-ea"/>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8" name="矩形 466947"/>
          <p:cNvSpPr/>
          <p:nvPr/>
        </p:nvSpPr>
        <p:spPr>
          <a:xfrm>
            <a:off x="1325880" y="1161415"/>
            <a:ext cx="3542665" cy="155702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【样例输入</a:t>
            </a:r>
            <a:r>
              <a:rPr lang="zh-CN" altLang="en-US" sz="2400">
                <a:latin typeface="Verdana" panose="020B0604030504040204" pitchFamily="34" charset="0"/>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9</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5 12 7 10 9 1 2 3 11</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13</a:t>
            </a:r>
            <a:endParaRPr lang="en-US" altLang="zh-CN" sz="2400">
              <a:latin typeface="Verdana" panose="020B0604030504040204" pitchFamily="34" charset="0"/>
              <a:ea typeface="宋体" panose="02010600030101010101" pitchFamily="2" charset="-122"/>
            </a:endParaRPr>
          </a:p>
        </p:txBody>
      </p:sp>
      <p:sp>
        <p:nvSpPr>
          <p:cNvPr id="466951" name="矩形 466950"/>
          <p:cNvSpPr/>
          <p:nvPr/>
        </p:nvSpPr>
        <p:spPr>
          <a:xfrm>
            <a:off x="5169535" y="1052513"/>
            <a:ext cx="3024188" cy="822960"/>
          </a:xfrm>
          <a:prstGeom prst="rect">
            <a:avLst/>
          </a:prstGeom>
          <a:noFill/>
          <a:ln w="9525">
            <a:noFill/>
          </a:ln>
        </p:spPr>
        <p:txBody>
          <a:bodyPr>
            <a:spAutoFit/>
          </a:bodyPr>
          <a:p>
            <a:pPr lvl="0"/>
            <a:r>
              <a:rPr lang="zh-CN" altLang="en-US" sz="2400" dirty="0">
                <a:latin typeface="Verdana" panose="020B0604030504040204" pitchFamily="34" charset="0"/>
                <a:ea typeface="宋体" panose="02010600030101010101" pitchFamily="2" charset="-122"/>
              </a:rPr>
              <a:t>【样例输出</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3</a:t>
            </a:r>
            <a:endParaRPr lang="en-US" altLang="zh-CN" sz="2400">
              <a:latin typeface="Verdana" panose="020B0604030504040204" pitchFamily="34" charset="0"/>
              <a:ea typeface="宋体" panose="02010600030101010101" pitchFamily="2" charset="-122"/>
            </a:endParaRPr>
          </a:p>
        </p:txBody>
      </p:sp>
      <p:sp>
        <p:nvSpPr>
          <p:cNvPr id="2" name="矩形 1"/>
          <p:cNvSpPr/>
          <p:nvPr/>
        </p:nvSpPr>
        <p:spPr>
          <a:xfrm>
            <a:off x="1490345" y="3423920"/>
            <a:ext cx="6012815" cy="1188720"/>
          </a:xfrm>
          <a:prstGeom prst="rect">
            <a:avLst/>
          </a:prstGeom>
          <a:noFill/>
          <a:ln w="9525">
            <a:noFill/>
          </a:ln>
        </p:spPr>
        <p:txBody>
          <a:bodyPr wrap="square">
            <a:spAutoFit/>
          </a:bodyPr>
          <a:p>
            <a:pPr lvl="0"/>
            <a:r>
              <a:rPr lang="zh-CN" altLang="en-US" sz="2400" dirty="0">
                <a:latin typeface="Verdana" panose="020B0604030504040204" pitchFamily="34" charset="0"/>
                <a:ea typeface="宋体" panose="02010600030101010101" pitchFamily="2" charset="-122"/>
              </a:rPr>
              <a:t>【样例说明</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不同的和为13的数对是(12, 1), (10, 3)和(2, 11)。</a:t>
            </a:r>
            <a:endParaRPr lang="en-US" altLang="zh-CN" sz="2400">
              <a:latin typeface="Verdana" panose="020B060403050404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31128"/>
            <a:ext cx="7467600" cy="1143000"/>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1</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、数字朋友（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num.???</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endParaRPr kumimoji="1" lang="zh-CN" altLang="en-US" sz="3000" b="0" i="0" u="none" strike="noStrike" kern="1200" cap="small" spc="0" normalizeH="0" baseline="0" noProof="0" dirty="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62915" y="1306195"/>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a:latin typeface="Verdana" panose="020B0604030504040204" pitchFamily="34" charset="0"/>
                <a:sym typeface="+mn-ea"/>
              </a:rPr>
              <a:t>小W最近对枯燥的数字研究产生了浓厚的兴趣。他发现很多整数其实“长”的都差不多，都是由0~9十个数字构成。于是，他自己给出了一个“小W定义”：如果两个整数由相同的数字构成，那么这两个整数就叫做“数字朋友”。所以123和323313133323213就是数字朋友，但是123和22121221就不是。</a:t>
            </a:r>
            <a:endParaRPr>
              <a:latin typeface="Verdana" panose="020B0604030504040204" pitchFamily="34" charset="0"/>
              <a:sym typeface="+mn-ea"/>
            </a:endParaRPr>
          </a:p>
          <a:p>
            <a:pPr marL="0" indent="0">
              <a:spcBef>
                <a:spcPct val="0"/>
              </a:spcBef>
              <a:buNone/>
            </a:pPr>
            <a:r>
              <a:rPr>
                <a:latin typeface="Verdana" panose="020B0604030504040204" pitchFamily="34" charset="0"/>
                <a:sym typeface="+mn-ea"/>
              </a:rPr>
              <a:t>    如果两个正整数不是数字朋友，但是如果其中一个进行一次相邻交换后它们成为数字朋友，那么它们就叫做“几乎是朋友”。一次相邻交换改变两个相邻数字a和b，使之成为a-1和b+1或者a+1和b-1，新的数组仍然要在0到9之间，且形成的整数没有前导0。所以123和2223042就是几乎是朋友（让04变成13），但是137和470既不是朋友也不是几乎是朋友（因为13变成04是不被允许的）。</a:t>
            </a:r>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引题：分身数对</a:t>
            </a:r>
            <a:endParaRPr kumimoji="1" lang="zh-CN" altLang="en-US" sz="3000" b="0" i="0" u="none" strike="noStrike" kern="1200" cap="small" spc="0" normalizeH="0" baseline="0" noProof="0" dirty="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a:latin typeface="Verdana" panose="020B0604030504040204" pitchFamily="34" charset="0"/>
                <a:sym typeface="+mn-ea"/>
              </a:rPr>
              <a:t>考虑一组n个不同的正整数a1,a2,...,an，它们的值在1到1000000之间。给定一个整数x。写一个程序sumx计算这样的数对个数(a</a:t>
            </a:r>
            <a:r>
              <a:rPr lang="en-US" altLang="zh-CN">
                <a:latin typeface="Verdana" panose="020B0604030504040204" pitchFamily="34" charset="0"/>
                <a:sym typeface="+mn-ea"/>
              </a:rPr>
              <a:t>[</a:t>
            </a:r>
            <a:r>
              <a:rPr>
                <a:latin typeface="Verdana" panose="020B0604030504040204" pitchFamily="34" charset="0"/>
                <a:sym typeface="+mn-ea"/>
              </a:rPr>
              <a:t>i</a:t>
            </a:r>
            <a:r>
              <a:rPr lang="en-US">
                <a:latin typeface="Verdana" panose="020B0604030504040204" pitchFamily="34" charset="0"/>
                <a:sym typeface="+mn-ea"/>
              </a:rPr>
              <a:t>]</a:t>
            </a:r>
            <a:r>
              <a:rPr>
                <a:latin typeface="Verdana" panose="020B0604030504040204" pitchFamily="34" charset="0"/>
                <a:sym typeface="+mn-ea"/>
              </a:rPr>
              <a:t>,a</a:t>
            </a:r>
            <a:r>
              <a:rPr lang="en-US">
                <a:latin typeface="Verdana" panose="020B0604030504040204" pitchFamily="34" charset="0"/>
                <a:sym typeface="+mn-ea"/>
              </a:rPr>
              <a:t>[</a:t>
            </a:r>
            <a:r>
              <a:rPr>
                <a:latin typeface="Verdana" panose="020B0604030504040204" pitchFamily="34" charset="0"/>
                <a:sym typeface="+mn-ea"/>
              </a:rPr>
              <a:t>j</a:t>
            </a:r>
            <a:r>
              <a:rPr lang="en-US">
                <a:latin typeface="Verdana" panose="020B0604030504040204" pitchFamily="34" charset="0"/>
                <a:sym typeface="+mn-ea"/>
              </a:rPr>
              <a:t>]</a:t>
            </a:r>
            <a:r>
              <a:rPr>
                <a:latin typeface="Verdana" panose="020B0604030504040204" pitchFamily="34" charset="0"/>
                <a:sym typeface="+mn-ea"/>
              </a:rPr>
              <a:t>)，1&lt;=i&lt;j&lt;=n并且a</a:t>
            </a:r>
            <a:r>
              <a:rPr lang="en-US">
                <a:latin typeface="Verdana" panose="020B0604030504040204" pitchFamily="34" charset="0"/>
                <a:sym typeface="+mn-ea"/>
              </a:rPr>
              <a:t>[</a:t>
            </a:r>
            <a:r>
              <a:rPr>
                <a:latin typeface="Verdana" panose="020B0604030504040204" pitchFamily="34" charset="0"/>
                <a:sym typeface="+mn-ea"/>
              </a:rPr>
              <a:t>i</a:t>
            </a:r>
            <a:r>
              <a:rPr lang="en-US">
                <a:latin typeface="Verdana" panose="020B0604030504040204" pitchFamily="34" charset="0"/>
                <a:sym typeface="+mn-ea"/>
              </a:rPr>
              <a:t>]</a:t>
            </a:r>
            <a:r>
              <a:rPr>
                <a:latin typeface="Verdana" panose="020B0604030504040204" pitchFamily="34" charset="0"/>
                <a:sym typeface="+mn-ea"/>
              </a:rPr>
              <a:t>+a</a:t>
            </a:r>
            <a:r>
              <a:rPr lang="en-US">
                <a:latin typeface="Verdana" panose="020B0604030504040204" pitchFamily="34" charset="0"/>
                <a:sym typeface="+mn-ea"/>
              </a:rPr>
              <a:t>[</a:t>
            </a:r>
            <a:r>
              <a:rPr>
                <a:latin typeface="Verdana" panose="020B0604030504040204" pitchFamily="34" charset="0"/>
                <a:sym typeface="+mn-ea"/>
              </a:rPr>
              <a:t>j</a:t>
            </a:r>
            <a:r>
              <a:rPr lang="en-US">
                <a:latin typeface="Verdana" panose="020B0604030504040204" pitchFamily="34" charset="0"/>
                <a:sym typeface="+mn-ea"/>
              </a:rPr>
              <a:t>]</a:t>
            </a:r>
            <a:r>
              <a:rPr>
                <a:latin typeface="Verdana" panose="020B0604030504040204" pitchFamily="34" charset="0"/>
                <a:sym typeface="+mn-ea"/>
              </a:rPr>
              <a:t>=x。</a:t>
            </a:r>
            <a:endParaRPr>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【输入格式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第一行是一个整数n(1&lt;=n&lt;=10</a:t>
            </a:r>
            <a:r>
              <a:rPr lang="en-US" dirty="0">
                <a:latin typeface="Verdana" panose="020B0604030504040204" pitchFamily="34" charset="0"/>
                <a:sym typeface="+mn-ea"/>
              </a:rPr>
              <a:t>0</a:t>
            </a:r>
            <a:r>
              <a:rPr dirty="0">
                <a:latin typeface="Verdana" panose="020B0604030504040204" pitchFamily="34" charset="0"/>
                <a:sym typeface="+mn-ea"/>
              </a:rPr>
              <a:t>000)。</a:t>
            </a:r>
            <a:endParaRPr dirty="0">
              <a:latin typeface="Verdana" panose="020B0604030504040204" pitchFamily="34" charset="0"/>
              <a:sym typeface="+mn-ea"/>
            </a:endParaRPr>
          </a:p>
          <a:p>
            <a:pPr marL="0" indent="0">
              <a:spcBef>
                <a:spcPct val="0"/>
              </a:spcBef>
              <a:buNone/>
            </a:pPr>
            <a:r>
              <a:rPr dirty="0">
                <a:latin typeface="Verdana" panose="020B0604030504040204" pitchFamily="34" charset="0"/>
                <a:sym typeface="+mn-ea"/>
              </a:rPr>
              <a:t>第二行有n个整数表示元素。</a:t>
            </a:r>
            <a:endParaRPr dirty="0">
              <a:latin typeface="Verdana" panose="020B0604030504040204" pitchFamily="34" charset="0"/>
              <a:sym typeface="+mn-ea"/>
            </a:endParaRPr>
          </a:p>
          <a:p>
            <a:pPr marL="0" indent="0">
              <a:spcBef>
                <a:spcPct val="0"/>
              </a:spcBef>
              <a:buNone/>
            </a:pPr>
            <a:r>
              <a:rPr dirty="0">
                <a:latin typeface="Verdana" panose="020B0604030504040204" pitchFamily="34" charset="0"/>
                <a:sym typeface="+mn-ea"/>
              </a:rPr>
              <a:t>第三行是一个整数x(1&lt;=x&lt;=2000000)。</a:t>
            </a:r>
            <a:endParaRPr dirty="0">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【输出格式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输出一行包含一个整数表示这样的数对个数。</a:t>
            </a:r>
            <a:endParaRPr dirty="0">
              <a:latin typeface="Verdana" panose="020B0604030504040204" pitchFamily="34" charset="0"/>
              <a:sym typeface="+mn-ea"/>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r>
              <a:rPr lang="en-US" altLang="zh-CN">
                <a:latin typeface="Trebuchet MS" panose="020B0603020202020204" charset="0"/>
                <a:ea typeface="楷体" panose="02010609060101010101" charset="-122"/>
              </a:rPr>
              <a:t>JSOI2018</a:t>
            </a:r>
            <a:r>
              <a:rPr lang="zh-CN" altLang="en-US">
                <a:latin typeface="Trebuchet MS" panose="020B0603020202020204" charset="0"/>
                <a:ea typeface="楷体" panose="02010609060101010101" charset="-122"/>
              </a:rPr>
              <a:t>省信息学奥林匹克冬令营</a:t>
            </a:r>
            <a:r>
              <a:rPr lang="en-US" altLang="zh-CN">
                <a:latin typeface="Trebuchet MS" panose="020B0603020202020204" charset="0"/>
                <a:ea typeface="楷体" panose="02010609060101010101" charset="-122"/>
              </a:rPr>
              <a:t>C</a:t>
            </a:r>
            <a:r>
              <a:rPr lang="zh-CN" altLang="en-US">
                <a:latin typeface="Trebuchet MS" panose="020B0603020202020204" charset="0"/>
                <a:ea typeface="楷体" panose="02010609060101010101" charset="-122"/>
              </a:rPr>
              <a:t>班教学</a:t>
            </a:r>
            <a:r>
              <a:rPr lang="en-US" altLang="zh-CN">
                <a:latin typeface="Trebuchet MS" panose="020B0603020202020204" charset="0"/>
                <a:ea typeface="楷体" panose="02010609060101010101" charset="-122"/>
              </a:rPr>
              <a:t>——</a:t>
            </a:r>
            <a:r>
              <a:rPr lang="zh-CN" altLang="en-US">
                <a:latin typeface="Trebuchet MS" panose="020B0603020202020204" charset="0"/>
                <a:ea typeface="楷体" panose="02010609060101010101" charset="-122"/>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a:latin typeface="Verdana" panose="020B0604030504040204" pitchFamily="34" charset="0"/>
                <a:sym typeface="+mn-ea"/>
              </a:rPr>
              <a:t>    你的任务就是确定给你的两个正整数是朋友或者几乎是朋友或者什么都不是</a:t>
            </a:r>
            <a:endParaRPr>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【输入格式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第输入数据有多组，第一行为一个整数n，n&lt;=10，代表测试数据的组数。 接下来n行，每行两个整数x和y，之间有1个空格隔开，0 &lt; x , y &lt;10^100 ，两个整数都没有前导0。</a:t>
            </a:r>
            <a:endParaRPr dirty="0">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【输出格式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输出共n行，对应着每组输入数据的解，代表两者之间的关系，分别用“friends”，“almost friends”或者“nothing”来表示（输出不包括引号）。</a:t>
            </a:r>
            <a:endParaRPr dirty="0">
              <a:latin typeface="Verdana" panose="020B0604030504040204" pitchFamily="34" charset="0"/>
              <a:sym typeface="+mn-ea"/>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8" name="矩形 466947"/>
          <p:cNvSpPr/>
          <p:nvPr/>
        </p:nvSpPr>
        <p:spPr>
          <a:xfrm>
            <a:off x="1490028" y="1437005"/>
            <a:ext cx="2447925" cy="3020060"/>
          </a:xfrm>
          <a:prstGeom prst="rect">
            <a:avLst/>
          </a:prstGeom>
          <a:noFill/>
          <a:ln w="9525">
            <a:noFill/>
          </a:ln>
        </p:spPr>
        <p:txBody>
          <a:bodyPr anchor="ctr">
            <a:spAutoFit/>
          </a:bodyPr>
          <a:p>
            <a:pPr lvl="0"/>
            <a:r>
              <a:rPr lang="zh-CN" altLang="en-US" sz="2400" dirty="0">
                <a:latin typeface="Verdana" panose="020B0604030504040204" pitchFamily="34" charset="0"/>
                <a:ea typeface="宋体" panose="02010600030101010101" pitchFamily="2" charset="-122"/>
              </a:rPr>
              <a:t>【样例输入</a:t>
            </a:r>
            <a:r>
              <a:rPr lang="zh-CN" altLang="en-US" sz="2400">
                <a:latin typeface="Verdana" panose="020B0604030504040204" pitchFamily="34" charset="0"/>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4</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123 32331313323213</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123 22121221</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123 2223042</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137 470</a:t>
            </a:r>
            <a:endParaRPr lang="en-US" altLang="zh-CN" sz="2400">
              <a:latin typeface="Verdana" panose="020B0604030504040204" pitchFamily="34" charset="0"/>
              <a:ea typeface="宋体" panose="02010600030101010101" pitchFamily="2" charset="-122"/>
            </a:endParaRPr>
          </a:p>
        </p:txBody>
      </p:sp>
      <p:sp>
        <p:nvSpPr>
          <p:cNvPr id="466951" name="矩形 466950"/>
          <p:cNvSpPr/>
          <p:nvPr/>
        </p:nvSpPr>
        <p:spPr>
          <a:xfrm>
            <a:off x="5156200" y="1710373"/>
            <a:ext cx="3024188" cy="1920240"/>
          </a:xfrm>
          <a:prstGeom prst="rect">
            <a:avLst/>
          </a:prstGeom>
          <a:noFill/>
          <a:ln w="9525">
            <a:noFill/>
          </a:ln>
        </p:spPr>
        <p:txBody>
          <a:bodyPr>
            <a:spAutoFit/>
          </a:bodyPr>
          <a:p>
            <a:pPr lvl="0"/>
            <a:r>
              <a:rPr lang="zh-CN" altLang="en-US" sz="2400" dirty="0">
                <a:latin typeface="Verdana" panose="020B0604030504040204" pitchFamily="34" charset="0"/>
                <a:ea typeface="宋体" panose="02010600030101010101" pitchFamily="2" charset="-122"/>
              </a:rPr>
              <a:t>【样例输出</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friends</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almost friends</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almost friends</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nothing</a:t>
            </a:r>
            <a:endParaRPr lang="en-US" altLang="zh-CN" sz="2400">
              <a:latin typeface="Verdana" panose="020B060403050404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983615" y="1272540"/>
            <a:ext cx="7176770" cy="155448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开两个</a:t>
            </a:r>
            <a:r>
              <a:rPr lang="en-US" altLang="zh-CN" sz="2400">
                <a:latin typeface="Verdana" panose="020B0604030504040204" pitchFamily="34" charset="0"/>
                <a:ea typeface="宋体" panose="02010600030101010101" pitchFamily="2" charset="-122"/>
              </a:rPr>
              <a:t>0-9</a:t>
            </a:r>
            <a:r>
              <a:rPr lang="zh-CN" altLang="en-US" sz="2400">
                <a:latin typeface="Verdana" panose="020B0604030504040204" pitchFamily="34" charset="0"/>
                <a:ea typeface="宋体" panose="02010600030101010101" pitchFamily="2" charset="-122"/>
              </a:rPr>
              <a:t>的哈希数组记录整数的每个数字关系。然后对比。</a:t>
            </a:r>
            <a:endParaRPr lang="zh-CN" altLang="en-US" sz="240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19175" y="1374140"/>
            <a:ext cx="7523480" cy="3383280"/>
          </a:xfrm>
          <a:prstGeom prst="rect">
            <a:avLst/>
          </a:prstGeom>
          <a:noFill/>
        </p:spPr>
        <p:txBody>
          <a:bodyPr wrap="square" rtlCol="0">
            <a:spAutoFit/>
          </a:bodyPr>
          <a:p>
            <a:r>
              <a:rPr lang="zh-CN" altLang="en-US" sz="2400"/>
              <a:t>2、除余法</a:t>
            </a:r>
            <a:endParaRPr lang="zh-CN" altLang="en-US" sz="2400"/>
          </a:p>
          <a:p>
            <a:r>
              <a:rPr lang="zh-CN" altLang="en-US" sz="2400"/>
              <a:t>选择一个适当的正整数m，用m去除关键码，取其余数作为地址，即：h(Key)= Key mod m，这个方法应用的最多，其关键是m的选取,一般选m为小于某个区域长度n的最大素数（如例1中取m=13），为什么呢？就是为了尽力避免冲突。假设取m=1000 ，则哈希函数分类的标准实际上就变成了按照关键字末三位数分类，这样最多1000类，冲突会很多。一般地说，如果 m 的约数越多，那么冲突的几率就越大。</a:t>
            </a:r>
            <a:endParaRPr lang="zh-CN" altLang="en-US" sz="2400"/>
          </a:p>
        </p:txBody>
      </p:sp>
      <p:sp>
        <p:nvSpPr>
          <p:cNvPr id="3" name="文本框 2"/>
          <p:cNvSpPr txBox="1"/>
          <p:nvPr/>
        </p:nvSpPr>
        <p:spPr>
          <a:xfrm>
            <a:off x="780415" y="7823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哈希函数的构造</a:t>
            </a:r>
            <a:endParaRPr lang="zh-CN" altLang="en-US" sz="2400" b="1">
              <a:latin typeface="宋体" panose="02010600030101010101" pitchFamily="2" charset="-122"/>
              <a:ea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10920" y="1087120"/>
            <a:ext cx="7523480" cy="5212080"/>
          </a:xfrm>
          <a:prstGeom prst="rect">
            <a:avLst/>
          </a:prstGeom>
          <a:noFill/>
        </p:spPr>
        <p:txBody>
          <a:bodyPr wrap="square" rtlCol="0">
            <a:spAutoFit/>
          </a:bodyPr>
          <a:p>
            <a:r>
              <a:rPr lang="zh-CN" altLang="en-US" sz="2400"/>
              <a:t>2、除余法</a:t>
            </a:r>
            <a:endParaRPr lang="zh-CN" altLang="en-US" sz="2400"/>
          </a:p>
          <a:p>
            <a:r>
              <a:rPr lang="zh-CN" altLang="en-US" sz="2400"/>
              <a:t>简单的证明：假设m是一个有较多约数的数，同时在数据中存在q满足gcd(m,q)=d &gt;1 ，即有m=a*d,q=b*d,则有以下等式：q mod m= q – m* [q div m] =q – m*[b div a] 。</a:t>
            </a:r>
            <a:endParaRPr lang="zh-CN" altLang="en-US" sz="2400"/>
          </a:p>
          <a:p>
            <a:r>
              <a:rPr lang="zh-CN" altLang="en-US" sz="2400"/>
              <a:t>其中，[b div a]的取值范围是不会超过[0，b]的正整数。也就是说，[b div a]的值只有b+1种可能，而m是一个预先确定的数。因此上式的值就只有b+1种可能了。这样，虽然mod 运算之后的余数仍然在[0，m-1]内，但是它的取值仅限于等式可能取到的那些值。也就是说余数的分布变得不均匀了。容易看出，m的约数越多，发生这种余数分布不均匀的情况就越频繁，冲突的几率越高。而素数的约数是最少的，因此我们选用大素数。记住“素数是我们的得力助手”。</a:t>
            </a:r>
            <a:endParaRPr lang="zh-CN" altLang="en-US" sz="2400"/>
          </a:p>
        </p:txBody>
      </p:sp>
      <p:sp>
        <p:nvSpPr>
          <p:cNvPr id="3" name="文本框 2"/>
          <p:cNvSpPr txBox="1"/>
          <p:nvPr/>
        </p:nvSpPr>
        <p:spPr>
          <a:xfrm>
            <a:off x="780415" y="70231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哈希函数的构造</a:t>
            </a:r>
            <a:endParaRPr lang="zh-CN" altLang="en-US" sz="2400" b="1">
              <a:latin typeface="宋体" panose="02010600030101010101" pitchFamily="2" charset="-122"/>
              <a:ea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2</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lang="en-US" altLang="zh-CN" err="1">
                <a:latin typeface="Verdana" panose="020B0604030504040204" pitchFamily="34" charset="0"/>
                <a:sym typeface="+mn-ea"/>
              </a:rPr>
              <a:t>sumsets</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NOI</a:t>
            </a:r>
            <a:r>
              <a:rPr lang="zh-CN" altLang="en-US" dirty="0">
                <a:latin typeface="Verdana" panose="020B0604030504040204" pitchFamily="34" charset="0"/>
                <a:sym typeface="+mn-ea"/>
              </a:rPr>
              <a:t>题库</a:t>
            </a:r>
            <a:r>
              <a:rPr lang="en-US" altLang="zh-CN" dirty="0">
                <a:latin typeface="Verdana" panose="020B0604030504040204" pitchFamily="34" charset="0"/>
                <a:sym typeface="+mn-ea"/>
              </a:rPr>
              <a:t>1551</a:t>
            </a:r>
            <a:r>
              <a:rPr lang="zh-CN" altLang="en-US" dirty="0">
                <a:latin typeface="Verdana" panose="020B0604030504040204" pitchFamily="34" charset="0"/>
                <a:sym typeface="+mn-ea"/>
              </a:rPr>
              <a:t>）</a:t>
            </a:r>
            <a:endParaRPr kumimoji="1" lang="zh-CN" altLang="en-US" sz="3000" b="0" i="0" u="none" strike="noStrike" kern="1200" cap="small" spc="0" normalizeH="0" baseline="0" noProof="0" dirty="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给定一个整数集合</a:t>
            </a:r>
            <a:r>
              <a:rPr lang="en-US" altLang="zh-CN" dirty="0">
                <a:latin typeface="Verdana" panose="020B0604030504040204" pitchFamily="34" charset="0"/>
                <a:sym typeface="+mn-ea"/>
              </a:rPr>
              <a:t>S</a:t>
            </a:r>
            <a:r>
              <a:rPr lang="zh-CN" altLang="en-US" dirty="0">
                <a:latin typeface="Verdana" panose="020B0604030504040204" pitchFamily="34" charset="0"/>
                <a:sym typeface="+mn-ea"/>
              </a:rPr>
              <a:t>，请你寻找一个最大的</a:t>
            </a:r>
            <a:r>
              <a:rPr lang="en-US" altLang="zh-CN" dirty="0">
                <a:latin typeface="Verdana" panose="020B0604030504040204" pitchFamily="34" charset="0"/>
                <a:sym typeface="+mn-ea"/>
              </a:rPr>
              <a:t>d</a:t>
            </a:r>
            <a:r>
              <a:rPr lang="zh-CN" altLang="en-US" dirty="0">
                <a:latin typeface="Verdana" panose="020B0604030504040204" pitchFamily="34" charset="0"/>
                <a:sym typeface="+mn-ea"/>
              </a:rPr>
              <a:t>，使得</a:t>
            </a:r>
            <a:r>
              <a:rPr lang="en-US" altLang="zh-CN" err="1">
                <a:latin typeface="Verdana" panose="020B0604030504040204" pitchFamily="34" charset="0"/>
                <a:sym typeface="+mn-ea"/>
              </a:rPr>
              <a:t>a+b+c</a:t>
            </a:r>
            <a:r>
              <a:rPr lang="en-US" altLang="zh-CN" dirty="0">
                <a:latin typeface="Verdana" panose="020B0604030504040204" pitchFamily="34" charset="0"/>
                <a:sym typeface="+mn-ea"/>
              </a:rPr>
              <a:t>=d</a:t>
            </a:r>
            <a:r>
              <a:rPr lang="zh-CN" altLang="en-US" dirty="0">
                <a:latin typeface="Verdana" panose="020B0604030504040204" pitchFamily="34" charset="0"/>
                <a:sym typeface="+mn-ea"/>
              </a:rPr>
              <a:t>，并且</a:t>
            </a:r>
            <a:r>
              <a:rPr lang="en-US" altLang="zh-CN" dirty="0">
                <a:latin typeface="Verdana" panose="020B0604030504040204" pitchFamily="34" charset="0"/>
                <a:sym typeface="+mn-ea"/>
              </a:rPr>
              <a:t>a</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b</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c</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d</a:t>
            </a:r>
            <a:r>
              <a:rPr lang="zh-CN" altLang="en-US" dirty="0">
                <a:latin typeface="Verdana" panose="020B0604030504040204" pitchFamily="34" charset="0"/>
                <a:sym typeface="+mn-ea"/>
              </a:rPr>
              <a:t>都是集合中的元素。</a:t>
            </a:r>
            <a:endParaRPr lang="zh-CN" altLang="en-US" dirty="0">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【输入格式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若干个集合</a:t>
            </a:r>
            <a:r>
              <a:rPr lang="en-US" altLang="zh-CN" dirty="0">
                <a:latin typeface="Verdana" panose="020B0604030504040204" pitchFamily="34" charset="0"/>
                <a:sym typeface="+mn-ea"/>
              </a:rPr>
              <a:t>S</a:t>
            </a:r>
            <a:r>
              <a:rPr lang="zh-CN" altLang="en-US" dirty="0">
                <a:latin typeface="Verdana" panose="020B0604030504040204" pitchFamily="34" charset="0"/>
                <a:sym typeface="+mn-ea"/>
              </a:rPr>
              <a:t>，对于每个集合</a:t>
            </a:r>
            <a:r>
              <a:rPr lang="en-US" altLang="zh-CN" dirty="0">
                <a:latin typeface="Verdana" panose="020B0604030504040204" pitchFamily="34" charset="0"/>
                <a:sym typeface="+mn-ea"/>
              </a:rPr>
              <a:t>S</a:t>
            </a:r>
            <a:r>
              <a:rPr lang="zh-CN" altLang="en-US" dirty="0">
                <a:latin typeface="Verdana" panose="020B0604030504040204" pitchFamily="34" charset="0"/>
                <a:sym typeface="+mn-ea"/>
              </a:rPr>
              <a:t>的第一行包含一个整数</a:t>
            </a:r>
            <a:r>
              <a:rPr lang="en-US" altLang="zh-CN" dirty="0">
                <a:latin typeface="Verdana" panose="020B0604030504040204" pitchFamily="34" charset="0"/>
                <a:sym typeface="+mn-ea"/>
              </a:rPr>
              <a:t>n</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1 &lt;= n &lt;= 1000</a:t>
            </a:r>
            <a:r>
              <a:rPr lang="zh-CN" altLang="en-US" dirty="0">
                <a:latin typeface="Verdana" panose="020B0604030504040204" pitchFamily="34" charset="0"/>
                <a:sym typeface="+mn-ea"/>
              </a:rPr>
              <a:t>），表示集合中元素的个数，随后有</a:t>
            </a:r>
            <a:r>
              <a:rPr lang="en-US" altLang="zh-CN" dirty="0">
                <a:latin typeface="Verdana" panose="020B0604030504040204" pitchFamily="34" charset="0"/>
                <a:sym typeface="+mn-ea"/>
              </a:rPr>
              <a:t>n</a:t>
            </a:r>
            <a:r>
              <a:rPr lang="zh-CN" altLang="en-US" dirty="0">
                <a:latin typeface="Verdana" panose="020B0604030504040204" pitchFamily="34" charset="0"/>
                <a:sym typeface="+mn-ea"/>
              </a:rPr>
              <a:t>行，每行一个整数，表示集中</a:t>
            </a:r>
            <a:r>
              <a:rPr lang="en-US" altLang="zh-CN" dirty="0">
                <a:latin typeface="Verdana" panose="020B0604030504040204" pitchFamily="34" charset="0"/>
                <a:sym typeface="+mn-ea"/>
              </a:rPr>
              <a:t>S</a:t>
            </a:r>
            <a:r>
              <a:rPr lang="zh-CN" altLang="en-US" dirty="0">
                <a:latin typeface="Verdana" panose="020B0604030504040204" pitchFamily="34" charset="0"/>
                <a:sym typeface="+mn-ea"/>
              </a:rPr>
              <a:t>中的元素，每个整数的范围是</a:t>
            </a:r>
            <a:r>
              <a:rPr lang="en-US" altLang="zh-CN" dirty="0">
                <a:latin typeface="Verdana" panose="020B0604030504040204" pitchFamily="34" charset="0"/>
                <a:sym typeface="+mn-ea"/>
              </a:rPr>
              <a:t>[-536870912</a:t>
            </a:r>
            <a:r>
              <a:rPr lang="zh-CN" altLang="en-US" dirty="0">
                <a:latin typeface="Verdana" panose="020B0604030504040204" pitchFamily="34" charset="0"/>
                <a:sym typeface="+mn-ea"/>
              </a:rPr>
              <a:t>，</a:t>
            </a:r>
            <a:r>
              <a:rPr lang="en-US" altLang="zh-CN" dirty="0">
                <a:latin typeface="Verdana" panose="020B0604030504040204" pitchFamily="34" charset="0"/>
                <a:sym typeface="+mn-ea"/>
              </a:rPr>
              <a:t>536870911]</a:t>
            </a:r>
            <a:r>
              <a:rPr lang="zh-CN" altLang="en-US" dirty="0">
                <a:latin typeface="Verdana" panose="020B0604030504040204" pitchFamily="34" charset="0"/>
                <a:sym typeface="+mn-ea"/>
              </a:rPr>
              <a:t>。输入的最后一行包含一个</a:t>
            </a:r>
            <a:r>
              <a:rPr lang="en-US" altLang="zh-CN" dirty="0">
                <a:latin typeface="Verdana" panose="020B0604030504040204" pitchFamily="34" charset="0"/>
                <a:sym typeface="+mn-ea"/>
              </a:rPr>
              <a:t>0</a:t>
            </a:r>
            <a:r>
              <a:rPr lang="zh-CN" altLang="en-US" dirty="0">
                <a:latin typeface="Verdana" panose="020B0604030504040204" pitchFamily="34" charset="0"/>
                <a:sym typeface="+mn-ea"/>
              </a:rPr>
              <a:t>。</a:t>
            </a:r>
            <a:endParaRPr lang="zh-CN" altLang="en-US" dirty="0">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【输出格式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对于每个集合</a:t>
            </a:r>
            <a:r>
              <a:rPr lang="en-US" altLang="zh-CN" dirty="0">
                <a:latin typeface="Verdana" panose="020B0604030504040204" pitchFamily="34" charset="0"/>
                <a:sym typeface="+mn-ea"/>
              </a:rPr>
              <a:t>S</a:t>
            </a:r>
            <a:r>
              <a:rPr lang="zh-CN" altLang="en-US" dirty="0">
                <a:latin typeface="Verdana" panose="020B0604030504040204" pitchFamily="34" charset="0"/>
                <a:sym typeface="+mn-ea"/>
              </a:rPr>
              <a:t>，输出包含一行一个整数</a:t>
            </a:r>
            <a:r>
              <a:rPr lang="en-US" altLang="zh-CN" dirty="0">
                <a:latin typeface="Verdana" panose="020B0604030504040204" pitchFamily="34" charset="0"/>
                <a:sym typeface="+mn-ea"/>
              </a:rPr>
              <a:t>d</a:t>
            </a:r>
            <a:r>
              <a:rPr lang="zh-CN" altLang="en-US" dirty="0">
                <a:latin typeface="Verdana" panose="020B0604030504040204" pitchFamily="34" charset="0"/>
                <a:sym typeface="+mn-ea"/>
              </a:rPr>
              <a:t>，或者一行“</a:t>
            </a:r>
            <a:r>
              <a:rPr lang="en-US" altLang="zh-CN" dirty="0">
                <a:latin typeface="Verdana" panose="020B0604030504040204" pitchFamily="34" charset="0"/>
                <a:sym typeface="+mn-ea"/>
              </a:rPr>
              <a:t>no solution”</a:t>
            </a:r>
            <a:r>
              <a:rPr lang="zh-CN" altLang="en-US" dirty="0">
                <a:latin typeface="Verdana" panose="020B0604030504040204" pitchFamily="34" charset="0"/>
                <a:sym typeface="+mn-ea"/>
              </a:rPr>
              <a:t>表示无解。</a:t>
            </a:r>
            <a:endParaRPr lang="zh-CN" altLang="en-US" dirty="0">
              <a:latin typeface="Verdana" panose="020B0604030504040204" pitchFamily="34" charset="0"/>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8" name="矩形 466947"/>
          <p:cNvSpPr/>
          <p:nvPr/>
        </p:nvSpPr>
        <p:spPr>
          <a:xfrm>
            <a:off x="1399223" y="1052513"/>
            <a:ext cx="2447925" cy="5203825"/>
          </a:xfrm>
          <a:prstGeom prst="rect">
            <a:avLst/>
          </a:prstGeom>
          <a:noFill/>
          <a:ln w="9525">
            <a:noFill/>
          </a:ln>
        </p:spPr>
        <p:txBody>
          <a:bodyPr anchor="ctr">
            <a:spAutoFit/>
          </a:bodyPr>
          <a:p>
            <a:pPr lvl="0"/>
            <a:r>
              <a:rPr lang="zh-CN" altLang="en-US" sz="2400" dirty="0">
                <a:latin typeface="Verdana" panose="020B0604030504040204" pitchFamily="34" charset="0"/>
                <a:ea typeface="宋体" panose="02010600030101010101" pitchFamily="2" charset="-122"/>
              </a:rPr>
              <a:t>【样例输入</a:t>
            </a:r>
            <a:r>
              <a:rPr lang="zh-CN" altLang="en-US" sz="2400">
                <a:latin typeface="Verdana" panose="020B0604030504040204" pitchFamily="34" charset="0"/>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3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7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16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64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256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1024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0</a:t>
            </a:r>
            <a:endParaRPr lang="en-US" altLang="zh-CN" sz="2400">
              <a:latin typeface="Verdana" panose="020B0604030504040204" pitchFamily="34" charset="0"/>
              <a:ea typeface="宋体" panose="02010600030101010101" pitchFamily="2" charset="-122"/>
            </a:endParaRPr>
          </a:p>
        </p:txBody>
      </p:sp>
      <p:sp>
        <p:nvSpPr>
          <p:cNvPr id="466951" name="矩形 466950"/>
          <p:cNvSpPr/>
          <p:nvPr/>
        </p:nvSpPr>
        <p:spPr>
          <a:xfrm>
            <a:off x="5169535" y="1052513"/>
            <a:ext cx="3024188" cy="1187450"/>
          </a:xfrm>
          <a:prstGeom prst="rect">
            <a:avLst/>
          </a:prstGeom>
          <a:noFill/>
          <a:ln w="9525">
            <a:noFill/>
          </a:ln>
        </p:spPr>
        <p:txBody>
          <a:bodyPr>
            <a:spAutoFit/>
          </a:bodyPr>
          <a:p>
            <a:pPr lvl="0"/>
            <a:r>
              <a:rPr lang="zh-CN" altLang="en-US" sz="2400" dirty="0">
                <a:latin typeface="Verdana" panose="020B0604030504040204" pitchFamily="34" charset="0"/>
                <a:ea typeface="宋体" panose="02010600030101010101" pitchFamily="2" charset="-122"/>
              </a:rPr>
              <a:t>【样例输出</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no solution</a:t>
            </a:r>
            <a:endParaRPr lang="en-US" altLang="zh-CN" sz="2400">
              <a:latin typeface="Verdana" panose="020B060403050404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1082040" y="1570355"/>
            <a:ext cx="7176770" cy="411480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直观的感觉是枚举</a:t>
            </a:r>
            <a:r>
              <a:rPr lang="en-US" altLang="zh-CN" sz="2400" dirty="0">
                <a:latin typeface="Verdana" panose="020B0604030504040204" pitchFamily="34" charset="0"/>
                <a:ea typeface="宋体" panose="02010600030101010101" pitchFamily="2" charset="-122"/>
              </a:rPr>
              <a:t>a</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b</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c</a:t>
            </a:r>
            <a:r>
              <a:rPr lang="zh-CN" altLang="en-US" sz="2400" dirty="0">
                <a:latin typeface="Verdana" panose="020B0604030504040204" pitchFamily="34" charset="0"/>
                <a:ea typeface="宋体" panose="02010600030101010101" pitchFamily="2" charset="-122"/>
              </a:rPr>
              <a:t>然后算出</a:t>
            </a:r>
            <a:r>
              <a:rPr lang="en-US" altLang="zh-CN" sz="2400" dirty="0">
                <a:latin typeface="Verdana" panose="020B0604030504040204" pitchFamily="34" charset="0"/>
                <a:ea typeface="宋体" panose="02010600030101010101" pitchFamily="2" charset="-122"/>
              </a:rPr>
              <a:t>d</a:t>
            </a:r>
            <a:r>
              <a:rPr lang="zh-CN" altLang="en-US" sz="2400" dirty="0">
                <a:latin typeface="Verdana" panose="020B0604030504040204" pitchFamily="34" charset="0"/>
                <a:ea typeface="宋体" panose="02010600030101010101" pitchFamily="2" charset="-122"/>
              </a:rPr>
              <a:t>，再判断</a:t>
            </a:r>
            <a:r>
              <a:rPr lang="en-US" altLang="zh-CN" sz="2400" dirty="0">
                <a:latin typeface="Verdana" panose="020B0604030504040204" pitchFamily="34" charset="0"/>
                <a:ea typeface="宋体" panose="02010600030101010101" pitchFamily="2" charset="-122"/>
              </a:rPr>
              <a:t>d</a:t>
            </a:r>
            <a:r>
              <a:rPr lang="zh-CN" altLang="en-US" sz="2400" dirty="0">
                <a:latin typeface="Verdana" panose="020B0604030504040204" pitchFamily="34" charset="0"/>
                <a:ea typeface="宋体" panose="02010600030101010101" pitchFamily="2" charset="-122"/>
              </a:rPr>
              <a:t>是否在集合中，这样时间复杂度达到了</a:t>
            </a:r>
            <a:r>
              <a:rPr lang="en-US" altLang="zh-CN" sz="2400" dirty="0">
                <a:latin typeface="Verdana" panose="020B0604030504040204" pitchFamily="34" charset="0"/>
                <a:ea typeface="宋体" panose="02010600030101010101" pitchFamily="2" charset="-122"/>
              </a:rPr>
              <a:t>O</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n^4</a:t>
            </a:r>
            <a:r>
              <a:rPr lang="zh-CN" altLang="en-US" sz="2400" dirty="0">
                <a:latin typeface="Verdana" panose="020B0604030504040204" pitchFamily="34" charset="0"/>
                <a:ea typeface="宋体" panose="02010600030101010101" pitchFamily="2" charset="-122"/>
              </a:rPr>
              <a:t>）。</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我们可以发现判断</a:t>
            </a:r>
            <a:r>
              <a:rPr lang="en-US" altLang="zh-CN" sz="2400" dirty="0">
                <a:latin typeface="Verdana" panose="020B0604030504040204" pitchFamily="34" charset="0"/>
                <a:ea typeface="宋体" panose="02010600030101010101" pitchFamily="2" charset="-122"/>
                <a:sym typeface="+mn-ea"/>
              </a:rPr>
              <a:t>d</a:t>
            </a:r>
            <a:r>
              <a:rPr lang="zh-CN" altLang="en-US" sz="2400" dirty="0">
                <a:latin typeface="Verdana" panose="020B0604030504040204" pitchFamily="34" charset="0"/>
                <a:ea typeface="宋体" panose="02010600030101010101" pitchFamily="2" charset="-122"/>
                <a:sym typeface="+mn-ea"/>
              </a:rPr>
              <a:t>是否在集合中，可以用</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，这样时间复杂度降为</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n^3</a:t>
            </a:r>
            <a:r>
              <a:rPr lang="zh-CN" altLang="en-US" sz="2400" dirty="0">
                <a:latin typeface="Verdana" panose="020B0604030504040204" pitchFamily="34" charset="0"/>
                <a:ea typeface="宋体" panose="02010600030101010101" pitchFamily="2" charset="-122"/>
                <a:sym typeface="+mn-ea"/>
              </a:rPr>
              <a:t>），对于</a:t>
            </a:r>
            <a:r>
              <a:rPr lang="en-US" altLang="zh-CN" sz="2400" dirty="0">
                <a:latin typeface="Verdana" panose="020B0604030504040204" pitchFamily="34" charset="0"/>
                <a:ea typeface="宋体" panose="02010600030101010101" pitchFamily="2" charset="-122"/>
                <a:sym typeface="+mn-ea"/>
              </a:rPr>
              <a:t>n&lt;=1000</a:t>
            </a:r>
            <a:r>
              <a:rPr lang="zh-CN" altLang="en-US" sz="2400" dirty="0">
                <a:latin typeface="Verdana" panose="020B0604030504040204" pitchFamily="34" charset="0"/>
                <a:ea typeface="宋体" panose="02010600030101010101" pitchFamily="2" charset="-122"/>
                <a:sym typeface="+mn-ea"/>
              </a:rPr>
              <a:t>，仍然难以满足，所以我们可以现做这样一个预处理，通过</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n^2</a:t>
            </a:r>
            <a:r>
              <a:rPr lang="zh-CN" altLang="en-US" sz="2400" dirty="0">
                <a:latin typeface="Verdana" panose="020B0604030504040204" pitchFamily="34" charset="0"/>
                <a:ea typeface="宋体" panose="02010600030101010101" pitchFamily="2" charset="-122"/>
                <a:sym typeface="+mn-ea"/>
              </a:rPr>
              <a:t>）的时间复杂度处理出</a:t>
            </a:r>
            <a:r>
              <a:rPr lang="en-US" altLang="zh-CN" sz="2400" err="1">
                <a:latin typeface="Verdana" panose="020B0604030504040204" pitchFamily="34" charset="0"/>
                <a:ea typeface="宋体" panose="02010600030101010101" pitchFamily="2" charset="-122"/>
                <a:sym typeface="+mn-ea"/>
              </a:rPr>
              <a:t>a+b</a:t>
            </a:r>
            <a:r>
              <a:rPr lang="zh-CN" altLang="en-US" sz="2400" dirty="0">
                <a:latin typeface="Verdana" panose="020B0604030504040204" pitchFamily="34" charset="0"/>
                <a:ea typeface="宋体" panose="02010600030101010101" pitchFamily="2" charset="-122"/>
                <a:sym typeface="+mn-ea"/>
              </a:rPr>
              <a:t>的和，将其放在一个</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中，然后再枚举</a:t>
            </a:r>
            <a:r>
              <a:rPr lang="en-US" altLang="zh-CN" sz="2400" dirty="0">
                <a:latin typeface="Verdana" panose="020B0604030504040204" pitchFamily="34" charset="0"/>
                <a:ea typeface="宋体" panose="02010600030101010101" pitchFamily="2" charset="-122"/>
                <a:sym typeface="+mn-ea"/>
              </a:rPr>
              <a:t>c</a:t>
            </a:r>
            <a:r>
              <a:rPr lang="zh-CN" altLang="en-US" sz="2400" dirty="0">
                <a:latin typeface="Verdana" panose="020B0604030504040204" pitchFamily="34" charset="0"/>
                <a:ea typeface="宋体" panose="02010600030101010101" pitchFamily="2" charset="-122"/>
                <a:sym typeface="+mn-ea"/>
              </a:rPr>
              <a:t>和</a:t>
            </a:r>
            <a:r>
              <a:rPr lang="en-US" altLang="zh-CN" sz="2400" dirty="0">
                <a:latin typeface="Verdana" panose="020B0604030504040204" pitchFamily="34" charset="0"/>
                <a:ea typeface="宋体" panose="02010600030101010101" pitchFamily="2" charset="-122"/>
                <a:sym typeface="+mn-ea"/>
              </a:rPr>
              <a:t>d</a:t>
            </a:r>
            <a:r>
              <a:rPr lang="zh-CN" altLang="en-US" sz="2400" dirty="0">
                <a:latin typeface="Verdana" panose="020B0604030504040204" pitchFamily="34" charset="0"/>
                <a:ea typeface="宋体" panose="02010600030101010101" pitchFamily="2" charset="-122"/>
                <a:sym typeface="+mn-ea"/>
              </a:rPr>
              <a:t>，判断</a:t>
            </a:r>
            <a:r>
              <a:rPr lang="en-US" altLang="zh-CN" sz="2400" err="1">
                <a:latin typeface="Verdana" panose="020B0604030504040204" pitchFamily="34" charset="0"/>
                <a:ea typeface="宋体" panose="02010600030101010101" pitchFamily="2" charset="-122"/>
                <a:sym typeface="+mn-ea"/>
              </a:rPr>
              <a:t>d-c</a:t>
            </a:r>
            <a:r>
              <a:rPr lang="zh-CN" altLang="en-US" sz="2400" dirty="0">
                <a:latin typeface="Verdana" panose="020B0604030504040204" pitchFamily="34" charset="0"/>
                <a:ea typeface="宋体" panose="02010600030101010101" pitchFamily="2" charset="-122"/>
                <a:sym typeface="+mn-ea"/>
              </a:rPr>
              <a:t>的值是否在这样的</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中，这样，时间复杂度就降为了</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n^2</a:t>
            </a:r>
            <a:r>
              <a:rPr lang="zh-CN" altLang="en-US" sz="2400" dirty="0">
                <a:latin typeface="Verdana" panose="020B0604030504040204" pitchFamily="34" charset="0"/>
                <a:ea typeface="宋体" panose="02010600030101010101" pitchFamily="2" charset="-122"/>
                <a:sym typeface="+mn-ea"/>
              </a:rPr>
              <a:t>）。</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53135" y="1409065"/>
            <a:ext cx="6158865" cy="2286000"/>
          </a:xfrm>
          <a:prstGeom prst="rect">
            <a:avLst/>
          </a:prstGeom>
          <a:noFill/>
          <a:ln w="9525">
            <a:noFill/>
          </a:ln>
        </p:spPr>
        <p:txBody>
          <a:bodyPr wrap="square">
            <a:spAutoFit/>
          </a:bodyPr>
          <a:p>
            <a:pPr marL="0" indent="0" algn="l"/>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、数字分析法    常有这样的情况：关键码的位数比存储区域的地址的位数多，在这种情况下可以对关键码的各位进行分析，丢掉分布不均匀的位留下分布均匀的位作为地址。本方法适用于所有关键字已知，并对关键字中每一位的取值分布情况作出了分析。【例</a:t>
            </a:r>
            <a:r>
              <a:rPr lang="en-US" altLang="zh-CN" b="0" u="none">
                <a:latin typeface="宋体" panose="02010600030101010101" pitchFamily="2" charset="-122"/>
                <a:ea typeface="宋体" panose="02010600030101010101" pitchFamily="2" charset="-122"/>
                <a:cs typeface="宋体" panose="02010600030101010101" pitchFamily="2" charset="-122"/>
              </a:rPr>
              <a:t>2</a:t>
            </a:r>
            <a:r>
              <a:rPr lang="zh-CN" altLang="en-US" b="0" u="none">
                <a:latin typeface="宋体" panose="02010600030101010101" pitchFamily="2" charset="-122"/>
                <a:ea typeface="宋体" panose="02010600030101010101" pitchFamily="2" charset="-122"/>
                <a:cs typeface="宋体" panose="02010600030101010101" pitchFamily="2" charset="-122"/>
              </a:rPr>
              <a:t>】对下列关键码集合（表中左边一列）进行关键码到地址的转换，要求用三位地址。</a:t>
            </a:r>
            <a:endParaRPr lang="zh-CN" altLang="en-US"/>
          </a:p>
        </p:txBody>
      </p:sp>
      <p:graphicFrame>
        <p:nvGraphicFramePr>
          <p:cNvPr id="2" name="表格 1"/>
          <p:cNvGraphicFramePr/>
          <p:nvPr/>
        </p:nvGraphicFramePr>
        <p:xfrm>
          <a:off x="4510405" y="3472815"/>
          <a:ext cx="2700020" cy="1295400"/>
        </p:xfrm>
        <a:graphic>
          <a:graphicData uri="http://schemas.openxmlformats.org/drawingml/2006/table">
            <a:tbl>
              <a:tblPr firstRow="1" bandRow="1">
                <a:tableStyleId>{5940675A-B579-460E-94D1-54222C63F5DA}</a:tableStyleId>
              </a:tblPr>
              <a:tblGrid>
                <a:gridCol w="1349375"/>
                <a:gridCol w="1350963"/>
              </a:tblGrid>
              <a:tr h="1778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Key</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H(Key)</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000319426</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326</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000718309</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709</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000629443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643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000758615</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715</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000919697</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997</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000310329</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329</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953135" y="4422140"/>
            <a:ext cx="6158865" cy="2011680"/>
          </a:xfrm>
          <a:prstGeom prst="rect">
            <a:avLst/>
          </a:prstGeom>
          <a:noFill/>
          <a:ln w="9525">
            <a:noFill/>
          </a:ln>
        </p:spPr>
        <p:txBody>
          <a:bodyPr wrap="square">
            <a:spAutoFit/>
          </a:bodyPr>
          <a:p>
            <a:pPr marL="0" indent="266700" algn="l"/>
            <a:endParaRPr lang="en-US" altLang="zh-CN"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b="0" u="none">
                <a:latin typeface="宋体" panose="02010600030101010101" pitchFamily="2" charset="-122"/>
                <a:ea typeface="宋体" panose="02010600030101010101" pitchFamily="2" charset="-122"/>
                <a:cs typeface="宋体" panose="02010600030101010101" pitchFamily="2" charset="-122"/>
              </a:rPr>
              <a:t>分析：关键码是</a:t>
            </a:r>
            <a:r>
              <a:rPr lang="en-US" altLang="zh-CN" b="0" u="none">
                <a:latin typeface="宋体" panose="02010600030101010101" pitchFamily="2" charset="-122"/>
                <a:ea typeface="宋体" panose="02010600030101010101" pitchFamily="2" charset="-122"/>
                <a:cs typeface="宋体" panose="02010600030101010101" pitchFamily="2" charset="-122"/>
              </a:rPr>
              <a:t>9</a:t>
            </a:r>
            <a:r>
              <a:rPr lang="zh-CN" altLang="en-US" b="0" u="none">
                <a:latin typeface="宋体" panose="02010600030101010101" pitchFamily="2" charset="-122"/>
                <a:ea typeface="宋体" panose="02010600030101010101" pitchFamily="2" charset="-122"/>
                <a:cs typeface="宋体" panose="02010600030101010101" pitchFamily="2" charset="-122"/>
              </a:rPr>
              <a:t>位的，地址是</a:t>
            </a:r>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位的，需要经过数字分析丢掉</a:t>
            </a:r>
            <a:r>
              <a:rPr lang="en-US" altLang="zh-CN" b="0" u="none">
                <a:latin typeface="宋体" panose="02010600030101010101" pitchFamily="2" charset="-122"/>
                <a:ea typeface="宋体" panose="02010600030101010101" pitchFamily="2" charset="-122"/>
                <a:cs typeface="宋体" panose="02010600030101010101" pitchFamily="2" charset="-122"/>
              </a:rPr>
              <a:t>6</a:t>
            </a:r>
            <a:r>
              <a:rPr lang="zh-CN" altLang="en-US" b="0" u="none">
                <a:latin typeface="宋体" panose="02010600030101010101" pitchFamily="2" charset="-122"/>
                <a:ea typeface="宋体" panose="02010600030101010101" pitchFamily="2" charset="-122"/>
                <a:cs typeface="宋体" panose="02010600030101010101" pitchFamily="2" charset="-122"/>
              </a:rPr>
              <a:t>位。丢掉哪</a:t>
            </a:r>
            <a:r>
              <a:rPr lang="en-US" altLang="zh-CN" b="0" u="none">
                <a:latin typeface="宋体" panose="02010600030101010101" pitchFamily="2" charset="-122"/>
                <a:ea typeface="宋体" panose="02010600030101010101" pitchFamily="2" charset="-122"/>
                <a:cs typeface="宋体" panose="02010600030101010101" pitchFamily="2" charset="-122"/>
              </a:rPr>
              <a:t>6</a:t>
            </a:r>
            <a:r>
              <a:rPr lang="zh-CN" altLang="en-US" b="0" u="none">
                <a:latin typeface="宋体" panose="02010600030101010101" pitchFamily="2" charset="-122"/>
                <a:ea typeface="宋体" panose="02010600030101010101" pitchFamily="2" charset="-122"/>
                <a:cs typeface="宋体" panose="02010600030101010101" pitchFamily="2" charset="-122"/>
              </a:rPr>
              <a:t>位呢？显然前</a:t>
            </a:r>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位是没有任何区分度，第</a:t>
            </a:r>
            <a:r>
              <a:rPr lang="en-US" altLang="zh-CN" b="0" u="none">
                <a:latin typeface="宋体" panose="02010600030101010101" pitchFamily="2" charset="-122"/>
                <a:ea typeface="宋体" panose="02010600030101010101" pitchFamily="2" charset="-122"/>
                <a:cs typeface="宋体" panose="02010600030101010101" pitchFamily="2" charset="-122"/>
              </a:rPr>
              <a:t>5</a:t>
            </a:r>
            <a:r>
              <a:rPr lang="zh-CN" altLang="en-US" b="0" u="none">
                <a:latin typeface="宋体" panose="02010600030101010101" pitchFamily="2" charset="-122"/>
                <a:ea typeface="宋体" panose="02010600030101010101" pitchFamily="2" charset="-122"/>
                <a:cs typeface="宋体" panose="02010600030101010101" pitchFamily="2" charset="-122"/>
              </a:rPr>
              <a:t>位</a:t>
            </a:r>
            <a:r>
              <a:rPr lang="en-US" altLang="zh-CN" b="0" u="none">
                <a:latin typeface="宋体" panose="02010600030101010101" pitchFamily="2" charset="-122"/>
                <a:ea typeface="宋体" panose="02010600030101010101" pitchFamily="2" charset="-122"/>
                <a:cs typeface="宋体" panose="02010600030101010101" pitchFamily="2" charset="-122"/>
              </a:rPr>
              <a:t>1</a:t>
            </a:r>
            <a:r>
              <a:rPr lang="zh-CN" altLang="en-US" b="0" u="none">
                <a:latin typeface="宋体" panose="02010600030101010101" pitchFamily="2" charset="-122"/>
                <a:ea typeface="宋体" panose="02010600030101010101" pitchFamily="2" charset="-122"/>
                <a:cs typeface="宋体" panose="02010600030101010101" pitchFamily="2" charset="-122"/>
              </a:rPr>
              <a:t>太多、第</a:t>
            </a:r>
            <a:r>
              <a:rPr lang="en-US" altLang="zh-CN" b="0" u="none">
                <a:latin typeface="宋体" panose="02010600030101010101" pitchFamily="2" charset="-122"/>
                <a:ea typeface="宋体" panose="02010600030101010101" pitchFamily="2" charset="-122"/>
                <a:cs typeface="宋体" panose="02010600030101010101" pitchFamily="2" charset="-122"/>
              </a:rPr>
              <a:t>6</a:t>
            </a:r>
            <a:r>
              <a:rPr lang="zh-CN" altLang="en-US" b="0" u="none">
                <a:latin typeface="宋体" panose="02010600030101010101" pitchFamily="2" charset="-122"/>
                <a:ea typeface="宋体" panose="02010600030101010101" pitchFamily="2" charset="-122"/>
                <a:cs typeface="宋体" panose="02010600030101010101" pitchFamily="2" charset="-122"/>
              </a:rPr>
              <a:t>位基本都是</a:t>
            </a:r>
            <a:r>
              <a:rPr lang="en-US" altLang="zh-CN" b="0" u="none">
                <a:latin typeface="宋体" panose="02010600030101010101" pitchFamily="2" charset="-122"/>
                <a:ea typeface="宋体" panose="02010600030101010101" pitchFamily="2" charset="-122"/>
                <a:cs typeface="宋体" panose="02010600030101010101" pitchFamily="2" charset="-122"/>
              </a:rPr>
              <a:t>8</a:t>
            </a:r>
            <a:r>
              <a:rPr lang="zh-CN" altLang="en-US" b="0" u="none">
                <a:latin typeface="宋体" panose="02010600030101010101" pitchFamily="2" charset="-122"/>
                <a:ea typeface="宋体" panose="02010600030101010101" pitchFamily="2" charset="-122"/>
                <a:cs typeface="宋体" panose="02010600030101010101" pitchFamily="2" charset="-122"/>
              </a:rPr>
              <a:t>和</a:t>
            </a:r>
            <a:r>
              <a:rPr lang="en-US" altLang="zh-CN" b="0" u="none">
                <a:latin typeface="宋体" panose="02010600030101010101" pitchFamily="2" charset="-122"/>
                <a:ea typeface="宋体" panose="02010600030101010101" pitchFamily="2" charset="-122"/>
                <a:cs typeface="宋体" panose="02010600030101010101" pitchFamily="2" charset="-122"/>
              </a:rPr>
              <a:t>9</a:t>
            </a:r>
            <a:r>
              <a:rPr lang="zh-CN" altLang="en-US" b="0" u="none">
                <a:latin typeface="宋体" panose="02010600030101010101" pitchFamily="2" charset="-122"/>
                <a:ea typeface="宋体" panose="02010600030101010101" pitchFamily="2" charset="-122"/>
                <a:cs typeface="宋体" panose="02010600030101010101" pitchFamily="2" charset="-122"/>
              </a:rPr>
              <a:t>、第</a:t>
            </a:r>
            <a:r>
              <a:rPr lang="en-US" altLang="zh-CN" b="0" u="none">
                <a:latin typeface="宋体" panose="02010600030101010101" pitchFamily="2" charset="-122"/>
                <a:ea typeface="宋体" panose="02010600030101010101" pitchFamily="2" charset="-122"/>
                <a:cs typeface="宋体" panose="02010600030101010101" pitchFamily="2" charset="-122"/>
              </a:rPr>
              <a:t>7</a:t>
            </a:r>
            <a:r>
              <a:rPr lang="zh-CN" altLang="en-US" b="0" u="none">
                <a:latin typeface="宋体" panose="02010600030101010101" pitchFamily="2" charset="-122"/>
                <a:ea typeface="宋体" panose="02010600030101010101" pitchFamily="2" charset="-122"/>
                <a:cs typeface="宋体" panose="02010600030101010101" pitchFamily="2" charset="-122"/>
              </a:rPr>
              <a:t>位都是</a:t>
            </a:r>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4</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5</a:t>
            </a:r>
            <a:r>
              <a:rPr lang="zh-CN" altLang="en-US" b="0" u="none">
                <a:latin typeface="宋体" panose="02010600030101010101" pitchFamily="2" charset="-122"/>
                <a:ea typeface="宋体" panose="02010600030101010101" pitchFamily="2" charset="-122"/>
                <a:cs typeface="宋体" panose="02010600030101010101" pitchFamily="2" charset="-122"/>
              </a:rPr>
              <a:t>，这几位的区分度都不好，而相对来说，第</a:t>
            </a:r>
            <a:r>
              <a:rPr lang="en-US" altLang="zh-CN" b="0" u="none">
                <a:latin typeface="宋体" panose="02010600030101010101" pitchFamily="2" charset="-122"/>
                <a:ea typeface="宋体" panose="02010600030101010101" pitchFamily="2" charset="-122"/>
                <a:cs typeface="宋体" panose="02010600030101010101" pitchFamily="2" charset="-122"/>
              </a:rPr>
              <a:t>4</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8</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宋体" panose="02010600030101010101" pitchFamily="2" charset="-122"/>
                <a:ea typeface="宋体" panose="02010600030101010101" pitchFamily="2" charset="-122"/>
                <a:cs typeface="宋体" panose="02010600030101010101" pitchFamily="2" charset="-122"/>
              </a:rPr>
              <a:t>9</a:t>
            </a:r>
            <a:r>
              <a:rPr lang="zh-CN" altLang="en-US" b="0" u="none">
                <a:latin typeface="宋体" panose="02010600030101010101" pitchFamily="2" charset="-122"/>
                <a:ea typeface="宋体" panose="02010600030101010101" pitchFamily="2" charset="-122"/>
                <a:cs typeface="宋体" panose="02010600030101010101" pitchFamily="2" charset="-122"/>
              </a:rPr>
              <a:t>位分布比较均匀，所以留下这</a:t>
            </a:r>
            <a:r>
              <a:rPr lang="en-US" altLang="zh-CN" b="0" u="none">
                <a:latin typeface="宋体" panose="02010600030101010101" pitchFamily="2" charset="-122"/>
                <a:ea typeface="宋体" panose="02010600030101010101" pitchFamily="2" charset="-122"/>
                <a:cs typeface="宋体" panose="02010600030101010101" pitchFamily="2" charset="-122"/>
              </a:rPr>
              <a:t>3</a:t>
            </a:r>
            <a:r>
              <a:rPr lang="zh-CN" altLang="en-US" b="0" u="none">
                <a:latin typeface="宋体" panose="02010600030101010101" pitchFamily="2" charset="-122"/>
                <a:ea typeface="宋体" panose="02010600030101010101" pitchFamily="2" charset="-122"/>
                <a:cs typeface="宋体" panose="02010600030101010101" pitchFamily="2" charset="-122"/>
              </a:rPr>
              <a:t>位作为地址（表中右边一列）。</a:t>
            </a:r>
            <a:endParaRPr lang="zh-CN" altLang="en-US"/>
          </a:p>
        </p:txBody>
      </p:sp>
      <p:sp>
        <p:nvSpPr>
          <p:cNvPr id="4" name="文本框 3"/>
          <p:cNvSpPr txBox="1"/>
          <p:nvPr/>
        </p:nvSpPr>
        <p:spPr>
          <a:xfrm>
            <a:off x="780415" y="925830"/>
            <a:ext cx="5457825" cy="36576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哈希函数的构造</a:t>
            </a:r>
            <a:endParaRPr lang="zh-CN" altLang="en-US" b="1">
              <a:latin typeface="宋体" panose="02010600030101010101" pitchFamily="2" charset="-122"/>
              <a:ea typeface="宋体" panose="02010600030101010101" pitchFamily="2" charset="-122"/>
            </a:endParaRPr>
          </a:p>
        </p:txBody>
      </p:sp>
      <p:sp>
        <p:nvSpPr>
          <p:cNvPr id="5"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53135" y="1409065"/>
            <a:ext cx="7047865" cy="4846320"/>
          </a:xfrm>
          <a:prstGeom prst="rect">
            <a:avLst/>
          </a:prstGeom>
          <a:noFill/>
          <a:ln w="9525">
            <a:noFill/>
          </a:ln>
        </p:spPr>
        <p:txBody>
          <a:bodyPr wrap="square">
            <a:spAutoFit/>
          </a:bodyPr>
          <a:p>
            <a:pPr marL="0" indent="0" algn="l"/>
            <a:r>
              <a:rPr lang="en-US" altLang="zh-CN" sz="2400" b="0" u="none">
                <a:latin typeface="宋体" panose="02010600030101010101" pitchFamily="2" charset="-122"/>
                <a:ea typeface="宋体" panose="02010600030101010101" pitchFamily="2" charset="-122"/>
                <a:cs typeface="宋体" panose="02010600030101010101" pitchFamily="2" charset="-122"/>
              </a:rPr>
              <a:t>4</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sz="2400" b="0" u="none">
                <a:latin typeface="宋体" panose="02010600030101010101" pitchFamily="2" charset="-122"/>
                <a:ea typeface="宋体" panose="02010600030101010101" pitchFamily="2" charset="-122"/>
                <a:cs typeface="宋体" panose="02010600030101010101" pitchFamily="2" charset="-122"/>
              </a:rPr>
              <a:t>基数转换法</a:t>
            </a:r>
            <a:r>
              <a:rPr lang="en-US" sz="2400" b="0" u="none">
                <a:latin typeface="宋体" panose="02010600030101010101" pitchFamily="2" charset="-122"/>
                <a:ea typeface="宋体" panose="02010600030101010101" pitchFamily="2" charset="-122"/>
                <a:cs typeface="宋体" panose="02010600030101010101" pitchFamily="2" charset="-122"/>
              </a:rPr>
              <a:t>-</a:t>
            </a:r>
            <a:r>
              <a:rPr lang="zh-CN" altLang="en-US" sz="2400" b="0" u="none">
                <a:latin typeface="宋体" panose="02010600030101010101" pitchFamily="2" charset="-122"/>
                <a:ea typeface="宋体" panose="02010600030101010101" pitchFamily="2" charset="-122"/>
                <a:cs typeface="宋体" panose="02010600030101010101" pitchFamily="2" charset="-122"/>
              </a:rPr>
              <a:t>字符串哈希</a:t>
            </a: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sz="2400" b="0" u="none">
                <a:latin typeface="宋体" panose="02010600030101010101" pitchFamily="2" charset="-122"/>
                <a:ea typeface="宋体" panose="02010600030101010101" pitchFamily="2" charset="-122"/>
                <a:cs typeface="宋体" panose="02010600030101010101" pitchFamily="2" charset="-122"/>
              </a:rPr>
              <a:t>     将关键码值看成在另一个基数制上的表示，然后把它转换成原来基数制的数，再用数字分析法取其中的几位作为地址。一般取大于原来基数的数作转换的基数，并且两个基数要是互质的。如：key=(236075)10是以10为基数的十进制数，现在将它看成是以13为基数的十三进制数(236075)13,然后将它转换成十进制数。</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sz="2400" b="0" u="none">
                <a:latin typeface="宋体" panose="02010600030101010101" pitchFamily="2" charset="-122"/>
                <a:ea typeface="宋体" panose="02010600030101010101" pitchFamily="2" charset="-122"/>
                <a:cs typeface="宋体" panose="02010600030101010101" pitchFamily="2" charset="-122"/>
              </a:rPr>
              <a:t>（236075）13=2*135+3*134+6*133+7*13+5</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sz="2400" b="0" u="none">
                <a:latin typeface="宋体" panose="02010600030101010101" pitchFamily="2" charset="-122"/>
                <a:ea typeface="宋体" panose="02010600030101010101" pitchFamily="2" charset="-122"/>
                <a:cs typeface="宋体" panose="02010600030101010101" pitchFamily="2" charset="-122"/>
              </a:rPr>
              <a:t>           =(841547)10</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sz="2400" b="0" u="none">
                <a:latin typeface="宋体" panose="02010600030101010101" pitchFamily="2" charset="-122"/>
                <a:ea typeface="宋体" panose="02010600030101010101" pitchFamily="2" charset="-122"/>
                <a:cs typeface="宋体" panose="02010600030101010101" pitchFamily="2" charset="-122"/>
              </a:rPr>
              <a:t>再进行数字分析，比如选择第2,3,4,5位，于是h(236075)=4154</a:t>
            </a:r>
            <a:endParaRPr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sz="2400" b="0" u="none">
                <a:latin typeface="宋体" panose="02010600030101010101" pitchFamily="2" charset="-122"/>
                <a:ea typeface="宋体" panose="02010600030101010101" pitchFamily="2" charset="-122"/>
                <a:cs typeface="宋体" panose="02010600030101010101" pitchFamily="2" charset="-122"/>
              </a:rPr>
              <a:t>利用这种方法，字符串我们也可以建立哈希表</a:t>
            </a:r>
            <a:endParaRPr lang="zh-CN" sz="2400" b="0" u="none">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780415" y="925830"/>
            <a:ext cx="5457825" cy="36576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哈希函数的构造</a:t>
            </a:r>
            <a:endParaRPr lang="zh-CN" altLang="en-US" b="1">
              <a:latin typeface="宋体" panose="02010600030101010101" pitchFamily="2" charset="-122"/>
              <a:ea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174875" y="196850"/>
            <a:ext cx="6143625" cy="64516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a:p>
            <a:pPr lvl="0" indent="0"/>
            <a:endParaRPr lang="zh-CN" altLang="en-US">
              <a:latin typeface="Trebuchet MS" panose="020B0603020202020204" charset="0"/>
              <a:ea typeface="楷体" panose="02010609060101010101" charset="-122"/>
            </a:endParaRPr>
          </a:p>
        </p:txBody>
      </p:sp>
      <p:sp>
        <p:nvSpPr>
          <p:cNvPr id="466948" name="矩形 466947"/>
          <p:cNvSpPr/>
          <p:nvPr/>
        </p:nvSpPr>
        <p:spPr>
          <a:xfrm>
            <a:off x="1325880" y="1161415"/>
            <a:ext cx="3542665" cy="155702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【样例输入</a:t>
            </a:r>
            <a:r>
              <a:rPr lang="zh-CN" altLang="en-US" sz="2400">
                <a:latin typeface="Verdana" panose="020B0604030504040204" pitchFamily="34" charset="0"/>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9</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5 12 7 10 9 1 2 3 11</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13</a:t>
            </a:r>
            <a:endParaRPr lang="en-US" altLang="zh-CN" sz="2400">
              <a:latin typeface="Verdana" panose="020B0604030504040204" pitchFamily="34" charset="0"/>
              <a:ea typeface="宋体" panose="02010600030101010101" pitchFamily="2" charset="-122"/>
            </a:endParaRPr>
          </a:p>
        </p:txBody>
      </p:sp>
      <p:sp>
        <p:nvSpPr>
          <p:cNvPr id="466951" name="矩形 466950"/>
          <p:cNvSpPr/>
          <p:nvPr/>
        </p:nvSpPr>
        <p:spPr>
          <a:xfrm>
            <a:off x="5169535" y="1052513"/>
            <a:ext cx="3024188" cy="822960"/>
          </a:xfrm>
          <a:prstGeom prst="rect">
            <a:avLst/>
          </a:prstGeom>
          <a:noFill/>
          <a:ln w="9525">
            <a:noFill/>
          </a:ln>
        </p:spPr>
        <p:txBody>
          <a:bodyPr>
            <a:spAutoFit/>
          </a:bodyPr>
          <a:p>
            <a:pPr lvl="0"/>
            <a:r>
              <a:rPr lang="zh-CN" altLang="en-US" sz="2400" dirty="0">
                <a:latin typeface="Verdana" panose="020B0604030504040204" pitchFamily="34" charset="0"/>
                <a:ea typeface="宋体" panose="02010600030101010101" pitchFamily="2" charset="-122"/>
              </a:rPr>
              <a:t>【样例输出</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3</a:t>
            </a:r>
            <a:endParaRPr lang="en-US" altLang="zh-CN" sz="2400">
              <a:latin typeface="Verdana" panose="020B0604030504040204" pitchFamily="34" charset="0"/>
              <a:ea typeface="宋体" panose="02010600030101010101" pitchFamily="2" charset="-122"/>
            </a:endParaRPr>
          </a:p>
        </p:txBody>
      </p:sp>
      <p:sp>
        <p:nvSpPr>
          <p:cNvPr id="2" name="矩形 1"/>
          <p:cNvSpPr/>
          <p:nvPr/>
        </p:nvSpPr>
        <p:spPr>
          <a:xfrm>
            <a:off x="1490345" y="3423920"/>
            <a:ext cx="6012815" cy="1188720"/>
          </a:xfrm>
          <a:prstGeom prst="rect">
            <a:avLst/>
          </a:prstGeom>
          <a:noFill/>
          <a:ln w="9525">
            <a:noFill/>
          </a:ln>
        </p:spPr>
        <p:txBody>
          <a:bodyPr wrap="square">
            <a:spAutoFit/>
          </a:bodyPr>
          <a:p>
            <a:pPr lvl="0"/>
            <a:r>
              <a:rPr lang="zh-CN" altLang="en-US" sz="2400" dirty="0">
                <a:latin typeface="Verdana" panose="020B0604030504040204" pitchFamily="34" charset="0"/>
                <a:ea typeface="宋体" panose="02010600030101010101" pitchFamily="2" charset="-122"/>
              </a:rPr>
              <a:t>【样例说明</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不同的和为13的数对是(12, 1), (10, 3)和(2, 11)。</a:t>
            </a:r>
            <a:endParaRPr lang="en-US" altLang="zh-CN" sz="2400">
              <a:latin typeface="Verdana" panose="020B060403050404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3</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kumimoji="1"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AK的故事之英语学习篇</a:t>
            </a:r>
            <a:r>
              <a:rPr kumimoji="1" 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mistake.???</a:t>
            </a:r>
            <a:r>
              <a:rPr kumimoji="1" 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endParaRPr kumimoji="1" 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05765" y="1346200"/>
            <a:ext cx="8218488" cy="4873625"/>
          </a:xfrm>
        </p:spPr>
        <p:txBody>
          <a:bodyPr wrap="square" lIns="91440" tIns="45720" rIns="91440" bIns="45720" anchor="t"/>
          <a:p>
            <a:pPr marL="0" indent="0">
              <a:spcBef>
                <a:spcPct val="0"/>
              </a:spcBef>
              <a:buNone/>
            </a:pPr>
            <a:r>
              <a:rPr lang="zh-CN" altLang="en-US" sz="2200" dirty="0">
                <a:latin typeface="Verdana" panose="020B0604030504040204" pitchFamily="34" charset="0"/>
                <a:sym typeface="+mn-ea"/>
              </a:rPr>
              <a:t>【问题描述</a:t>
            </a:r>
            <a:r>
              <a:rPr lang="zh-CN" altLang="en-US" sz="2200">
                <a:latin typeface="Verdana" panose="020B0604030504040204" pitchFamily="34" charset="0"/>
                <a:sym typeface="+mn-ea"/>
              </a:rPr>
              <a:t>】</a:t>
            </a:r>
            <a:endParaRPr lang="zh-CN" altLang="en-US" sz="2200">
              <a:latin typeface="Verdana" panose="020B0604030504040204" pitchFamily="34" charset="0"/>
            </a:endParaRPr>
          </a:p>
          <a:p>
            <a:pPr marL="0" indent="0">
              <a:spcBef>
                <a:spcPct val="0"/>
              </a:spcBef>
              <a:buNone/>
            </a:pPr>
            <a:r>
              <a:rPr sz="2200">
                <a:latin typeface="Verdana" panose="020B0604030504040204" pitchFamily="34" charset="0"/>
                <a:sym typeface="+mn-ea"/>
              </a:rPr>
              <a:t>面对竞争日益激烈的社会，AK深感自己的英语水平实在是太差了，他决定在英语方面下苦工。这些日子里，AK每天都要背大量的英语单词，阅读很多英语文章。终于有一天，AK很高兴的对自己说：“我的英语已经没问题了！”他决定写一篇英语文章来显示自己的水平……</a:t>
            </a:r>
            <a:endParaRPr sz="2200">
              <a:latin typeface="Verdana" panose="020B0604030504040204" pitchFamily="34" charset="0"/>
              <a:sym typeface="+mn-ea"/>
            </a:endParaRPr>
          </a:p>
          <a:p>
            <a:pPr marL="0" indent="0">
              <a:spcBef>
                <a:spcPct val="0"/>
              </a:spcBef>
              <a:buNone/>
            </a:pPr>
            <a:r>
              <a:rPr sz="2200">
                <a:latin typeface="Verdana" panose="020B0604030504040204" pitchFamily="34" charset="0"/>
                <a:sym typeface="+mn-ea"/>
              </a:rPr>
              <a:t>    AK将自己的文章交给了他的英语老师Mr. Zhu，满以为Mr. Zhu会大加赞赏。谁知，Mr. Zhu却严厉的批评了AK。原来AK在这篇文章中拼错了许多许多单词。单词这一关都没过，别说文章的条理性了。</a:t>
            </a:r>
            <a:endParaRPr sz="2200">
              <a:latin typeface="Verdana" panose="020B0604030504040204" pitchFamily="34" charset="0"/>
              <a:sym typeface="+mn-ea"/>
            </a:endParaRPr>
          </a:p>
          <a:p>
            <a:pPr marL="0" indent="0">
              <a:spcBef>
                <a:spcPct val="0"/>
              </a:spcBef>
              <a:buNone/>
            </a:pPr>
            <a:r>
              <a:rPr sz="2200">
                <a:latin typeface="Verdana" panose="020B0604030504040204" pitchFamily="34" charset="0"/>
                <a:sym typeface="+mn-ea"/>
              </a:rPr>
              <a:t>    AK看到了自己的不足，决心从这篇文章开始重新奋斗！他首先要做的是找出文章中拼错的单词，并修正。但是这也不是一件容易的事，因为AK这篇文章写得太长了，而且拼错的单词也太多了，AK的水平太低，根本没法把拼错的单词都找出来。于是，AK找到了你，希望你帮助他完成这一任务。</a:t>
            </a:r>
            <a:endParaRPr lang="zh-CN" altLang="zh-CN" sz="2200"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3</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kumimoji="1"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AK的故事之英语学习篇</a:t>
            </a:r>
            <a:r>
              <a:rPr kumimoji="1" 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(mistake.???)</a:t>
            </a:r>
            <a:endParaRPr kumimoji="1" 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12115" y="1576705"/>
            <a:ext cx="8218488" cy="4873625"/>
          </a:xfrm>
        </p:spPr>
        <p:txBody>
          <a:bodyPr wrap="square" lIns="91440" tIns="45720" rIns="91440" bIns="45720" anchor="t"/>
          <a:p>
            <a:pPr marL="0" indent="0">
              <a:spcBef>
                <a:spcPct val="0"/>
              </a:spcBef>
              <a:buNone/>
            </a:pPr>
            <a:endParaRPr lang="en-US" dirty="0">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【输入格式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en-US" dirty="0">
                <a:latin typeface="Verdana" panose="020B0604030504040204" pitchFamily="34" charset="0"/>
                <a:sym typeface="+mn-ea"/>
              </a:rPr>
              <a:t>    第一行一个整数N（N≤10000），表示字典中单词的个数。</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第2~N+1行，每行一个单词，单词的长度不超过11。</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第N+2行，列出了AK在文章中所用到的单词（一律为小写字母），单词间用空格分隔，单词的个数不会超过1000。</a:t>
            </a:r>
            <a:endParaRPr lang="en-US" dirty="0">
              <a:latin typeface="Verdana" panose="020B0604030504040204" pitchFamily="34" charset="0"/>
              <a:sym typeface="+mn-ea"/>
            </a:endParaRPr>
          </a:p>
          <a:p>
            <a:pPr marL="0" indent="0">
              <a:spcBef>
                <a:spcPct val="0"/>
              </a:spcBef>
              <a:buNone/>
            </a:pPr>
            <a:endParaRPr lang="zh-CN" altLang="en-US" dirty="0">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【输出格式</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    一个整数，表示AK拼错的单词的数目。</a:t>
            </a:r>
            <a:endParaRPr dirty="0">
              <a:latin typeface="Verdana" panose="020B0604030504040204" pitchFamily="34" charset="0"/>
              <a:sym typeface="+mn-ea"/>
            </a:endParaRPr>
          </a:p>
          <a:p>
            <a:pPr marL="0" indent="0">
              <a:spcBef>
                <a:spcPct val="0"/>
              </a:spcBef>
              <a:buNone/>
            </a:pPr>
            <a:r>
              <a:rPr dirty="0">
                <a:latin typeface="Verdana" panose="020B0604030504040204" pitchFamily="34" charset="0"/>
                <a:sym typeface="+mn-ea"/>
              </a:rPr>
              <a:t>    注意：如果一个单词在字典中无法找到，那么我们就认为这个单词拼错了。</a:t>
            </a:r>
            <a:endParaRPr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a:t>
            </a:r>
            <a:endParaRPr lang="en-US" dirty="0">
              <a:latin typeface="Verdana" panose="020B0604030504040204" pitchFamily="34" charset="0"/>
              <a:sym typeface="+mn-ea"/>
            </a:endParaRPr>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3</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kumimoji="1"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AK的故事之英语学习篇</a:t>
            </a:r>
            <a:endParaRPr kumimoji="1"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12115" y="1590040"/>
            <a:ext cx="8218488" cy="4873625"/>
          </a:xfrm>
        </p:spPr>
        <p:txBody>
          <a:bodyPr wrap="square" lIns="91440" tIns="45720" rIns="91440" bIns="45720" anchor="t"/>
          <a:p>
            <a:pPr marL="0" indent="0">
              <a:spcBef>
                <a:spcPct val="0"/>
              </a:spcBef>
              <a:buNone/>
            </a:pPr>
            <a:endParaRPr lang="en-US" dirty="0">
              <a:latin typeface="Verdana" panose="020B0604030504040204" pitchFamily="34" charset="0"/>
              <a:sym typeface="+mn-ea"/>
            </a:endParaRPr>
          </a:p>
          <a:p>
            <a:pPr marL="0" indent="0">
              <a:spcBef>
                <a:spcPct val="0"/>
              </a:spcBef>
              <a:buNone/>
            </a:pPr>
            <a:r>
              <a:rPr lang="zh-CN" altLang="en-US" dirty="0">
                <a:latin typeface="Verdana" panose="020B0604030504040204" pitchFamily="34" charset="0"/>
                <a:sym typeface="+mn-ea"/>
              </a:rPr>
              <a:t>【输入样例</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en-US" dirty="0">
                <a:latin typeface="Verdana" panose="020B0604030504040204" pitchFamily="34" charset="0"/>
                <a:sym typeface="+mn-ea"/>
              </a:rPr>
              <a:t>2</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love</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this</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i love this game</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注意：如果出现两个相同的单词，且都拼错了，则计拼错单词数为2。</a:t>
            </a:r>
            <a:endParaRPr lang="en-US" dirty="0">
              <a:latin typeface="Verdana" panose="020B0604030504040204" pitchFamily="34" charset="0"/>
              <a:sym typeface="+mn-ea"/>
            </a:endParaRPr>
          </a:p>
          <a:p>
            <a:pPr marL="0" indent="0">
              <a:spcBef>
                <a:spcPct val="0"/>
              </a:spcBef>
              <a:buNone/>
            </a:pPr>
            <a:endParaRPr lang="zh-CN" altLang="en-US" dirty="0">
              <a:latin typeface="Verdana" panose="020B0604030504040204" pitchFamily="34" charset="0"/>
            </a:endParaRPr>
          </a:p>
          <a:p>
            <a:pPr marL="0" indent="0">
              <a:spcBef>
                <a:spcPct val="0"/>
              </a:spcBef>
              <a:buNone/>
            </a:pPr>
            <a:r>
              <a:rPr lang="zh-CN" altLang="en-US" dirty="0">
                <a:latin typeface="Verdana" panose="020B0604030504040204" pitchFamily="34" charset="0"/>
                <a:sym typeface="+mn-ea"/>
              </a:rPr>
              <a:t>【输出样例</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dirty="0">
                <a:latin typeface="Verdana" panose="020B0604030504040204" pitchFamily="34" charset="0"/>
                <a:sym typeface="+mn-ea"/>
              </a:rPr>
              <a:t>    </a:t>
            </a:r>
            <a:r>
              <a:rPr lang="en-US" dirty="0">
                <a:latin typeface="Verdana" panose="020B0604030504040204" pitchFamily="34" charset="0"/>
                <a:sym typeface="+mn-ea"/>
              </a:rPr>
              <a:t>2  </a:t>
            </a:r>
            <a:endParaRPr lang="en-US" dirty="0">
              <a:latin typeface="Verdana" panose="020B0604030504040204" pitchFamily="34" charset="0"/>
              <a:sym typeface="+mn-ea"/>
            </a:endParaRPr>
          </a:p>
          <a:p>
            <a:pPr marL="0" indent="0">
              <a:spcBef>
                <a:spcPct val="0"/>
              </a:spcBef>
              <a:buNone/>
            </a:pPr>
            <a:r>
              <a:rPr lang="en-US" dirty="0">
                <a:latin typeface="Verdana" panose="020B0604030504040204" pitchFamily="34" charset="0"/>
                <a:sym typeface="+mn-ea"/>
              </a:rPr>
              <a:t>    </a:t>
            </a:r>
            <a:endParaRPr lang="en-US" dirty="0">
              <a:latin typeface="Verdana" panose="020B0604030504040204" pitchFamily="34" charset="0"/>
              <a:sym typeface="+mn-ea"/>
            </a:endParaRPr>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983615" y="1024890"/>
            <a:ext cx="7176770" cy="118872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  记录单词时，把字符当作</a:t>
            </a:r>
            <a:r>
              <a:rPr lang="en-US" altLang="zh-CN" sz="2400">
                <a:latin typeface="Verdana" panose="020B0604030504040204" pitchFamily="34" charset="0"/>
                <a:ea typeface="宋体" panose="02010600030101010101" pitchFamily="2" charset="-122"/>
              </a:rPr>
              <a:t>26</a:t>
            </a:r>
            <a:r>
              <a:rPr lang="zh-CN" altLang="en-US" sz="2400">
                <a:latin typeface="Verdana" panose="020B0604030504040204" pitchFamily="34" charset="0"/>
                <a:ea typeface="宋体" panose="02010600030101010101" pitchFamily="2" charset="-122"/>
              </a:rPr>
              <a:t>进制来实现</a:t>
            </a:r>
            <a:endParaRPr lang="zh-CN" altLang="en-US" sz="240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0415" y="92583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哈希表的冲突</a:t>
            </a:r>
            <a:endParaRPr lang="zh-CN" altLang="en-US" sz="2400" b="1">
              <a:latin typeface="宋体" panose="02010600030101010101" pitchFamily="2" charset="-122"/>
              <a:ea typeface="宋体" panose="02010600030101010101" pitchFamily="2" charset="-122"/>
            </a:endParaRPr>
          </a:p>
        </p:txBody>
      </p:sp>
      <p:sp>
        <p:nvSpPr>
          <p:cNvPr id="2" name="文本框 1"/>
          <p:cNvSpPr txBox="1"/>
          <p:nvPr/>
        </p:nvSpPr>
        <p:spPr>
          <a:xfrm>
            <a:off x="742950" y="1428115"/>
            <a:ext cx="7224395" cy="2288540"/>
          </a:xfrm>
          <a:prstGeom prst="rect">
            <a:avLst/>
          </a:prstGeom>
          <a:noFill/>
        </p:spPr>
        <p:txBody>
          <a:bodyPr wrap="square" rtlCol="0" anchor="t">
            <a:spAutoFit/>
          </a:bodyPr>
          <a:p>
            <a:pPr lvl="0"/>
            <a:r>
              <a:rPr lang="zh-CN" altLang="en-US" sz="2400" dirty="0">
                <a:latin typeface="Verdana" panose="020B0604030504040204" pitchFamily="34" charset="0"/>
                <a:ea typeface="宋体" panose="02010600030101010101" pitchFamily="2" charset="-122"/>
                <a:sym typeface="+mn-ea"/>
              </a:rPr>
              <a:t>通常的</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函数不是一一对应关系，例如例</a:t>
            </a:r>
            <a:r>
              <a:rPr lang="en-US" altLang="zh-CN" sz="2400" dirty="0">
                <a:latin typeface="Verdana" panose="020B0604030504040204" pitchFamily="34" charset="0"/>
                <a:ea typeface="宋体" panose="02010600030101010101" pitchFamily="2" charset="-122"/>
                <a:sym typeface="+mn-ea"/>
              </a:rPr>
              <a:t>1</a:t>
            </a:r>
            <a:r>
              <a:rPr lang="zh-CN" altLang="en-US" sz="2400" dirty="0">
                <a:latin typeface="Verdana" panose="020B0604030504040204" pitchFamily="34" charset="0"/>
                <a:ea typeface="宋体" panose="02010600030101010101" pitchFamily="2" charset="-122"/>
                <a:sym typeface="+mn-ea"/>
              </a:rPr>
              <a:t>中的</a:t>
            </a:r>
            <a:r>
              <a:rPr lang="en-US" altLang="zh-CN" sz="2400" dirty="0">
                <a:latin typeface="Verdana" panose="020B0604030504040204" pitchFamily="34" charset="0"/>
                <a:ea typeface="宋体" panose="02010600030101010101" pitchFamily="2" charset="-122"/>
                <a:sym typeface="+mn-ea"/>
              </a:rPr>
              <a:t>d</a:t>
            </a:r>
            <a:r>
              <a:rPr lang="zh-CN" altLang="en-US" sz="2400" dirty="0">
                <a:latin typeface="Verdana" panose="020B0604030504040204" pitchFamily="34" charset="0"/>
                <a:ea typeface="宋体" panose="02010600030101010101" pitchFamily="2" charset="-122"/>
                <a:sym typeface="+mn-ea"/>
              </a:rPr>
              <a:t>，普通情况下</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函数很可能会出现</a:t>
            </a:r>
            <a:r>
              <a:rPr lang="en-US" altLang="zh-CN" sz="2400" err="1">
                <a:latin typeface="Verdana" panose="020B0604030504040204" pitchFamily="34" charset="0"/>
                <a:ea typeface="宋体" panose="02010600030101010101" pitchFamily="2" charset="-122"/>
                <a:sym typeface="+mn-ea"/>
              </a:rPr>
              <a:t>keyi&lt;&gt;keyj</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f</a:t>
            </a:r>
            <a:r>
              <a:rPr lang="zh-CN" altLang="en-US" sz="2400" dirty="0">
                <a:latin typeface="Verdana" panose="020B0604030504040204" pitchFamily="34" charset="0"/>
                <a:ea typeface="宋体" panose="02010600030101010101" pitchFamily="2" charset="-122"/>
                <a:sym typeface="+mn-ea"/>
              </a:rPr>
              <a:t>（</a:t>
            </a:r>
            <a:r>
              <a:rPr lang="en-US" altLang="zh-CN" sz="2400" err="1">
                <a:latin typeface="Verdana" panose="020B0604030504040204" pitchFamily="34" charset="0"/>
                <a:ea typeface="宋体" panose="02010600030101010101" pitchFamily="2" charset="-122"/>
                <a:sym typeface="+mn-ea"/>
              </a:rPr>
              <a:t>keyi</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=f</a:t>
            </a:r>
            <a:r>
              <a:rPr lang="zh-CN" altLang="en-US" sz="2400" dirty="0">
                <a:latin typeface="Verdana" panose="020B0604030504040204" pitchFamily="34" charset="0"/>
                <a:ea typeface="宋体" panose="02010600030101010101" pitchFamily="2" charset="-122"/>
                <a:sym typeface="+mn-ea"/>
              </a:rPr>
              <a:t>（</a:t>
            </a:r>
            <a:r>
              <a:rPr lang="en-US" altLang="zh-CN" sz="2400" err="1">
                <a:latin typeface="Verdana" panose="020B0604030504040204" pitchFamily="34" charset="0"/>
                <a:ea typeface="宋体" panose="02010600030101010101" pitchFamily="2" charset="-122"/>
                <a:sym typeface="+mn-ea"/>
              </a:rPr>
              <a:t>keyj</a:t>
            </a:r>
            <a:r>
              <a:rPr lang="zh-CN" altLang="en-US" sz="2400" dirty="0">
                <a:latin typeface="Verdana" panose="020B0604030504040204" pitchFamily="34" charset="0"/>
                <a:ea typeface="宋体" panose="02010600030101010101" pitchFamily="2" charset="-122"/>
                <a:sym typeface="+mn-ea"/>
              </a:rPr>
              <a:t>）现象。也就是几个关键字可能对应同一个“地址”。这种现象我们称为冲突。</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      解决冲突，我们常见的有“拉链法”和“线性探测法”。</a:t>
            </a:r>
            <a:endParaRPr lang="zh-CN" altLang="en-US" sz="2400"/>
          </a:p>
        </p:txBody>
      </p:sp>
      <p:sp>
        <p:nvSpPr>
          <p:cNvPr id="3"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0415" y="92583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哈希表的冲突</a:t>
            </a:r>
            <a:endParaRPr lang="zh-CN" altLang="en-US" sz="2400" b="1">
              <a:latin typeface="宋体" panose="02010600030101010101" pitchFamily="2" charset="-122"/>
              <a:ea typeface="宋体" panose="02010600030101010101" pitchFamily="2" charset="-122"/>
            </a:endParaRPr>
          </a:p>
        </p:txBody>
      </p:sp>
      <p:sp>
        <p:nvSpPr>
          <p:cNvPr id="470021" name="矩形 470020"/>
          <p:cNvSpPr/>
          <p:nvPr/>
        </p:nvSpPr>
        <p:spPr>
          <a:xfrm>
            <a:off x="1074103" y="1528763"/>
            <a:ext cx="1901825" cy="457200"/>
          </a:xfrm>
          <a:prstGeom prst="rect">
            <a:avLst/>
          </a:prstGeom>
          <a:noFill/>
          <a:ln w="9525">
            <a:noFill/>
          </a:ln>
        </p:spPr>
        <p:txBody>
          <a:bodyPr anchor="ctr">
            <a:spAutoFit/>
          </a:bodyPr>
          <a:p>
            <a:pPr lvl="0"/>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1</a:t>
            </a:r>
            <a:r>
              <a:rPr lang="zh-CN" altLang="en-US" sz="2400" dirty="0">
                <a:latin typeface="Verdana" panose="020B0604030504040204" pitchFamily="34" charset="0"/>
                <a:ea typeface="宋体" panose="02010600030101010101" pitchFamily="2" charset="-122"/>
              </a:rPr>
              <a:t>）拉链法</a:t>
            </a:r>
            <a:endParaRPr lang="zh-CN" altLang="en-US" sz="2400" dirty="0">
              <a:latin typeface="Verdana" panose="020B0604030504040204" pitchFamily="34" charset="0"/>
              <a:ea typeface="宋体" panose="02010600030101010101" pitchFamily="2" charset="-122"/>
            </a:endParaRPr>
          </a:p>
        </p:txBody>
      </p:sp>
      <p:pic>
        <p:nvPicPr>
          <p:cNvPr id="470022" name="图片 470021"/>
          <p:cNvPicPr>
            <a:picLocks noChangeAspect="1"/>
          </p:cNvPicPr>
          <p:nvPr/>
        </p:nvPicPr>
        <p:blipFill>
          <a:blip r:embed="rId1"/>
          <a:stretch>
            <a:fillRect/>
          </a:stretch>
        </p:blipFill>
        <p:spPr>
          <a:xfrm>
            <a:off x="1164590" y="2181543"/>
            <a:ext cx="5903913" cy="2493962"/>
          </a:xfrm>
          <a:prstGeom prst="rect">
            <a:avLst/>
          </a:prstGeom>
          <a:noFill/>
          <a:ln w="9525">
            <a:noFill/>
          </a:ln>
        </p:spPr>
      </p:pic>
      <p:sp>
        <p:nvSpPr>
          <p:cNvPr id="3"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8" name="矩形 472067"/>
          <p:cNvSpPr/>
          <p:nvPr/>
        </p:nvSpPr>
        <p:spPr>
          <a:xfrm>
            <a:off x="395288" y="874713"/>
            <a:ext cx="7815262" cy="3013075"/>
          </a:xfrm>
          <a:prstGeom prst="rect">
            <a:avLst/>
          </a:prstGeom>
          <a:noFill/>
          <a:ln w="9525">
            <a:noFill/>
          </a:ln>
        </p:spPr>
        <p:txBody>
          <a:bodyPr anchor="ctr">
            <a:spAutoFit/>
          </a:bodyPr>
          <a:p>
            <a:pPr lvl="0"/>
            <a:r>
              <a:rPr lang="en-US" altLang="zh-CN" sz="2400" dirty="0">
                <a:latin typeface="Verdana" panose="020B0604030504040204" pitchFamily="34" charset="0"/>
                <a:ea typeface="宋体" panose="02010600030101010101" pitchFamily="2" charset="-122"/>
              </a:rPr>
              <a:t>(2)</a:t>
            </a:r>
            <a:r>
              <a:rPr lang="zh-CN" altLang="en-US" sz="2400" dirty="0">
                <a:latin typeface="Verdana" panose="020B0604030504040204" pitchFamily="34" charset="0"/>
                <a:ea typeface="宋体" panose="02010600030101010101" pitchFamily="2" charset="-122"/>
              </a:rPr>
              <a:t>线性探查法</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令数组元素个数为 </a:t>
            </a:r>
            <a:r>
              <a:rPr lang="en-US" altLang="zh-CN" sz="2400" dirty="0">
                <a:latin typeface="Verdana" panose="020B0604030504040204" pitchFamily="34" charset="0"/>
                <a:ea typeface="宋体" panose="02010600030101010101" pitchFamily="2" charset="-122"/>
              </a:rPr>
              <a:t>S </a:t>
            </a:r>
            <a:r>
              <a:rPr lang="zh-CN" altLang="en-US" sz="2400" dirty="0">
                <a:latin typeface="Verdana" panose="020B0604030504040204" pitchFamily="34" charset="0"/>
                <a:ea typeface="宋体" panose="02010600030101010101" pitchFamily="2" charset="-122"/>
              </a:rPr>
              <a:t>，则当 </a:t>
            </a:r>
            <a:r>
              <a:rPr lang="en-US" altLang="zh-CN" sz="2400" err="1">
                <a:latin typeface="Verdana" panose="020B0604030504040204" pitchFamily="34" charset="0"/>
                <a:ea typeface="宋体" panose="02010600030101010101" pitchFamily="2" charset="-122"/>
              </a:rPr>
              <a:t>h(k</a:t>
            </a:r>
            <a:r>
              <a:rPr lang="en-US" altLang="zh-CN" sz="2400" dirty="0">
                <a:latin typeface="Verdana" panose="020B0604030504040204" pitchFamily="34" charset="0"/>
                <a:ea typeface="宋体" panose="02010600030101010101" pitchFamily="2" charset="-122"/>
              </a:rPr>
              <a:t>) </a:t>
            </a:r>
            <a:r>
              <a:rPr lang="zh-CN" altLang="en-US" sz="2400" dirty="0">
                <a:latin typeface="Verdana" panose="020B0604030504040204" pitchFamily="34" charset="0"/>
                <a:ea typeface="宋体" panose="02010600030101010101" pitchFamily="2" charset="-122"/>
              </a:rPr>
              <a:t>已经存储了元素的时候，依次探查 </a:t>
            </a:r>
            <a:r>
              <a:rPr lang="en-US" altLang="zh-CN" sz="2400" err="1">
                <a:latin typeface="Verdana" panose="020B0604030504040204" pitchFamily="34" charset="0"/>
                <a:ea typeface="宋体" panose="02010600030101010101" pitchFamily="2" charset="-122"/>
              </a:rPr>
              <a:t>(h(k)+i</a:t>
            </a:r>
            <a:r>
              <a:rPr lang="en-US" altLang="zh-CN" sz="2400" dirty="0">
                <a:latin typeface="Verdana" panose="020B0604030504040204" pitchFamily="34" charset="0"/>
                <a:ea typeface="宋体" panose="02010600030101010101" pitchFamily="2" charset="-122"/>
              </a:rPr>
              <a:t>) mod S , i=1,2,3…… </a:t>
            </a:r>
            <a:r>
              <a:rPr lang="zh-CN" altLang="en-US" sz="2400" dirty="0">
                <a:latin typeface="Verdana" panose="020B0604030504040204" pitchFamily="34" charset="0"/>
                <a:ea typeface="宋体" panose="02010600030101010101" pitchFamily="2" charset="-122"/>
              </a:rPr>
              <a:t>，直到找到空的存储单元为止	</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为了减少</a:t>
            </a:r>
            <a:r>
              <a:rPr lang="en-US" altLang="zh-CN" sz="2400" dirty="0">
                <a:latin typeface="Verdana" panose="020B0604030504040204" pitchFamily="34" charset="0"/>
                <a:ea typeface="宋体" panose="02010600030101010101" pitchFamily="2" charset="-122"/>
              </a:rPr>
              <a:t>hash</a:t>
            </a:r>
            <a:r>
              <a:rPr lang="zh-CN" altLang="en-US" sz="2400" dirty="0">
                <a:latin typeface="Verdana" panose="020B0604030504040204" pitchFamily="34" charset="0"/>
                <a:ea typeface="宋体" panose="02010600030101010101" pitchFamily="2" charset="-122"/>
              </a:rPr>
              <a:t>表冲突是线性探测的“聚集区”长度，有时可以改变探测的步长。</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线性探测法的空间一般是</a:t>
            </a:r>
            <a:r>
              <a:rPr lang="en-US" altLang="zh-CN" sz="2400" dirty="0">
                <a:latin typeface="Verdana" panose="020B0604030504040204" pitchFamily="34" charset="0"/>
                <a:ea typeface="宋体" panose="02010600030101010101" pitchFamily="2" charset="-122"/>
              </a:rPr>
              <a:t>2*N</a:t>
            </a:r>
            <a:r>
              <a:rPr lang="zh-CN" altLang="en-US" sz="2400" dirty="0">
                <a:latin typeface="Verdana" panose="020B0604030504040204" pitchFamily="34" charset="0"/>
                <a:ea typeface="宋体" panose="02010600030101010101" pitchFamily="2" charset="-122"/>
              </a:rPr>
              <a:t>到</a:t>
            </a:r>
            <a:r>
              <a:rPr lang="en-US" altLang="zh-CN" sz="2400" dirty="0">
                <a:latin typeface="Verdana" panose="020B0604030504040204" pitchFamily="34" charset="0"/>
                <a:ea typeface="宋体" panose="02010600030101010101" pitchFamily="2" charset="-122"/>
              </a:rPr>
              <a:t>5*N</a:t>
            </a:r>
            <a:r>
              <a:rPr lang="zh-CN" altLang="en-US" sz="2400" dirty="0">
                <a:latin typeface="Verdana" panose="020B0604030504040204" pitchFamily="34" charset="0"/>
                <a:ea typeface="宋体" panose="02010600030101010101" pitchFamily="2" charset="-122"/>
              </a:rPr>
              <a:t>。</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线性探测法实现图解（当</a:t>
            </a:r>
            <a:r>
              <a:rPr lang="en-US" altLang="zh-CN" sz="2400" dirty="0">
                <a:latin typeface="Verdana" panose="020B0604030504040204" pitchFamily="34" charset="0"/>
                <a:ea typeface="宋体" panose="02010600030101010101" pitchFamily="2" charset="-122"/>
              </a:rPr>
              <a:t>key2</a:t>
            </a:r>
            <a:r>
              <a:rPr lang="zh-CN" altLang="en-US" sz="2400" dirty="0">
                <a:latin typeface="Verdana" panose="020B0604030504040204" pitchFamily="34" charset="0"/>
                <a:ea typeface="宋体" panose="02010600030101010101" pitchFamily="2" charset="-122"/>
              </a:rPr>
              <a:t>与</a:t>
            </a:r>
            <a:r>
              <a:rPr lang="en-US" altLang="zh-CN" sz="2400" err="1">
                <a:latin typeface="Verdana" panose="020B0604030504040204" pitchFamily="34" charset="0"/>
                <a:ea typeface="宋体" panose="02010600030101010101" pitchFamily="2" charset="-122"/>
              </a:rPr>
              <a:t>keyN</a:t>
            </a:r>
            <a:r>
              <a:rPr lang="zh-CN" altLang="en-US" sz="2400" dirty="0">
                <a:latin typeface="Verdana" panose="020B0604030504040204" pitchFamily="34" charset="0"/>
                <a:ea typeface="宋体" panose="02010600030101010101" pitchFamily="2" charset="-122"/>
              </a:rPr>
              <a:t>冲突时）：	</a:t>
            </a:r>
            <a:endParaRPr lang="zh-CN" altLang="en-US" sz="2400" dirty="0">
              <a:latin typeface="Verdana" panose="020B0604030504040204" pitchFamily="34" charset="0"/>
              <a:ea typeface="宋体" panose="02010600030101010101" pitchFamily="2" charset="-122"/>
            </a:endParaRPr>
          </a:p>
        </p:txBody>
      </p:sp>
      <p:pic>
        <p:nvPicPr>
          <p:cNvPr id="472069" name="图片 472068"/>
          <p:cNvPicPr>
            <a:picLocks noChangeAspect="1"/>
          </p:cNvPicPr>
          <p:nvPr/>
        </p:nvPicPr>
        <p:blipFill>
          <a:blip r:embed="rId1"/>
          <a:stretch>
            <a:fillRect/>
          </a:stretch>
        </p:blipFill>
        <p:spPr>
          <a:xfrm>
            <a:off x="1258888" y="3933825"/>
            <a:ext cx="4962525" cy="2759075"/>
          </a:xfrm>
          <a:prstGeom prst="rect">
            <a:avLst/>
          </a:prstGeom>
          <a:noFill/>
          <a:ln w="9525">
            <a:noFill/>
          </a:ln>
        </p:spPr>
      </p:pic>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3630" y="1113155"/>
            <a:ext cx="6663690" cy="2286000"/>
          </a:xfrm>
          <a:prstGeom prst="rect">
            <a:avLst/>
          </a:prstGeom>
          <a:noFill/>
        </p:spPr>
        <p:txBody>
          <a:bodyPr wrap="square" rtlCol="0" anchor="t">
            <a:spAutoFit/>
          </a:bodyPr>
          <a:p>
            <a:pPr lvl="0"/>
            <a:r>
              <a:rPr lang="zh-CN" altLang="en-US" sz="2400" dirty="0">
                <a:latin typeface="宋体" panose="02010600030101010101" pitchFamily="2" charset="-122"/>
                <a:ea typeface="宋体" panose="02010600030101010101" pitchFamily="2" charset="-122"/>
              </a:rPr>
              <a:t>两种解决冲突方法的优缺点</a:t>
            </a:r>
            <a:endParaRPr lang="zh-CN" altLang="en-US" sz="2400" dirty="0">
              <a:latin typeface="宋体" panose="02010600030101010101" pitchFamily="2" charset="-122"/>
              <a:ea typeface="宋体" panose="02010600030101010101" pitchFamily="2" charset="-122"/>
            </a:endParaRPr>
          </a:p>
          <a:p>
            <a:pPr lvl="0"/>
            <a:r>
              <a:rPr lang="zh-CN" altLang="en-US" sz="2400" dirty="0">
                <a:latin typeface="宋体" panose="02010600030101010101" pitchFamily="2" charset="-122"/>
                <a:ea typeface="宋体" panose="02010600030101010101" pitchFamily="2" charset="-122"/>
                <a:sym typeface="+mn-ea"/>
              </a:rPr>
              <a:t>   如果有删除操作，拉链法比较简单。线性探测法则比较困难。</a:t>
            </a:r>
            <a:endParaRPr lang="zh-CN" altLang="en-US" sz="2400" dirty="0">
              <a:latin typeface="宋体" panose="02010600030101010101" pitchFamily="2" charset="-122"/>
              <a:ea typeface="宋体" panose="02010600030101010101" pitchFamily="2" charset="-122"/>
            </a:endParaRPr>
          </a:p>
          <a:p>
            <a:pPr lvl="0"/>
            <a:r>
              <a:rPr lang="zh-CN" altLang="en-US" sz="2400" dirty="0">
                <a:latin typeface="宋体" panose="02010600030101010101" pitchFamily="2" charset="-122"/>
                <a:ea typeface="宋体" panose="02010600030101010101" pitchFamily="2" charset="-122"/>
                <a:sym typeface="+mn-ea"/>
              </a:rPr>
              <a:t>   如果原始数据判断相同时间复杂度高（如长字符串），为了减少冲突时的“判断相同”耗时，有用用记录下的双</a:t>
            </a:r>
            <a:r>
              <a:rPr lang="en-US" altLang="zh-CN" sz="2400" dirty="0">
                <a:latin typeface="宋体" panose="02010600030101010101" pitchFamily="2" charset="-122"/>
                <a:ea typeface="宋体" panose="02010600030101010101" pitchFamily="2" charset="-122"/>
                <a:sym typeface="+mn-ea"/>
              </a:rPr>
              <a:t>hash</a:t>
            </a:r>
            <a:r>
              <a:rPr lang="zh-CN" altLang="en-US" sz="2400" dirty="0">
                <a:latin typeface="宋体" panose="02010600030101010101" pitchFamily="2" charset="-122"/>
                <a:ea typeface="宋体" panose="02010600030101010101" pitchFamily="2" charset="-122"/>
                <a:sym typeface="+mn-ea"/>
              </a:rPr>
              <a:t>值。</a:t>
            </a:r>
            <a:endParaRPr lang="zh-CN" altLang="en-US" sz="2400">
              <a:latin typeface="宋体" panose="02010600030101010101" pitchFamily="2" charset="-122"/>
            </a:endParaRPr>
          </a:p>
        </p:txBody>
      </p:sp>
      <p:sp>
        <p:nvSpPr>
          <p:cNvPr id="3"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82065" y="2214245"/>
            <a:ext cx="6444615" cy="1005840"/>
          </a:xfrm>
          <a:prstGeom prst="rect">
            <a:avLst/>
          </a:prstGeom>
          <a:noFill/>
        </p:spPr>
        <p:txBody>
          <a:bodyPr wrap="square" rtlCol="0">
            <a:spAutoFit/>
          </a:bodyPr>
          <a:p>
            <a:r>
              <a:rPr lang="zh-CN" altLang="en-US" sz="6000">
                <a:latin typeface="黑体" panose="02010609060101010101" charset="-122"/>
                <a:ea typeface="黑体" panose="02010609060101010101" charset="-122"/>
              </a:rPr>
              <a:t>哈希表的实战应用</a:t>
            </a:r>
            <a:endParaRPr lang="zh-CN" altLang="en-US" sz="6000">
              <a:latin typeface="黑体" panose="02010609060101010101" charset="-122"/>
              <a:ea typeface="黑体" panose="02010609060101010101" charset="-122"/>
            </a:endParaRPr>
          </a:p>
        </p:txBody>
      </p:sp>
      <p:sp>
        <p:nvSpPr>
          <p:cNvPr id="3"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4</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、数列（</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series.???</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endParaRPr kumimoji="1" lang="zh-CN" altLang="en-US" sz="3000" b="0" i="0" u="none" strike="noStrike" kern="1200" cap="small" spc="0" normalizeH="0" baseline="0" noProof="0" dirty="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sz="1800" dirty="0">
                <a:latin typeface="Verdana" panose="020B0604030504040204" pitchFamily="34" charset="0"/>
                <a:sym typeface="+mn-ea"/>
              </a:rPr>
              <a:t>【问题描述</a:t>
            </a:r>
            <a:r>
              <a:rPr lang="zh-CN" altLang="en-US" sz="1800">
                <a:latin typeface="Verdana" panose="020B0604030504040204" pitchFamily="34" charset="0"/>
                <a:sym typeface="+mn-ea"/>
              </a:rPr>
              <a:t>】</a:t>
            </a:r>
            <a:endParaRPr lang="zh-CN" altLang="en-US" sz="1800">
              <a:latin typeface="Verdana" panose="020B0604030504040204" pitchFamily="34" charset="0"/>
            </a:endParaRPr>
          </a:p>
          <a:p>
            <a:pPr marL="0" indent="0">
              <a:spcBef>
                <a:spcPct val="0"/>
              </a:spcBef>
              <a:buNone/>
            </a:pPr>
            <a:r>
              <a:rPr sz="1800">
                <a:latin typeface="Verdana" panose="020B0604030504040204" pitchFamily="34" charset="0"/>
                <a:sym typeface="+mn-ea"/>
              </a:rPr>
              <a:t>小W最近突然发奋，开始好好学习了~（难道是受什么刺激了……不明真相中……）</a:t>
            </a:r>
            <a:endParaRPr sz="1800">
              <a:latin typeface="Verdana" panose="020B0604030504040204" pitchFamily="34" charset="0"/>
              <a:sym typeface="+mn-ea"/>
            </a:endParaRPr>
          </a:p>
          <a:p>
            <a:pPr marL="0" indent="0">
              <a:spcBef>
                <a:spcPct val="0"/>
              </a:spcBef>
              <a:buNone/>
            </a:pPr>
            <a:r>
              <a:rPr sz="1800">
                <a:latin typeface="Verdana" panose="020B0604030504040204" pitchFamily="34" charset="0"/>
                <a:sym typeface="+mn-ea"/>
              </a:rPr>
              <a:t>    小W开始学数列了，发现数列这个东西真是博大精深~</a:t>
            </a:r>
            <a:endParaRPr sz="1800">
              <a:latin typeface="Verdana" panose="020B0604030504040204" pitchFamily="34" charset="0"/>
              <a:sym typeface="+mn-ea"/>
            </a:endParaRPr>
          </a:p>
          <a:p>
            <a:pPr marL="0" indent="0">
              <a:spcBef>
                <a:spcPct val="0"/>
              </a:spcBef>
              <a:buNone/>
            </a:pPr>
            <a:r>
              <a:rPr sz="1800">
                <a:latin typeface="Verdana" panose="020B0604030504040204" pitchFamily="34" charset="0"/>
                <a:sym typeface="+mn-ea"/>
              </a:rPr>
              <a:t>    数列是什么呢？就是给你一个首项，再给你一个通项公式或者递推公式，那么这个数列{ an }的所有项，我们都可以通过公式得到了。现在小W设计了一个神奇的数列a0=1，ai+1=（A*ai+ai mod B）mod C，他对这个数列中的每一项是什么不感兴趣，他只想知道这个数列最早什么时候会出现同样的元素。可是他发现这不是一个简单的问题，所以想请你告诉他第一个出现重复元素的位置（也就是那一项的下标）。</a:t>
            </a:r>
            <a:endParaRPr sz="1800">
              <a:latin typeface="Verdana" panose="020B0604030504040204" pitchFamily="34" charset="0"/>
              <a:sym typeface="+mn-ea"/>
            </a:endParaRPr>
          </a:p>
          <a:p>
            <a:pPr marL="0" indent="0">
              <a:spcBef>
                <a:spcPct val="0"/>
              </a:spcBef>
              <a:buNone/>
            </a:pPr>
            <a:r>
              <a:rPr lang="zh-CN" altLang="en-US" sz="1800" dirty="0">
                <a:latin typeface="Verdana" panose="020B0604030504040204" pitchFamily="34" charset="0"/>
                <a:sym typeface="+mn-ea"/>
              </a:rPr>
              <a:t>【输入格式</a:t>
            </a:r>
            <a:r>
              <a:rPr lang="zh-CN" altLang="en-US" sz="1800">
                <a:latin typeface="Verdana" panose="020B0604030504040204" pitchFamily="34" charset="0"/>
                <a:sym typeface="+mn-ea"/>
              </a:rPr>
              <a:t>】</a:t>
            </a:r>
            <a:endParaRPr lang="zh-CN" altLang="en-US" sz="1800">
              <a:latin typeface="Verdana" panose="020B0604030504040204" pitchFamily="34" charset="0"/>
            </a:endParaRPr>
          </a:p>
          <a:p>
            <a:pPr marL="0" indent="0">
              <a:spcBef>
                <a:spcPct val="0"/>
              </a:spcBef>
              <a:buNone/>
            </a:pPr>
            <a:r>
              <a:rPr sz="1800" dirty="0">
                <a:latin typeface="Verdana" panose="020B0604030504040204" pitchFamily="34" charset="0"/>
                <a:sym typeface="+mn-ea"/>
              </a:rPr>
              <a:t>一行3个数，分别表示A B C。A B C≤ 1000000000</a:t>
            </a:r>
            <a:endParaRPr sz="1800" dirty="0">
              <a:latin typeface="Verdana" panose="020B0604030504040204" pitchFamily="34" charset="0"/>
              <a:sym typeface="+mn-ea"/>
            </a:endParaRPr>
          </a:p>
          <a:p>
            <a:pPr marL="0" indent="0">
              <a:spcBef>
                <a:spcPct val="0"/>
              </a:spcBef>
              <a:buNone/>
            </a:pPr>
            <a:r>
              <a:rPr lang="zh-CN" altLang="en-US" sz="1800" dirty="0">
                <a:latin typeface="Verdana" panose="020B0604030504040204" pitchFamily="34" charset="0"/>
                <a:sym typeface="+mn-ea"/>
              </a:rPr>
              <a:t>【输出格式</a:t>
            </a:r>
            <a:r>
              <a:rPr lang="zh-CN" altLang="en-US" sz="1800">
                <a:latin typeface="Verdana" panose="020B0604030504040204" pitchFamily="34" charset="0"/>
                <a:sym typeface="+mn-ea"/>
              </a:rPr>
              <a:t>】</a:t>
            </a:r>
            <a:endParaRPr lang="zh-CN" altLang="en-US" sz="1800">
              <a:latin typeface="Verdana" panose="020B0604030504040204" pitchFamily="34" charset="0"/>
            </a:endParaRPr>
          </a:p>
          <a:p>
            <a:pPr marL="0" indent="0">
              <a:spcBef>
                <a:spcPct val="0"/>
              </a:spcBef>
              <a:buNone/>
            </a:pPr>
            <a:r>
              <a:rPr sz="1800" dirty="0">
                <a:latin typeface="Verdana" panose="020B0604030504040204" pitchFamily="34" charset="0"/>
                <a:sym typeface="+mn-ea"/>
              </a:rPr>
              <a:t>输出第一次出现重复项的位置</a:t>
            </a:r>
            <a:endParaRPr sz="1800" dirty="0">
              <a:latin typeface="Verdana" panose="020B0604030504040204" pitchFamily="34" charset="0"/>
              <a:sym typeface="+mn-ea"/>
            </a:endParaRPr>
          </a:p>
          <a:p>
            <a:endParaRPr lang="zh-CN" altLang="zh-CN" sz="1800"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8" name="矩形 466947"/>
          <p:cNvSpPr/>
          <p:nvPr/>
        </p:nvSpPr>
        <p:spPr>
          <a:xfrm>
            <a:off x="624523" y="5439093"/>
            <a:ext cx="2447925" cy="641985"/>
          </a:xfrm>
          <a:prstGeom prst="rect">
            <a:avLst/>
          </a:prstGeom>
          <a:noFill/>
          <a:ln w="9525">
            <a:noFill/>
          </a:ln>
        </p:spPr>
        <p:txBody>
          <a:bodyPr anchor="ctr">
            <a:spAutoFit/>
          </a:bodyPr>
          <a:p>
            <a:pPr lvl="0"/>
            <a:r>
              <a:rPr lang="zh-CN" altLang="en-US" dirty="0">
                <a:latin typeface="Verdana" panose="020B0604030504040204" pitchFamily="34" charset="0"/>
                <a:ea typeface="宋体" panose="02010600030101010101" pitchFamily="2" charset="-122"/>
              </a:rPr>
              <a:t>【样例输入</a:t>
            </a:r>
            <a:r>
              <a:rPr lang="zh-CN" altLang="en-US">
                <a:latin typeface="Verdana" panose="020B0604030504040204" pitchFamily="34" charset="0"/>
                <a:ea typeface="宋体" panose="02010600030101010101" pitchFamily="2" charset="-122"/>
              </a:rPr>
              <a:t>】        </a:t>
            </a:r>
            <a:endParaRPr lang="zh-CN" altLang="en-US">
              <a:latin typeface="Verdana" panose="020B0604030504040204" pitchFamily="34" charset="0"/>
              <a:ea typeface="宋体" panose="02010600030101010101" pitchFamily="2" charset="-122"/>
            </a:endParaRPr>
          </a:p>
          <a:p>
            <a:pPr lvl="0"/>
            <a:r>
              <a:rPr lang="en-US" altLang="zh-CN">
                <a:latin typeface="Verdana" panose="020B0604030504040204" pitchFamily="34" charset="0"/>
                <a:ea typeface="宋体" panose="02010600030101010101" pitchFamily="2" charset="-122"/>
              </a:rPr>
              <a:t>    2 2 9</a:t>
            </a:r>
            <a:endParaRPr lang="en-US" altLang="zh-CN">
              <a:latin typeface="Verdana" panose="020B0604030504040204" pitchFamily="34" charset="0"/>
              <a:ea typeface="宋体" panose="02010600030101010101" pitchFamily="2" charset="-122"/>
            </a:endParaRPr>
          </a:p>
        </p:txBody>
      </p:sp>
      <p:sp>
        <p:nvSpPr>
          <p:cNvPr id="466951" name="矩形 466950"/>
          <p:cNvSpPr/>
          <p:nvPr/>
        </p:nvSpPr>
        <p:spPr>
          <a:xfrm>
            <a:off x="3244850" y="5424488"/>
            <a:ext cx="3024188" cy="640080"/>
          </a:xfrm>
          <a:prstGeom prst="rect">
            <a:avLst/>
          </a:prstGeom>
          <a:noFill/>
          <a:ln w="9525">
            <a:noFill/>
          </a:ln>
        </p:spPr>
        <p:txBody>
          <a:bodyPr>
            <a:spAutoFit/>
          </a:bodyPr>
          <a:p>
            <a:pPr lvl="0"/>
            <a:r>
              <a:rPr lang="zh-CN" altLang="en-US" dirty="0">
                <a:latin typeface="Verdana" panose="020B0604030504040204" pitchFamily="34" charset="0"/>
                <a:ea typeface="宋体" panose="02010600030101010101" pitchFamily="2" charset="-122"/>
              </a:rPr>
              <a:t>【样例输出</a:t>
            </a:r>
            <a:r>
              <a:rPr lang="zh-CN" altLang="en-US">
                <a:latin typeface="Verdana" panose="020B0604030504040204" pitchFamily="34" charset="0"/>
                <a:ea typeface="宋体" panose="02010600030101010101" pitchFamily="2" charset="-122"/>
              </a:rPr>
              <a:t>】</a:t>
            </a:r>
            <a:endParaRPr lang="zh-CN" altLang="en-US">
              <a:latin typeface="Verdana" panose="020B0604030504040204" pitchFamily="34" charset="0"/>
              <a:ea typeface="宋体" panose="02010600030101010101" pitchFamily="2" charset="-122"/>
            </a:endParaRPr>
          </a:p>
          <a:p>
            <a:pPr lvl="0"/>
            <a:r>
              <a:rPr lang="en-US" altLang="zh-CN">
                <a:latin typeface="Verdana" panose="020B0604030504040204" pitchFamily="34" charset="0"/>
                <a:ea typeface="宋体" panose="02010600030101010101" pitchFamily="2" charset="-122"/>
              </a:rPr>
              <a:t>   4</a:t>
            </a:r>
            <a:endParaRPr lang="en-US" altLang="zh-CN">
              <a:latin typeface="Verdana" panose="020B060403050404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983615" y="1272540"/>
            <a:ext cx="7176770" cy="155448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此题如果双重循环来查找要超时，</a:t>
            </a:r>
            <a:endParaRPr lang="zh-CN" altLang="en-US" sz="2400">
              <a:latin typeface="Verdana" panose="020B0604030504040204" pitchFamily="34" charset="0"/>
              <a:ea typeface="宋体" panose="02010600030101010101" pitchFamily="2" charset="-122"/>
            </a:endParaRPr>
          </a:p>
          <a:p>
            <a:pPr lvl="0"/>
            <a:r>
              <a:rPr lang="zh-CN" altLang="zh-CN" sz="2400">
                <a:latin typeface="Verdana" panose="020B0604030504040204" pitchFamily="34" charset="0"/>
                <a:ea typeface="宋体" panose="02010600030101010101" pitchFamily="2" charset="-122"/>
              </a:rPr>
              <a:t>那如何解决呢？</a:t>
            </a:r>
            <a:endParaRPr lang="zh-CN" altLang="zh-CN" sz="240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983615" y="1024890"/>
            <a:ext cx="7176770" cy="118872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纯哈希表，需要解决冲突问题。</a:t>
            </a:r>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5</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、正方形（</a:t>
            </a:r>
            <a:r>
              <a:rPr lang="en-US" altLang="zh-CN" dirty="0">
                <a:latin typeface="Verdana" panose="020B0604030504040204" pitchFamily="34" charset="0"/>
                <a:ea typeface="宋体" panose="02010600030101010101" pitchFamily="2" charset="-122"/>
                <a:sym typeface="+mn-ea"/>
              </a:rPr>
              <a:t>NOI</a:t>
            </a:r>
            <a:r>
              <a:rPr lang="zh-CN" altLang="en-US" dirty="0">
                <a:latin typeface="Verdana" panose="020B0604030504040204" pitchFamily="34" charset="0"/>
                <a:ea typeface="宋体" panose="02010600030101010101" pitchFamily="2" charset="-122"/>
                <a:sym typeface="+mn-ea"/>
              </a:rPr>
              <a:t>题库</a:t>
            </a:r>
            <a:r>
              <a:rPr lang="en-US" altLang="zh-CN" dirty="0">
                <a:latin typeface="Verdana" panose="020B0604030504040204" pitchFamily="34" charset="0"/>
                <a:ea typeface="宋体" panose="02010600030101010101" pitchFamily="2" charset="-122"/>
                <a:sym typeface="+mn-ea"/>
              </a:rPr>
              <a:t>1807</a:t>
            </a:r>
            <a:r>
              <a:rPr lang="zh-CN" altLang="en-US" dirty="0">
                <a:latin typeface="Verdana" panose="020B0604030504040204" pitchFamily="34" charset="0"/>
                <a:ea typeface="宋体" panose="02010600030101010101" pitchFamily="2" charset="-122"/>
                <a:sym typeface="+mn-ea"/>
              </a:rPr>
              <a:t>）</a:t>
            </a:r>
            <a:endPar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pPr marL="0" indent="0">
              <a:spcBef>
                <a:spcPct val="0"/>
              </a:spcBef>
              <a:buNone/>
            </a:pPr>
            <a:r>
              <a:rPr lang="zh-CN" altLang="en-US" dirty="0">
                <a:latin typeface="Verdana" panose="020B0604030504040204" pitchFamily="34" charset="0"/>
                <a:ea typeface="宋体" panose="02010600030101010101" pitchFamily="2" charset="-122"/>
                <a:sym typeface="+mn-ea"/>
              </a:rPr>
              <a:t>给出平面上一些点的坐标，统计由这些点可以组成多少个正方形。注意：正方形的边不一定平行于坐标轴。</a:t>
            </a:r>
            <a:endParaRPr dirty="0">
              <a:latin typeface="Verdana" panose="020B0604030504040204" pitchFamily="34" charset="0"/>
              <a:sym typeface="+mn-ea"/>
            </a:endParaRPr>
          </a:p>
          <a:p>
            <a:pPr marL="0" lvl="0" indent="0">
              <a:buNone/>
            </a:pPr>
            <a:r>
              <a:rPr lang="zh-CN" altLang="en-US" dirty="0">
                <a:latin typeface="Verdana" panose="020B0604030504040204" pitchFamily="34" charset="0"/>
                <a:ea typeface="宋体" panose="02010600030101010101" pitchFamily="2" charset="-122"/>
                <a:sym typeface="+mn-ea"/>
              </a:rPr>
              <a:t>【输入格式</a:t>
            </a:r>
            <a:r>
              <a:rPr lang="zh-CN" altLang="en-US">
                <a:latin typeface="Verdana" panose="020B0604030504040204" pitchFamily="34" charset="0"/>
                <a:ea typeface="宋体" panose="02010600030101010101" pitchFamily="2" charset="-122"/>
                <a:sym typeface="+mn-ea"/>
              </a:rPr>
              <a:t>】</a:t>
            </a:r>
            <a:endParaRPr lang="zh-CN" altLang="en-US">
              <a:latin typeface="Verdana" panose="020B0604030504040204" pitchFamily="34" charset="0"/>
              <a:ea typeface="宋体" panose="02010600030101010101" pitchFamily="2" charset="-122"/>
            </a:endParaRPr>
          </a:p>
          <a:p>
            <a:pPr marL="0" lvl="0" indent="0">
              <a:buNone/>
            </a:pPr>
            <a:r>
              <a:rPr lang="zh-CN" altLang="en-US" dirty="0">
                <a:latin typeface="Verdana" panose="020B0604030504040204" pitchFamily="34" charset="0"/>
                <a:ea typeface="宋体" panose="02010600030101010101" pitchFamily="2" charset="-122"/>
                <a:sym typeface="+mn-ea"/>
              </a:rPr>
              <a:t>	输入包括多组测试数据。每组的第一行是一个整数</a:t>
            </a:r>
            <a:r>
              <a:rPr lang="en-US" altLang="zh-CN" dirty="0">
                <a:latin typeface="Verdana" panose="020B0604030504040204" pitchFamily="34" charset="0"/>
                <a:ea typeface="宋体" panose="02010600030101010101" pitchFamily="2" charset="-122"/>
                <a:sym typeface="+mn-ea"/>
              </a:rPr>
              <a:t>n (1 &lt;= n &lt;= 1000)</a:t>
            </a:r>
            <a:r>
              <a:rPr lang="zh-CN" altLang="en-US" dirty="0">
                <a:latin typeface="Verdana" panose="020B0604030504040204" pitchFamily="34" charset="0"/>
                <a:ea typeface="宋体" panose="02010600030101010101" pitchFamily="2" charset="-122"/>
                <a:sym typeface="+mn-ea"/>
              </a:rPr>
              <a:t>，表示平面上点的数目，接下来</a:t>
            </a:r>
            <a:r>
              <a:rPr lang="en-US" altLang="zh-CN" dirty="0">
                <a:latin typeface="Verdana" panose="020B0604030504040204" pitchFamily="34" charset="0"/>
                <a:ea typeface="宋体" panose="02010600030101010101" pitchFamily="2" charset="-122"/>
                <a:sym typeface="+mn-ea"/>
              </a:rPr>
              <a:t>n</a:t>
            </a:r>
            <a:r>
              <a:rPr lang="zh-CN" altLang="en-US" dirty="0">
                <a:latin typeface="Verdana" panose="020B0604030504040204" pitchFamily="34" charset="0"/>
                <a:ea typeface="宋体" panose="02010600030101010101" pitchFamily="2" charset="-122"/>
                <a:sym typeface="+mn-ea"/>
              </a:rPr>
              <a:t>行，每行包括两个整数，分别给出一个点在平面上的</a:t>
            </a:r>
            <a:r>
              <a:rPr lang="en-US" altLang="zh-CN" dirty="0">
                <a:latin typeface="Verdana" panose="020B0604030504040204" pitchFamily="34" charset="0"/>
                <a:ea typeface="宋体" panose="02010600030101010101" pitchFamily="2" charset="-122"/>
                <a:sym typeface="+mn-ea"/>
              </a:rPr>
              <a:t>x</a:t>
            </a:r>
            <a:r>
              <a:rPr lang="zh-CN" altLang="en-US" dirty="0">
                <a:latin typeface="Verdana" panose="020B0604030504040204" pitchFamily="34" charset="0"/>
                <a:ea typeface="宋体" panose="02010600030101010101" pitchFamily="2" charset="-122"/>
                <a:sym typeface="+mn-ea"/>
              </a:rPr>
              <a:t>坐标和</a:t>
            </a:r>
            <a:r>
              <a:rPr lang="en-US" altLang="zh-CN" dirty="0">
                <a:latin typeface="Verdana" panose="020B0604030504040204" pitchFamily="34" charset="0"/>
                <a:ea typeface="宋体" panose="02010600030101010101" pitchFamily="2" charset="-122"/>
                <a:sym typeface="+mn-ea"/>
              </a:rPr>
              <a:t>y</a:t>
            </a:r>
            <a:r>
              <a:rPr lang="zh-CN" altLang="en-US" dirty="0">
                <a:latin typeface="Verdana" panose="020B0604030504040204" pitchFamily="34" charset="0"/>
                <a:ea typeface="宋体" panose="02010600030101010101" pitchFamily="2" charset="-122"/>
                <a:sym typeface="+mn-ea"/>
              </a:rPr>
              <a:t>坐标。输入保证：平面上点的位置是两两不同的，而且 坐标的绝对值都不大于</a:t>
            </a:r>
            <a:r>
              <a:rPr lang="en-US" altLang="zh-CN" dirty="0">
                <a:latin typeface="Verdana" panose="020B0604030504040204" pitchFamily="34" charset="0"/>
                <a:ea typeface="宋体" panose="02010600030101010101" pitchFamily="2" charset="-122"/>
                <a:sym typeface="+mn-ea"/>
              </a:rPr>
              <a:t>20000</a:t>
            </a:r>
            <a:r>
              <a:rPr lang="zh-CN" altLang="en-US" dirty="0">
                <a:latin typeface="Verdana" panose="020B0604030504040204" pitchFamily="34" charset="0"/>
                <a:ea typeface="宋体" panose="02010600030101010101" pitchFamily="2" charset="-122"/>
                <a:sym typeface="+mn-ea"/>
              </a:rPr>
              <a:t>。最后一组输入数据中</a:t>
            </a:r>
            <a:r>
              <a:rPr lang="en-US" altLang="zh-CN" dirty="0">
                <a:latin typeface="Verdana" panose="020B0604030504040204" pitchFamily="34" charset="0"/>
                <a:ea typeface="宋体" panose="02010600030101010101" pitchFamily="2" charset="-122"/>
                <a:sym typeface="+mn-ea"/>
              </a:rPr>
              <a:t>n = 0</a:t>
            </a:r>
            <a:r>
              <a:rPr lang="zh-CN" altLang="en-US" dirty="0">
                <a:latin typeface="Verdana" panose="020B0604030504040204" pitchFamily="34" charset="0"/>
                <a:ea typeface="宋体" panose="02010600030101010101" pitchFamily="2" charset="-122"/>
                <a:sym typeface="+mn-ea"/>
              </a:rPr>
              <a:t>，这组数据表示输入的结束，不用进行处理。</a:t>
            </a:r>
            <a:endParaRPr lang="zh-CN" altLang="en-US" dirty="0">
              <a:latin typeface="Verdana" panose="020B0604030504040204" pitchFamily="34" charset="0"/>
              <a:ea typeface="宋体" panose="02010600030101010101" pitchFamily="2" charset="-122"/>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8" name="矩形 466947"/>
          <p:cNvSpPr/>
          <p:nvPr/>
        </p:nvSpPr>
        <p:spPr>
          <a:xfrm>
            <a:off x="1399223" y="1052513"/>
            <a:ext cx="2447925" cy="5203825"/>
          </a:xfrm>
          <a:prstGeom prst="rect">
            <a:avLst/>
          </a:prstGeom>
          <a:noFill/>
          <a:ln w="9525">
            <a:noFill/>
          </a:ln>
        </p:spPr>
        <p:txBody>
          <a:bodyPr anchor="ctr">
            <a:spAutoFit/>
          </a:bodyPr>
          <a:p>
            <a:pPr lvl="0"/>
            <a:r>
              <a:rPr lang="zh-CN" altLang="en-US" sz="2400" dirty="0">
                <a:latin typeface="Verdana" panose="020B0604030504040204" pitchFamily="34" charset="0"/>
                <a:ea typeface="宋体" panose="02010600030101010101" pitchFamily="2" charset="-122"/>
              </a:rPr>
              <a:t>【样例输入</a:t>
            </a:r>
            <a:r>
              <a:rPr lang="zh-CN" altLang="en-US" sz="2400">
                <a:latin typeface="Verdana" panose="020B0604030504040204" pitchFamily="34" charset="0"/>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3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7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5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16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64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256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1024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0</a:t>
            </a:r>
            <a:endParaRPr lang="en-US" altLang="zh-CN" sz="2400">
              <a:latin typeface="Verdana" panose="020B0604030504040204" pitchFamily="34" charset="0"/>
              <a:ea typeface="宋体" panose="02010600030101010101" pitchFamily="2" charset="-122"/>
            </a:endParaRPr>
          </a:p>
        </p:txBody>
      </p:sp>
      <p:sp>
        <p:nvSpPr>
          <p:cNvPr id="466951" name="矩形 466950"/>
          <p:cNvSpPr/>
          <p:nvPr/>
        </p:nvSpPr>
        <p:spPr>
          <a:xfrm>
            <a:off x="5169535" y="1052513"/>
            <a:ext cx="3024188" cy="1187450"/>
          </a:xfrm>
          <a:prstGeom prst="rect">
            <a:avLst/>
          </a:prstGeom>
          <a:noFill/>
          <a:ln w="9525">
            <a:noFill/>
          </a:ln>
        </p:spPr>
        <p:txBody>
          <a:bodyPr>
            <a:spAutoFit/>
          </a:bodyPr>
          <a:p>
            <a:pPr lvl="0"/>
            <a:r>
              <a:rPr lang="zh-CN" altLang="en-US" sz="2400" dirty="0">
                <a:latin typeface="Verdana" panose="020B0604030504040204" pitchFamily="34" charset="0"/>
                <a:ea typeface="宋体" panose="02010600030101010101" pitchFamily="2" charset="-122"/>
              </a:rPr>
              <a:t>【样例输出</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12</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rPr>
              <a:t>no solution</a:t>
            </a:r>
            <a:endParaRPr lang="en-US" altLang="zh-CN" sz="2400">
              <a:latin typeface="Verdana" panose="020B060403050404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9" name="矩形 466948"/>
          <p:cNvSpPr/>
          <p:nvPr/>
        </p:nvSpPr>
        <p:spPr>
          <a:xfrm>
            <a:off x="983615" y="1207770"/>
            <a:ext cx="7176770" cy="822960"/>
          </a:xfrm>
          <a:prstGeom prst="rect">
            <a:avLst/>
          </a:prstGeom>
          <a:noFill/>
          <a:ln w="9525">
            <a:noFill/>
          </a:ln>
        </p:spPr>
        <p:txBody>
          <a:bodyPr wrap="square" anchor="ctr">
            <a:spAutoFit/>
          </a:bodyPr>
          <a:p>
            <a:pPr lvl="0"/>
            <a:r>
              <a:rPr lang="zh-CN" altLang="en-US" sz="2400" dirty="0">
                <a:latin typeface="Verdana" panose="020B0604030504040204" pitchFamily="34" charset="0"/>
                <a:ea typeface="宋体" panose="02010600030101010101" pitchFamily="2" charset="-122"/>
              </a:rPr>
              <a:t>【算法分析</a:t>
            </a:r>
            <a:r>
              <a:rPr lang="zh-CN" altLang="en-US" sz="2400">
                <a:latin typeface="Verdana" panose="020B0604030504040204" pitchFamily="34" charset="0"/>
                <a:ea typeface="宋体" panose="02010600030101010101" pitchFamily="2" charset="-122"/>
              </a:rPr>
              <a:t>】</a:t>
            </a:r>
            <a:endParaRPr lang="zh-CN" altLang="en-US" sz="240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3" name="文本框 2"/>
          <p:cNvSpPr txBox="1"/>
          <p:nvPr/>
        </p:nvSpPr>
        <p:spPr>
          <a:xfrm>
            <a:off x="1200150" y="1761490"/>
            <a:ext cx="6634480" cy="3751580"/>
          </a:xfrm>
          <a:prstGeom prst="rect">
            <a:avLst/>
          </a:prstGeom>
          <a:noFill/>
        </p:spPr>
        <p:txBody>
          <a:bodyPr wrap="square" rtlCol="0">
            <a:spAutoFit/>
          </a:bodyPr>
          <a:p>
            <a:pPr lvl="0"/>
            <a:r>
              <a:rPr lang="en-US" altLang="zh-CN" sz="2400" dirty="0">
                <a:latin typeface="Verdana" panose="020B0604030504040204" pitchFamily="34" charset="0"/>
                <a:ea typeface="宋体" panose="02010600030101010101" pitchFamily="2" charset="-122"/>
                <a:sym typeface="+mn-ea"/>
              </a:rPr>
              <a:t>    </a:t>
            </a:r>
            <a:r>
              <a:rPr lang="zh-CN" altLang="en-US" sz="2400" dirty="0">
                <a:latin typeface="Verdana" panose="020B0604030504040204" pitchFamily="34" charset="0"/>
                <a:ea typeface="宋体" panose="02010600030101010101" pitchFamily="2" charset="-122"/>
                <a:sym typeface="+mn-ea"/>
              </a:rPr>
              <a:t>通过分析，我们发现，要确定一个正方形，必须要有四个点，所以我们可以枚举四个点，然后判断其是否可以构成正方形，这样算法的时间复杂度为</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n^4</a:t>
            </a:r>
            <a:r>
              <a:rPr lang="zh-CN" altLang="en-US" sz="2400" dirty="0">
                <a:latin typeface="Verdana" panose="020B0604030504040204" pitchFamily="34" charset="0"/>
                <a:ea typeface="宋体" panose="02010600030101010101" pitchFamily="2" charset="-122"/>
                <a:sym typeface="+mn-ea"/>
              </a:rPr>
              <a:t>），显然难以承受。通过进一步分析，我们可以发现，当我们枚举两个点作为正方形的一条边两个端点，那么构成正方形的另外两个点也就确定了，这时我们只要判断这另外两个点是否在给定的</a:t>
            </a:r>
            <a:r>
              <a:rPr lang="en-US" altLang="zh-CN" sz="2400" dirty="0">
                <a:latin typeface="Verdana" panose="020B0604030504040204" pitchFamily="34" charset="0"/>
                <a:ea typeface="宋体" panose="02010600030101010101" pitchFamily="2" charset="-122"/>
                <a:sym typeface="+mn-ea"/>
              </a:rPr>
              <a:t>N</a:t>
            </a:r>
            <a:r>
              <a:rPr lang="zh-CN" altLang="en-US" sz="2400" dirty="0">
                <a:latin typeface="Verdana" panose="020B0604030504040204" pitchFamily="34" charset="0"/>
                <a:ea typeface="宋体" panose="02010600030101010101" pitchFamily="2" charset="-122"/>
                <a:sym typeface="+mn-ea"/>
              </a:rPr>
              <a:t>个点中即可。所以通过</a:t>
            </a:r>
            <a:r>
              <a:rPr lang="en-US" altLang="zh-CN" sz="2400" dirty="0">
                <a:latin typeface="Verdana" panose="020B0604030504040204" pitchFamily="34" charset="0"/>
                <a:ea typeface="宋体" panose="02010600030101010101" pitchFamily="2" charset="-122"/>
                <a:sym typeface="+mn-ea"/>
              </a:rPr>
              <a:t>hash</a:t>
            </a:r>
            <a:r>
              <a:rPr lang="zh-CN" altLang="en-US" sz="2400" dirty="0">
                <a:latin typeface="Verdana" panose="020B0604030504040204" pitchFamily="34" charset="0"/>
                <a:ea typeface="宋体" panose="02010600030101010101" pitchFamily="2" charset="-122"/>
                <a:sym typeface="+mn-ea"/>
              </a:rPr>
              <a:t>先预处理，那么判断就是</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1</a:t>
            </a:r>
            <a:r>
              <a:rPr lang="zh-CN" altLang="en-US" sz="2400" dirty="0">
                <a:latin typeface="Verdana" panose="020B0604030504040204" pitchFamily="34" charset="0"/>
                <a:ea typeface="宋体" panose="02010600030101010101" pitchFamily="2" charset="-122"/>
                <a:sym typeface="+mn-ea"/>
              </a:rPr>
              <a:t>），这样总的复杂度就是</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n^2</a:t>
            </a:r>
            <a:r>
              <a:rPr lang="zh-CN" altLang="en-US" sz="2400" dirty="0">
                <a:latin typeface="Verdana" panose="020B0604030504040204" pitchFamily="34" charset="0"/>
                <a:ea typeface="宋体" panose="02010600030101010101" pitchFamily="2" charset="-122"/>
                <a:sym typeface="+mn-ea"/>
              </a:rPr>
              <a:t>）。</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例</a:t>
            </a:r>
            <a:r>
              <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6</a:t>
            </a:r>
            <a:r>
              <a:rPr kumimoji="1" lang="zh-CN" altLang="en-US"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rPr>
              <a:t>、</a:t>
            </a:r>
            <a:r>
              <a:rPr lang="zh-CN" altLang="en-US" dirty="0">
                <a:latin typeface="Verdana" panose="020B0604030504040204" pitchFamily="34" charset="0"/>
                <a:ea typeface="宋体" panose="02010600030101010101" pitchFamily="2" charset="-122"/>
                <a:sym typeface="+mn-ea"/>
              </a:rPr>
              <a:t>平衡的队列（</a:t>
            </a:r>
            <a:r>
              <a:rPr lang="en-US" altLang="zh-CN" dirty="0">
                <a:latin typeface="Verdana" panose="020B0604030504040204" pitchFamily="34" charset="0"/>
                <a:ea typeface="宋体" panose="02010600030101010101" pitchFamily="2" charset="-122"/>
                <a:sym typeface="+mn-ea"/>
              </a:rPr>
              <a:t>poj3274</a:t>
            </a:r>
            <a:r>
              <a:rPr lang="zh-CN" altLang="en-US" dirty="0">
                <a:latin typeface="Verdana" panose="020B0604030504040204" pitchFamily="34" charset="0"/>
                <a:ea typeface="宋体" panose="02010600030101010101" pitchFamily="2" charset="-122"/>
                <a:sym typeface="+mn-ea"/>
              </a:rPr>
              <a:t>）</a:t>
            </a:r>
            <a:endParaRPr kumimoji="1" lang="en-US" altLang="zh-CN" sz="3000" b="0" i="0" u="none" strike="noStrike" kern="1200" cap="small" spc="0" normalizeH="0" baseline="0" noProof="0" dirty="0" smtClean="0">
              <a:ln>
                <a:noFill/>
              </a:ln>
              <a:solidFill>
                <a:schemeClr val="tx2"/>
              </a:solidFill>
              <a:effectLst/>
              <a:uLnTx/>
              <a:uFillTx/>
              <a:latin typeface="+mj-lt"/>
              <a:ea typeface="+mj-ea"/>
              <a:cs typeface="黑体" panose="02010609060101010101" charset="-122"/>
            </a:endParaRPr>
          </a:p>
        </p:txBody>
      </p:sp>
      <p:sp>
        <p:nvSpPr>
          <p:cNvPr id="11266" name="内容占位符 2"/>
          <p:cNvSpPr>
            <a:spLocks noGrp="1"/>
          </p:cNvSpPr>
          <p:nvPr>
            <p:ph sz="quarter" idx="1"/>
          </p:nvPr>
        </p:nvSpPr>
        <p:spPr>
          <a:xfrm>
            <a:off x="457200" y="1600200"/>
            <a:ext cx="8218488" cy="4873625"/>
          </a:xfrm>
        </p:spPr>
        <p:txBody>
          <a:bodyPr wrap="square" lIns="91440" tIns="45720" rIns="91440" bIns="45720" anchor="t"/>
          <a:p>
            <a:pPr marL="0" indent="0">
              <a:spcBef>
                <a:spcPct val="0"/>
              </a:spcBef>
              <a:buNone/>
            </a:pPr>
            <a:r>
              <a:rPr lang="zh-CN" altLang="en-US" dirty="0">
                <a:latin typeface="Verdana" panose="020B0604030504040204" pitchFamily="34" charset="0"/>
                <a:sym typeface="+mn-ea"/>
              </a:rPr>
              <a:t>【问题描述</a:t>
            </a:r>
            <a:r>
              <a:rPr lang="zh-CN" altLang="en-US">
                <a:latin typeface="Verdana" panose="020B0604030504040204" pitchFamily="34" charset="0"/>
                <a:sym typeface="+mn-ea"/>
              </a:rPr>
              <a:t>】</a:t>
            </a:r>
            <a:endParaRPr lang="zh-CN" altLang="en-US">
              <a:latin typeface="Verdana" panose="020B0604030504040204" pitchFamily="34" charset="0"/>
            </a:endParaRPr>
          </a:p>
          <a:p>
            <a:endParaRPr lang="zh-CN" altLang="zh-CN" dirty="0"/>
          </a:p>
        </p:txBody>
      </p:sp>
      <p:sp>
        <p:nvSpPr>
          <p:cNvPr id="11267"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 name="文本框 3"/>
          <p:cNvSpPr txBox="1"/>
          <p:nvPr/>
        </p:nvSpPr>
        <p:spPr>
          <a:xfrm>
            <a:off x="457200" y="1979930"/>
            <a:ext cx="8054340" cy="4114800"/>
          </a:xfrm>
          <a:prstGeom prst="rect">
            <a:avLst/>
          </a:prstGeom>
          <a:noFill/>
          <a:ln w="9525">
            <a:noFill/>
          </a:ln>
        </p:spPr>
        <p:txBody>
          <a:bodyPr wrap="square">
            <a:spAutoFit/>
          </a:bodyPr>
          <a:p>
            <a:pPr marL="0" indent="266700" algn="l"/>
            <a:r>
              <a:rPr lang="en-US" altLang="zh-CN" sz="2400" b="0" u="none">
                <a:latin typeface="宋体" panose="02010600030101010101" pitchFamily="2" charset="-122"/>
                <a:ea typeface="宋体" panose="02010600030101010101" pitchFamily="2" charset="-122"/>
                <a:cs typeface="宋体" panose="02010600030101010101" pitchFamily="2" charset="-122"/>
              </a:rPr>
              <a:t>FJ奶牛的共同特征的清单为一份只有 K ( 1 &lt;=K &lt;=30 ）个不同特征的清单。比如说，奶牛们显示出来的特征1是有斑点，奶牛们显示出来的特征2是喜欢C 语言胜过 Pascal 等等。</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en-US" altLang="zh-CN" sz="2400" b="0" u="none">
                <a:latin typeface="宋体" panose="02010600030101010101" pitchFamily="2" charset="-122"/>
                <a:ea typeface="宋体" panose="02010600030101010101" pitchFamily="2" charset="-122"/>
                <a:cs typeface="宋体" panose="02010600030101010101" pitchFamily="2" charset="-122"/>
              </a:rPr>
              <a:t>	FJ曾经想出一种简要的方法，依照特征的编号描述一只奶牛，这是一个 K 位二进制数，告诉我们一只奶牛表现出的特征集合。举个例子来说：假设一只奶牛的特征编号是 13 ，因为 13 转为二进制是 1101 ，这就是说这只奶牛显示出特征 1 , 3 , 4 ，而没有特征 2。更一般的，如果奶牛有特征i，我们在 2^（i-1）的位置能找到 1 。</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pPr marL="0" indent="266700" algn="l"/>
            <a:endParaRPr lang="en-US" altLang="zh-CN" sz="2400" b="0" u="none">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2"/>
          <p:cNvSpPr txBox="1"/>
          <p:nvPr/>
        </p:nvSpPr>
        <p:spPr>
          <a:xfrm>
            <a:off x="259715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466949" name="矩形 466948"/>
          <p:cNvSpPr/>
          <p:nvPr/>
        </p:nvSpPr>
        <p:spPr>
          <a:xfrm>
            <a:off x="843915" y="1188720"/>
            <a:ext cx="7176770" cy="4480560"/>
          </a:xfrm>
          <a:prstGeom prst="rect">
            <a:avLst/>
          </a:prstGeom>
          <a:noFill/>
          <a:ln w="9525">
            <a:noFill/>
          </a:ln>
        </p:spPr>
        <p:txBody>
          <a:bodyPr wrap="square" anchor="ctr">
            <a:spAutoFit/>
          </a:bodyPr>
          <a:p>
            <a:pPr lvl="0"/>
            <a:r>
              <a:rPr lang="en-US" altLang="zh-CN" sz="2400">
                <a:latin typeface="宋体" panose="02010600030101010101" pitchFamily="2" charset="-122"/>
                <a:ea typeface="宋体" panose="02010600030101010101" pitchFamily="2" charset="-122"/>
                <a:cs typeface="宋体" panose="02010600030101010101" pitchFamily="2" charset="-122"/>
                <a:sym typeface="+mn-ea"/>
              </a:rPr>
              <a:t>	FJ总是一个敏感的人，他将 1… N (1 ≤ N ≤ 100,000)只奶牛排成队列，并且注意到奶牛的确定的排列在特征方面有点平衡．如果在第i…j只奶牛身上每个特征出现次数相同，那么这i…j只奶牛是平衡的。约翰很好奇奶牛们可以平衡的最大范围。看看你能不能解决它。</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【输入格式】</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	第 1 行：两个用空格隔开的数 N 和 K。</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	第 2 到 N + 1 行：第i+1 行包括一个 K 位的二进制数（己转成十进制）表示第i只牛的特征。</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【输出格式】</a:t>
            </a:r>
            <a:endParaRPr lang="zh-CN" altLang="en-US" sz="2400">
              <a:latin typeface="Verdana" panose="020B0604030504040204" pitchFamily="34" charset="0"/>
              <a:ea typeface="宋体" panose="02010600030101010101" pitchFamily="2" charset="-122"/>
            </a:endParaRPr>
          </a:p>
          <a:p>
            <a:pPr lvl="0"/>
            <a:r>
              <a:rPr lang="zh-CN" altLang="en-US" sz="2400">
                <a:latin typeface="Verdana" panose="020B0604030504040204" pitchFamily="34" charset="0"/>
                <a:ea typeface="宋体" panose="02010600030101010101" pitchFamily="2" charset="-122"/>
              </a:rPr>
              <a:t>	输出仅有一行，输出一个最大的平衡范围。</a:t>
            </a:r>
            <a:r>
              <a:rPr lang="zh-CN" altLang="en-US" sz="2400" dirty="0">
                <a:latin typeface="Verdana" panose="020B0604030504040204" pitchFamily="34" charset="0"/>
                <a:ea typeface="宋体" panose="02010600030101010101" pitchFamily="2" charset="-122"/>
              </a:rPr>
              <a:t>          </a:t>
            </a:r>
            <a:endParaRPr lang="zh-CN" altLang="en-US" sz="2400" dirty="0">
              <a:latin typeface="Verdana" panose="020B0604030504040204" pitchFamily="34" charset="0"/>
              <a:ea typeface="宋体" panose="02010600030101010101" pitchFamily="2" charset="-122"/>
            </a:endParaRPr>
          </a:p>
        </p:txBody>
      </p:sp>
      <p:sp>
        <p:nvSpPr>
          <p:cNvPr id="101" name="文本框 100"/>
          <p:cNvSpPr txBox="1"/>
          <p:nvPr/>
        </p:nvSpPr>
        <p:spPr>
          <a:xfrm>
            <a:off x="1036320" y="3223260"/>
            <a:ext cx="2372360" cy="411480"/>
          </a:xfrm>
          <a:prstGeom prst="rect">
            <a:avLst/>
          </a:prstGeom>
          <a:noFill/>
          <a:ln w="9525">
            <a:noFill/>
          </a:ln>
        </p:spPr>
        <p:txBody>
          <a:bodyPr wrap="square">
            <a:spAutoFit/>
          </a:bodyPr>
          <a:p>
            <a:pPr marL="0" indent="533400" algn="l"/>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91870" y="925830"/>
            <a:ext cx="7316470" cy="5212080"/>
          </a:xfrm>
          <a:prstGeom prst="rect">
            <a:avLst/>
          </a:prstGeom>
          <a:noFill/>
          <a:ln w="9525">
            <a:noFill/>
          </a:ln>
        </p:spPr>
        <p:txBody>
          <a:bodyPr wrap="square">
            <a:spAutoFit/>
          </a:bodyPr>
          <a:p>
            <a:pPr marL="0" indent="0" algn="l"/>
            <a:r>
              <a:rPr lang="zh-CN" altLang="en-US" sz="2400" b="0" u="none">
                <a:latin typeface="宋体" panose="02010600030101010101" pitchFamily="2" charset="-122"/>
                <a:ea typeface="宋体" panose="02010600030101010101" pitchFamily="2" charset="-122"/>
                <a:cs typeface="宋体" panose="02010600030101010101" pitchFamily="2" charset="-122"/>
              </a:rPr>
              <a:t>【样例输入】	</a:t>
            </a:r>
            <a:r>
              <a:rPr lang="en-US" altLang="zh-CN" sz="2400" b="0" u="none">
                <a:latin typeface="宋体" panose="02010600030101010101" pitchFamily="2" charset="-122"/>
                <a:ea typeface="宋体" panose="02010600030101010101" pitchFamily="2" charset="-122"/>
                <a:cs typeface="宋体" panose="02010600030101010101" pitchFamily="2" charset="-122"/>
              </a:rPr>
              <a:t>7 3 	7 	6 	7 	2 	1 	4 	2</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b="0" u="none">
                <a:latin typeface="宋体" panose="02010600030101010101" pitchFamily="2" charset="-122"/>
                <a:ea typeface="宋体" panose="02010600030101010101" pitchFamily="2" charset="-122"/>
                <a:cs typeface="宋体" panose="02010600030101010101" pitchFamily="2" charset="-122"/>
              </a:rPr>
              <a:t>【样例输出】	</a:t>
            </a:r>
            <a:r>
              <a:rPr lang="en-US" altLang="zh-CN" sz="2400" b="0" u="none">
                <a:latin typeface="宋体" panose="02010600030101010101" pitchFamily="2" charset="-122"/>
                <a:ea typeface="宋体" panose="02010600030101010101" pitchFamily="2" charset="-122"/>
                <a:cs typeface="宋体" panose="02010600030101010101" pitchFamily="2" charset="-122"/>
              </a:rPr>
              <a:t>4</a:t>
            </a:r>
            <a:endParaRPr lang="en-US" altLang="zh-CN"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a:t>【样例说明】</a:t>
            </a:r>
            <a:endParaRPr lang="zh-CN" altLang="en-US" sz="2400"/>
          </a:p>
          <a:p>
            <a:pPr marL="0" indent="0" algn="l"/>
            <a:r>
              <a:rPr lang="zh-CN" altLang="en-US" sz="2400"/>
              <a:t>	最大平衡区间是3-6，长度是4，在这个区间每个特征刚好出现2次。</a:t>
            </a:r>
            <a:endParaRPr lang="zh-CN" altLang="en-US" sz="2400"/>
          </a:p>
        </p:txBody>
      </p:sp>
      <p:sp>
        <p:nvSpPr>
          <p:cNvPr id="11267" name="文本框 2"/>
          <p:cNvSpPr txBox="1"/>
          <p:nvPr/>
        </p:nvSpPr>
        <p:spPr>
          <a:xfrm>
            <a:off x="259715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2"/>
          <p:cNvSpPr txBox="1"/>
          <p:nvPr/>
        </p:nvSpPr>
        <p:spPr>
          <a:xfrm>
            <a:off x="2174875"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
        <p:nvSpPr>
          <p:cNvPr id="3" name="文本框 2"/>
          <p:cNvSpPr txBox="1"/>
          <p:nvPr/>
        </p:nvSpPr>
        <p:spPr>
          <a:xfrm>
            <a:off x="497840" y="906145"/>
            <a:ext cx="8030845" cy="4846320"/>
          </a:xfrm>
          <a:prstGeom prst="rect">
            <a:avLst/>
          </a:prstGeom>
          <a:noFill/>
        </p:spPr>
        <p:txBody>
          <a:bodyPr wrap="square" rtlCol="0">
            <a:spAutoFit/>
          </a:bodyPr>
          <a:p>
            <a:pPr lvl="0"/>
            <a:r>
              <a:rPr lang="zh-CN" altLang="en-US" sz="2400" dirty="0">
                <a:latin typeface="Verdana" panose="020B0604030504040204" pitchFamily="34" charset="0"/>
                <a:ea typeface="宋体" panose="02010600030101010101" pitchFamily="2" charset="-122"/>
                <a:sym typeface="+mn-ea"/>
              </a:rPr>
              <a:t>【算法分析</a:t>
            </a:r>
            <a:r>
              <a:rPr lang="zh-CN" altLang="en-US" sz="2400">
                <a:latin typeface="Verdana" panose="020B0604030504040204" pitchFamily="34" charset="0"/>
                <a:ea typeface="宋体" panose="02010600030101010101" pitchFamily="2" charset="-122"/>
                <a:sym typeface="+mn-ea"/>
              </a:rPr>
              <a:t>】</a:t>
            </a:r>
            <a:endParaRPr lang="zh-CN" altLang="en-US" sz="2400" dirty="0">
              <a:latin typeface="Verdana" panose="020B0604030504040204" pitchFamily="34" charset="0"/>
              <a:ea typeface="宋体" panose="02010600030101010101" pitchFamily="2" charset="-122"/>
              <a:sym typeface="+mn-ea"/>
            </a:endParaRPr>
          </a:p>
          <a:p>
            <a:pPr lvl="0"/>
            <a:r>
              <a:rPr lang="zh-CN" altLang="en-US" sz="2400" dirty="0">
                <a:latin typeface="Verdana" panose="020B0604030504040204" pitchFamily="34" charset="0"/>
                <a:ea typeface="宋体" panose="02010600030101010101" pitchFamily="2" charset="-122"/>
                <a:sym typeface="+mn-ea"/>
              </a:rPr>
              <a:t>分析：我们记录一个</a:t>
            </a:r>
            <a:r>
              <a:rPr lang="en-US" altLang="zh-CN" sz="2400" err="1">
                <a:latin typeface="Verdana" panose="020B0604030504040204" pitchFamily="34" charset="0"/>
                <a:ea typeface="宋体" panose="02010600030101010101" pitchFamily="2" charset="-122"/>
                <a:sym typeface="+mn-ea"/>
              </a:rPr>
              <a:t>sum[i][k</a:t>
            </a:r>
            <a:r>
              <a:rPr lang="en-US" altLang="zh-CN" sz="2400" dirty="0">
                <a:latin typeface="Verdana" panose="020B0604030504040204" pitchFamily="34" charset="0"/>
                <a:ea typeface="宋体" panose="02010600030101010101" pitchFamily="2" charset="-122"/>
                <a:sym typeface="+mn-ea"/>
              </a:rPr>
              <a:t>]</a:t>
            </a:r>
            <a:r>
              <a:rPr lang="zh-CN" altLang="en-US" sz="2400" dirty="0">
                <a:latin typeface="Verdana" panose="020B0604030504040204" pitchFamily="34" charset="0"/>
                <a:ea typeface="宋体" panose="02010600030101010101" pitchFamily="2" charset="-122"/>
                <a:sym typeface="+mn-ea"/>
              </a:rPr>
              <a:t>数组，记录前</a:t>
            </a:r>
            <a:r>
              <a:rPr lang="en-US" altLang="zh-CN" sz="2400" dirty="0">
                <a:latin typeface="Verdana" panose="020B0604030504040204" pitchFamily="34" charset="0"/>
                <a:ea typeface="宋体" panose="02010600030101010101" pitchFamily="2" charset="-122"/>
                <a:sym typeface="+mn-ea"/>
              </a:rPr>
              <a:t>i</a:t>
            </a:r>
            <a:r>
              <a:rPr lang="zh-CN" altLang="en-US" sz="2400" dirty="0">
                <a:latin typeface="Verdana" panose="020B0604030504040204" pitchFamily="34" charset="0"/>
                <a:ea typeface="宋体" panose="02010600030101010101" pitchFamily="2" charset="-122"/>
                <a:sym typeface="+mn-ea"/>
              </a:rPr>
              <a:t>个牛的第</a:t>
            </a:r>
            <a:r>
              <a:rPr lang="en-US" altLang="zh-CN" sz="2400" dirty="0">
                <a:latin typeface="Verdana" panose="020B0604030504040204" pitchFamily="34" charset="0"/>
                <a:ea typeface="宋体" panose="02010600030101010101" pitchFamily="2" charset="-122"/>
                <a:sym typeface="+mn-ea"/>
              </a:rPr>
              <a:t>k</a:t>
            </a:r>
            <a:r>
              <a:rPr lang="zh-CN" altLang="en-US" sz="2400" dirty="0">
                <a:latin typeface="Verdana" panose="020B0604030504040204" pitchFamily="34" charset="0"/>
                <a:ea typeface="宋体" panose="02010600030101010101" pitchFamily="2" charset="-122"/>
                <a:sym typeface="+mn-ea"/>
              </a:rPr>
              <a:t>个属性和。现在我们需要寻找</a:t>
            </a:r>
            <a:r>
              <a:rPr lang="en-US" altLang="zh-CN" sz="2400" dirty="0">
                <a:latin typeface="Verdana" panose="020B0604030504040204" pitchFamily="34" charset="0"/>
                <a:ea typeface="宋体" panose="02010600030101010101" pitchFamily="2" charset="-122"/>
                <a:sym typeface="+mn-ea"/>
              </a:rPr>
              <a:t>sum</a:t>
            </a:r>
            <a:r>
              <a:rPr lang="zh-CN" altLang="en-US" sz="2400" dirty="0">
                <a:latin typeface="Verdana" panose="020B0604030504040204" pitchFamily="34" charset="0"/>
                <a:ea typeface="宋体" panose="02010600030101010101" pitchFamily="2" charset="-122"/>
                <a:sym typeface="+mn-ea"/>
              </a:rPr>
              <a:t>中的两行，这两行中所有对应位的差都相等，则这段牛是符合条件的答案之一。</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即：</a:t>
            </a:r>
            <a:endParaRPr lang="zh-CN" altLang="en-US" sz="2400" dirty="0">
              <a:latin typeface="Verdana" panose="020B0604030504040204" pitchFamily="34" charset="0"/>
              <a:ea typeface="宋体" panose="02010600030101010101" pitchFamily="2" charset="-122"/>
            </a:endParaRPr>
          </a:p>
          <a:p>
            <a:pPr lvl="0"/>
            <a:r>
              <a:rPr lang="pl-PL" altLang="zh-CN" sz="2400" dirty="0">
                <a:latin typeface="Verdana" panose="020B0604030504040204" pitchFamily="34" charset="0"/>
                <a:ea typeface="宋体" panose="02010600030101010101" pitchFamily="2" charset="-122"/>
                <a:sym typeface="+mn-ea"/>
              </a:rPr>
              <a:t>sum[j][1]-sum[i][1]=sum[j][2]-sum[i][2].....=sum[j][k]-sum[i][k]</a:t>
            </a:r>
            <a:endParaRPr lang="pl-PL" altLang="zh-CN"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	将上式变换可得到：</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	</a:t>
            </a:r>
            <a:r>
              <a:rPr lang="en-US" altLang="zh-CN" sz="2400">
                <a:latin typeface="Verdana" panose="020B0604030504040204" pitchFamily="34" charset="0"/>
                <a:ea typeface="宋体" panose="02010600030101010101" pitchFamily="2" charset="-122"/>
                <a:sym typeface="+mn-ea"/>
              </a:rPr>
              <a:t>sum[i][2]-sum[i][1] = sum[j][2]-sum[j][1]</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sym typeface="+mn-ea"/>
              </a:rPr>
              <a:t>	sum[i][3]-sum[i][1] = sum[j][3]-sum[j][1]</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sym typeface="+mn-ea"/>
              </a:rPr>
              <a:t>	......</a:t>
            </a:r>
            <a:endParaRPr lang="en-US" altLang="zh-CN" sz="2400">
              <a:latin typeface="Verdana" panose="020B0604030504040204" pitchFamily="34" charset="0"/>
              <a:ea typeface="宋体" panose="02010600030101010101" pitchFamily="2" charset="-122"/>
            </a:endParaRPr>
          </a:p>
          <a:p>
            <a:pPr lvl="0"/>
            <a:r>
              <a:rPr lang="en-US" altLang="zh-CN" sz="2400">
                <a:latin typeface="Verdana" panose="020B0604030504040204" pitchFamily="34" charset="0"/>
                <a:ea typeface="宋体" panose="02010600030101010101" pitchFamily="2" charset="-122"/>
                <a:sym typeface="+mn-ea"/>
              </a:rPr>
              <a:t>	sum[i][k]-sum[i][1] = sum[j][k]-sum[j][1]</a:t>
            </a:r>
            <a:endParaRPr lang="en-US" altLang="zh-CN" sz="2400">
              <a:latin typeface="Verdana" panose="020B0604030504040204" pitchFamily="34" charset="0"/>
              <a:ea typeface="宋体" panose="02010600030101010101" pitchFamily="2" charset="-122"/>
            </a:endParaRPr>
          </a:p>
          <a:p>
            <a:pPr lvl="0"/>
            <a:r>
              <a:rPr lang="en-US" altLang="zh-CN" sz="2400" dirty="0">
                <a:latin typeface="Verdana" panose="020B0604030504040204" pitchFamily="34" charset="0"/>
                <a:ea typeface="宋体" panose="02010600030101010101" pitchFamily="2" charset="-122"/>
                <a:sym typeface="+mn-ea"/>
              </a:rPr>
              <a:t>	</a:t>
            </a:r>
            <a:r>
              <a:rPr lang="zh-CN" altLang="en-US" sz="2400" dirty="0">
                <a:latin typeface="Verdana" panose="020B0604030504040204" pitchFamily="34" charset="0"/>
                <a:ea typeface="宋体" panose="02010600030101010101" pitchFamily="2" charset="-122"/>
                <a:sym typeface="+mn-ea"/>
              </a:rPr>
              <a:t>令</a:t>
            </a:r>
            <a:r>
              <a:rPr lang="pl-PL" altLang="zh-CN" sz="2400" dirty="0">
                <a:latin typeface="Verdana" panose="020B0604030504040204" pitchFamily="34" charset="0"/>
                <a:ea typeface="宋体" panose="02010600030101010101" pitchFamily="2" charset="-122"/>
                <a:sym typeface="+mn-ea"/>
              </a:rPr>
              <a:t>C[i][x]=sum[i][x]-sum[i][1] (1&lt;x&lt;=k)</a:t>
            </a: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87955" y="883603"/>
            <a:ext cx="7467600" cy="1143000"/>
          </a:xfrm>
        </p:spPr>
        <p:txBody>
          <a:bodyPr/>
          <a:p>
            <a:r>
              <a:rPr lang="zh-CN" altLang="en-US"/>
              <a:t>哈希表总结</a:t>
            </a:r>
            <a:endParaRPr lang="zh-CN" altLang="en-US"/>
          </a:p>
        </p:txBody>
      </p:sp>
      <p:sp>
        <p:nvSpPr>
          <p:cNvPr id="488452" name="矩形 488451"/>
          <p:cNvSpPr/>
          <p:nvPr/>
        </p:nvSpPr>
        <p:spPr>
          <a:xfrm>
            <a:off x="2916238" y="2205038"/>
            <a:ext cx="2952750" cy="1917700"/>
          </a:xfrm>
          <a:prstGeom prst="rect">
            <a:avLst/>
          </a:prstGeom>
          <a:noFill/>
          <a:ln w="9525">
            <a:noFill/>
          </a:ln>
        </p:spPr>
        <p:txBody>
          <a:bodyPr>
            <a:spAutoFit/>
          </a:bodyPr>
          <a:p>
            <a:pPr lvl="0"/>
            <a:r>
              <a:rPr lang="da-DK" altLang="zh-CN" sz="2400" dirty="0">
                <a:latin typeface="Verdana" panose="020B0604030504040204" pitchFamily="34" charset="0"/>
                <a:ea typeface="宋体" panose="02010600030101010101" pitchFamily="2" charset="-122"/>
              </a:rPr>
              <a:t>Hash</a:t>
            </a:r>
            <a:r>
              <a:rPr lang="zh-CN" altLang="da-DK" sz="2400" dirty="0">
                <a:latin typeface="Verdana" panose="020B0604030504040204" pitchFamily="34" charset="0"/>
                <a:ea typeface="宋体" panose="02010600030101010101" pitchFamily="2" charset="-122"/>
              </a:rPr>
              <a:t>的概念</a:t>
            </a:r>
            <a:endParaRPr lang="zh-CN" altLang="da-DK" sz="2400" dirty="0">
              <a:latin typeface="Verdana" panose="020B0604030504040204" pitchFamily="34" charset="0"/>
              <a:ea typeface="宋体" panose="02010600030101010101" pitchFamily="2" charset="-122"/>
            </a:endParaRPr>
          </a:p>
          <a:p>
            <a:pPr lvl="0"/>
            <a:endParaRPr lang="zh-CN" altLang="da-DK" sz="2400" dirty="0">
              <a:latin typeface="Verdana" panose="020B0604030504040204" pitchFamily="34" charset="0"/>
              <a:ea typeface="宋体" panose="02010600030101010101" pitchFamily="2" charset="-122"/>
            </a:endParaRPr>
          </a:p>
          <a:p>
            <a:pPr lvl="0"/>
            <a:r>
              <a:rPr lang="da-DK" altLang="zh-CN" sz="2400" dirty="0">
                <a:latin typeface="Verdana" panose="020B0604030504040204" pitchFamily="34" charset="0"/>
                <a:ea typeface="宋体" panose="02010600030101010101" pitchFamily="2" charset="-122"/>
              </a:rPr>
              <a:t>Hash</a:t>
            </a:r>
            <a:r>
              <a:rPr lang="zh-CN" altLang="da-DK" sz="2400" dirty="0">
                <a:latin typeface="Verdana" panose="020B0604030504040204" pitchFamily="34" charset="0"/>
                <a:ea typeface="宋体" panose="02010600030101010101" pitchFamily="2" charset="-122"/>
              </a:rPr>
              <a:t>函数的设计</a:t>
            </a:r>
            <a:endParaRPr lang="zh-CN" altLang="da-DK" sz="2400" dirty="0">
              <a:latin typeface="Verdana" panose="020B0604030504040204" pitchFamily="34" charset="0"/>
              <a:ea typeface="宋体" panose="02010600030101010101" pitchFamily="2" charset="-122"/>
            </a:endParaRPr>
          </a:p>
          <a:p>
            <a:pPr lvl="0"/>
            <a:endParaRPr lang="zh-CN" altLang="da-DK" sz="2400" dirty="0">
              <a:latin typeface="Verdana" panose="020B0604030504040204" pitchFamily="34" charset="0"/>
              <a:ea typeface="宋体" panose="02010600030101010101" pitchFamily="2" charset="-122"/>
            </a:endParaRPr>
          </a:p>
          <a:p>
            <a:pPr lvl="0"/>
            <a:r>
              <a:rPr lang="zh-CN" altLang="da-DK" sz="2400" dirty="0">
                <a:latin typeface="Verdana" panose="020B0604030504040204" pitchFamily="34" charset="0"/>
                <a:ea typeface="宋体" panose="02010600030101010101" pitchFamily="2" charset="-122"/>
              </a:rPr>
              <a:t>冲突的处理</a:t>
            </a:r>
            <a:endParaRPr lang="zh-CN" altLang="da-DK" sz="2400" dirty="0">
              <a:latin typeface="Verdana" panose="020B060403050404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10870" y="1117600"/>
            <a:ext cx="7893685" cy="822960"/>
          </a:xfrm>
          <a:prstGeom prst="rect">
            <a:avLst/>
          </a:prstGeom>
          <a:noFill/>
          <a:ln w="9525">
            <a:noFill/>
          </a:ln>
        </p:spPr>
        <p:txBody>
          <a:bodyPr wrap="square">
            <a:spAutoFit/>
          </a:bodyPr>
          <a:p>
            <a:pPr marL="0" indent="266700" algn="l"/>
            <a:r>
              <a:rPr lang="zh-CN" altLang="en-US" sz="2400" b="0" u="none">
                <a:latin typeface="宋体" panose="02010600030101010101" pitchFamily="2" charset="-122"/>
                <a:ea typeface="宋体" panose="02010600030101010101" pitchFamily="2" charset="-122"/>
                <a:cs typeface="宋体" panose="02010600030101010101" pitchFamily="2" charset="-122"/>
              </a:rPr>
              <a:t>引入：现在要存储和使用下面的线性表：</a:t>
            </a:r>
            <a:r>
              <a:rPr lang="en-US" altLang="zh-CN" sz="2400" b="0" u="none">
                <a:latin typeface="宋体" panose="02010600030101010101" pitchFamily="2" charset="-122"/>
                <a:ea typeface="宋体" panose="02010600030101010101" pitchFamily="2" charset="-122"/>
                <a:cs typeface="宋体" panose="02010600030101010101" pitchFamily="2" charset="-122"/>
              </a:rPr>
              <a:t>A=</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1</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75</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324</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43</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1353</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90</a:t>
            </a:r>
            <a:r>
              <a:rPr lang="zh-CN" altLang="en-US" sz="2400" b="0" u="none">
                <a:latin typeface="宋体" panose="02010600030101010101" pitchFamily="2" charset="-122"/>
                <a:ea typeface="宋体" panose="02010600030101010101" pitchFamily="2" charset="-122"/>
                <a:cs typeface="宋体" panose="02010600030101010101" pitchFamily="2" charset="-122"/>
              </a:rPr>
              <a:t>，</a:t>
            </a:r>
            <a:r>
              <a:rPr lang="en-US" altLang="zh-CN" sz="2400" b="0" u="none">
                <a:latin typeface="宋体" panose="02010600030101010101" pitchFamily="2" charset="-122"/>
                <a:ea typeface="宋体" panose="02010600030101010101" pitchFamily="2" charset="-122"/>
                <a:cs typeface="宋体" panose="02010600030101010101" pitchFamily="2" charset="-122"/>
              </a:rPr>
              <a:t>46</a:t>
            </a:r>
            <a:r>
              <a:rPr lang="zh-CN" altLang="en-US" sz="2400" b="0" u="none">
                <a:latin typeface="宋体" panose="02010600030101010101" pitchFamily="2" charset="-122"/>
                <a:ea typeface="宋体" panose="02010600030101010101" pitchFamily="2" charset="-122"/>
                <a:cs typeface="宋体" panose="02010600030101010101" pitchFamily="2" charset="-122"/>
              </a:rPr>
              <a:t>）。如何存储？</a:t>
            </a:r>
            <a:endParaRPr lang="zh-CN" altLang="en-US" sz="2400"/>
          </a:p>
        </p:txBody>
      </p:sp>
      <p:sp>
        <p:nvSpPr>
          <p:cNvPr id="4" name="文本框 3"/>
          <p:cNvSpPr txBox="1"/>
          <p:nvPr/>
        </p:nvSpPr>
        <p:spPr>
          <a:xfrm>
            <a:off x="610870" y="2949575"/>
            <a:ext cx="7727315" cy="155448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定义一个一维数组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A[1..n]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，此处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n=7</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，将表中元素按先后顺序存储在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A[i]</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中，但这样给查找带来了开销，尤其是</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很大时，我们需要用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的时间去查找某个元素（当然也可采用二分查找提高效率）。</a:t>
            </a:r>
            <a:endParaRPr lang="zh-CN" altLang="en-US" sz="2400"/>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72465" y="2073275"/>
            <a:ext cx="7799070" cy="374904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为了用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的时间实现查找，可以分析这个线性表的元素类型和范围，开一个一维数组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A[1..1353],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使得</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A[key]=key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，即线性表的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key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这个元素存储在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A[key]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中，这样一来，查找的效率便为</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）了，但显然造成了空间上的很大浪费，尤其是数据范围分布很广时。为了使空间开销减少，我们可以对第二种方法加以优化，设计一个函数</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h(key)=key % 13</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，然后把</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key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存在</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A[h(hey)]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中，这样一来定义一个一维数组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A[0..12]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就已足够，这种方法就是我们要学习的哈希表（散列表）。</a:t>
            </a:r>
            <a:endParaRPr lang="zh-CN" altLang="en-US" sz="2400"/>
          </a:p>
          <a:p>
            <a:endParaRPr lang="zh-CN" altLang="en-US" sz="2400"/>
          </a:p>
        </p:txBody>
      </p:sp>
      <p:sp>
        <p:nvSpPr>
          <p:cNvPr id="6" name="文本框 5"/>
          <p:cNvSpPr txBox="1"/>
          <p:nvPr/>
        </p:nvSpPr>
        <p:spPr>
          <a:xfrm>
            <a:off x="764540" y="1201420"/>
            <a:ext cx="7727315" cy="82296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sym typeface="+mn-ea"/>
              </a:rPr>
              <a:t>有没有更好的存储方式来提高查询效率呢？</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6155" y="1393825"/>
            <a:ext cx="7280275" cy="4114800"/>
          </a:xfrm>
          <a:prstGeom prst="rect">
            <a:avLst/>
          </a:prstGeom>
          <a:noFill/>
        </p:spPr>
        <p:txBody>
          <a:bodyPr wrap="square" rtlCol="0" anchor="t">
            <a:spAutoFit/>
          </a:bodyPr>
          <a:p>
            <a:pPr lvl="0"/>
            <a:r>
              <a:rPr lang="zh-CN" altLang="en-US" sz="2400" dirty="0">
                <a:latin typeface="Verdana" panose="020B0604030504040204" pitchFamily="34" charset="0"/>
                <a:ea typeface="宋体" panose="02010600030101010101" pitchFamily="2" charset="-122"/>
                <a:sym typeface="+mn-ea"/>
              </a:rPr>
              <a:t>哈希表，也称散列表。一般应用于有大量的插入（删除）和查找操作的一类问题。</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      哈希的思想是能直接找到需要的元素，因此必须在元素的存储位置和它的关键字之间建立一种确定的对应关系</a:t>
            </a:r>
            <a:r>
              <a:rPr lang="en-US" altLang="zh-CN" sz="2400" dirty="0">
                <a:latin typeface="Verdana" panose="020B0604030504040204" pitchFamily="34" charset="0"/>
                <a:ea typeface="宋体" panose="02010600030101010101" pitchFamily="2" charset="-122"/>
                <a:sym typeface="+mn-ea"/>
              </a:rPr>
              <a:t>f</a:t>
            </a:r>
            <a:r>
              <a:rPr lang="zh-CN" altLang="en-US" sz="2400" dirty="0">
                <a:latin typeface="Verdana" panose="020B0604030504040204" pitchFamily="34" charset="0"/>
                <a:ea typeface="宋体" panose="02010600030101010101" pitchFamily="2" charset="-122"/>
                <a:sym typeface="+mn-ea"/>
              </a:rPr>
              <a:t>，使每个关键字和存储结构中一个唯一的存储位置相对应。</a:t>
            </a:r>
            <a:endParaRPr lang="zh-CN" altLang="en-US" sz="2400" dirty="0">
              <a:latin typeface="Verdana" panose="020B0604030504040204" pitchFamily="34" charset="0"/>
              <a:ea typeface="宋体" panose="02010600030101010101" pitchFamily="2" charset="-122"/>
            </a:endParaRPr>
          </a:p>
          <a:p>
            <a:pPr lvl="0"/>
            <a:r>
              <a:rPr lang="zh-CN" altLang="en-US" sz="2400" dirty="0">
                <a:latin typeface="Verdana" panose="020B0604030504040204" pitchFamily="34" charset="0"/>
                <a:ea typeface="宋体" panose="02010600030101010101" pitchFamily="2" charset="-122"/>
                <a:sym typeface="+mn-ea"/>
              </a:rPr>
              <a:t>       例如，一个学校有</a:t>
            </a:r>
            <a:r>
              <a:rPr lang="en-US" altLang="zh-CN" sz="2400" dirty="0">
                <a:latin typeface="Verdana" panose="020B0604030504040204" pitchFamily="34" charset="0"/>
                <a:ea typeface="宋体" panose="02010600030101010101" pitchFamily="2" charset="-122"/>
                <a:sym typeface="+mn-ea"/>
              </a:rPr>
              <a:t>n</a:t>
            </a:r>
            <a:r>
              <a:rPr lang="zh-CN" altLang="en-US" sz="2400" dirty="0">
                <a:latin typeface="Verdana" panose="020B0604030504040204" pitchFamily="34" charset="0"/>
                <a:ea typeface="宋体" panose="02010600030101010101" pitchFamily="2" charset="-122"/>
                <a:sym typeface="+mn-ea"/>
              </a:rPr>
              <a:t>个学生，每个学生都有一个关键字：学号。学号是</a:t>
            </a:r>
            <a:r>
              <a:rPr lang="en-US" altLang="zh-CN" sz="2400" dirty="0">
                <a:latin typeface="Verdana" panose="020B0604030504040204" pitchFamily="34" charset="0"/>
                <a:ea typeface="宋体" panose="02010600030101010101" pitchFamily="2" charset="-122"/>
                <a:sym typeface="+mn-ea"/>
              </a:rPr>
              <a:t>0——10000</a:t>
            </a:r>
            <a:r>
              <a:rPr lang="zh-CN" altLang="en-US" sz="2400" dirty="0">
                <a:latin typeface="Verdana" panose="020B0604030504040204" pitchFamily="34" charset="0"/>
                <a:ea typeface="宋体" panose="02010600030101010101" pitchFamily="2" charset="-122"/>
                <a:sym typeface="+mn-ea"/>
              </a:rPr>
              <a:t>之间的，每个学生学号唯一。因此就可以用函数</a:t>
            </a:r>
            <a:r>
              <a:rPr lang="en-US" altLang="zh-CN" sz="2400" err="1">
                <a:latin typeface="Verdana" panose="020B0604030504040204" pitchFamily="34" charset="0"/>
                <a:ea typeface="宋体" panose="02010600030101010101" pitchFamily="2" charset="-122"/>
                <a:sym typeface="+mn-ea"/>
              </a:rPr>
              <a:t>f(key</a:t>
            </a:r>
            <a:r>
              <a:rPr lang="en-US" altLang="zh-CN" sz="2400" dirty="0">
                <a:latin typeface="Verdana" panose="020B0604030504040204" pitchFamily="34" charset="0"/>
                <a:ea typeface="宋体" panose="02010600030101010101" pitchFamily="2" charset="-122"/>
                <a:sym typeface="+mn-ea"/>
              </a:rPr>
              <a:t>)=key</a:t>
            </a:r>
            <a:r>
              <a:rPr lang="zh-CN" altLang="en-US" sz="2400" dirty="0">
                <a:latin typeface="Verdana" panose="020B0604030504040204" pitchFamily="34" charset="0"/>
                <a:ea typeface="宋体" panose="02010600030101010101" pitchFamily="2" charset="-122"/>
                <a:sym typeface="+mn-ea"/>
              </a:rPr>
              <a:t>得到唯一的地址。因此可以在</a:t>
            </a:r>
            <a:r>
              <a:rPr lang="en-US" altLang="zh-CN" sz="2400" dirty="0">
                <a:latin typeface="Verdana" panose="020B0604030504040204" pitchFamily="34" charset="0"/>
                <a:ea typeface="宋体" panose="02010600030101010101" pitchFamily="2" charset="-122"/>
                <a:sym typeface="+mn-ea"/>
              </a:rPr>
              <a:t>O(1)</a:t>
            </a:r>
            <a:r>
              <a:rPr lang="zh-CN" altLang="en-US" sz="2400" dirty="0">
                <a:latin typeface="Verdana" panose="020B0604030504040204" pitchFamily="34" charset="0"/>
                <a:ea typeface="宋体" panose="02010600030101010101" pitchFamily="2" charset="-122"/>
                <a:sym typeface="+mn-ea"/>
              </a:rPr>
              <a:t>找到对应的位置，插入、查找、删除操作都是</a:t>
            </a:r>
            <a:r>
              <a:rPr lang="en-US" altLang="zh-CN" sz="2400" dirty="0">
                <a:latin typeface="Verdana" panose="020B0604030504040204" pitchFamily="34" charset="0"/>
                <a:ea typeface="宋体" panose="02010600030101010101" pitchFamily="2" charset="-122"/>
                <a:sym typeface="+mn-ea"/>
              </a:rPr>
              <a:t>O</a:t>
            </a:r>
            <a:r>
              <a:rPr lang="zh-CN" altLang="en-US" sz="2400" dirty="0">
                <a:latin typeface="Verdana" panose="020B0604030504040204" pitchFamily="34" charset="0"/>
                <a:ea typeface="宋体" panose="02010600030101010101" pitchFamily="2" charset="-122"/>
                <a:sym typeface="+mn-ea"/>
              </a:rPr>
              <a:t>（</a:t>
            </a:r>
            <a:r>
              <a:rPr lang="en-US" altLang="zh-CN" sz="2400" dirty="0">
                <a:latin typeface="Verdana" panose="020B0604030504040204" pitchFamily="34" charset="0"/>
                <a:ea typeface="宋体" panose="02010600030101010101" pitchFamily="2" charset="-122"/>
                <a:sym typeface="+mn-ea"/>
              </a:rPr>
              <a:t>1</a:t>
            </a:r>
            <a:r>
              <a:rPr lang="zh-CN" altLang="en-US" sz="2400" dirty="0">
                <a:latin typeface="Verdana" panose="020B0604030504040204" pitchFamily="34" charset="0"/>
                <a:ea typeface="宋体" panose="02010600030101010101" pitchFamily="2" charset="-122"/>
                <a:sym typeface="+mn-ea"/>
              </a:rPr>
              <a:t>）的。</a:t>
            </a:r>
            <a:endParaRPr lang="zh-CN" altLang="en-US" sz="2400"/>
          </a:p>
        </p:txBody>
      </p:sp>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哈希表概念</a:t>
            </a:r>
            <a:endParaRPr lang="zh-CN" altLang="en-US" sz="2400" b="1">
              <a:latin typeface="宋体" panose="02010600030101010101" pitchFamily="2" charset="-122"/>
              <a:ea typeface="宋体" panose="02010600030101010101" pitchFamily="2" charset="-122"/>
            </a:endParaRPr>
          </a:p>
        </p:txBody>
      </p:sp>
      <p:sp>
        <p:nvSpPr>
          <p:cNvPr id="5"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哈希表概念</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nvSpPr>
        <p:spPr>
          <a:xfrm>
            <a:off x="999490" y="1770380"/>
            <a:ext cx="7145020" cy="265176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哈希表是一种高效的数据结构。它的最大优点就是把数据存储和查找所消耗的时间大大降低，几乎可以看成是常数时间；而代价仅仅是消耗比较多的内存。然而在当前可利用内存越来越多、程序运行时间控制的越来越短的情况下，用空间换时间的做法还是值得的。另外，哈希表编码实现起来比较容易也是它的优点之一。</a:t>
            </a:r>
            <a:endParaRPr lang="zh-CN" altLang="en-US" sz="2400">
              <a:latin typeface="宋体" panose="02010600030101010101" pitchFamily="2" charset="-122"/>
              <a:ea typeface="宋体" panose="02010600030101010101" pitchFamily="2" charset="-122"/>
            </a:endParaRPr>
          </a:p>
        </p:txBody>
      </p:sp>
      <p:sp>
        <p:nvSpPr>
          <p:cNvPr id="5"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6155" y="896620"/>
            <a:ext cx="5457825" cy="457200"/>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哈希表的基本原理</a:t>
            </a:r>
            <a:endParaRPr lang="zh-CN" altLang="en-US" sz="2400" b="1">
              <a:latin typeface="宋体" panose="02010600030101010101" pitchFamily="2" charset="-122"/>
              <a:ea typeface="宋体" panose="02010600030101010101" pitchFamily="2" charset="-122"/>
            </a:endParaRPr>
          </a:p>
        </p:txBody>
      </p:sp>
      <p:sp>
        <p:nvSpPr>
          <p:cNvPr id="100" name="文本框 99"/>
          <p:cNvSpPr txBox="1"/>
          <p:nvPr/>
        </p:nvSpPr>
        <p:spPr>
          <a:xfrm>
            <a:off x="817880" y="1712595"/>
            <a:ext cx="7508240" cy="3017520"/>
          </a:xfrm>
          <a:prstGeom prst="rect">
            <a:avLst/>
          </a:prstGeom>
          <a:noFill/>
          <a:ln w="9525">
            <a:noFill/>
          </a:ln>
        </p:spPr>
        <p:txBody>
          <a:bodyPr wrap="square">
            <a:spAutoFit/>
          </a:bodyPr>
          <a:p>
            <a:pPr marL="0" indent="266700" algn="l"/>
            <a:r>
              <a:rPr lang="zh-CN" altLang="en-US" sz="2400" b="0" u="none">
                <a:latin typeface="宋体" panose="02010600030101010101" pitchFamily="2" charset="-122"/>
                <a:ea typeface="宋体" panose="02010600030101010101" pitchFamily="2" charset="-122"/>
                <a:cs typeface="宋体" panose="02010600030101010101" pitchFamily="2" charset="-122"/>
              </a:rPr>
              <a:t>哈希表的基本原理是：使用一个下标范围比较大的数组</a:t>
            </a:r>
            <a:r>
              <a:rPr lang="en-US" altLang="zh-CN" sz="2400" b="0" u="none">
                <a:latin typeface="宋体" panose="02010600030101010101" pitchFamily="2" charset="-122"/>
                <a:ea typeface="宋体" panose="02010600030101010101" pitchFamily="2" charset="-122"/>
                <a:cs typeface="宋体" panose="02010600030101010101" pitchFamily="2" charset="-122"/>
              </a:rPr>
              <a:t>A</a:t>
            </a:r>
            <a:r>
              <a:rPr lang="zh-CN" altLang="en-US" sz="2400" b="0" u="none">
                <a:latin typeface="宋体" panose="02010600030101010101" pitchFamily="2" charset="-122"/>
                <a:ea typeface="宋体" panose="02010600030101010101" pitchFamily="2" charset="-122"/>
                <a:cs typeface="宋体" panose="02010600030101010101" pitchFamily="2" charset="-122"/>
              </a:rPr>
              <a:t>来存储元素，设计一个函数</a:t>
            </a:r>
            <a:r>
              <a:rPr lang="en-US" altLang="zh-CN" sz="2400" b="0" u="none">
                <a:latin typeface="宋体" panose="02010600030101010101" pitchFamily="2" charset="-122"/>
                <a:ea typeface="宋体" panose="02010600030101010101" pitchFamily="2" charset="-122"/>
                <a:cs typeface="宋体" panose="02010600030101010101" pitchFamily="2" charset="-122"/>
              </a:rPr>
              <a:t>h</a:t>
            </a:r>
            <a:r>
              <a:rPr lang="zh-CN" altLang="en-US" sz="2400" b="0" u="none">
                <a:latin typeface="宋体" panose="02010600030101010101" pitchFamily="2" charset="-122"/>
                <a:ea typeface="宋体" panose="02010600030101010101" pitchFamily="2" charset="-122"/>
                <a:cs typeface="宋体" panose="02010600030101010101" pitchFamily="2" charset="-122"/>
              </a:rPr>
              <a:t>，对于要存储的线性表的每个元素</a:t>
            </a:r>
            <a:r>
              <a:rPr lang="en-US" altLang="zh-CN" sz="2400" b="0" u="none">
                <a:latin typeface="宋体" panose="02010600030101010101" pitchFamily="2" charset="-122"/>
                <a:ea typeface="宋体" panose="02010600030101010101" pitchFamily="2" charset="-122"/>
                <a:cs typeface="宋体" panose="02010600030101010101" pitchFamily="2" charset="-122"/>
              </a:rPr>
              <a:t>node</a:t>
            </a:r>
            <a:r>
              <a:rPr lang="zh-CN" altLang="en-US" sz="2400" b="0" u="none">
                <a:latin typeface="宋体" panose="02010600030101010101" pitchFamily="2" charset="-122"/>
                <a:ea typeface="宋体" panose="02010600030101010101" pitchFamily="2" charset="-122"/>
                <a:cs typeface="宋体" panose="02010600030101010101" pitchFamily="2" charset="-122"/>
              </a:rPr>
              <a:t>，取一个关键字</a:t>
            </a:r>
            <a:r>
              <a:rPr lang="en-US" altLang="zh-CN" sz="2400" b="0" u="none">
                <a:latin typeface="宋体" panose="02010600030101010101" pitchFamily="2" charset="-122"/>
                <a:ea typeface="宋体" panose="02010600030101010101" pitchFamily="2" charset="-122"/>
                <a:cs typeface="宋体" panose="02010600030101010101" pitchFamily="2" charset="-122"/>
              </a:rPr>
              <a:t>key</a:t>
            </a:r>
            <a:r>
              <a:rPr lang="zh-CN" altLang="en-US" sz="2400" b="0" u="none">
                <a:latin typeface="宋体" panose="02010600030101010101" pitchFamily="2" charset="-122"/>
                <a:ea typeface="宋体" panose="02010600030101010101" pitchFamily="2" charset="-122"/>
                <a:cs typeface="宋体" panose="02010600030101010101" pitchFamily="2" charset="-122"/>
              </a:rPr>
              <a:t>，算出一个函数值</a:t>
            </a:r>
            <a:r>
              <a:rPr lang="en-US" altLang="zh-CN" sz="2400" b="0" u="none">
                <a:latin typeface="宋体" panose="02010600030101010101" pitchFamily="2" charset="-122"/>
                <a:ea typeface="宋体" panose="02010600030101010101" pitchFamily="2" charset="-122"/>
                <a:cs typeface="宋体" panose="02010600030101010101" pitchFamily="2" charset="-122"/>
              </a:rPr>
              <a:t>h(key)</a:t>
            </a:r>
            <a:r>
              <a:rPr lang="zh-CN" altLang="en-US" sz="2400" b="0" u="none">
                <a:latin typeface="宋体" panose="02010600030101010101" pitchFamily="2" charset="-122"/>
                <a:ea typeface="宋体" panose="02010600030101010101" pitchFamily="2" charset="-122"/>
                <a:cs typeface="宋体" panose="02010600030101010101" pitchFamily="2" charset="-122"/>
              </a:rPr>
              <a:t>，把</a:t>
            </a:r>
            <a:r>
              <a:rPr lang="en-US" altLang="zh-CN" sz="2400" b="0" u="none">
                <a:latin typeface="宋体" panose="02010600030101010101" pitchFamily="2" charset="-122"/>
                <a:ea typeface="宋体" panose="02010600030101010101" pitchFamily="2" charset="-122"/>
                <a:cs typeface="宋体" panose="02010600030101010101" pitchFamily="2" charset="-122"/>
              </a:rPr>
              <a:t>h(key)</a:t>
            </a:r>
            <a:r>
              <a:rPr lang="zh-CN" altLang="en-US" sz="2400" b="0" u="none">
                <a:latin typeface="宋体" panose="02010600030101010101" pitchFamily="2" charset="-122"/>
                <a:ea typeface="宋体" panose="02010600030101010101" pitchFamily="2" charset="-122"/>
                <a:cs typeface="宋体" panose="02010600030101010101" pitchFamily="2" charset="-122"/>
              </a:rPr>
              <a:t>作为数组下标，用</a:t>
            </a:r>
            <a:r>
              <a:rPr lang="en-US" altLang="zh-CN" sz="2400" b="0" u="none">
                <a:latin typeface="宋体" panose="02010600030101010101" pitchFamily="2" charset="-122"/>
                <a:ea typeface="宋体" panose="02010600030101010101" pitchFamily="2" charset="-122"/>
                <a:cs typeface="宋体" panose="02010600030101010101" pitchFamily="2" charset="-122"/>
              </a:rPr>
              <a:t>A[h(key)]</a:t>
            </a:r>
            <a:r>
              <a:rPr lang="zh-CN" altLang="en-US" sz="2400" b="0" u="none">
                <a:latin typeface="宋体" panose="02010600030101010101" pitchFamily="2" charset="-122"/>
                <a:ea typeface="宋体" panose="02010600030101010101" pitchFamily="2" charset="-122"/>
                <a:cs typeface="宋体" panose="02010600030101010101" pitchFamily="2" charset="-122"/>
              </a:rPr>
              <a:t>这个数组单元来存储</a:t>
            </a:r>
            <a:r>
              <a:rPr lang="en-US" altLang="zh-CN" sz="2400" b="0" u="none">
                <a:latin typeface="宋体" panose="02010600030101010101" pitchFamily="2" charset="-122"/>
                <a:ea typeface="宋体" panose="02010600030101010101" pitchFamily="2" charset="-122"/>
                <a:cs typeface="宋体" panose="02010600030101010101" pitchFamily="2" charset="-122"/>
              </a:rPr>
              <a:t>node</a:t>
            </a:r>
            <a:r>
              <a:rPr lang="zh-CN" altLang="en-US" sz="2400" b="0" u="none">
                <a:latin typeface="宋体" panose="02010600030101010101" pitchFamily="2" charset="-122"/>
                <a:ea typeface="宋体" panose="02010600030101010101" pitchFamily="2" charset="-122"/>
                <a:cs typeface="宋体" panose="02010600030101010101" pitchFamily="2" charset="-122"/>
              </a:rPr>
              <a:t>。也可以简单的理解为，按照关键字为每一个元素“分类”，然后将这个元素存储在相应“类”所对应的地方（这一过程称为“直接定址”）。</a:t>
            </a: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p>
            <a:endParaRPr lang="zh-CN" altLang="en-US" sz="2400"/>
          </a:p>
        </p:txBody>
      </p:sp>
      <p:sp>
        <p:nvSpPr>
          <p:cNvPr id="2" name="文本框 2"/>
          <p:cNvSpPr txBox="1"/>
          <p:nvPr/>
        </p:nvSpPr>
        <p:spPr>
          <a:xfrm>
            <a:off x="2166620" y="196850"/>
            <a:ext cx="6143625" cy="368300"/>
          </a:xfrm>
          <a:prstGeom prst="rect">
            <a:avLst/>
          </a:prstGeom>
          <a:noFill/>
          <a:ln w="9525">
            <a:noFill/>
          </a:ln>
        </p:spPr>
        <p:txBody>
          <a:bodyPr wrap="none" anchor="t">
            <a:spAutoFit/>
          </a:bodyPr>
          <a:p>
            <a:pPr lvl="0" indent="0" algn="l"/>
            <a:r>
              <a:rPr lang="en-US" altLang="zh-CN">
                <a:sym typeface="+mn-ea"/>
              </a:rPr>
              <a:t>JSOI2018</a:t>
            </a:r>
            <a:r>
              <a:rPr lang="zh-CN" altLang="en-US">
                <a:sym typeface="+mn-ea"/>
              </a:rPr>
              <a:t>省信息学奥林匹克冬令营</a:t>
            </a:r>
            <a:r>
              <a:rPr lang="en-US" altLang="zh-CN">
                <a:sym typeface="+mn-ea"/>
              </a:rPr>
              <a:t>C</a:t>
            </a:r>
            <a:r>
              <a:rPr lang="zh-CN" altLang="en-US">
                <a:sym typeface="+mn-ea"/>
              </a:rPr>
              <a:t>班教学</a:t>
            </a:r>
            <a:r>
              <a:rPr lang="en-US" altLang="zh-CN">
                <a:sym typeface="+mn-ea"/>
              </a:rPr>
              <a:t>——</a:t>
            </a:r>
            <a:r>
              <a:rPr lang="zh-CN" altLang="en-US">
                <a:sym typeface="+mn-ea"/>
              </a:rPr>
              <a:t>哈希表及应用</a:t>
            </a:r>
            <a:endParaRPr lang="zh-CN" altLang="en-US">
              <a:latin typeface="Trebuchet MS" panose="020B0603020202020204" charset="0"/>
              <a:ea typeface="楷体" panose="02010609060101010101"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andy">
      <a:majorFont>
        <a:latin typeface="Trebuchet MS"/>
        <a:ea typeface="黑体"/>
        <a:cs typeface=""/>
      </a:majorFont>
      <a:minorFont>
        <a:latin typeface="Trebuchet MS"/>
        <a:ea typeface="楷体"/>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9982</Words>
  <Application>WPS 演示</Application>
  <PresentationFormat>全屏显示(4:3)</PresentationFormat>
  <Paragraphs>525</Paragraphs>
  <Slides>48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宋体</vt:lpstr>
      <vt:lpstr>Wingdings</vt:lpstr>
      <vt:lpstr>Trebuchet MS</vt:lpstr>
      <vt:lpstr>楷体</vt:lpstr>
      <vt:lpstr>黑体</vt:lpstr>
      <vt:lpstr>Wingdings</vt:lpstr>
      <vt:lpstr>Wingdings 2</vt:lpstr>
      <vt:lpstr>Wingdings</vt:lpstr>
      <vt:lpstr>Calibri</vt:lpstr>
      <vt:lpstr>微软雅黑</vt:lpstr>
      <vt:lpstr>Verdana</vt:lpstr>
      <vt:lpstr>Arial Unicode MS</vt:lpstr>
      <vt:lpstr>凸显</vt:lpstr>
      <vt:lpstr>PowerPoint 演示文稿</vt:lpstr>
      <vt:lpstr>引题：分身数对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引题：分身数对</vt:lpstr>
      <vt:lpstr>PowerPoint 演示文稿</vt:lpstr>
      <vt:lpstr>例1、数字朋友（num.???）</vt:lpstr>
      <vt:lpstr>PowerPoint 演示文稿</vt:lpstr>
      <vt:lpstr>PowerPoint 演示文稿</vt:lpstr>
      <vt:lpstr>PowerPoint 演示文稿</vt:lpstr>
      <vt:lpstr>PowerPoint 演示文稿</vt:lpstr>
      <vt:lpstr>PowerPoint 演示文稿</vt:lpstr>
      <vt:lpstr>例2、sumsets（NOI题库1551）</vt:lpstr>
      <vt:lpstr>PowerPoint 演示文稿</vt:lpstr>
      <vt:lpstr>PowerPoint 演示文稿</vt:lpstr>
      <vt:lpstr>PowerPoint 演示文稿</vt:lpstr>
      <vt:lpstr>PowerPoint 演示文稿</vt:lpstr>
      <vt:lpstr>例3、AK的故事之英语学习篇（mistake.???）</vt:lpstr>
      <vt:lpstr>例3、AK的故事之英语学习篇(mistake.???)</vt:lpstr>
      <vt:lpstr>例3、AK的故事之英语学习篇</vt:lpstr>
      <vt:lpstr>PowerPoint 演示文稿</vt:lpstr>
      <vt:lpstr>PowerPoint 演示文稿</vt:lpstr>
      <vt:lpstr>PowerPoint 演示文稿</vt:lpstr>
      <vt:lpstr>PowerPoint 演示文稿</vt:lpstr>
      <vt:lpstr>PowerPoint 演示文稿</vt:lpstr>
      <vt:lpstr>PowerPoint 演示文稿</vt:lpstr>
      <vt:lpstr>例4、数列（series.???）</vt:lpstr>
      <vt:lpstr>PowerPoint 演示文稿</vt:lpstr>
      <vt:lpstr>例5、正方形（NOI题库1807）</vt:lpstr>
      <vt:lpstr>PowerPoint 演示文稿</vt:lpstr>
      <vt:lpstr>PowerPoint 演示文稿</vt:lpstr>
      <vt:lpstr>例6、平衡的队列（poj3274）</vt:lpstr>
      <vt:lpstr>PowerPoint 演示文稿</vt:lpstr>
      <vt:lpstr>PowerPoint 演示文稿</vt:lpstr>
      <vt:lpstr>PowerPoint 演示文稿</vt:lpstr>
      <vt:lpstr>哈希表总结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队列、宽搜及应用举例</dc:title>
  <dc:creator>Candy</dc:creator>
  <cp:lastModifiedBy>Administrator</cp:lastModifiedBy>
  <cp:revision>272</cp:revision>
  <dcterms:created xsi:type="dcterms:W3CDTF">2012-10-11T08:54:00Z</dcterms:created>
  <dcterms:modified xsi:type="dcterms:W3CDTF">2018-01-22T23:50:43Z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