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468" r:id="rId3"/>
    <p:sldId id="469" r:id="rId5"/>
    <p:sldId id="470" r:id="rId6"/>
    <p:sldId id="471" r:id="rId7"/>
    <p:sldId id="472" r:id="rId8"/>
    <p:sldId id="473" r:id="rId9"/>
    <p:sldId id="474" r:id="rId10"/>
    <p:sldId id="475" r:id="rId11"/>
    <p:sldId id="476" r:id="rId12"/>
    <p:sldId id="477" r:id="rId13"/>
    <p:sldId id="442" r:id="rId14"/>
    <p:sldId id="443" r:id="rId15"/>
    <p:sldId id="463" r:id="rId16"/>
    <p:sldId id="467" r:id="rId17"/>
    <p:sldId id="464" r:id="rId18"/>
    <p:sldId id="465" r:id="rId1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D6"/>
    <a:srgbClr val="001F76"/>
    <a:srgbClr val="E87E88"/>
    <a:srgbClr val="0066FF"/>
    <a:srgbClr val="3366CC"/>
    <a:srgbClr val="FF66CC"/>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81"/>
    <p:restoredTop sz="94660"/>
  </p:normalViewPr>
  <p:slideViewPr>
    <p:cSldViewPr showGuides="1">
      <p:cViewPr>
        <p:scale>
          <a:sx n="90" d="100"/>
          <a:sy n="90" d="100"/>
        </p:scale>
        <p:origin x="-13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32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323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323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323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0483" name="Rectangle 2"/>
          <p:cNvSpPr>
            <a:spLocks noRot="1" noTextEdit="1"/>
          </p:cNvSpPr>
          <p:nvPr>
            <p:ph type="sldImg"/>
          </p:nvPr>
        </p:nvSpPr>
        <p:spPr>
          <a:ln/>
        </p:spPr>
      </p:sp>
      <p:sp>
        <p:nvSpPr>
          <p:cNvPr id="20484" name="Rectangle 3"/>
          <p:cNvSpPr>
            <a:spLocks noGrp="1"/>
          </p:cNvSpPr>
          <p:nvPr>
            <p:ph type="body" idx="1"/>
          </p:nvPr>
        </p:nvSpPr>
        <p:spPr>
          <a:xfrm>
            <a:off x="914400" y="6262688"/>
            <a:ext cx="1403350" cy="274637"/>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ln/>
        </p:spPr>
        <p:txBody>
          <a:bodyPr wrap="square" lIns="91440" tIns="45720" rIns="91440" bIns="45720" anchor="t"/>
          <a:p>
            <a:pPr lvl="0"/>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2531" name="Rectangle 2"/>
          <p:cNvSpPr>
            <a:spLocks noRot="1" noTextEdit="1"/>
          </p:cNvSpPr>
          <p:nvPr>
            <p:ph type="sldImg"/>
          </p:nvPr>
        </p:nvSpPr>
        <p:spPr>
          <a:ln/>
        </p:spPr>
      </p:sp>
      <p:sp>
        <p:nvSpPr>
          <p:cNvPr id="22532" name="Rectangle 3"/>
          <p:cNvSpPr>
            <a:spLocks noGrp="1"/>
          </p:cNvSpPr>
          <p:nvPr>
            <p:ph type="body" idx="1"/>
          </p:nvPr>
        </p:nvSpPr>
        <p:spPr>
          <a:xfrm>
            <a:off x="914400" y="6262688"/>
            <a:ext cx="1403350" cy="274637"/>
          </a:xfrm>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Group 8"/>
          <p:cNvGrpSpPr/>
          <p:nvPr/>
        </p:nvGrpSpPr>
        <p:grpSpPr>
          <a:xfrm>
            <a:off x="7493000" y="2992438"/>
            <a:ext cx="1338263" cy="2189162"/>
            <a:chOff x="4704" y="1885"/>
            <a:chExt cx="843" cy="1379"/>
          </a:xfrm>
        </p:grpSpPr>
        <p:sp>
          <p:nvSpPr>
            <p:cNvPr id="2058" name="Oval 9"/>
            <p:cNvSpPr/>
            <p:nvPr/>
          </p:nvSpPr>
          <p:spPr>
            <a:xfrm>
              <a:off x="4704" y="1885"/>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59" name="Oval 10"/>
            <p:cNvSpPr/>
            <p:nvPr/>
          </p:nvSpPr>
          <p:spPr>
            <a:xfrm>
              <a:off x="4883" y="1885"/>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0" name="Oval 11"/>
            <p:cNvSpPr/>
            <p:nvPr/>
          </p:nvSpPr>
          <p:spPr>
            <a:xfrm>
              <a:off x="5062" y="1885"/>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1" name="Oval 12"/>
            <p:cNvSpPr/>
            <p:nvPr/>
          </p:nvSpPr>
          <p:spPr>
            <a:xfrm>
              <a:off x="4704" y="2064"/>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2" name="Oval 13"/>
            <p:cNvSpPr/>
            <p:nvPr/>
          </p:nvSpPr>
          <p:spPr>
            <a:xfrm>
              <a:off x="4883" y="2064"/>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3" name="Oval 14"/>
            <p:cNvSpPr/>
            <p:nvPr/>
          </p:nvSpPr>
          <p:spPr>
            <a:xfrm>
              <a:off x="5062" y="2064"/>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4" name="Oval 15"/>
            <p:cNvSpPr/>
            <p:nvPr/>
          </p:nvSpPr>
          <p:spPr>
            <a:xfrm>
              <a:off x="5241" y="2064"/>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5" name="Oval 16"/>
            <p:cNvSpPr/>
            <p:nvPr/>
          </p:nvSpPr>
          <p:spPr>
            <a:xfrm>
              <a:off x="4704" y="2243"/>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6" name="Oval 17"/>
            <p:cNvSpPr/>
            <p:nvPr/>
          </p:nvSpPr>
          <p:spPr>
            <a:xfrm>
              <a:off x="4883" y="2243"/>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7" name="Oval 18"/>
            <p:cNvSpPr/>
            <p:nvPr/>
          </p:nvSpPr>
          <p:spPr>
            <a:xfrm>
              <a:off x="5062" y="2243"/>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8" name="Oval 19"/>
            <p:cNvSpPr/>
            <p:nvPr/>
          </p:nvSpPr>
          <p:spPr>
            <a:xfrm>
              <a:off x="5241" y="2243"/>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9" name="Oval 20"/>
            <p:cNvSpPr/>
            <p:nvPr/>
          </p:nvSpPr>
          <p:spPr>
            <a:xfrm>
              <a:off x="5420" y="2243"/>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0" name="Oval 21"/>
            <p:cNvSpPr/>
            <p:nvPr/>
          </p:nvSpPr>
          <p:spPr>
            <a:xfrm>
              <a:off x="4704" y="2421"/>
              <a:ext cx="127" cy="128"/>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71" name="Oval 22"/>
            <p:cNvSpPr/>
            <p:nvPr/>
          </p:nvSpPr>
          <p:spPr>
            <a:xfrm>
              <a:off x="4883" y="2421"/>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2" name="Oval 23"/>
            <p:cNvSpPr/>
            <p:nvPr/>
          </p:nvSpPr>
          <p:spPr>
            <a:xfrm>
              <a:off x="5062" y="2421"/>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3" name="Oval 24"/>
            <p:cNvSpPr/>
            <p:nvPr/>
          </p:nvSpPr>
          <p:spPr>
            <a:xfrm>
              <a:off x="5241" y="2421"/>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4" name="Oval 25"/>
            <p:cNvSpPr/>
            <p:nvPr/>
          </p:nvSpPr>
          <p:spPr>
            <a:xfrm>
              <a:off x="4704" y="2600"/>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5" name="Oval 26"/>
            <p:cNvSpPr/>
            <p:nvPr/>
          </p:nvSpPr>
          <p:spPr>
            <a:xfrm>
              <a:off x="4883" y="2600"/>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6" name="Oval 27"/>
            <p:cNvSpPr/>
            <p:nvPr/>
          </p:nvSpPr>
          <p:spPr>
            <a:xfrm>
              <a:off x="5062" y="2600"/>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7" name="Oval 28"/>
            <p:cNvSpPr/>
            <p:nvPr/>
          </p:nvSpPr>
          <p:spPr>
            <a:xfrm>
              <a:off x="5241" y="2600"/>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8" name="Oval 29"/>
            <p:cNvSpPr/>
            <p:nvPr/>
          </p:nvSpPr>
          <p:spPr>
            <a:xfrm>
              <a:off x="5420" y="2600"/>
              <a:ext cx="127" cy="128"/>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79" name="Oval 30"/>
            <p:cNvSpPr/>
            <p:nvPr/>
          </p:nvSpPr>
          <p:spPr>
            <a:xfrm>
              <a:off x="4704" y="2779"/>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80" name="Oval 31"/>
            <p:cNvSpPr/>
            <p:nvPr/>
          </p:nvSpPr>
          <p:spPr>
            <a:xfrm>
              <a:off x="4883" y="2779"/>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1" name="Oval 32"/>
            <p:cNvSpPr/>
            <p:nvPr/>
          </p:nvSpPr>
          <p:spPr>
            <a:xfrm>
              <a:off x="5062" y="2779"/>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2" name="Oval 33"/>
            <p:cNvSpPr/>
            <p:nvPr/>
          </p:nvSpPr>
          <p:spPr>
            <a:xfrm>
              <a:off x="5241" y="2779"/>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3" name="Oval 34"/>
            <p:cNvSpPr/>
            <p:nvPr/>
          </p:nvSpPr>
          <p:spPr>
            <a:xfrm>
              <a:off x="4704" y="2958"/>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4" name="Oval 35"/>
            <p:cNvSpPr/>
            <p:nvPr/>
          </p:nvSpPr>
          <p:spPr>
            <a:xfrm>
              <a:off x="4883" y="2958"/>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5" name="Oval 36"/>
            <p:cNvSpPr/>
            <p:nvPr/>
          </p:nvSpPr>
          <p:spPr>
            <a:xfrm>
              <a:off x="5062" y="2958"/>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6" name="Oval 37"/>
            <p:cNvSpPr/>
            <p:nvPr/>
          </p:nvSpPr>
          <p:spPr>
            <a:xfrm>
              <a:off x="5241" y="2958"/>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7" name="Oval 38"/>
            <p:cNvSpPr/>
            <p:nvPr/>
          </p:nvSpPr>
          <p:spPr>
            <a:xfrm>
              <a:off x="4883" y="3137"/>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8" name="Oval 39"/>
            <p:cNvSpPr/>
            <p:nvPr/>
          </p:nvSpPr>
          <p:spPr>
            <a:xfrm>
              <a:off x="5241" y="3137"/>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grpSp>
      <p:sp>
        <p:nvSpPr>
          <p:cNvPr id="2052"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1024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10244" name="Rectangle 4"/>
          <p:cNvSpPr>
            <a:spLocks noGrp="1" noChangeArrowheads="1"/>
          </p:cNvSpPr>
          <p:nvPr>
            <p:ph type="subTitle" idx="1"/>
          </p:nvPr>
        </p:nvSpPr>
        <p:spPr>
          <a:xfrm>
            <a:off x="849313" y="3049588"/>
            <a:ext cx="6248400" cy="2362200"/>
          </a:xfrm>
        </p:spPr>
        <p:txBody>
          <a:bodyPr/>
          <a:lstStyle>
            <a:lvl1pPr marL="0" indent="0">
              <a:lnSpc>
                <a:spcPct val="150000"/>
              </a:lnSpc>
              <a:defRPr sz="3200" b="0"/>
            </a:lvl1pPr>
          </a:lstStyle>
          <a:p>
            <a:r>
              <a:rPr lang="zh-CN" altLang="en-US"/>
              <a:t>单击此处编辑母版副标题样式</a:t>
            </a:r>
            <a:endParaRPr lang="zh-CN" altLang="en-US"/>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p>
            <a:pPr algn="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7559675" cy="13414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dirty="0"/>
              <a:t>单击此处编辑母版标题样式</a:t>
            </a:r>
            <a:endParaRPr lang="zh-CN" altLang="en-US" dirty="0"/>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9221"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2"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3"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p:nvPr/>
          </p:nvSpPr>
          <p:spPr>
            <a:xfrm>
              <a:off x="5136" y="960"/>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4" name="Oval 10"/>
            <p:cNvSpPr/>
            <p:nvPr/>
          </p:nvSpPr>
          <p:spPr>
            <a:xfrm>
              <a:off x="5248" y="960"/>
              <a:ext cx="79"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5" name="Oval 11"/>
            <p:cNvSpPr/>
            <p:nvPr/>
          </p:nvSpPr>
          <p:spPr>
            <a:xfrm>
              <a:off x="5360" y="960"/>
              <a:ext cx="76"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6" name="Oval 12"/>
            <p:cNvSpPr/>
            <p:nvPr/>
          </p:nvSpPr>
          <p:spPr>
            <a:xfrm>
              <a:off x="5136" y="1072"/>
              <a:ext cx="80" cy="7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7" name="Oval 13"/>
            <p:cNvSpPr/>
            <p:nvPr/>
          </p:nvSpPr>
          <p:spPr>
            <a:xfrm>
              <a:off x="5248" y="1072"/>
              <a:ext cx="79" cy="7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8" name="Oval 14"/>
            <p:cNvSpPr/>
            <p:nvPr/>
          </p:nvSpPr>
          <p:spPr>
            <a:xfrm>
              <a:off x="5360" y="1072"/>
              <a:ext cx="76" cy="7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9" name="Oval 15"/>
            <p:cNvSpPr/>
            <p:nvPr/>
          </p:nvSpPr>
          <p:spPr>
            <a:xfrm>
              <a:off x="5472" y="1072"/>
              <a:ext cx="73" cy="7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0" name="Oval 16"/>
            <p:cNvSpPr/>
            <p:nvPr/>
          </p:nvSpPr>
          <p:spPr>
            <a:xfrm>
              <a:off x="5136" y="1184"/>
              <a:ext cx="80" cy="73"/>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1" name="Oval 17"/>
            <p:cNvSpPr/>
            <p:nvPr/>
          </p:nvSpPr>
          <p:spPr>
            <a:xfrm>
              <a:off x="5248" y="1184"/>
              <a:ext cx="79" cy="73"/>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2" name="Oval 18"/>
            <p:cNvSpPr/>
            <p:nvPr/>
          </p:nvSpPr>
          <p:spPr>
            <a:xfrm>
              <a:off x="5360" y="1184"/>
              <a:ext cx="76" cy="73"/>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3" name="Oval 19"/>
            <p:cNvSpPr/>
            <p:nvPr/>
          </p:nvSpPr>
          <p:spPr>
            <a:xfrm>
              <a:off x="5472" y="1184"/>
              <a:ext cx="73" cy="73"/>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4" name="Oval 20"/>
            <p:cNvSpPr/>
            <p:nvPr/>
          </p:nvSpPr>
          <p:spPr>
            <a:xfrm>
              <a:off x="5584" y="1184"/>
              <a:ext cx="80" cy="73"/>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45" name="Oval 21"/>
            <p:cNvSpPr/>
            <p:nvPr/>
          </p:nvSpPr>
          <p:spPr>
            <a:xfrm>
              <a:off x="5136" y="1296"/>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6" name="Oval 22"/>
            <p:cNvSpPr/>
            <p:nvPr/>
          </p:nvSpPr>
          <p:spPr>
            <a:xfrm>
              <a:off x="5248" y="1296"/>
              <a:ext cx="79"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7" name="Oval 23"/>
            <p:cNvSpPr/>
            <p:nvPr/>
          </p:nvSpPr>
          <p:spPr>
            <a:xfrm>
              <a:off x="5360" y="1296"/>
              <a:ext cx="76"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8" name="Oval 24"/>
            <p:cNvSpPr/>
            <p:nvPr/>
          </p:nvSpPr>
          <p:spPr>
            <a:xfrm>
              <a:off x="5472" y="1296"/>
              <a:ext cx="73"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49" name="Oval 25"/>
            <p:cNvSpPr/>
            <p:nvPr/>
          </p:nvSpPr>
          <p:spPr>
            <a:xfrm>
              <a:off x="5136" y="1408"/>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0" name="Oval 26"/>
            <p:cNvSpPr/>
            <p:nvPr/>
          </p:nvSpPr>
          <p:spPr>
            <a:xfrm>
              <a:off x="5248" y="1408"/>
              <a:ext cx="79"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1" name="Oval 27"/>
            <p:cNvSpPr/>
            <p:nvPr/>
          </p:nvSpPr>
          <p:spPr>
            <a:xfrm>
              <a:off x="5360" y="1408"/>
              <a:ext cx="76"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2" name="Oval 28"/>
            <p:cNvSpPr/>
            <p:nvPr/>
          </p:nvSpPr>
          <p:spPr>
            <a:xfrm>
              <a:off x="5472" y="1408"/>
              <a:ext cx="73"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3" name="Oval 29"/>
            <p:cNvSpPr/>
            <p:nvPr/>
          </p:nvSpPr>
          <p:spPr>
            <a:xfrm>
              <a:off x="5584" y="1408"/>
              <a:ext cx="80"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54" name="Oval 30"/>
            <p:cNvSpPr/>
            <p:nvPr/>
          </p:nvSpPr>
          <p:spPr>
            <a:xfrm>
              <a:off x="5136" y="1520"/>
              <a:ext cx="80" cy="79"/>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5" name="Oval 31"/>
            <p:cNvSpPr/>
            <p:nvPr/>
          </p:nvSpPr>
          <p:spPr>
            <a:xfrm>
              <a:off x="5248" y="1520"/>
              <a:ext cx="79" cy="79"/>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6" name="Oval 32"/>
            <p:cNvSpPr/>
            <p:nvPr/>
          </p:nvSpPr>
          <p:spPr>
            <a:xfrm>
              <a:off x="5360" y="1520"/>
              <a:ext cx="76" cy="79"/>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7" name="Oval 33"/>
            <p:cNvSpPr/>
            <p:nvPr/>
          </p:nvSpPr>
          <p:spPr>
            <a:xfrm>
              <a:off x="5472" y="1520"/>
              <a:ext cx="73" cy="79"/>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58" name="Oval 34"/>
            <p:cNvSpPr/>
            <p:nvPr/>
          </p:nvSpPr>
          <p:spPr>
            <a:xfrm>
              <a:off x="5136" y="1632"/>
              <a:ext cx="80" cy="75"/>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9" name="Oval 35"/>
            <p:cNvSpPr/>
            <p:nvPr/>
          </p:nvSpPr>
          <p:spPr>
            <a:xfrm>
              <a:off x="5248" y="1632"/>
              <a:ext cx="79" cy="75"/>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60" name="Oval 36"/>
            <p:cNvSpPr/>
            <p:nvPr/>
          </p:nvSpPr>
          <p:spPr>
            <a:xfrm>
              <a:off x="5360" y="1632"/>
              <a:ext cx="76" cy="75"/>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1" name="Oval 37"/>
            <p:cNvSpPr/>
            <p:nvPr/>
          </p:nvSpPr>
          <p:spPr>
            <a:xfrm>
              <a:off x="5472" y="1632"/>
              <a:ext cx="73" cy="75"/>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2" name="Oval 38"/>
            <p:cNvSpPr/>
            <p:nvPr/>
          </p:nvSpPr>
          <p:spPr>
            <a:xfrm>
              <a:off x="5248" y="1744"/>
              <a:ext cx="79"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3" name="Oval 39"/>
            <p:cNvSpPr/>
            <p:nvPr/>
          </p:nvSpPr>
          <p:spPr>
            <a:xfrm>
              <a:off x="5472" y="1744"/>
              <a:ext cx="73"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l" rtl="0" eaLnBrk="0" fontAlgn="base" hangingPunct="0">
        <a:spcBef>
          <a:spcPct val="0"/>
        </a:spcBef>
        <a:spcAft>
          <a:spcPct val="0"/>
        </a:spcAft>
        <a:buClr>
          <a:schemeClr val="accent1"/>
        </a:buClr>
        <a:buFont typeface="Wingdings" panose="05000000000000000000" pitchFamily="2" charset="2"/>
        <a:buChar char="Ø"/>
        <a:defRPr sz="3900" b="1">
          <a:solidFill>
            <a:schemeClr val="tx2"/>
          </a:solidFill>
          <a:latin typeface="+mj-lt"/>
          <a:ea typeface="+mj-ea"/>
          <a:cs typeface="+mj-cs"/>
        </a:defRPr>
      </a:lvl1pPr>
      <a:lvl2pPr algn="l" rtl="0" eaLnBrk="0" fontAlgn="base" hangingPunct="0">
        <a:spcBef>
          <a:spcPct val="0"/>
        </a:spcBef>
        <a:spcAft>
          <a:spcPct val="0"/>
        </a:spcAft>
        <a:buClr>
          <a:schemeClr val="accent1"/>
        </a:buClr>
        <a:buFont typeface="Wingdings" panose="05000000000000000000" pitchFamily="2" charset="2"/>
        <a:buChar char="Ø"/>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Clr>
          <a:schemeClr val="accent1"/>
        </a:buClr>
        <a:buFont typeface="Wingdings" panose="05000000000000000000" pitchFamily="2" charset="2"/>
        <a:buChar char="Ø"/>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Clr>
          <a:schemeClr val="accent1"/>
        </a:buClr>
        <a:buFont typeface="Wingdings" panose="05000000000000000000" pitchFamily="2" charset="2"/>
        <a:buChar char="Ø"/>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Clr>
          <a:schemeClr val="accent1"/>
        </a:buClr>
        <a:buFont typeface="Wingdings" panose="05000000000000000000" pitchFamily="2" charset="2"/>
        <a:buChar char="Ø"/>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buClr>
          <a:schemeClr val="accent1"/>
        </a:buClr>
        <a:buFont typeface="Wingdings" panose="05000000000000000000" pitchFamily="2" charset="2"/>
        <a:buChar char="Ø"/>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buClr>
          <a:schemeClr val="accent1"/>
        </a:buClr>
        <a:buFont typeface="Wingdings" panose="05000000000000000000" pitchFamily="2" charset="2"/>
        <a:buChar char="Ø"/>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buClr>
          <a:schemeClr val="accent1"/>
        </a:buClr>
        <a:buFont typeface="Wingdings" panose="05000000000000000000" pitchFamily="2" charset="2"/>
        <a:buChar char="Ø"/>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buClr>
          <a:schemeClr val="accent1"/>
        </a:buClr>
        <a:buFont typeface="Wingdings" panose="05000000000000000000" pitchFamily="2" charset="2"/>
        <a:buChar char="Ø"/>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20000"/>
        </a:lnSpc>
        <a:spcBef>
          <a:spcPct val="0"/>
        </a:spcBef>
        <a:spcAft>
          <a:spcPct val="0"/>
        </a:spcAft>
        <a:buClr>
          <a:schemeClr val="hlink"/>
        </a:buClr>
        <a:buSzPct val="70000"/>
        <a:buFont typeface="Wingdings" panose="05000000000000000000" pitchFamily="2" charset="2"/>
        <a:buChar char="Ø"/>
        <a:defRPr sz="3000" b="1">
          <a:solidFill>
            <a:schemeClr val="tx1"/>
          </a:solidFill>
          <a:latin typeface="+mn-lt"/>
          <a:ea typeface="+mn-ea"/>
          <a:cs typeface="+mn-cs"/>
        </a:defRPr>
      </a:lvl1pPr>
      <a:lvl2pPr marL="692150" indent="-347980" algn="l" rtl="0" eaLnBrk="0" fontAlgn="base" hangingPunct="0">
        <a:lnSpc>
          <a:spcPct val="120000"/>
        </a:lnSpc>
        <a:spcBef>
          <a:spcPct val="0"/>
        </a:spcBef>
        <a:spcAft>
          <a:spcPct val="0"/>
        </a:spcAft>
        <a:buClr>
          <a:schemeClr val="accent2"/>
        </a:buClr>
        <a:buSzPct val="70000"/>
        <a:buFont typeface="Wingdings" panose="05000000000000000000" pitchFamily="2" charset="2"/>
        <a:buChar char="u"/>
        <a:defRPr sz="2600" b="1">
          <a:solidFill>
            <a:schemeClr val="tx1"/>
          </a:solidFill>
          <a:latin typeface="+mn-lt"/>
          <a:ea typeface="+mn-ea"/>
        </a:defRPr>
      </a:lvl2pPr>
      <a:lvl3pPr marL="987425" indent="-294005" algn="l" rtl="0" eaLnBrk="0" fontAlgn="base" hangingPunct="0">
        <a:lnSpc>
          <a:spcPct val="120000"/>
        </a:lnSpc>
        <a:spcBef>
          <a:spcPct val="0"/>
        </a:spcBef>
        <a:spcAft>
          <a:spcPct val="0"/>
        </a:spcAft>
        <a:buClr>
          <a:schemeClr val="tx2"/>
        </a:buClr>
        <a:buSzPct val="70000"/>
        <a:buFont typeface="Wingdings" panose="05000000000000000000" pitchFamily="2" charset="2"/>
        <a:buChar char="l"/>
        <a:defRPr sz="2300" b="1">
          <a:solidFill>
            <a:schemeClr val="tx1"/>
          </a:solidFill>
          <a:latin typeface="+mn-lt"/>
          <a:ea typeface="+mn-ea"/>
        </a:defRPr>
      </a:lvl3pPr>
      <a:lvl4pPr marL="1281430" indent="-292100" algn="l" rtl="0" eaLnBrk="0" fontAlgn="base" hangingPunct="0">
        <a:lnSpc>
          <a:spcPct val="120000"/>
        </a:lnSpc>
        <a:spcBef>
          <a:spcPct val="0"/>
        </a:spcBef>
        <a:spcAft>
          <a:spcPct val="0"/>
        </a:spcAft>
        <a:buClr>
          <a:schemeClr val="tx2"/>
        </a:buClr>
        <a:buSzPct val="75000"/>
        <a:buFont typeface="Wingdings" panose="05000000000000000000" pitchFamily="2" charset="2"/>
        <a:buChar char="§"/>
        <a:defRPr sz="2000" b="1">
          <a:solidFill>
            <a:schemeClr val="tx1"/>
          </a:solidFill>
          <a:latin typeface="+mn-lt"/>
          <a:ea typeface="+mn-ea"/>
        </a:defRPr>
      </a:lvl4pPr>
      <a:lvl5pPr marL="1598930" indent="-316230" algn="l" rtl="0" eaLnBrk="0" fontAlgn="base" hangingPunct="0">
        <a:lnSpc>
          <a:spcPct val="120000"/>
        </a:lnSpc>
        <a:spcBef>
          <a:spcPct val="0"/>
        </a:spcBef>
        <a:spcAft>
          <a:spcPct val="0"/>
        </a:spcAft>
        <a:buClr>
          <a:schemeClr val="folHlink"/>
        </a:buClr>
        <a:buSzPct val="80000"/>
        <a:buFont typeface="Wingdings" panose="05000000000000000000" pitchFamily="2" charset="2"/>
        <a:buChar char="§"/>
        <a:defRPr sz="2000" b="1">
          <a:solidFill>
            <a:schemeClr val="tx1"/>
          </a:solidFill>
          <a:latin typeface="+mn-lt"/>
          <a:ea typeface="+mn-ea"/>
        </a:defRPr>
      </a:lvl5pPr>
      <a:lvl6pPr marL="2056130" indent="-316230" algn="l" rtl="0" fontAlgn="base">
        <a:lnSpc>
          <a:spcPct val="120000"/>
        </a:lnSpc>
        <a:spcBef>
          <a:spcPct val="0"/>
        </a:spcBef>
        <a:spcAft>
          <a:spcPct val="0"/>
        </a:spcAft>
        <a:buClr>
          <a:schemeClr val="folHlink"/>
        </a:buClr>
        <a:buSzPct val="80000"/>
        <a:buFont typeface="Wingdings" panose="05000000000000000000" pitchFamily="2" charset="2"/>
        <a:buChar char="§"/>
        <a:defRPr sz="2000" b="1">
          <a:solidFill>
            <a:schemeClr val="tx1"/>
          </a:solidFill>
          <a:latin typeface="+mn-lt"/>
          <a:ea typeface="+mn-ea"/>
        </a:defRPr>
      </a:lvl6pPr>
      <a:lvl7pPr marL="2513330" indent="-316230" algn="l" rtl="0" fontAlgn="base">
        <a:lnSpc>
          <a:spcPct val="120000"/>
        </a:lnSpc>
        <a:spcBef>
          <a:spcPct val="0"/>
        </a:spcBef>
        <a:spcAft>
          <a:spcPct val="0"/>
        </a:spcAft>
        <a:buClr>
          <a:schemeClr val="folHlink"/>
        </a:buClr>
        <a:buSzPct val="80000"/>
        <a:buFont typeface="Wingdings" panose="05000000000000000000" pitchFamily="2" charset="2"/>
        <a:buChar char="§"/>
        <a:defRPr sz="2000" b="1">
          <a:solidFill>
            <a:schemeClr val="tx1"/>
          </a:solidFill>
          <a:latin typeface="+mn-lt"/>
          <a:ea typeface="+mn-ea"/>
        </a:defRPr>
      </a:lvl7pPr>
      <a:lvl8pPr marL="2970530" indent="-316230" algn="l" rtl="0" fontAlgn="base">
        <a:lnSpc>
          <a:spcPct val="120000"/>
        </a:lnSpc>
        <a:spcBef>
          <a:spcPct val="0"/>
        </a:spcBef>
        <a:spcAft>
          <a:spcPct val="0"/>
        </a:spcAft>
        <a:buClr>
          <a:schemeClr val="folHlink"/>
        </a:buClr>
        <a:buSzPct val="80000"/>
        <a:buFont typeface="Wingdings" panose="05000000000000000000" pitchFamily="2" charset="2"/>
        <a:buChar char="§"/>
        <a:defRPr sz="2000" b="1">
          <a:solidFill>
            <a:schemeClr val="tx1"/>
          </a:solidFill>
          <a:latin typeface="+mn-lt"/>
          <a:ea typeface="+mn-ea"/>
        </a:defRPr>
      </a:lvl8pPr>
      <a:lvl9pPr marL="3427730" indent="-316230" algn="l" rtl="0" fontAlgn="base">
        <a:lnSpc>
          <a:spcPct val="120000"/>
        </a:lnSpc>
        <a:spcBef>
          <a:spcPct val="0"/>
        </a:spcBef>
        <a:spcAft>
          <a:spcPct val="0"/>
        </a:spcAft>
        <a:buClr>
          <a:schemeClr val="folHlink"/>
        </a:buClr>
        <a:buSzPct val="80000"/>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hyperlink" Target="https://www.luogu.org/problemnew/show/P109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3.xml"/><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p:nvPr>
            <p:ph type="subTitle"/>
          </p:nvPr>
        </p:nvSpPr>
        <p:spPr>
          <a:xfrm>
            <a:off x="179070" y="993775"/>
            <a:ext cx="8709025" cy="2940050"/>
          </a:xfrm>
          <a:ln/>
        </p:spPr>
        <p:txBody>
          <a:bodyPr vert="horz" wrap="square" lIns="92075" tIns="46038" rIns="92075" bIns="46038" anchor="t"/>
          <a:lstStyle>
            <a:lvl1pPr marL="0" lvl="0" indent="0" algn="ctr">
              <a:buNone/>
              <a:defRPr/>
            </a:lvl1pPr>
            <a:lvl2pPr marL="344805" lvl="1" indent="0" algn="ctr">
              <a:buNone/>
              <a:defRPr/>
            </a:lvl2pPr>
            <a:lvl3pPr marL="694055" lvl="2" indent="0" algn="ctr">
              <a:buNone/>
              <a:defRPr/>
            </a:lvl3pPr>
            <a:lvl4pPr marL="989330" lvl="3" indent="0" algn="ctr">
              <a:buNone/>
              <a:defRPr/>
            </a:lvl4pPr>
            <a:lvl5pPr marL="1282700" lvl="4" indent="0" algn="ctr">
              <a:buNone/>
              <a:defRPr/>
            </a:lvl5pPr>
          </a:lstStyle>
          <a:p>
            <a:pPr lvl="0" indent="268605" algn="l" eaLnBrk="1" hangingPunct="1"/>
            <a:r>
              <a:rPr lang="zh-CN" altLang="en-GB" sz="2200" dirty="0">
                <a:latin typeface="楷体_GB2312" panose="02010609030101010101" pitchFamily="49" charset="-122"/>
                <a:ea typeface="楷体_GB2312" panose="02010609030101010101" pitchFamily="49" charset="-122"/>
              </a:rPr>
              <a:t>例</a:t>
            </a:r>
            <a:r>
              <a:rPr lang="en-GB" altLang="zh-CN" sz="2200" dirty="0">
                <a:latin typeface="楷体_GB2312" panose="02010609030101010101" pitchFamily="49" charset="-122"/>
                <a:ea typeface="楷体_GB2312" panose="02010609030101010101" pitchFamily="49" charset="-122"/>
              </a:rPr>
              <a:t>  </a:t>
            </a:r>
            <a:r>
              <a:rPr lang="zh-CN" altLang="en-GB" sz="2200" dirty="0">
                <a:latin typeface="楷体_GB2312" panose="02010609030101010101" pitchFamily="49" charset="-122"/>
                <a:ea typeface="楷体_GB2312" panose="02010609030101010101" pitchFamily="49" charset="-122"/>
              </a:rPr>
              <a:t>用直接选择排序方法将输入的</a:t>
            </a:r>
            <a:r>
              <a:rPr lang="en-GB" altLang="zh-CN" sz="2200" dirty="0">
                <a:latin typeface="楷体_GB2312" panose="02010609030101010101" pitchFamily="49" charset="-122"/>
                <a:ea typeface="楷体_GB2312" panose="02010609030101010101" pitchFamily="49" charset="-122"/>
              </a:rPr>
              <a:t>n</a:t>
            </a:r>
            <a:r>
              <a:rPr lang="zh-CN" altLang="en-GB" sz="2200" dirty="0">
                <a:latin typeface="楷体_GB2312" panose="02010609030101010101" pitchFamily="49" charset="-122"/>
                <a:ea typeface="楷体_GB2312" panose="02010609030101010101" pitchFamily="49" charset="-122"/>
              </a:rPr>
              <a:t>个整数按从小到大的顺序排列输出。       </a:t>
            </a:r>
            <a:endParaRPr lang="zh-CN" altLang="en-GB" sz="2200" dirty="0">
              <a:latin typeface="楷体_GB2312" panose="02010609030101010101" pitchFamily="49" charset="-122"/>
              <a:ea typeface="楷体_GB2312" panose="02010609030101010101" pitchFamily="49" charset="-122"/>
            </a:endParaRPr>
          </a:p>
          <a:p>
            <a:pPr lvl="0" indent="268605" algn="l" eaLnBrk="1" hangingPunct="1"/>
            <a:r>
              <a:rPr lang="zh-CN" altLang="en-GB" sz="2200" dirty="0">
                <a:latin typeface="楷体_GB2312" panose="02010609030101010101" pitchFamily="49" charset="-122"/>
                <a:ea typeface="楷体_GB2312" panose="02010609030101010101" pitchFamily="49" charset="-122"/>
              </a:rPr>
              <a:t>思路：直接选择排序是一种比较简单的排序方法，它的排序过程为：先从待排序的所有记录中选出关键字最小的记录，把它与原始序列中的第一个记录交换位置；然后再从去掉了关键字最小的记录的剩余记录中选出关键字最小的记录，把它与原始序列中第二个记录交换位置；依次类推，直至所有的记录成为有序序列。</a:t>
            </a:r>
            <a:endParaRPr lang="zh-CN" altLang="en-US" sz="2200" dirty="0">
              <a:latin typeface="楷体_GB2312" panose="02010609030101010101" pitchFamily="49" charset="-122"/>
              <a:ea typeface="楷体_GB2312" panose="02010609030101010101" pitchFamily="49" charset="-122"/>
            </a:endParaRPr>
          </a:p>
        </p:txBody>
      </p:sp>
      <p:sp>
        <p:nvSpPr>
          <p:cNvPr id="3075" name="Rectangle 3"/>
          <p:cNvSpPr/>
          <p:nvPr/>
        </p:nvSpPr>
        <p:spPr>
          <a:xfrm flipV="1">
            <a:off x="609600" y="2438400"/>
            <a:ext cx="8534400" cy="100013"/>
          </a:xfrm>
          <a:prstGeom prst="rect">
            <a:avLst/>
          </a:prstGeom>
          <a:noFill/>
          <a:ln w="12700">
            <a:noFill/>
          </a:ln>
        </p:spPr>
        <p:txBody>
          <a:bodyPr wrap="none" anchor="ctr">
            <a:spAutoFit/>
          </a:bodyPr>
          <a:p>
            <a:endParaRPr lang="zh-CN" altLang="en-US" dirty="0">
              <a:latin typeface="Arial" panose="020B0604020202020204" pitchFamily="34" charset="0"/>
            </a:endParaRPr>
          </a:p>
        </p:txBody>
      </p:sp>
      <p:sp>
        <p:nvSpPr>
          <p:cNvPr id="3076" name="Rectangle 5"/>
          <p:cNvSpPr/>
          <p:nvPr/>
        </p:nvSpPr>
        <p:spPr>
          <a:xfrm>
            <a:off x="609600" y="2743200"/>
            <a:ext cx="7924800" cy="82550"/>
          </a:xfrm>
          <a:prstGeom prst="rect">
            <a:avLst/>
          </a:prstGeom>
          <a:noFill/>
          <a:ln w="12700">
            <a:noFill/>
          </a:ln>
        </p:spPr>
        <p:txBody>
          <a:bodyPr anchor="ctr">
            <a:spAutoFit/>
          </a:bodyPr>
          <a:p>
            <a:endParaRPr lang="zh-CN" altLang="en-US" dirty="0">
              <a:latin typeface="Arial" panose="020B0604020202020204" pitchFamily="34" charset="0"/>
            </a:endParaRPr>
          </a:p>
        </p:txBody>
      </p:sp>
      <p:graphicFrame>
        <p:nvGraphicFramePr>
          <p:cNvPr id="69636" name="Object 4"/>
          <p:cNvGraphicFramePr>
            <a:graphicFrameLocks noChangeAspect="1"/>
          </p:cNvGraphicFramePr>
          <p:nvPr/>
        </p:nvGraphicFramePr>
        <p:xfrm>
          <a:off x="990600" y="3933825"/>
          <a:ext cx="7162800" cy="2549525"/>
        </p:xfrm>
        <a:graphic>
          <a:graphicData uri="http://schemas.openxmlformats.org/presentationml/2006/ole">
            <mc:AlternateContent xmlns:mc="http://schemas.openxmlformats.org/markup-compatibility/2006">
              <mc:Choice xmlns:v="urn:schemas-microsoft-com:vml" Requires="v">
                <p:oleObj spid="_x0000_s2" name="" r:id="rId1" imgW="4093845" imgH="1476375" progId="Word.Picture.8">
                  <p:embed/>
                </p:oleObj>
              </mc:Choice>
              <mc:Fallback>
                <p:oleObj name="" r:id="rId1" imgW="4093845" imgH="1476375" progId="Word.Picture.8">
                  <p:embed/>
                  <p:pic>
                    <p:nvPicPr>
                      <p:cNvPr id="0" name="图片 1"/>
                      <p:cNvPicPr/>
                      <p:nvPr/>
                    </p:nvPicPr>
                    <p:blipFill>
                      <a:blip r:embed="rId2"/>
                      <a:srcRect l="5556" t="13826" r="16898" b="3618"/>
                      <a:stretch>
                        <a:fillRect/>
                      </a:stretch>
                    </p:blipFill>
                    <p:spPr>
                      <a:xfrm>
                        <a:off x="990600" y="3933825"/>
                        <a:ext cx="7162800" cy="2549525"/>
                      </a:xfrm>
                      <a:prstGeom prst="rect">
                        <a:avLst/>
                      </a:prstGeom>
                      <a:noFill/>
                      <a:ln w="38100">
                        <a:noFill/>
                        <a:miter/>
                      </a:ln>
                    </p:spPr>
                  </p:pic>
                </p:oleObj>
              </mc:Fallback>
            </mc:AlternateContent>
          </a:graphicData>
        </a:graphic>
      </p:graphicFrame>
      <p:sp>
        <p:nvSpPr>
          <p:cNvPr id="6" name="Rectangle 2"/>
          <p:cNvSpPr txBox="1">
            <a:spLocks noChangeArrowheads="1"/>
          </p:cNvSpPr>
          <p:nvPr/>
        </p:nvSpPr>
        <p:spPr>
          <a:xfrm>
            <a:off x="179388" y="188913"/>
            <a:ext cx="3563938" cy="692150"/>
          </a:xfrm>
          <a:prstGeom prst="rect">
            <a:avLst/>
          </a:prstGeom>
        </p:spPr>
        <p:txBody>
          <a:bodyPr/>
          <a:lstStyle/>
          <a:p>
            <a:pPr marR="0" defTabSz="914400">
              <a:buClr>
                <a:schemeClr val="accent1"/>
              </a:buClr>
              <a:buSzTx/>
              <a:buFont typeface="Wingdings" panose="05000000000000000000" pitchFamily="2" charset="2"/>
              <a:buNone/>
              <a:defRPr/>
            </a:pPr>
            <a:r>
              <a:rPr kumimoji="0" lang="zh-CN" altLang="en-US" sz="3900" b="1" kern="0" cap="none" spc="0" normalizeH="0" baseline="0" noProof="0">
                <a:solidFill>
                  <a:schemeClr val="tx2"/>
                </a:solidFill>
                <a:latin typeface="+mj-lt"/>
                <a:ea typeface="+mj-ea"/>
                <a:cs typeface="+mj-cs"/>
              </a:rPr>
              <a:t>选择排序</a:t>
            </a:r>
            <a:endParaRPr kumimoji="0" lang="zh-CN" altLang="en-US" sz="3900" b="1" kern="0" cap="none" spc="0" normalizeH="0" baseline="0" noProof="0">
              <a:solidFill>
                <a:schemeClr val="tx2"/>
              </a:solidFill>
              <a:latin typeface="+mj-lt"/>
              <a:ea typeface="+mj-ea"/>
              <a:cs typeface="+mj-cs"/>
            </a:endParaRPr>
          </a:p>
        </p:txBody>
      </p:sp>
      <p:graphicFrame>
        <p:nvGraphicFramePr>
          <p:cNvPr id="3079" name="Object 6"/>
          <p:cNvGraphicFramePr>
            <a:graphicFrameLocks noChangeAspect="1"/>
          </p:cNvGraphicFramePr>
          <p:nvPr/>
        </p:nvGraphicFramePr>
        <p:xfrm>
          <a:off x="5076825" y="333375"/>
          <a:ext cx="446088" cy="498475"/>
        </p:xfrm>
        <a:graphic>
          <a:graphicData uri="http://schemas.openxmlformats.org/presentationml/2006/ole">
            <mc:AlternateContent xmlns:mc="http://schemas.openxmlformats.org/markup-compatibility/2006">
              <mc:Choice xmlns:v="urn:schemas-microsoft-com:vml" Requires="v">
                <p:oleObj spid="_x0000_s3078" name="" showAsIcon="1" r:id="rId3" imgW="443865" imgH="497840" progId="Package">
                  <p:embed/>
                </p:oleObj>
              </mc:Choice>
              <mc:Fallback>
                <p:oleObj name="" showAsIcon="1" r:id="rId3" imgW="443865" imgH="497840" progId="Package">
                  <p:embed/>
                  <p:pic>
                    <p:nvPicPr>
                      <p:cNvPr id="0" name="图片 3077"/>
                      <p:cNvPicPr/>
                      <p:nvPr/>
                    </p:nvPicPr>
                    <p:blipFill>
                      <a:blip r:embed="rId4"/>
                      <a:stretch>
                        <a:fillRect/>
                      </a:stretch>
                    </p:blipFill>
                    <p:spPr>
                      <a:xfrm>
                        <a:off x="5076825" y="333375"/>
                        <a:ext cx="446088" cy="498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9634">
                                            <p:txEl>
                                              <p:charRg st="0" end="41"/>
                                            </p:txEl>
                                          </p:spTgt>
                                        </p:tgtEl>
                                        <p:attrNameLst>
                                          <p:attrName>style.visibility</p:attrName>
                                        </p:attrNameLst>
                                      </p:cBhvr>
                                      <p:to>
                                        <p:strVal val="visible"/>
                                      </p:to>
                                    </p:set>
                                    <p:animEffect transition="in" filter="fade">
                                      <p:cBhvr>
                                        <p:cTn id="7" dur="1000"/>
                                        <p:tgtEl>
                                          <p:spTgt spid="69634">
                                            <p:txEl>
                                              <p:charRg st="0" end="41"/>
                                            </p:txEl>
                                          </p:spTgt>
                                        </p:tgtEl>
                                      </p:cBhvr>
                                    </p:animEffect>
                                    <p:anim calcmode="lin" valueType="num">
                                      <p:cBhvr>
                                        <p:cTn id="8" dur="1000" fill="hold"/>
                                        <p:tgtEl>
                                          <p:spTgt spid="69634">
                                            <p:txEl>
                                              <p:charRg st="0" end="41"/>
                                            </p:txEl>
                                          </p:spTgt>
                                        </p:tgtEl>
                                        <p:attrNameLst>
                                          <p:attrName>ppt_x</p:attrName>
                                        </p:attrNameLst>
                                      </p:cBhvr>
                                      <p:tavLst>
                                        <p:tav tm="0">
                                          <p:val>
                                            <p:strVal val="#ppt_x"/>
                                          </p:val>
                                        </p:tav>
                                        <p:tav tm="100000">
                                          <p:val>
                                            <p:strVal val="#ppt_x"/>
                                          </p:val>
                                        </p:tav>
                                      </p:tavLst>
                                    </p:anim>
                                    <p:anim calcmode="lin" valueType="num">
                                      <p:cBhvr>
                                        <p:cTn id="9" dur="1000" fill="hold"/>
                                        <p:tgtEl>
                                          <p:spTgt spid="69634">
                                            <p:txEl>
                                              <p:charRg st="0" end="41"/>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9634">
                                            <p:txEl>
                                              <p:charRg st="41" end="182"/>
                                            </p:txEl>
                                          </p:spTgt>
                                        </p:tgtEl>
                                        <p:attrNameLst>
                                          <p:attrName>style.visibility</p:attrName>
                                        </p:attrNameLst>
                                      </p:cBhvr>
                                      <p:to>
                                        <p:strVal val="visible"/>
                                      </p:to>
                                    </p:set>
                                    <p:animEffect transition="in" filter="fade">
                                      <p:cBhvr>
                                        <p:cTn id="12" dur="1000"/>
                                        <p:tgtEl>
                                          <p:spTgt spid="69634">
                                            <p:txEl>
                                              <p:charRg st="41" end="182"/>
                                            </p:txEl>
                                          </p:spTgt>
                                        </p:tgtEl>
                                      </p:cBhvr>
                                    </p:animEffect>
                                    <p:anim calcmode="lin" valueType="num">
                                      <p:cBhvr>
                                        <p:cTn id="13" dur="1000" fill="hold"/>
                                        <p:tgtEl>
                                          <p:spTgt spid="69634">
                                            <p:txEl>
                                              <p:charRg st="41" end="182"/>
                                            </p:txEl>
                                          </p:spTgt>
                                        </p:tgtEl>
                                        <p:attrNameLst>
                                          <p:attrName>ppt_x</p:attrName>
                                        </p:attrNameLst>
                                      </p:cBhvr>
                                      <p:tavLst>
                                        <p:tav tm="0">
                                          <p:val>
                                            <p:strVal val="#ppt_x"/>
                                          </p:val>
                                        </p:tav>
                                        <p:tav tm="100000">
                                          <p:val>
                                            <p:strVal val="#ppt_x"/>
                                          </p:val>
                                        </p:tav>
                                      </p:tavLst>
                                    </p:anim>
                                    <p:anim calcmode="lin" valueType="num">
                                      <p:cBhvr>
                                        <p:cTn id="14" dur="1000" fill="hold"/>
                                        <p:tgtEl>
                                          <p:spTgt spid="69634">
                                            <p:txEl>
                                              <p:charRg st="41" end="18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9636"/>
                                        </p:tgtEl>
                                        <p:attrNameLst>
                                          <p:attrName>style.visibility</p:attrName>
                                        </p:attrNameLst>
                                      </p:cBhvr>
                                      <p:to>
                                        <p:strVal val="visible"/>
                                      </p:to>
                                    </p:set>
                                    <p:animEffect transition="in" filter="fade">
                                      <p:cBhvr>
                                        <p:cTn id="19" dur="1000"/>
                                        <p:tgtEl>
                                          <p:spTgt spid="69636"/>
                                        </p:tgtEl>
                                      </p:cBhvr>
                                    </p:animEffect>
                                    <p:anim calcmode="lin" valueType="num">
                                      <p:cBhvr>
                                        <p:cTn id="20" dur="1000" fill="hold"/>
                                        <p:tgtEl>
                                          <p:spTgt spid="69636"/>
                                        </p:tgtEl>
                                        <p:attrNameLst>
                                          <p:attrName>ppt_x</p:attrName>
                                        </p:attrNameLst>
                                      </p:cBhvr>
                                      <p:tavLst>
                                        <p:tav tm="0">
                                          <p:val>
                                            <p:strVal val="#ppt_x"/>
                                          </p:val>
                                        </p:tav>
                                        <p:tav tm="100000">
                                          <p:val>
                                            <p:strVal val="#ppt_x"/>
                                          </p:val>
                                        </p:tav>
                                      </p:tavLst>
                                    </p:anim>
                                    <p:anim calcmode="lin" valueType="num">
                                      <p:cBhvr>
                                        <p:cTn id="21" dur="1000" fill="hold"/>
                                        <p:tgtEl>
                                          <p:spTgt spid="696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0" y="188913"/>
            <a:ext cx="7559675" cy="936625"/>
          </a:xfrm>
          <a:ln/>
        </p:spPr>
        <p:txBody>
          <a:bodyPr vert="horz" wrap="square" lIns="91440" tIns="45720" rIns="91440" bIns="45720" anchor="b"/>
          <a:p>
            <a:r>
              <a:rPr lang="zh-CN" altLang="en-US" dirty="0"/>
              <a:t>递归的调用过程</a:t>
            </a:r>
            <a:endParaRPr lang="zh-CN" altLang="en-US" dirty="0"/>
          </a:p>
        </p:txBody>
      </p:sp>
      <p:pic>
        <p:nvPicPr>
          <p:cNvPr id="12291" name="Picture 3" descr="DSC04682"/>
          <p:cNvPicPr>
            <a:picLocks noChangeAspect="1"/>
          </p:cNvPicPr>
          <p:nvPr/>
        </p:nvPicPr>
        <p:blipFill>
          <a:blip r:embed="rId1"/>
          <a:stretch>
            <a:fillRect/>
          </a:stretch>
        </p:blipFill>
        <p:spPr>
          <a:xfrm>
            <a:off x="3598863" y="2276475"/>
            <a:ext cx="5545137" cy="4079875"/>
          </a:xfrm>
          <a:prstGeom prst="rect">
            <a:avLst/>
          </a:prstGeom>
          <a:noFill/>
          <a:ln w="9525">
            <a:noFill/>
          </a:ln>
        </p:spPr>
      </p:pic>
      <p:sp>
        <p:nvSpPr>
          <p:cNvPr id="36868" name="Rectangle 4"/>
          <p:cNvSpPr/>
          <p:nvPr/>
        </p:nvSpPr>
        <p:spPr>
          <a:xfrm>
            <a:off x="0" y="2708275"/>
            <a:ext cx="4376738" cy="2943225"/>
          </a:xfrm>
          <a:prstGeom prst="rect">
            <a:avLst/>
          </a:prstGeom>
          <a:noFill/>
          <a:ln w="9525">
            <a:noFill/>
          </a:ln>
        </p:spPr>
        <p:txBody>
          <a:bodyPr/>
          <a:p>
            <a:pPr>
              <a:lnSpc>
                <a:spcPct val="150000"/>
              </a:lnSpc>
            </a:pPr>
            <a:r>
              <a:rPr lang="en-US" altLang="zh-CN" sz="2400" dirty="0">
                <a:latin typeface="Arial" panose="020B0604020202020204" pitchFamily="34" charset="0"/>
              </a:rPr>
              <a:t>long fac(int n){</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if (n==0) return 1;</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else return(n*fac(n-1));</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checkerboard(across)">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ctrTitle"/>
          </p:nvPr>
        </p:nvSpPr>
        <p:spPr>
          <a:xfrm>
            <a:off x="315913" y="1052513"/>
            <a:ext cx="4616450" cy="936625"/>
          </a:xfrm>
          <a:ln/>
        </p:spPr>
        <p:txBody>
          <a:bodyPr vert="horz" wrap="square" lIns="91440" tIns="45720" rIns="91440" bIns="45720" anchor="b"/>
          <a:p>
            <a:pPr eaLnBrk="1" hangingPunct="1"/>
            <a:r>
              <a:rPr lang="zh-CN" altLang="en-US" dirty="0">
                <a:latin typeface="+mj-lt"/>
                <a:ea typeface="+mj-ea"/>
                <a:cs typeface="+mj-cs"/>
              </a:rPr>
              <a:t>快排</a:t>
            </a:r>
            <a:endParaRPr lang="zh-CN" altLang="en-US" dirty="0">
              <a:latin typeface="+mj-lt"/>
              <a:ea typeface="+mj-ea"/>
              <a:cs typeface="+mj-cs"/>
            </a:endParaRPr>
          </a:p>
        </p:txBody>
      </p:sp>
      <p:sp>
        <p:nvSpPr>
          <p:cNvPr id="13315" name="Rectangle 3"/>
          <p:cNvSpPr>
            <a:spLocks noGrp="1"/>
          </p:cNvSpPr>
          <p:nvPr>
            <p:ph type="subTitle" idx="1"/>
          </p:nvPr>
        </p:nvSpPr>
        <p:spPr>
          <a:ln/>
        </p:spPr>
        <p:txBody>
          <a:bodyPr vert="horz" wrap="square" lIns="91440" tIns="45720" rIns="91440" bIns="45720" anchor="t"/>
          <a:p>
            <a:pPr eaLnBrk="1" hangingPunct="1">
              <a:buSzPct val="70000"/>
            </a:pPr>
            <a:endParaRPr lang="zh-CN" altLang="zh-CN" sz="4400" dirty="0">
              <a:latin typeface="黑体" panose="02010600030101010101" pitchFamily="2" charset="-122"/>
              <a:ea typeface="黑体" panose="02010600030101010101" pitchFamily="2" charset="-122"/>
              <a:cs typeface="+mn-c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457200" y="1719263"/>
            <a:ext cx="8229600" cy="3725862"/>
          </a:xfrm>
          <a:ln/>
        </p:spPr>
        <p:txBody>
          <a:bodyPr vert="horz" wrap="square" lIns="91440" tIns="45720" rIns="91440" bIns="45720" anchor="t"/>
          <a:p>
            <a:pPr algn="just" eaLnBrk="1" hangingPunct="1">
              <a:lnSpc>
                <a:spcPct val="110000"/>
              </a:lnSpc>
            </a:pPr>
            <a:r>
              <a:rPr lang="zh-CN" altLang="en-US" dirty="0"/>
              <a:t>快速排序是一种划分交换排序，设当前待排序的无序区为</a:t>
            </a:r>
            <a:r>
              <a:rPr lang="en-US" altLang="zh-CN" dirty="0"/>
              <a:t>R[1..n]</a:t>
            </a:r>
            <a:r>
              <a:rPr lang="zh-CN" altLang="en-US" dirty="0"/>
              <a:t>，快速排序的基本思想：从</a:t>
            </a:r>
            <a:r>
              <a:rPr lang="en-US" altLang="zh-CN" dirty="0"/>
              <a:t>n</a:t>
            </a:r>
            <a:r>
              <a:rPr lang="zh-CN" altLang="en-US" dirty="0"/>
              <a:t>个数据中任意找出其中一个数（如</a:t>
            </a:r>
            <a:r>
              <a:rPr lang="en-US" altLang="zh-CN" dirty="0"/>
              <a:t>R[1]</a:t>
            </a:r>
            <a:r>
              <a:rPr lang="zh-CN" altLang="en-US" dirty="0"/>
              <a:t>）作为基准数（</a:t>
            </a:r>
            <a:r>
              <a:rPr lang="en-US" altLang="zh-CN" dirty="0"/>
              <a:t>x</a:t>
            </a:r>
            <a:r>
              <a:rPr lang="zh-CN" altLang="en-US" dirty="0"/>
              <a:t>），利用依次比较、交换，把这</a:t>
            </a:r>
            <a:r>
              <a:rPr lang="en-US" altLang="zh-CN" dirty="0"/>
              <a:t>n</a:t>
            </a:r>
            <a:r>
              <a:rPr lang="zh-CN" altLang="en-US" dirty="0"/>
              <a:t>个数分成大于基准（</a:t>
            </a:r>
            <a:r>
              <a:rPr lang="en-US" altLang="zh-CN" dirty="0"/>
              <a:t>&gt;x</a:t>
            </a:r>
            <a:r>
              <a:rPr lang="zh-CN" altLang="en-US" dirty="0"/>
              <a:t>）和小于基准（</a:t>
            </a:r>
            <a:r>
              <a:rPr lang="en-US" altLang="zh-CN" dirty="0"/>
              <a:t>&lt;x</a:t>
            </a:r>
            <a:r>
              <a:rPr lang="zh-CN" altLang="en-US" dirty="0"/>
              <a:t>）两组数，再对这两组数据重复上述操作，直至排序完成，其中一次分组的过程如下所示：</a:t>
            </a:r>
            <a:endParaRPr lang="zh-CN" altLang="en-US" dirty="0"/>
          </a:p>
        </p:txBody>
      </p:sp>
      <p:sp>
        <p:nvSpPr>
          <p:cNvPr id="14339" name="Rectangle 2"/>
          <p:cNvSpPr/>
          <p:nvPr/>
        </p:nvSpPr>
        <p:spPr>
          <a:xfrm>
            <a:off x="0" y="692150"/>
            <a:ext cx="7543800" cy="608013"/>
          </a:xfrm>
          <a:prstGeom prst="rect">
            <a:avLst/>
          </a:prstGeom>
          <a:noFill/>
          <a:ln w="9525">
            <a:noFill/>
          </a:ln>
        </p:spPr>
        <p:txBody>
          <a:bodyPr anchor="b"/>
          <a:p>
            <a:pPr>
              <a:buClr>
                <a:schemeClr val="accent1"/>
              </a:buClr>
              <a:buFont typeface="Wingdings" panose="05000000000000000000" pitchFamily="2" charset="2"/>
              <a:buChar char="Ø"/>
            </a:pPr>
            <a:r>
              <a:rPr lang="zh-CN" altLang="en-US" sz="3500" b="1" dirty="0">
                <a:solidFill>
                  <a:schemeClr val="tx2"/>
                </a:solidFill>
                <a:latin typeface="Arial" panose="020B0604020202020204" pitchFamily="34" charset="0"/>
              </a:rPr>
              <a:t>快速排序</a:t>
            </a:r>
            <a:endParaRPr lang="zh-CN" altLang="en-US" sz="3500" b="1" dirty="0">
              <a:solidFill>
                <a:schemeClr val="tx2"/>
              </a:solidFill>
              <a:latin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7"/>
          <p:cNvSpPr txBox="1"/>
          <p:nvPr/>
        </p:nvSpPr>
        <p:spPr>
          <a:xfrm>
            <a:off x="5508625" y="3068638"/>
            <a:ext cx="2879725" cy="366712"/>
          </a:xfrm>
          <a:prstGeom prst="rect">
            <a:avLst/>
          </a:prstGeom>
          <a:noFill/>
          <a:ln w="9525">
            <a:noFill/>
          </a:ln>
        </p:spPr>
        <p:txBody>
          <a:bodyPr>
            <a:spAutoFit/>
          </a:bodyPr>
          <a:p>
            <a:pPr>
              <a:spcBef>
                <a:spcPct val="50000"/>
              </a:spcBef>
            </a:pPr>
            <a:endParaRPr lang="zh-CN" altLang="en-US" dirty="0">
              <a:latin typeface="Arial" panose="020B0604020202020204" pitchFamily="34" charset="0"/>
            </a:endParaRPr>
          </a:p>
        </p:txBody>
      </p:sp>
      <p:sp>
        <p:nvSpPr>
          <p:cNvPr id="15363" name="Text Box 8"/>
          <p:cNvSpPr txBox="1"/>
          <p:nvPr/>
        </p:nvSpPr>
        <p:spPr>
          <a:xfrm>
            <a:off x="5148263" y="1989138"/>
            <a:ext cx="2879725" cy="366712"/>
          </a:xfrm>
          <a:prstGeom prst="rect">
            <a:avLst/>
          </a:prstGeom>
          <a:noFill/>
          <a:ln w="9525">
            <a:noFill/>
          </a:ln>
        </p:spPr>
        <p:txBody>
          <a:bodyPr>
            <a:spAutoFit/>
          </a:bodyPr>
          <a:p>
            <a:pPr>
              <a:spcBef>
                <a:spcPct val="50000"/>
              </a:spcBef>
            </a:pPr>
            <a:r>
              <a:rPr lang="zh-CN" altLang="en-US" b="1" dirty="0">
                <a:latin typeface="Arial" panose="020B0604020202020204" pitchFamily="34" charset="0"/>
              </a:rPr>
              <a:t>交换</a:t>
            </a:r>
            <a:r>
              <a:rPr lang="en-US" altLang="zh-CN" b="1" dirty="0">
                <a:latin typeface="Arial" panose="020B0604020202020204" pitchFamily="34" charset="0"/>
              </a:rPr>
              <a:t>a[i],a[j], i++; j--</a:t>
            </a:r>
            <a:endParaRPr lang="zh-CN" altLang="en-US" b="1" dirty="0">
              <a:latin typeface="Arial" panose="020B0604020202020204" pitchFamily="34" charset="0"/>
            </a:endParaRPr>
          </a:p>
        </p:txBody>
      </p:sp>
      <p:sp>
        <p:nvSpPr>
          <p:cNvPr id="15364" name="Text Box 9"/>
          <p:cNvSpPr txBox="1"/>
          <p:nvPr/>
        </p:nvSpPr>
        <p:spPr>
          <a:xfrm>
            <a:off x="5148263" y="2846388"/>
            <a:ext cx="3097212" cy="366712"/>
          </a:xfrm>
          <a:prstGeom prst="rect">
            <a:avLst/>
          </a:prstGeom>
          <a:noFill/>
          <a:ln w="9525">
            <a:noFill/>
          </a:ln>
        </p:spPr>
        <p:txBody>
          <a:bodyPr>
            <a:spAutoFit/>
          </a:bodyPr>
          <a:p>
            <a:pPr>
              <a:spcBef>
                <a:spcPct val="50000"/>
              </a:spcBef>
            </a:pPr>
            <a:r>
              <a:rPr lang="zh-CN" altLang="en-US" b="1" dirty="0">
                <a:latin typeface="Arial" panose="020B0604020202020204" pitchFamily="34" charset="0"/>
              </a:rPr>
              <a:t>交换</a:t>
            </a:r>
            <a:r>
              <a:rPr lang="en-US" altLang="zh-CN" b="1" dirty="0">
                <a:latin typeface="Arial" panose="020B0604020202020204" pitchFamily="34" charset="0"/>
              </a:rPr>
              <a:t>a[i],a[j], i++; j--</a:t>
            </a:r>
            <a:endParaRPr lang="zh-CN" altLang="en-US" b="1" dirty="0">
              <a:latin typeface="Arial" panose="020B0604020202020204" pitchFamily="34" charset="0"/>
            </a:endParaRPr>
          </a:p>
        </p:txBody>
      </p:sp>
      <p:sp>
        <p:nvSpPr>
          <p:cNvPr id="15365" name="Text Box 10"/>
          <p:cNvSpPr txBox="1"/>
          <p:nvPr/>
        </p:nvSpPr>
        <p:spPr>
          <a:xfrm>
            <a:off x="5148263" y="4214813"/>
            <a:ext cx="3097212" cy="366712"/>
          </a:xfrm>
          <a:prstGeom prst="rect">
            <a:avLst/>
          </a:prstGeom>
          <a:noFill/>
          <a:ln w="9525">
            <a:noFill/>
          </a:ln>
        </p:spPr>
        <p:txBody>
          <a:bodyPr>
            <a:spAutoFit/>
          </a:bodyPr>
          <a:p>
            <a:pPr>
              <a:spcBef>
                <a:spcPct val="50000"/>
              </a:spcBef>
            </a:pPr>
            <a:r>
              <a:rPr lang="zh-CN" altLang="en-US" b="1" dirty="0">
                <a:latin typeface="Arial" panose="020B0604020202020204" pitchFamily="34" charset="0"/>
              </a:rPr>
              <a:t>交换</a:t>
            </a:r>
            <a:r>
              <a:rPr lang="en-US" altLang="zh-CN" b="1" dirty="0">
                <a:latin typeface="Arial" panose="020B0604020202020204" pitchFamily="34" charset="0"/>
              </a:rPr>
              <a:t>a[i],a[j], i++; j--</a:t>
            </a:r>
            <a:endParaRPr lang="zh-CN" altLang="en-US" b="1" dirty="0">
              <a:latin typeface="Arial" panose="020B0604020202020204" pitchFamily="34" charset="0"/>
            </a:endParaRPr>
          </a:p>
        </p:txBody>
      </p:sp>
      <p:sp>
        <p:nvSpPr>
          <p:cNvPr id="15366" name="Text Box 11"/>
          <p:cNvSpPr txBox="1"/>
          <p:nvPr/>
        </p:nvSpPr>
        <p:spPr>
          <a:xfrm>
            <a:off x="5219700" y="1196975"/>
            <a:ext cx="2447925" cy="366713"/>
          </a:xfrm>
          <a:prstGeom prst="rect">
            <a:avLst/>
          </a:prstGeom>
          <a:noFill/>
          <a:ln w="9525">
            <a:noFill/>
          </a:ln>
        </p:spPr>
        <p:txBody>
          <a:bodyPr>
            <a:spAutoFit/>
          </a:bodyPr>
          <a:p>
            <a:pPr>
              <a:spcBef>
                <a:spcPct val="50000"/>
              </a:spcBef>
            </a:pPr>
            <a:r>
              <a:rPr lang="en-US" altLang="zh-CN" b="1" dirty="0">
                <a:latin typeface="Arial" panose="020B0604020202020204" pitchFamily="34" charset="0"/>
              </a:rPr>
              <a:t>j++</a:t>
            </a:r>
            <a:endParaRPr lang="zh-CN" altLang="en-US" b="1" dirty="0">
              <a:latin typeface="Arial" panose="020B0604020202020204" pitchFamily="34" charset="0"/>
            </a:endParaRPr>
          </a:p>
        </p:txBody>
      </p:sp>
      <p:sp>
        <p:nvSpPr>
          <p:cNvPr id="15367" name="Text Box 13"/>
          <p:cNvSpPr txBox="1"/>
          <p:nvPr/>
        </p:nvSpPr>
        <p:spPr>
          <a:xfrm>
            <a:off x="5219700" y="3494088"/>
            <a:ext cx="3097213" cy="366712"/>
          </a:xfrm>
          <a:prstGeom prst="rect">
            <a:avLst/>
          </a:prstGeom>
          <a:noFill/>
          <a:ln w="9525">
            <a:noFill/>
          </a:ln>
        </p:spPr>
        <p:txBody>
          <a:bodyPr>
            <a:spAutoFit/>
          </a:bodyPr>
          <a:p>
            <a:pPr>
              <a:spcBef>
                <a:spcPct val="50000"/>
              </a:spcBef>
            </a:pPr>
            <a:r>
              <a:rPr lang="en-US" altLang="zh-CN" b="1" dirty="0">
                <a:latin typeface="Arial" panose="020B0604020202020204" pitchFamily="34" charset="0"/>
              </a:rPr>
              <a:t>i++; j--</a:t>
            </a:r>
            <a:endParaRPr lang="zh-CN" altLang="en-US" b="1" dirty="0">
              <a:latin typeface="Arial" panose="020B0604020202020204" pitchFamily="34" charset="0"/>
            </a:endParaRPr>
          </a:p>
        </p:txBody>
      </p:sp>
      <p:pic>
        <p:nvPicPr>
          <p:cNvPr id="15368" name="Picture 14" descr="QQ截图未命名"/>
          <p:cNvPicPr>
            <a:picLocks noChangeAspect="1"/>
          </p:cNvPicPr>
          <p:nvPr/>
        </p:nvPicPr>
        <p:blipFill>
          <a:blip r:embed="rId1"/>
          <a:stretch>
            <a:fillRect/>
          </a:stretch>
        </p:blipFill>
        <p:spPr>
          <a:xfrm>
            <a:off x="323850" y="0"/>
            <a:ext cx="4638675" cy="61658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a:spLocks noGrp="1"/>
          </p:cNvSpPr>
          <p:nvPr>
            <p:ph type="body"/>
          </p:nvPr>
        </p:nvSpPr>
        <p:spPr>
          <a:xfrm>
            <a:off x="179388" y="836613"/>
            <a:ext cx="8748712" cy="6021387"/>
          </a:xfrm>
          <a:ln/>
        </p:spPr>
        <p:txBody>
          <a:bodyPr vert="horz" wrap="square" lIns="91440" tIns="45720" rIns="91440" bIns="45720" anchor="t"/>
          <a:p>
            <a:pPr>
              <a:buNone/>
            </a:pPr>
            <a:r>
              <a:rPr lang="en-US" altLang="zh-CN" sz="2000" dirty="0"/>
              <a:t>void qsort(long l, long r){</a:t>
            </a:r>
            <a:endParaRPr lang="en-US" altLang="zh-CN" sz="2000" dirty="0"/>
          </a:p>
          <a:p>
            <a:pPr>
              <a:buNone/>
            </a:pPr>
            <a:r>
              <a:rPr lang="en-US" altLang="zh-CN" sz="2000" dirty="0"/>
              <a:t>	long t,mid,i,j;</a:t>
            </a:r>
            <a:endParaRPr lang="en-US" altLang="zh-CN" sz="2000" dirty="0"/>
          </a:p>
          <a:p>
            <a:pPr>
              <a:buNone/>
            </a:pPr>
            <a:r>
              <a:rPr lang="en-US" altLang="zh-CN" sz="2000" dirty="0"/>
              <a:t>	i=l; j=r;</a:t>
            </a:r>
            <a:endParaRPr lang="en-US" altLang="zh-CN" sz="2000" dirty="0"/>
          </a:p>
          <a:p>
            <a:pPr>
              <a:buNone/>
            </a:pPr>
            <a:r>
              <a:rPr lang="en-US" altLang="zh-CN" sz="2000" dirty="0"/>
              <a:t>	mid=a[(l+r)/2];  //</a:t>
            </a:r>
            <a:r>
              <a:rPr lang="zh-CN" altLang="en-US" sz="2000" dirty="0"/>
              <a:t>将当前序列在中间位置的数定义为中间数</a:t>
            </a:r>
            <a:endParaRPr lang="en-US" altLang="zh-CN" sz="2000" dirty="0"/>
          </a:p>
          <a:p>
            <a:pPr>
              <a:buNone/>
            </a:pPr>
            <a:r>
              <a:rPr lang="en-US" altLang="zh-CN" sz="2000" dirty="0"/>
              <a:t>	do{</a:t>
            </a:r>
            <a:endParaRPr lang="en-US" altLang="zh-CN" sz="2000" dirty="0"/>
          </a:p>
          <a:p>
            <a:pPr>
              <a:buNone/>
            </a:pPr>
            <a:r>
              <a:rPr lang="en-US" altLang="zh-CN" sz="2000" dirty="0"/>
              <a:t>		while (a[i]&lt;mid) i++;  //</a:t>
            </a:r>
            <a:r>
              <a:rPr lang="zh-CN" altLang="en-US" sz="2000" dirty="0"/>
              <a:t>在左半部分寻找比中间数大的数</a:t>
            </a:r>
            <a:endParaRPr lang="en-US" altLang="zh-CN" sz="2000" dirty="0"/>
          </a:p>
          <a:p>
            <a:pPr>
              <a:buNone/>
            </a:pPr>
            <a:r>
              <a:rPr lang="en-US" altLang="zh-CN" sz="2000" dirty="0"/>
              <a:t>		while (a[j]&gt;mid) j--;  //</a:t>
            </a:r>
            <a:r>
              <a:rPr lang="zh-CN" altLang="en-US" sz="2000" dirty="0"/>
              <a:t>在右半部分寻找比中间数小的数</a:t>
            </a:r>
            <a:endParaRPr lang="en-US" altLang="zh-CN" sz="2000" dirty="0"/>
          </a:p>
          <a:p>
            <a:pPr>
              <a:buNone/>
            </a:pPr>
            <a:r>
              <a:rPr lang="en-US" altLang="zh-CN" sz="2000" dirty="0"/>
              <a:t>		if(i&lt;=j)           / /</a:t>
            </a:r>
            <a:r>
              <a:rPr lang="zh-CN" altLang="en-US" sz="2000" dirty="0"/>
              <a:t>若找到一组与排序目标不一致的数对则交换它们</a:t>
            </a:r>
            <a:endParaRPr lang="en-US" altLang="zh-CN" sz="2000" dirty="0"/>
          </a:p>
          <a:p>
            <a:pPr>
              <a:buNone/>
            </a:pPr>
            <a:r>
              <a:rPr lang="en-US" altLang="zh-CN" sz="2000" dirty="0"/>
              <a:t>			t=a[i]; a[i]=a[j]; a[j]=t;  //</a:t>
            </a:r>
            <a:r>
              <a:rPr lang="zh-CN" altLang="en-US" sz="2000" dirty="0"/>
              <a:t>交换</a:t>
            </a:r>
            <a:endParaRPr lang="en-US" altLang="zh-CN" sz="2000" dirty="0"/>
          </a:p>
          <a:p>
            <a:pPr>
              <a:buNone/>
            </a:pPr>
            <a:r>
              <a:rPr lang="en-US" altLang="zh-CN" sz="2000" dirty="0"/>
              <a:t>			i++; j--;        //</a:t>
            </a:r>
            <a:r>
              <a:rPr lang="zh-CN" altLang="en-US" sz="2000" dirty="0"/>
              <a:t>继续找</a:t>
            </a:r>
            <a:endParaRPr lang="en-US" altLang="zh-CN" sz="2000" dirty="0"/>
          </a:p>
          <a:p>
            <a:pPr>
              <a:buNone/>
            </a:pPr>
            <a:r>
              <a:rPr lang="en-US" altLang="zh-CN" sz="2000" dirty="0"/>
              <a:t>		}</a:t>
            </a:r>
            <a:endParaRPr lang="en-US" altLang="zh-CN" sz="2000" dirty="0"/>
          </a:p>
          <a:p>
            <a:pPr>
              <a:buNone/>
            </a:pPr>
            <a:r>
              <a:rPr lang="en-US" altLang="zh-CN" sz="2000" dirty="0"/>
              <a:t>	} while(i&lt;=j);</a:t>
            </a:r>
            <a:endParaRPr lang="en-US" altLang="zh-CN" sz="2000" dirty="0"/>
          </a:p>
          <a:p>
            <a:pPr>
              <a:buNone/>
            </a:pPr>
            <a:r>
              <a:rPr lang="en-US" altLang="zh-CN" sz="2000" dirty="0"/>
              <a:t>	if(l&lt;j) qsort(l,j);  //</a:t>
            </a:r>
            <a:r>
              <a:rPr lang="zh-CN" altLang="en-US" sz="2000" dirty="0"/>
              <a:t>若未到两个数的边界，则递归搜索左右区间</a:t>
            </a:r>
            <a:endParaRPr lang="en-US" altLang="zh-CN" sz="2000" dirty="0"/>
          </a:p>
          <a:p>
            <a:pPr>
              <a:buNone/>
            </a:pPr>
            <a:r>
              <a:rPr lang="en-US" altLang="zh-CN" sz="2000" dirty="0"/>
              <a:t>	if(i&lt;r) qsort(i,r);</a:t>
            </a:r>
            <a:endParaRPr lang="en-US" altLang="zh-CN" sz="2000" dirty="0"/>
          </a:p>
          <a:p>
            <a:pPr>
              <a:buNone/>
            </a:pPr>
            <a:r>
              <a:rPr lang="en-US" altLang="zh-CN" sz="2000" dirty="0"/>
              <a:t>}</a:t>
            </a:r>
            <a:endParaRPr lang="zh-CN" altLang="en-US" sz="2000" dirty="0"/>
          </a:p>
        </p:txBody>
      </p:sp>
      <p:pic>
        <p:nvPicPr>
          <p:cNvPr id="16387" name="Picture 4" descr="QQ截图未命名"/>
          <p:cNvPicPr>
            <a:picLocks noChangeAspect="1"/>
          </p:cNvPicPr>
          <p:nvPr/>
        </p:nvPicPr>
        <p:blipFill>
          <a:blip r:embed="rId1"/>
          <a:stretch>
            <a:fillRect/>
          </a:stretch>
        </p:blipFill>
        <p:spPr>
          <a:xfrm>
            <a:off x="1547813" y="115888"/>
            <a:ext cx="5905500" cy="363537"/>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a:spLocks noGrp="1"/>
          </p:cNvSpPr>
          <p:nvPr>
            <p:ph type="body"/>
          </p:nvPr>
        </p:nvSpPr>
        <p:spPr>
          <a:xfrm>
            <a:off x="2268538" y="1412875"/>
            <a:ext cx="1439862" cy="431800"/>
          </a:xfrm>
          <a:ln/>
        </p:spPr>
        <p:txBody>
          <a:bodyPr vert="horz" wrap="square" lIns="91440" tIns="45720" rIns="91440" bIns="45720" anchor="t"/>
          <a:p>
            <a:pPr>
              <a:buNone/>
            </a:pPr>
            <a:r>
              <a:rPr lang="zh-CN" altLang="en-US" sz="1900" dirty="0"/>
              <a:t>完整程序：</a:t>
            </a:r>
            <a:endParaRPr lang="zh-CN" altLang="en-US" sz="1900" dirty="0"/>
          </a:p>
        </p:txBody>
      </p:sp>
      <p:sp>
        <p:nvSpPr>
          <p:cNvPr id="5" name="Rectangle 3"/>
          <p:cNvSpPr txBox="1">
            <a:spLocks noChangeArrowheads="1"/>
          </p:cNvSpPr>
          <p:nvPr/>
        </p:nvSpPr>
        <p:spPr bwMode="auto">
          <a:xfrm>
            <a:off x="2411413" y="2636838"/>
            <a:ext cx="1512888" cy="431800"/>
          </a:xfrm>
          <a:prstGeom prst="rect">
            <a:avLst/>
          </a:prstGeom>
          <a:noFill/>
          <a:ln w="9525">
            <a:noFill/>
            <a:miter lim="800000"/>
          </a:ln>
        </p:spPr>
        <p:txBody>
          <a:bodyPr/>
          <a:lstStyle/>
          <a:p>
            <a:pPr marL="342900" marR="0" indent="-342900" defTabSz="914400" eaLnBrk="0" hangingPunct="0">
              <a:lnSpc>
                <a:spcPct val="120000"/>
              </a:lnSpc>
              <a:buClr>
                <a:schemeClr val="hlink"/>
              </a:buClr>
              <a:buSzPct val="70000"/>
              <a:buFont typeface="Wingdings" panose="05000000000000000000" pitchFamily="2" charset="2"/>
              <a:buNone/>
              <a:defRPr/>
            </a:pPr>
            <a:r>
              <a:rPr kumimoji="0" lang="zh-CN" altLang="en-US" sz="1900" b="1" kern="0" cap="none" spc="0" normalizeH="0" baseline="0" noProof="0" dirty="0">
                <a:latin typeface="+mn-lt"/>
                <a:ea typeface="+mn-ea"/>
                <a:cs typeface="+mn-cs"/>
              </a:rPr>
              <a:t>输入数据：</a:t>
            </a:r>
            <a:endParaRPr kumimoji="0" lang="zh-CN" altLang="en-US" sz="1900" b="1" kern="0" cap="none" spc="0" normalizeH="0" baseline="0" noProof="0" dirty="0">
              <a:latin typeface="+mn-lt"/>
              <a:ea typeface="+mn-ea"/>
              <a:cs typeface="+mn-cs"/>
            </a:endParaRPr>
          </a:p>
        </p:txBody>
      </p:sp>
      <p:graphicFrame>
        <p:nvGraphicFramePr>
          <p:cNvPr id="17412" name="Object 7"/>
          <p:cNvGraphicFramePr>
            <a:graphicFrameLocks noChangeAspect="1"/>
          </p:cNvGraphicFramePr>
          <p:nvPr/>
        </p:nvGraphicFramePr>
        <p:xfrm>
          <a:off x="4318000" y="2530475"/>
          <a:ext cx="736600" cy="712788"/>
        </p:xfrm>
        <a:graphic>
          <a:graphicData uri="http://schemas.openxmlformats.org/presentationml/2006/ole">
            <mc:AlternateContent xmlns:mc="http://schemas.openxmlformats.org/markup-compatibility/2006">
              <mc:Choice xmlns:v="urn:schemas-microsoft-com:vml" Requires="v">
                <p:oleObj spid="_x0000_s3081" name="" showAsIcon="1" r:id="rId1" imgW="734060" imgH="708025" progId="Package">
                  <p:embed/>
                </p:oleObj>
              </mc:Choice>
              <mc:Fallback>
                <p:oleObj name="" showAsIcon="1" r:id="rId1" imgW="734060" imgH="708025" progId="Package">
                  <p:embed/>
                  <p:pic>
                    <p:nvPicPr>
                      <p:cNvPr id="0" name="图片 3080"/>
                      <p:cNvPicPr/>
                      <p:nvPr/>
                    </p:nvPicPr>
                    <p:blipFill>
                      <a:blip r:embed="rId2"/>
                      <a:stretch>
                        <a:fillRect/>
                      </a:stretch>
                    </p:blipFill>
                    <p:spPr>
                      <a:xfrm>
                        <a:off x="4318000" y="2530475"/>
                        <a:ext cx="736600" cy="712788"/>
                      </a:xfrm>
                      <a:prstGeom prst="rect">
                        <a:avLst/>
                      </a:prstGeom>
                      <a:noFill/>
                      <a:ln w="38100">
                        <a:noFill/>
                        <a:miter/>
                      </a:ln>
                    </p:spPr>
                  </p:pic>
                </p:oleObj>
              </mc:Fallback>
            </mc:AlternateContent>
          </a:graphicData>
        </a:graphic>
      </p:graphicFrame>
      <p:graphicFrame>
        <p:nvGraphicFramePr>
          <p:cNvPr id="17413" name="对象 1"/>
          <p:cNvGraphicFramePr>
            <a:graphicFrameLocks noChangeAspect="1"/>
          </p:cNvGraphicFramePr>
          <p:nvPr/>
        </p:nvGraphicFramePr>
        <p:xfrm>
          <a:off x="3952875" y="1341438"/>
          <a:ext cx="901700" cy="715962"/>
        </p:xfrm>
        <a:graphic>
          <a:graphicData uri="http://schemas.openxmlformats.org/presentationml/2006/ole">
            <mc:AlternateContent xmlns:mc="http://schemas.openxmlformats.org/markup-compatibility/2006">
              <mc:Choice xmlns:v="urn:schemas-microsoft-com:vml" Requires="v">
                <p:oleObj spid="_x0000_s3080" name="" showAsIcon="1" r:id="rId3" imgW="901700" imgH="708025" progId="Package">
                  <p:embed/>
                </p:oleObj>
              </mc:Choice>
              <mc:Fallback>
                <p:oleObj name="" showAsIcon="1" r:id="rId3" imgW="901700" imgH="708025" progId="Package">
                  <p:embed/>
                  <p:pic>
                    <p:nvPicPr>
                      <p:cNvPr id="0" name="图片 3079"/>
                      <p:cNvPicPr/>
                      <p:nvPr/>
                    </p:nvPicPr>
                    <p:blipFill>
                      <a:blip r:embed="rId4"/>
                      <a:stretch>
                        <a:fillRect/>
                      </a:stretch>
                    </p:blipFill>
                    <p:spPr>
                      <a:xfrm>
                        <a:off x="3952875" y="1341438"/>
                        <a:ext cx="901700" cy="715962"/>
                      </a:xfrm>
                      <a:prstGeom prst="rect">
                        <a:avLst/>
                      </a:prstGeom>
                      <a:noFill/>
                      <a:ln w="38100">
                        <a:noFill/>
                        <a:miter/>
                      </a:ln>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Box 11"/>
          <p:cNvSpPr txBox="1"/>
          <p:nvPr/>
        </p:nvSpPr>
        <p:spPr>
          <a:xfrm>
            <a:off x="0" y="0"/>
            <a:ext cx="3635375" cy="369888"/>
          </a:xfrm>
          <a:prstGeom prst="rect">
            <a:avLst/>
          </a:prstGeom>
          <a:noFill/>
          <a:ln w="9525">
            <a:noFill/>
          </a:ln>
        </p:spPr>
        <p:txBody>
          <a:bodyPr>
            <a:spAutoFit/>
          </a:bodyPr>
          <a:p>
            <a:r>
              <a:rPr lang="en-US" altLang="zh-CN" dirty="0">
                <a:solidFill>
                  <a:srgbClr val="FF0000"/>
                </a:solidFill>
                <a:latin typeface="Arial" panose="020B0604020202020204" pitchFamily="34" charset="0"/>
              </a:rPr>
              <a:t>www.luogu.org</a:t>
            </a:r>
            <a:endParaRPr lang="zh-CN" altLang="en-US" dirty="0">
              <a:solidFill>
                <a:srgbClr val="FF0000"/>
              </a:solidFill>
              <a:latin typeface="Arial" panose="020B0604020202020204" pitchFamily="34" charset="0"/>
            </a:endParaRPr>
          </a:p>
        </p:txBody>
      </p:sp>
      <p:pic>
        <p:nvPicPr>
          <p:cNvPr id="18435" name="Picture 4">
            <a:hlinkClick r:id="rId1"/>
          </p:cNvPr>
          <p:cNvPicPr>
            <a:picLocks noChangeAspect="1"/>
          </p:cNvPicPr>
          <p:nvPr/>
        </p:nvPicPr>
        <p:blipFill>
          <a:blip r:embed="rId2"/>
          <a:stretch>
            <a:fillRect/>
          </a:stretch>
        </p:blipFill>
        <p:spPr>
          <a:xfrm>
            <a:off x="107950" y="369888"/>
            <a:ext cx="7742238" cy="6456362"/>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0" y="0"/>
            <a:ext cx="7559675" cy="765175"/>
          </a:xfrm>
          <a:ln/>
        </p:spPr>
        <p:txBody>
          <a:bodyPr vert="horz" wrap="square" lIns="91440" tIns="45720" rIns="91440" bIns="45720" anchor="t"/>
          <a:p>
            <a:pPr eaLnBrk="1" hangingPunct="1">
              <a:buNone/>
            </a:pPr>
            <a:r>
              <a:rPr lang="zh-CN" altLang="en-US" dirty="0"/>
              <a:t>选择排序</a:t>
            </a:r>
            <a:endParaRPr lang="zh-CN" altLang="en-US" dirty="0"/>
          </a:p>
        </p:txBody>
      </p:sp>
      <p:sp>
        <p:nvSpPr>
          <p:cNvPr id="4099" name="Rectangle 3"/>
          <p:cNvSpPr/>
          <p:nvPr/>
        </p:nvSpPr>
        <p:spPr>
          <a:xfrm>
            <a:off x="228600" y="1600200"/>
            <a:ext cx="8382000" cy="5181600"/>
          </a:xfrm>
          <a:prstGeom prst="rect">
            <a:avLst/>
          </a:prstGeom>
          <a:noFill/>
          <a:ln w="9525">
            <a:noFill/>
          </a:ln>
        </p:spPr>
        <p:txBody>
          <a:bodyPr/>
          <a:p>
            <a:pPr marL="342900" indent="-342900">
              <a:lnSpc>
                <a:spcPct val="90000"/>
              </a:lnSpc>
              <a:buClr>
                <a:schemeClr val="hlink"/>
              </a:buClr>
            </a:pPr>
            <a:endParaRPr lang="zh-CN" altLang="zh-CN" dirty="0">
              <a:latin typeface="Arial" panose="020B0604020202020204" pitchFamily="34" charset="0"/>
            </a:endParaRPr>
          </a:p>
        </p:txBody>
      </p:sp>
      <p:sp>
        <p:nvSpPr>
          <p:cNvPr id="4100" name="Text Box 13"/>
          <p:cNvSpPr txBox="1"/>
          <p:nvPr/>
        </p:nvSpPr>
        <p:spPr>
          <a:xfrm>
            <a:off x="0" y="1752600"/>
            <a:ext cx="9144000" cy="2308225"/>
          </a:xfrm>
          <a:prstGeom prst="rect">
            <a:avLst/>
          </a:prstGeom>
          <a:noFill/>
          <a:ln w="9525">
            <a:noFill/>
          </a:ln>
        </p:spPr>
        <p:txBody>
          <a:bodyPr>
            <a:spAutoFit/>
          </a:bodyPr>
          <a:p>
            <a:pPr marL="342900" indent="-342900">
              <a:spcBef>
                <a:spcPct val="50000"/>
              </a:spcBef>
            </a:pPr>
            <a:r>
              <a:rPr lang="zh-CN" altLang="en-US" b="1" dirty="0">
                <a:latin typeface="Arial" panose="020B0604020202020204" pitchFamily="34" charset="0"/>
              </a:rPr>
              <a:t>选择排序算法：</a:t>
            </a:r>
            <a:endParaRPr lang="zh-CN" altLang="en-US" b="1" dirty="0">
              <a:latin typeface="Arial" panose="020B0604020202020204" pitchFamily="34" charset="0"/>
            </a:endParaRPr>
          </a:p>
          <a:p>
            <a:pPr marL="342900" indent="-342900">
              <a:spcBef>
                <a:spcPct val="50000"/>
              </a:spcBef>
            </a:pPr>
            <a:r>
              <a:rPr lang="zh-CN" altLang="en-US" b="1" dirty="0">
                <a:latin typeface="Arial" panose="020B0604020202020204" pitchFamily="34" charset="0"/>
              </a:rPr>
              <a:t>①先假设</a:t>
            </a:r>
            <a:r>
              <a:rPr lang="en-US" altLang="zh-CN" b="1" dirty="0">
                <a:latin typeface="Arial" panose="020B0604020202020204" pitchFamily="34" charset="0"/>
              </a:rPr>
              <a:t>a[1]</a:t>
            </a:r>
            <a:r>
              <a:rPr lang="zh-CN" altLang="en-US" b="1" dirty="0">
                <a:latin typeface="Arial" panose="020B0604020202020204" pitchFamily="34" charset="0"/>
              </a:rPr>
              <a:t>中的数最小，记下此最小数的位置</a:t>
            </a:r>
            <a:r>
              <a:rPr lang="en-US" altLang="zh-CN" b="1" dirty="0">
                <a:latin typeface="Arial" panose="020B0604020202020204" pitchFamily="34" charset="0"/>
              </a:rPr>
              <a:t>p=1</a:t>
            </a:r>
            <a:r>
              <a:rPr lang="zh-CN" altLang="en-US" b="1" dirty="0">
                <a:latin typeface="Arial" panose="020B0604020202020204" pitchFamily="34" charset="0"/>
              </a:rPr>
              <a:t>。</a:t>
            </a:r>
            <a:endParaRPr lang="zh-CN" altLang="en-US" b="1" dirty="0">
              <a:latin typeface="Arial" panose="020B0604020202020204" pitchFamily="34" charset="0"/>
            </a:endParaRPr>
          </a:p>
          <a:p>
            <a:pPr marL="342900" indent="-342900">
              <a:spcBef>
                <a:spcPct val="50000"/>
              </a:spcBef>
            </a:pPr>
            <a:r>
              <a:rPr lang="zh-CN" altLang="en-US" b="1" dirty="0">
                <a:latin typeface="Arial" panose="020B0604020202020204" pitchFamily="34" charset="0"/>
              </a:rPr>
              <a:t>②依次把</a:t>
            </a:r>
            <a:r>
              <a:rPr lang="en-US" altLang="zh-CN" b="1" dirty="0">
                <a:latin typeface="Arial" panose="020B0604020202020204" pitchFamily="34" charset="0"/>
              </a:rPr>
              <a:t>a[p]</a:t>
            </a:r>
            <a:r>
              <a:rPr lang="zh-CN" altLang="en-US" b="1" dirty="0">
                <a:latin typeface="Arial" panose="020B0604020202020204" pitchFamily="34" charset="0"/>
              </a:rPr>
              <a:t>和</a:t>
            </a:r>
            <a:r>
              <a:rPr lang="en-US" altLang="zh-CN" b="1" dirty="0">
                <a:latin typeface="Arial" panose="020B0604020202020204" pitchFamily="34" charset="0"/>
              </a:rPr>
              <a:t>a[i](i</a:t>
            </a:r>
            <a:r>
              <a:rPr lang="zh-CN" altLang="en-US" b="1" dirty="0">
                <a:latin typeface="Arial" panose="020B0604020202020204" pitchFamily="34" charset="0"/>
              </a:rPr>
              <a:t>为</a:t>
            </a:r>
            <a:r>
              <a:rPr lang="en-US" altLang="zh-CN" b="1" dirty="0">
                <a:latin typeface="Arial" panose="020B0604020202020204" pitchFamily="34" charset="0"/>
              </a:rPr>
              <a:t>2</a:t>
            </a:r>
            <a:r>
              <a:rPr lang="zh-CN" altLang="en-US" b="1" dirty="0">
                <a:latin typeface="Arial" panose="020B0604020202020204" pitchFamily="34" charset="0"/>
              </a:rPr>
              <a:t>－</a:t>
            </a:r>
            <a:r>
              <a:rPr lang="en-US" altLang="zh-CN" b="1" dirty="0">
                <a:latin typeface="Arial" panose="020B0604020202020204" pitchFamily="34" charset="0"/>
              </a:rPr>
              <a:t>5)</a:t>
            </a:r>
            <a:r>
              <a:rPr lang="zh-CN" altLang="en-US" b="1" dirty="0">
                <a:latin typeface="Arial" panose="020B0604020202020204" pitchFamily="34" charset="0"/>
              </a:rPr>
              <a:t>进行比较，若</a:t>
            </a:r>
            <a:r>
              <a:rPr lang="en-US" altLang="zh-CN" b="1" dirty="0">
                <a:latin typeface="Arial" panose="020B0604020202020204" pitchFamily="34" charset="0"/>
              </a:rPr>
              <a:t>a[i]</a:t>
            </a:r>
            <a:r>
              <a:rPr lang="zh-CN" altLang="en-US" b="1" dirty="0">
                <a:latin typeface="Arial" panose="020B0604020202020204" pitchFamily="34" charset="0"/>
              </a:rPr>
              <a:t>中的数比</a:t>
            </a:r>
            <a:r>
              <a:rPr lang="en-US" altLang="zh-CN" b="1" dirty="0">
                <a:latin typeface="Arial" panose="020B0604020202020204" pitchFamily="34" charset="0"/>
              </a:rPr>
              <a:t>a[p]</a:t>
            </a:r>
            <a:r>
              <a:rPr lang="zh-CN" altLang="en-US" b="1" dirty="0">
                <a:latin typeface="Arial" panose="020B0604020202020204" pitchFamily="34" charset="0"/>
              </a:rPr>
              <a:t>中的数小，则把</a:t>
            </a:r>
            <a:r>
              <a:rPr lang="en-US" altLang="zh-CN" b="1" dirty="0">
                <a:latin typeface="Arial" panose="020B0604020202020204" pitchFamily="34" charset="0"/>
              </a:rPr>
              <a:t>i</a:t>
            </a:r>
            <a:r>
              <a:rPr lang="zh-CN" altLang="en-US" b="1" dirty="0">
                <a:latin typeface="Arial" panose="020B0604020202020204" pitchFamily="34" charset="0"/>
              </a:rPr>
              <a:t>值赋给</a:t>
            </a:r>
            <a:r>
              <a:rPr lang="en-US" altLang="zh-CN" b="1" dirty="0">
                <a:latin typeface="Arial" panose="020B0604020202020204" pitchFamily="34" charset="0"/>
              </a:rPr>
              <a:t>p</a:t>
            </a:r>
            <a:r>
              <a:rPr lang="zh-CN" altLang="en-US" b="1" dirty="0">
                <a:latin typeface="Arial" panose="020B0604020202020204" pitchFamily="34" charset="0"/>
              </a:rPr>
              <a:t>，也就是使</a:t>
            </a:r>
            <a:r>
              <a:rPr lang="en-US" altLang="zh-CN" b="1" dirty="0">
                <a:latin typeface="Arial" panose="020B0604020202020204" pitchFamily="34" charset="0"/>
              </a:rPr>
              <a:t>p</a:t>
            </a:r>
            <a:r>
              <a:rPr lang="zh-CN" altLang="en-US" b="1" dirty="0">
                <a:latin typeface="Arial" panose="020B0604020202020204" pitchFamily="34" charset="0"/>
              </a:rPr>
              <a:t>指向较小的数组元素，依次比较完后，</a:t>
            </a:r>
            <a:r>
              <a:rPr lang="en-US" altLang="zh-CN" b="1" dirty="0">
                <a:latin typeface="Arial" panose="020B0604020202020204" pitchFamily="34" charset="0"/>
              </a:rPr>
              <a:t>a[p]</a:t>
            </a:r>
            <a:r>
              <a:rPr lang="zh-CN" altLang="en-US" b="1" dirty="0">
                <a:latin typeface="Arial" panose="020B0604020202020204" pitchFamily="34" charset="0"/>
              </a:rPr>
              <a:t>就是</a:t>
            </a:r>
            <a:r>
              <a:rPr lang="en-US" altLang="zh-CN" b="1" dirty="0">
                <a:latin typeface="Arial" panose="020B0604020202020204" pitchFamily="34" charset="0"/>
              </a:rPr>
              <a:t>10</a:t>
            </a:r>
            <a:r>
              <a:rPr lang="zh-CN" altLang="en-US" b="1" dirty="0">
                <a:latin typeface="Arial" panose="020B0604020202020204" pitchFamily="34" charset="0"/>
              </a:rPr>
              <a:t>个数中的最小数。</a:t>
            </a:r>
            <a:endParaRPr lang="zh-CN" altLang="en-US" b="1" dirty="0">
              <a:latin typeface="Arial" panose="020B0604020202020204" pitchFamily="34" charset="0"/>
            </a:endParaRPr>
          </a:p>
          <a:p>
            <a:pPr marL="342900" indent="-342900">
              <a:spcBef>
                <a:spcPct val="50000"/>
              </a:spcBef>
            </a:pPr>
            <a:r>
              <a:rPr lang="zh-CN" altLang="en-US" b="1" dirty="0">
                <a:latin typeface="Arial" panose="020B0604020202020204" pitchFamily="34" charset="0"/>
              </a:rPr>
              <a:t>③把</a:t>
            </a:r>
            <a:r>
              <a:rPr lang="en-US" altLang="zh-CN" b="1" dirty="0">
                <a:latin typeface="Arial" panose="020B0604020202020204" pitchFamily="34" charset="0"/>
              </a:rPr>
              <a:t>a[p]</a:t>
            </a:r>
            <a:r>
              <a:rPr lang="zh-CN" altLang="en-US" b="1" dirty="0">
                <a:latin typeface="Arial" panose="020B0604020202020204" pitchFamily="34" charset="0"/>
              </a:rPr>
              <a:t>和</a:t>
            </a:r>
            <a:r>
              <a:rPr lang="en-US" altLang="zh-CN" b="1" dirty="0">
                <a:latin typeface="Arial" panose="020B0604020202020204" pitchFamily="34" charset="0"/>
              </a:rPr>
              <a:t>a[1]</a:t>
            </a:r>
            <a:r>
              <a:rPr lang="zh-CN" altLang="en-US" b="1" dirty="0">
                <a:latin typeface="Arial" panose="020B0604020202020204" pitchFamily="34" charset="0"/>
              </a:rPr>
              <a:t>中的数对调，最小数就放在</a:t>
            </a:r>
            <a:r>
              <a:rPr lang="en-US" altLang="zh-CN" b="1" dirty="0">
                <a:latin typeface="Arial" panose="020B0604020202020204" pitchFamily="34" charset="0"/>
              </a:rPr>
              <a:t>a[1]</a:t>
            </a:r>
            <a:r>
              <a:rPr lang="zh-CN" altLang="en-US" b="1" dirty="0">
                <a:latin typeface="Arial" panose="020B0604020202020204" pitchFamily="34" charset="0"/>
              </a:rPr>
              <a:t>中。</a:t>
            </a:r>
            <a:endParaRPr lang="zh-CN" altLang="en-US" b="1" dirty="0">
              <a:latin typeface="Arial" panose="020B0604020202020204" pitchFamily="34" charset="0"/>
            </a:endParaRPr>
          </a:p>
          <a:p>
            <a:pPr marL="342900" indent="-342900">
              <a:spcBef>
                <a:spcPct val="50000"/>
              </a:spcBef>
            </a:pPr>
            <a:r>
              <a:rPr lang="zh-CN" altLang="en-US" b="1" dirty="0">
                <a:latin typeface="Arial" panose="020B0604020202020204" pitchFamily="34" charset="0"/>
              </a:rPr>
              <a:t>重复此法，进行</a:t>
            </a:r>
            <a:r>
              <a:rPr lang="en-US" altLang="zh-CN" b="1" dirty="0">
                <a:latin typeface="Arial" panose="020B0604020202020204" pitchFamily="34" charset="0"/>
              </a:rPr>
              <a:t>n-1</a:t>
            </a:r>
            <a:r>
              <a:rPr lang="zh-CN" altLang="en-US" b="1" dirty="0">
                <a:latin typeface="Arial" panose="020B0604020202020204" pitchFamily="34" charset="0"/>
              </a:rPr>
              <a:t>次的扫描后，就可以把</a:t>
            </a:r>
            <a:r>
              <a:rPr lang="en-US" altLang="zh-CN" b="1" dirty="0">
                <a:latin typeface="Arial" panose="020B0604020202020204" pitchFamily="34" charset="0"/>
              </a:rPr>
              <a:t>n</a:t>
            </a:r>
            <a:r>
              <a:rPr lang="zh-CN" altLang="en-US" b="1" dirty="0">
                <a:latin typeface="Arial" panose="020B0604020202020204" pitchFamily="34" charset="0"/>
              </a:rPr>
              <a:t>个数按从小到大的顺序排列。</a:t>
            </a:r>
            <a:endParaRPr lang="zh-CN" altLang="en-US" b="1" dirty="0">
              <a:latin typeface="Arial" panose="020B0604020202020204" pitchFamily="34" charset="0"/>
            </a:endParaRPr>
          </a:p>
        </p:txBody>
      </p:sp>
      <p:sp>
        <p:nvSpPr>
          <p:cNvPr id="173070" name="Rectangle 14"/>
          <p:cNvSpPr/>
          <p:nvPr/>
        </p:nvSpPr>
        <p:spPr>
          <a:xfrm>
            <a:off x="0" y="4343400"/>
            <a:ext cx="6477000" cy="6096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A[1]   a[2]   a[3]   a[4]  a[5]    </a:t>
            </a:r>
            <a:endParaRPr lang="en-US" altLang="zh-CN" dirty="0">
              <a:latin typeface="Arial" panose="020B0604020202020204" pitchFamily="34" charset="0"/>
            </a:endParaRPr>
          </a:p>
          <a:p>
            <a:pPr marL="342900" indent="-342900">
              <a:lnSpc>
                <a:spcPct val="90000"/>
              </a:lnSpc>
              <a:buClr>
                <a:schemeClr val="hlink"/>
              </a:buClr>
            </a:pPr>
            <a:r>
              <a:rPr lang="en-US" altLang="zh-CN" dirty="0">
                <a:latin typeface="Arial" panose="020B0604020202020204" pitchFamily="34" charset="0"/>
              </a:rPr>
              <a:t>   7                                            p=1</a:t>
            </a:r>
            <a:endParaRPr lang="en-US" altLang="zh-CN" dirty="0">
              <a:latin typeface="Arial" panose="020B0604020202020204" pitchFamily="34" charset="0"/>
            </a:endParaRPr>
          </a:p>
        </p:txBody>
      </p:sp>
      <p:sp>
        <p:nvSpPr>
          <p:cNvPr id="173071" name="Rectangle 15"/>
          <p:cNvSpPr/>
          <p:nvPr/>
        </p:nvSpPr>
        <p:spPr>
          <a:xfrm>
            <a:off x="-76200" y="5029200"/>
            <a:ext cx="64008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7         5                                 a[p]&gt;a[2] </a:t>
            </a:r>
            <a:r>
              <a:rPr lang="zh-CN" altLang="en-US" dirty="0">
                <a:latin typeface="Arial" panose="020B0604020202020204" pitchFamily="34" charset="0"/>
              </a:rPr>
              <a:t>，</a:t>
            </a:r>
            <a:r>
              <a:rPr lang="en-US" altLang="zh-CN" dirty="0">
                <a:latin typeface="Arial" panose="020B0604020202020204" pitchFamily="34" charset="0"/>
              </a:rPr>
              <a:t>p:=2</a:t>
            </a:r>
            <a:endParaRPr lang="en-US" altLang="zh-CN" dirty="0">
              <a:latin typeface="Arial" panose="020B0604020202020204" pitchFamily="34" charset="0"/>
            </a:endParaRPr>
          </a:p>
        </p:txBody>
      </p:sp>
      <p:sp>
        <p:nvSpPr>
          <p:cNvPr id="173075" name="Rectangle 19"/>
          <p:cNvSpPr/>
          <p:nvPr/>
        </p:nvSpPr>
        <p:spPr>
          <a:xfrm>
            <a:off x="-76200" y="5410200"/>
            <a:ext cx="65532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7         5        3                       a[p]&gt;a[3] </a:t>
            </a:r>
            <a:r>
              <a:rPr lang="zh-CN" altLang="en-US" dirty="0">
                <a:latin typeface="Arial" panose="020B0604020202020204" pitchFamily="34" charset="0"/>
              </a:rPr>
              <a:t>，</a:t>
            </a:r>
            <a:r>
              <a:rPr lang="en-US" altLang="zh-CN" dirty="0">
                <a:latin typeface="Arial" panose="020B0604020202020204" pitchFamily="34" charset="0"/>
              </a:rPr>
              <a:t>p:=3</a:t>
            </a:r>
            <a:endParaRPr lang="en-US" altLang="zh-CN" dirty="0">
              <a:latin typeface="Arial" panose="020B0604020202020204" pitchFamily="34" charset="0"/>
            </a:endParaRPr>
          </a:p>
        </p:txBody>
      </p:sp>
      <p:sp>
        <p:nvSpPr>
          <p:cNvPr id="173076" name="Rectangle 20"/>
          <p:cNvSpPr/>
          <p:nvPr/>
        </p:nvSpPr>
        <p:spPr>
          <a:xfrm>
            <a:off x="-76200" y="5715000"/>
            <a:ext cx="64770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7         5        3        8             a[p]&lt;a[4] </a:t>
            </a:r>
            <a:r>
              <a:rPr lang="zh-CN" altLang="en-US" dirty="0">
                <a:latin typeface="Arial" panose="020B0604020202020204" pitchFamily="34" charset="0"/>
              </a:rPr>
              <a:t>，</a:t>
            </a:r>
            <a:r>
              <a:rPr lang="en-US" altLang="zh-CN" dirty="0">
                <a:latin typeface="Arial" panose="020B0604020202020204" pitchFamily="34" charset="0"/>
              </a:rPr>
              <a:t>p</a:t>
            </a:r>
            <a:r>
              <a:rPr lang="zh-CN" altLang="en-US" dirty="0">
                <a:latin typeface="Arial" panose="020B0604020202020204" pitchFamily="34" charset="0"/>
              </a:rPr>
              <a:t>不变</a:t>
            </a:r>
            <a:endParaRPr lang="zh-CN" altLang="en-US" dirty="0">
              <a:latin typeface="Arial" panose="020B0604020202020204" pitchFamily="34" charset="0"/>
            </a:endParaRPr>
          </a:p>
        </p:txBody>
      </p:sp>
      <p:sp>
        <p:nvSpPr>
          <p:cNvPr id="173077" name="Rectangle 21"/>
          <p:cNvSpPr/>
          <p:nvPr/>
        </p:nvSpPr>
        <p:spPr>
          <a:xfrm>
            <a:off x="-76200" y="6477000"/>
            <a:ext cx="64770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a:t>
            </a:r>
            <a:r>
              <a:rPr lang="en-US" altLang="zh-CN" dirty="0">
                <a:solidFill>
                  <a:srgbClr val="E91303"/>
                </a:solidFill>
                <a:latin typeface="Arial" panose="020B0604020202020204" pitchFamily="34" charset="0"/>
              </a:rPr>
              <a:t>3</a:t>
            </a:r>
            <a:r>
              <a:rPr lang="en-US" altLang="zh-CN" dirty="0">
                <a:latin typeface="Arial" panose="020B0604020202020204" pitchFamily="34" charset="0"/>
              </a:rPr>
              <a:t>         5        </a:t>
            </a:r>
            <a:r>
              <a:rPr lang="en-US" altLang="zh-CN" dirty="0">
                <a:solidFill>
                  <a:srgbClr val="E91303"/>
                </a:solidFill>
                <a:latin typeface="Arial" panose="020B0604020202020204" pitchFamily="34" charset="0"/>
              </a:rPr>
              <a:t>7</a:t>
            </a:r>
            <a:r>
              <a:rPr lang="en-US" altLang="zh-CN" dirty="0">
                <a:latin typeface="Arial" panose="020B0604020202020204" pitchFamily="34" charset="0"/>
              </a:rPr>
              <a:t>        8       6    a[p]</a:t>
            </a:r>
            <a:r>
              <a:rPr lang="zh-CN" altLang="en-US" dirty="0">
                <a:latin typeface="Arial" panose="020B0604020202020204" pitchFamily="34" charset="0"/>
              </a:rPr>
              <a:t>和</a:t>
            </a:r>
            <a:r>
              <a:rPr lang="en-US" altLang="zh-CN" dirty="0">
                <a:latin typeface="Arial" panose="020B0604020202020204" pitchFamily="34" charset="0"/>
              </a:rPr>
              <a:t>a[1]</a:t>
            </a:r>
            <a:r>
              <a:rPr lang="zh-CN" altLang="en-US" dirty="0">
                <a:latin typeface="Arial" panose="020B0604020202020204" pitchFamily="34" charset="0"/>
              </a:rPr>
              <a:t>的数对调。</a:t>
            </a:r>
            <a:endParaRPr lang="zh-CN" altLang="en-US" dirty="0">
              <a:latin typeface="Arial" panose="020B0604020202020204" pitchFamily="34" charset="0"/>
            </a:endParaRPr>
          </a:p>
        </p:txBody>
      </p:sp>
      <p:sp>
        <p:nvSpPr>
          <p:cNvPr id="173078" name="Rectangle 22"/>
          <p:cNvSpPr/>
          <p:nvPr/>
        </p:nvSpPr>
        <p:spPr>
          <a:xfrm>
            <a:off x="-76200" y="6096000"/>
            <a:ext cx="64008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7         5        3        8       6    a[p]&lt;a[5] </a:t>
            </a:r>
            <a:r>
              <a:rPr lang="zh-CN" altLang="en-US" dirty="0">
                <a:latin typeface="Arial" panose="020B0604020202020204" pitchFamily="34" charset="0"/>
              </a:rPr>
              <a:t>，</a:t>
            </a:r>
            <a:r>
              <a:rPr lang="en-US" altLang="zh-CN" dirty="0">
                <a:latin typeface="Arial" panose="020B0604020202020204" pitchFamily="34" charset="0"/>
              </a:rPr>
              <a:t>p</a:t>
            </a:r>
            <a:r>
              <a:rPr lang="zh-CN" altLang="en-US" dirty="0">
                <a:latin typeface="Arial" panose="020B0604020202020204" pitchFamily="34" charset="0"/>
              </a:rPr>
              <a:t>不变</a:t>
            </a:r>
            <a:endParaRPr lang="zh-CN" altLang="en-US" dirty="0">
              <a:latin typeface="Arial" panose="020B0604020202020204" pitchFamily="34" charset="0"/>
            </a:endParaRPr>
          </a:p>
        </p:txBody>
      </p:sp>
      <p:sp>
        <p:nvSpPr>
          <p:cNvPr id="12" name="Rectangle 3"/>
          <p:cNvSpPr txBox="1">
            <a:spLocks noChangeArrowheads="1"/>
          </p:cNvSpPr>
          <p:nvPr/>
        </p:nvSpPr>
        <p:spPr bwMode="auto">
          <a:xfrm>
            <a:off x="152400" y="1066800"/>
            <a:ext cx="8686800" cy="533400"/>
          </a:xfrm>
          <a:prstGeom prst="rect">
            <a:avLst/>
          </a:prstGeom>
          <a:noFill/>
          <a:ln w="9525">
            <a:noFill/>
            <a:miter lim="800000"/>
          </a:ln>
        </p:spPr>
        <p:txBody>
          <a:bodyPr/>
          <a:lstStyle/>
          <a:p>
            <a:pPr marL="342900" marR="0" indent="-342900" defTabSz="914400">
              <a:buClr>
                <a:schemeClr val="hlink"/>
              </a:buClr>
              <a:buSzTx/>
              <a:buFont typeface="Wingdings" panose="05000000000000000000" pitchFamily="2" charset="2"/>
              <a:buChar char="v"/>
              <a:defRPr/>
            </a:pPr>
            <a:r>
              <a:rPr kumimoji="0" lang="zh-CN" altLang="en-US" sz="2800" b="1" kern="0" cap="none" spc="0" normalizeH="0" baseline="0" noProof="0">
                <a:latin typeface="+mn-lt"/>
                <a:ea typeface="宋体" panose="02010600030101010101" pitchFamily="2" charset="-122"/>
                <a:cs typeface="+mn-cs"/>
              </a:rPr>
              <a:t>输入</a:t>
            </a:r>
            <a:r>
              <a:rPr kumimoji="0" lang="en-US" altLang="zh-CN" sz="2800" b="1" kern="0" cap="none" spc="0" normalizeH="0" baseline="0" noProof="0">
                <a:latin typeface="+mn-lt"/>
                <a:ea typeface="宋体" panose="02010600030101010101" pitchFamily="2" charset="-122"/>
                <a:cs typeface="+mn-cs"/>
              </a:rPr>
              <a:t>5</a:t>
            </a:r>
            <a:r>
              <a:rPr kumimoji="0" lang="zh-CN" altLang="en-US" sz="2800" b="1" kern="0" cap="none" spc="0" normalizeH="0" baseline="0" noProof="0">
                <a:latin typeface="+mn-lt"/>
                <a:ea typeface="宋体" panose="02010600030101010101" pitchFamily="2" charset="-122"/>
                <a:cs typeface="+mn-cs"/>
              </a:rPr>
              <a:t>个整数，把</a:t>
            </a:r>
            <a:r>
              <a:rPr kumimoji="0" lang="en-US" altLang="zh-CN" sz="2800" b="1" kern="0" cap="none" spc="0" normalizeH="0" baseline="0" noProof="0">
                <a:latin typeface="+mn-lt"/>
                <a:ea typeface="宋体" panose="02010600030101010101" pitchFamily="2" charset="-122"/>
                <a:cs typeface="+mn-cs"/>
              </a:rPr>
              <a:t>5</a:t>
            </a:r>
            <a:r>
              <a:rPr kumimoji="0" lang="zh-CN" altLang="en-US" sz="2800" b="1" kern="0" cap="none" spc="0" normalizeH="0" baseline="0" noProof="0">
                <a:latin typeface="+mn-lt"/>
                <a:ea typeface="宋体" panose="02010600030101010101" pitchFamily="2" charset="-122"/>
                <a:cs typeface="+mn-cs"/>
              </a:rPr>
              <a:t>个数按从小到大的顺序排列。</a:t>
            </a:r>
            <a:endParaRPr kumimoji="0" lang="zh-CN" altLang="en-US" sz="2800" b="1" kern="0" cap="none" spc="0" normalizeH="0" baseline="0" noProof="0" dirty="0">
              <a:latin typeface="+mn-lt"/>
              <a:ea typeface="宋体" panose="02010600030101010101" pitchFamily="2" charset="-122"/>
              <a:cs typeface="+mn-cs"/>
            </a:endParaRPr>
          </a:p>
        </p:txBody>
      </p:sp>
      <p:sp>
        <p:nvSpPr>
          <p:cNvPr id="13" name="Text Box 4"/>
          <p:cNvSpPr txBox="1"/>
          <p:nvPr/>
        </p:nvSpPr>
        <p:spPr>
          <a:xfrm>
            <a:off x="6477000" y="4724400"/>
            <a:ext cx="2667000" cy="1766888"/>
          </a:xfrm>
          <a:prstGeom prst="rect">
            <a:avLst/>
          </a:prstGeom>
          <a:noFill/>
          <a:ln w="9525">
            <a:noFill/>
          </a:ln>
        </p:spPr>
        <p:txBody>
          <a:bodyPr>
            <a:spAutoFit/>
          </a:bodyPr>
          <a:p>
            <a:r>
              <a:rPr lang="en-US" altLang="zh-CN" sz="1600" dirty="0">
                <a:solidFill>
                  <a:srgbClr val="080808"/>
                </a:solidFill>
                <a:latin typeface="Arial" panose="020B0604020202020204" pitchFamily="34" charset="0"/>
              </a:rPr>
              <a:t>p=1;</a:t>
            </a:r>
            <a:endParaRPr lang="en-US" altLang="zh-CN" sz="1600" dirty="0">
              <a:solidFill>
                <a:srgbClr val="080808"/>
              </a:solidFill>
              <a:latin typeface="Arial" panose="020B0604020202020204" pitchFamily="34" charset="0"/>
            </a:endParaRPr>
          </a:p>
          <a:p>
            <a:r>
              <a:rPr lang="en-US" altLang="zh-CN" sz="1600" dirty="0">
                <a:solidFill>
                  <a:srgbClr val="080808"/>
                </a:solidFill>
                <a:latin typeface="Arial" panose="020B0604020202020204" pitchFamily="34" charset="0"/>
              </a:rPr>
              <a:t>for (j=2; j&lt;=n; j++)</a:t>
            </a:r>
            <a:endParaRPr lang="en-US" altLang="zh-CN" sz="1600" dirty="0">
              <a:solidFill>
                <a:srgbClr val="080808"/>
              </a:solidFill>
              <a:latin typeface="Arial" panose="020B0604020202020204" pitchFamily="34" charset="0"/>
            </a:endParaRPr>
          </a:p>
          <a:p>
            <a:r>
              <a:rPr lang="en-US" altLang="zh-CN" sz="1600" dirty="0">
                <a:solidFill>
                  <a:srgbClr val="080808"/>
                </a:solidFill>
                <a:latin typeface="Arial" panose="020B0604020202020204" pitchFamily="34" charset="0"/>
              </a:rPr>
              <a:t>   if (a[j]&lt;a[p])</a:t>
            </a:r>
            <a:endParaRPr lang="en-US" altLang="zh-CN" sz="1600" dirty="0">
              <a:solidFill>
                <a:srgbClr val="080808"/>
              </a:solidFill>
              <a:latin typeface="Arial" panose="020B0604020202020204" pitchFamily="34" charset="0"/>
            </a:endParaRPr>
          </a:p>
          <a:p>
            <a:r>
              <a:rPr lang="en-US" altLang="zh-CN" sz="1600" dirty="0">
                <a:solidFill>
                  <a:srgbClr val="080808"/>
                </a:solidFill>
                <a:latin typeface="Arial" panose="020B0604020202020204" pitchFamily="34" charset="0"/>
              </a:rPr>
              <a:t>      p=j;//p</a:t>
            </a:r>
            <a:r>
              <a:rPr lang="zh-CN" altLang="en-US" sz="1600" dirty="0">
                <a:solidFill>
                  <a:srgbClr val="080808"/>
                </a:solidFill>
                <a:latin typeface="Arial" panose="020B0604020202020204" pitchFamily="34" charset="0"/>
              </a:rPr>
              <a:t>指向最小数</a:t>
            </a:r>
            <a:endParaRPr lang="en-US" altLang="zh-CN" sz="1600" dirty="0">
              <a:solidFill>
                <a:srgbClr val="080808"/>
              </a:solidFill>
              <a:latin typeface="Arial" panose="020B0604020202020204" pitchFamily="34" charset="0"/>
            </a:endParaRPr>
          </a:p>
          <a:p>
            <a:r>
              <a:rPr lang="en-US" altLang="zh-CN" sz="1600" dirty="0">
                <a:solidFill>
                  <a:srgbClr val="080808"/>
                </a:solidFill>
                <a:latin typeface="Arial" panose="020B0604020202020204" pitchFamily="34" charset="0"/>
              </a:rPr>
              <a:t>t=a[1];</a:t>
            </a:r>
            <a:endParaRPr lang="en-US" altLang="zh-CN" sz="1600" dirty="0">
              <a:solidFill>
                <a:srgbClr val="080808"/>
              </a:solidFill>
              <a:latin typeface="Arial" panose="020B0604020202020204" pitchFamily="34" charset="0"/>
            </a:endParaRPr>
          </a:p>
          <a:p>
            <a:r>
              <a:rPr lang="en-US" altLang="zh-CN" sz="1600" dirty="0">
                <a:solidFill>
                  <a:srgbClr val="080808"/>
                </a:solidFill>
                <a:latin typeface="Arial" panose="020B0604020202020204" pitchFamily="34" charset="0"/>
              </a:rPr>
              <a:t>a[1]=a[p];</a:t>
            </a:r>
            <a:endParaRPr lang="en-US" altLang="zh-CN" sz="1600" dirty="0">
              <a:solidFill>
                <a:srgbClr val="080808"/>
              </a:solidFill>
              <a:latin typeface="Arial" panose="020B0604020202020204" pitchFamily="34" charset="0"/>
            </a:endParaRPr>
          </a:p>
          <a:p>
            <a:r>
              <a:rPr lang="en-US" altLang="zh-CN" sz="1600" dirty="0">
                <a:solidFill>
                  <a:srgbClr val="080808"/>
                </a:solidFill>
                <a:latin typeface="Arial" panose="020B0604020202020204" pitchFamily="34" charset="0"/>
              </a:rPr>
              <a:t>a[p]=t;</a:t>
            </a:r>
            <a:endParaRPr lang="en-US" altLang="zh-CN" sz="1600" dirty="0">
              <a:solidFill>
                <a:srgbClr val="080808"/>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3070"/>
                                        </p:tgtEl>
                                        <p:attrNameLst>
                                          <p:attrName>style.visibility</p:attrName>
                                        </p:attrNameLst>
                                      </p:cBhvr>
                                      <p:to>
                                        <p:strVal val="visible"/>
                                      </p:to>
                                    </p:set>
                                    <p:animEffect transition="in" filter="box(in)">
                                      <p:cBhvr>
                                        <p:cTn id="7" dur="500"/>
                                        <p:tgtEl>
                                          <p:spTgt spid="1730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3071"/>
                                        </p:tgtEl>
                                        <p:attrNameLst>
                                          <p:attrName>style.visibility</p:attrName>
                                        </p:attrNameLst>
                                      </p:cBhvr>
                                      <p:to>
                                        <p:strVal val="visible"/>
                                      </p:to>
                                    </p:set>
                                    <p:animEffect transition="in" filter="box(in)">
                                      <p:cBhvr>
                                        <p:cTn id="12" dur="500"/>
                                        <p:tgtEl>
                                          <p:spTgt spid="17307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3075"/>
                                        </p:tgtEl>
                                        <p:attrNameLst>
                                          <p:attrName>style.visibility</p:attrName>
                                        </p:attrNameLst>
                                      </p:cBhvr>
                                      <p:to>
                                        <p:strVal val="visible"/>
                                      </p:to>
                                    </p:set>
                                    <p:animEffect transition="in" filter="box(in)">
                                      <p:cBhvr>
                                        <p:cTn id="17" dur="500"/>
                                        <p:tgtEl>
                                          <p:spTgt spid="17307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3076"/>
                                        </p:tgtEl>
                                        <p:attrNameLst>
                                          <p:attrName>style.visibility</p:attrName>
                                        </p:attrNameLst>
                                      </p:cBhvr>
                                      <p:to>
                                        <p:strVal val="visible"/>
                                      </p:to>
                                    </p:set>
                                    <p:animEffect transition="in" filter="box(in)">
                                      <p:cBhvr>
                                        <p:cTn id="22" dur="500"/>
                                        <p:tgtEl>
                                          <p:spTgt spid="17307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3078"/>
                                        </p:tgtEl>
                                        <p:attrNameLst>
                                          <p:attrName>style.visibility</p:attrName>
                                        </p:attrNameLst>
                                      </p:cBhvr>
                                      <p:to>
                                        <p:strVal val="visible"/>
                                      </p:to>
                                    </p:set>
                                    <p:animEffect transition="in" filter="box(in)">
                                      <p:cBhvr>
                                        <p:cTn id="27" dur="500"/>
                                        <p:tgtEl>
                                          <p:spTgt spid="17307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3077"/>
                                        </p:tgtEl>
                                        <p:attrNameLst>
                                          <p:attrName>style.visibility</p:attrName>
                                        </p:attrNameLst>
                                      </p:cBhvr>
                                      <p:to>
                                        <p:strVal val="visible"/>
                                      </p:to>
                                    </p:set>
                                    <p:animEffect transition="in" filter="box(in)">
                                      <p:cBhvr>
                                        <p:cTn id="32" dur="500"/>
                                        <p:tgtEl>
                                          <p:spTgt spid="1730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0" grpId="0"/>
      <p:bldP spid="173071" grpId="0"/>
      <p:bldP spid="173075" grpId="0"/>
      <p:bldP spid="173076" grpId="0"/>
      <p:bldP spid="173077" grpId="0"/>
      <p:bldP spid="173078"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0" y="0"/>
            <a:ext cx="7559675" cy="609600"/>
          </a:xfrm>
          <a:ln/>
        </p:spPr>
        <p:txBody>
          <a:bodyPr vert="horz" wrap="square" lIns="91440" tIns="45720" rIns="91440" bIns="45720" anchor="t"/>
          <a:p>
            <a:pPr eaLnBrk="1" hangingPunct="1"/>
            <a:r>
              <a:rPr lang="zh-CN" altLang="en-US" dirty="0"/>
              <a:t>选择排序</a:t>
            </a:r>
            <a:endParaRPr lang="zh-CN" altLang="en-US" dirty="0"/>
          </a:p>
        </p:txBody>
      </p:sp>
      <p:sp>
        <p:nvSpPr>
          <p:cNvPr id="174083" name="Rectangle 3"/>
          <p:cNvSpPr/>
          <p:nvPr/>
        </p:nvSpPr>
        <p:spPr>
          <a:xfrm>
            <a:off x="-76200" y="762000"/>
            <a:ext cx="8382000" cy="6096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A[1]   a[2]   a[3]   a[4]  a[5]    </a:t>
            </a:r>
            <a:endParaRPr lang="en-US" altLang="zh-CN" dirty="0">
              <a:latin typeface="Arial" panose="020B0604020202020204" pitchFamily="34" charset="0"/>
            </a:endParaRPr>
          </a:p>
          <a:p>
            <a:pPr marL="342900" indent="-342900">
              <a:lnSpc>
                <a:spcPct val="90000"/>
              </a:lnSpc>
              <a:buClr>
                <a:schemeClr val="hlink"/>
              </a:buClr>
            </a:pPr>
            <a:r>
              <a:rPr lang="en-US" altLang="zh-CN" dirty="0">
                <a:latin typeface="Arial" panose="020B0604020202020204" pitchFamily="34" charset="0"/>
              </a:rPr>
              <a:t>  [7         5        3        8       6]</a:t>
            </a:r>
            <a:endParaRPr lang="en-US" altLang="zh-CN" dirty="0">
              <a:latin typeface="Arial" panose="020B0604020202020204" pitchFamily="34" charset="0"/>
            </a:endParaRPr>
          </a:p>
        </p:txBody>
      </p:sp>
      <p:sp>
        <p:nvSpPr>
          <p:cNvPr id="174084" name="Rectangle 4"/>
          <p:cNvSpPr/>
          <p:nvPr/>
        </p:nvSpPr>
        <p:spPr>
          <a:xfrm>
            <a:off x="-152400" y="1905000"/>
            <a:ext cx="92964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a:t>
            </a:r>
            <a:r>
              <a:rPr lang="en-US" altLang="zh-CN" dirty="0">
                <a:solidFill>
                  <a:srgbClr val="E91303"/>
                </a:solidFill>
                <a:latin typeface="Arial" panose="020B0604020202020204" pitchFamily="34" charset="0"/>
              </a:rPr>
              <a:t>3</a:t>
            </a:r>
            <a:r>
              <a:rPr lang="en-US" altLang="zh-CN" dirty="0">
                <a:latin typeface="Arial" panose="020B0604020202020204" pitchFamily="34" charset="0"/>
              </a:rPr>
              <a:t>         </a:t>
            </a:r>
            <a:r>
              <a:rPr lang="en-US" altLang="zh-CN" dirty="0">
                <a:solidFill>
                  <a:srgbClr val="E91303"/>
                </a:solidFill>
                <a:latin typeface="Arial" panose="020B0604020202020204" pitchFamily="34" charset="0"/>
              </a:rPr>
              <a:t>5</a:t>
            </a:r>
            <a:r>
              <a:rPr lang="en-US" altLang="zh-CN" dirty="0">
                <a:latin typeface="Arial" panose="020B0604020202020204" pitchFamily="34" charset="0"/>
              </a:rPr>
              <a:t>       [7        8       6]    </a:t>
            </a:r>
            <a:r>
              <a:rPr lang="zh-CN" altLang="en-US" dirty="0">
                <a:latin typeface="Arial" panose="020B0604020202020204" pitchFamily="34" charset="0"/>
              </a:rPr>
              <a:t>第二趟两两比较</a:t>
            </a:r>
            <a:r>
              <a:rPr lang="en-US" altLang="zh-CN" dirty="0">
                <a:latin typeface="Arial" panose="020B0604020202020204" pitchFamily="34" charset="0"/>
              </a:rPr>
              <a:t>(5-2=3</a:t>
            </a:r>
            <a:r>
              <a:rPr lang="zh-CN" altLang="en-US" dirty="0">
                <a:latin typeface="Arial" panose="020B0604020202020204" pitchFamily="34" charset="0"/>
              </a:rPr>
              <a:t>次</a:t>
            </a:r>
            <a:r>
              <a:rPr lang="en-US" altLang="zh-CN" dirty="0">
                <a:latin typeface="Arial" panose="020B0604020202020204" pitchFamily="34" charset="0"/>
              </a:rPr>
              <a:t>), p=2</a:t>
            </a:r>
            <a:endParaRPr lang="en-US" altLang="zh-CN" dirty="0">
              <a:latin typeface="Arial" panose="020B0604020202020204" pitchFamily="34" charset="0"/>
            </a:endParaRPr>
          </a:p>
        </p:txBody>
      </p:sp>
      <p:sp>
        <p:nvSpPr>
          <p:cNvPr id="174085" name="Rectangle 5"/>
          <p:cNvSpPr/>
          <p:nvPr/>
        </p:nvSpPr>
        <p:spPr>
          <a:xfrm>
            <a:off x="-152400" y="2362200"/>
            <a:ext cx="92964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a:t>
            </a:r>
            <a:r>
              <a:rPr lang="en-US" altLang="zh-CN" dirty="0">
                <a:solidFill>
                  <a:srgbClr val="E91303"/>
                </a:solidFill>
                <a:latin typeface="Arial" panose="020B0604020202020204" pitchFamily="34" charset="0"/>
              </a:rPr>
              <a:t>3</a:t>
            </a:r>
            <a:r>
              <a:rPr lang="en-US" altLang="zh-CN" dirty="0">
                <a:latin typeface="Arial" panose="020B0604020202020204" pitchFamily="34" charset="0"/>
              </a:rPr>
              <a:t>         </a:t>
            </a:r>
            <a:r>
              <a:rPr lang="en-US" altLang="zh-CN" dirty="0">
                <a:solidFill>
                  <a:srgbClr val="E91303"/>
                </a:solidFill>
                <a:latin typeface="Arial" panose="020B0604020202020204" pitchFamily="34" charset="0"/>
              </a:rPr>
              <a:t>5</a:t>
            </a:r>
            <a:r>
              <a:rPr lang="en-US" altLang="zh-CN" dirty="0">
                <a:latin typeface="Arial" panose="020B0604020202020204" pitchFamily="34" charset="0"/>
              </a:rPr>
              <a:t>        </a:t>
            </a:r>
            <a:r>
              <a:rPr lang="en-US" altLang="zh-CN" dirty="0">
                <a:solidFill>
                  <a:srgbClr val="E91303"/>
                </a:solidFill>
                <a:latin typeface="Arial" panose="020B0604020202020204" pitchFamily="34" charset="0"/>
              </a:rPr>
              <a:t>6</a:t>
            </a:r>
            <a:r>
              <a:rPr lang="en-US" altLang="zh-CN" dirty="0">
                <a:latin typeface="Arial" panose="020B0604020202020204" pitchFamily="34" charset="0"/>
              </a:rPr>
              <a:t>       [8       7]    </a:t>
            </a:r>
            <a:r>
              <a:rPr lang="zh-CN" altLang="en-US" dirty="0">
                <a:latin typeface="Arial" panose="020B0604020202020204" pitchFamily="34" charset="0"/>
              </a:rPr>
              <a:t>第三趟两两比较</a:t>
            </a:r>
            <a:r>
              <a:rPr lang="en-US" altLang="zh-CN" dirty="0">
                <a:latin typeface="Arial" panose="020B0604020202020204" pitchFamily="34" charset="0"/>
              </a:rPr>
              <a:t>(5-3=2</a:t>
            </a:r>
            <a:r>
              <a:rPr lang="zh-CN" altLang="en-US" dirty="0">
                <a:latin typeface="Arial" panose="020B0604020202020204" pitchFamily="34" charset="0"/>
              </a:rPr>
              <a:t>次</a:t>
            </a:r>
            <a:r>
              <a:rPr lang="en-US" altLang="zh-CN" dirty="0">
                <a:latin typeface="Arial" panose="020B0604020202020204" pitchFamily="34" charset="0"/>
              </a:rPr>
              <a:t>),p=5</a:t>
            </a:r>
            <a:endParaRPr lang="en-US" altLang="zh-CN" dirty="0">
              <a:latin typeface="Arial" panose="020B0604020202020204" pitchFamily="34" charset="0"/>
            </a:endParaRPr>
          </a:p>
        </p:txBody>
      </p:sp>
      <p:sp>
        <p:nvSpPr>
          <p:cNvPr id="174086" name="Rectangle 6"/>
          <p:cNvSpPr/>
          <p:nvPr/>
        </p:nvSpPr>
        <p:spPr>
          <a:xfrm>
            <a:off x="-152400" y="1447800"/>
            <a:ext cx="91440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a:t>
            </a:r>
            <a:r>
              <a:rPr lang="en-US" altLang="zh-CN" dirty="0">
                <a:solidFill>
                  <a:srgbClr val="E91303"/>
                </a:solidFill>
                <a:latin typeface="Arial" panose="020B0604020202020204" pitchFamily="34" charset="0"/>
              </a:rPr>
              <a:t>3</a:t>
            </a:r>
            <a:r>
              <a:rPr lang="en-US" altLang="zh-CN" dirty="0">
                <a:latin typeface="Arial" panose="020B0604020202020204" pitchFamily="34" charset="0"/>
              </a:rPr>
              <a:t>        [5        7        8       6]    </a:t>
            </a:r>
            <a:r>
              <a:rPr lang="zh-CN" altLang="en-US" dirty="0">
                <a:latin typeface="Arial" panose="020B0604020202020204" pitchFamily="34" charset="0"/>
              </a:rPr>
              <a:t>第一趟两两比较</a:t>
            </a:r>
            <a:r>
              <a:rPr lang="en-US" altLang="zh-CN" dirty="0">
                <a:latin typeface="Arial" panose="020B0604020202020204" pitchFamily="34" charset="0"/>
              </a:rPr>
              <a:t>(5-1=4</a:t>
            </a:r>
            <a:r>
              <a:rPr lang="zh-CN" altLang="en-US" dirty="0">
                <a:latin typeface="Arial" panose="020B0604020202020204" pitchFamily="34" charset="0"/>
              </a:rPr>
              <a:t>次</a:t>
            </a:r>
            <a:r>
              <a:rPr lang="en-US" altLang="zh-CN" dirty="0">
                <a:latin typeface="Arial" panose="020B0604020202020204" pitchFamily="34" charset="0"/>
              </a:rPr>
              <a:t>),p=3</a:t>
            </a:r>
            <a:endParaRPr lang="en-US" altLang="zh-CN" dirty="0">
              <a:latin typeface="Arial" panose="020B0604020202020204" pitchFamily="34" charset="0"/>
            </a:endParaRPr>
          </a:p>
        </p:txBody>
      </p:sp>
      <p:sp>
        <p:nvSpPr>
          <p:cNvPr id="174087" name="Rectangle 7"/>
          <p:cNvSpPr/>
          <p:nvPr/>
        </p:nvSpPr>
        <p:spPr>
          <a:xfrm>
            <a:off x="0" y="3429000"/>
            <a:ext cx="9144000" cy="1219200"/>
          </a:xfrm>
          <a:prstGeom prst="rect">
            <a:avLst/>
          </a:prstGeom>
          <a:noFill/>
          <a:ln w="9525">
            <a:noFill/>
          </a:ln>
        </p:spPr>
        <p:txBody>
          <a:bodyPr/>
          <a:p>
            <a:pPr marL="342900" indent="-342900">
              <a:lnSpc>
                <a:spcPct val="120000"/>
              </a:lnSpc>
              <a:buClr>
                <a:schemeClr val="hlink"/>
              </a:buClr>
            </a:pPr>
            <a:r>
              <a:rPr lang="en-US" altLang="zh-CN" dirty="0">
                <a:latin typeface="Arial" panose="020B0604020202020204" pitchFamily="34" charset="0"/>
              </a:rPr>
              <a:t>    </a:t>
            </a:r>
            <a:r>
              <a:rPr lang="zh-CN" altLang="en-US" dirty="0">
                <a:latin typeface="Arial" panose="020B0604020202020204" pitchFamily="34" charset="0"/>
              </a:rPr>
              <a:t>以上算法是在</a:t>
            </a:r>
            <a:r>
              <a:rPr lang="en-US" altLang="zh-CN" dirty="0">
                <a:latin typeface="Arial" panose="020B0604020202020204" pitchFamily="34" charset="0"/>
              </a:rPr>
              <a:t>n</a:t>
            </a:r>
            <a:r>
              <a:rPr lang="zh-CN" altLang="en-US" dirty="0">
                <a:latin typeface="Arial" panose="020B0604020202020204" pitchFamily="34" charset="0"/>
              </a:rPr>
              <a:t>个数中找出最小的那个数所在的位置</a:t>
            </a:r>
            <a:r>
              <a:rPr lang="en-US" altLang="zh-CN" dirty="0">
                <a:latin typeface="Arial" panose="020B0604020202020204" pitchFamily="34" charset="0"/>
              </a:rPr>
              <a:t>p,</a:t>
            </a:r>
            <a:r>
              <a:rPr lang="zh-CN" altLang="en-US" dirty="0">
                <a:latin typeface="Arial" panose="020B0604020202020204" pitchFamily="34" charset="0"/>
              </a:rPr>
              <a:t>然后再把第</a:t>
            </a:r>
            <a:r>
              <a:rPr lang="en-US" altLang="zh-CN" dirty="0">
                <a:latin typeface="Arial" panose="020B0604020202020204" pitchFamily="34" charset="0"/>
              </a:rPr>
              <a:t>p</a:t>
            </a:r>
            <a:r>
              <a:rPr lang="zh-CN" altLang="en-US" dirty="0">
                <a:latin typeface="Arial" panose="020B0604020202020204" pitchFamily="34" charset="0"/>
              </a:rPr>
              <a:t>个数与第</a:t>
            </a:r>
            <a:r>
              <a:rPr lang="en-US" altLang="zh-CN" dirty="0">
                <a:latin typeface="Arial" panose="020B0604020202020204" pitchFamily="34" charset="0"/>
              </a:rPr>
              <a:t>i</a:t>
            </a:r>
            <a:r>
              <a:rPr lang="zh-CN" altLang="en-US" dirty="0">
                <a:latin typeface="Arial" panose="020B0604020202020204" pitchFamily="34" charset="0"/>
              </a:rPr>
              <a:t>个数</a:t>
            </a:r>
            <a:r>
              <a:rPr lang="en-US" altLang="zh-CN" dirty="0">
                <a:latin typeface="Arial" panose="020B0604020202020204" pitchFamily="34" charset="0"/>
              </a:rPr>
              <a:t>(</a:t>
            </a:r>
            <a:r>
              <a:rPr lang="zh-CN" altLang="en-US" dirty="0">
                <a:latin typeface="Arial" panose="020B0604020202020204" pitchFamily="34" charset="0"/>
              </a:rPr>
              <a:t>第</a:t>
            </a:r>
            <a:r>
              <a:rPr lang="en-US" altLang="zh-CN" dirty="0">
                <a:latin typeface="Arial" panose="020B0604020202020204" pitchFamily="34" charset="0"/>
              </a:rPr>
              <a:t>i</a:t>
            </a:r>
            <a:r>
              <a:rPr lang="zh-CN" altLang="en-US" dirty="0">
                <a:latin typeface="Arial" panose="020B0604020202020204" pitchFamily="34" charset="0"/>
              </a:rPr>
              <a:t>趟</a:t>
            </a:r>
            <a:r>
              <a:rPr lang="en-US" altLang="zh-CN" dirty="0">
                <a:latin typeface="Arial" panose="020B0604020202020204" pitchFamily="34" charset="0"/>
              </a:rPr>
              <a:t>)</a:t>
            </a:r>
            <a:r>
              <a:rPr lang="zh-CN" altLang="en-US" dirty="0">
                <a:latin typeface="Arial" panose="020B0604020202020204" pitchFamily="34" charset="0"/>
              </a:rPr>
              <a:t>对调，把最小数放在</a:t>
            </a:r>
            <a:r>
              <a:rPr lang="en-US" altLang="zh-CN" dirty="0">
                <a:latin typeface="Arial" panose="020B0604020202020204" pitchFamily="34" charset="0"/>
              </a:rPr>
              <a:t>i</a:t>
            </a:r>
            <a:r>
              <a:rPr lang="zh-CN" altLang="en-US" dirty="0">
                <a:latin typeface="Arial" panose="020B0604020202020204" pitchFamily="34" charset="0"/>
              </a:rPr>
              <a:t>个位置上。重复此法，进行</a:t>
            </a:r>
            <a:r>
              <a:rPr lang="en-US" altLang="zh-CN" dirty="0">
                <a:latin typeface="Arial" panose="020B0604020202020204" pitchFamily="34" charset="0"/>
              </a:rPr>
              <a:t>n-1</a:t>
            </a:r>
            <a:r>
              <a:rPr lang="zh-CN" altLang="en-US" dirty="0">
                <a:latin typeface="Arial" panose="020B0604020202020204" pitchFamily="34" charset="0"/>
              </a:rPr>
              <a:t>次的扫描后，就可以把</a:t>
            </a:r>
            <a:r>
              <a:rPr lang="en-US" altLang="zh-CN" dirty="0">
                <a:latin typeface="Arial" panose="020B0604020202020204" pitchFamily="34" charset="0"/>
              </a:rPr>
              <a:t>n</a:t>
            </a:r>
            <a:r>
              <a:rPr lang="zh-CN" altLang="en-US" dirty="0">
                <a:latin typeface="Arial" panose="020B0604020202020204" pitchFamily="34" charset="0"/>
              </a:rPr>
              <a:t>个数按从小到大的顺序排好。</a:t>
            </a:r>
            <a:endParaRPr lang="zh-CN" altLang="en-US" dirty="0">
              <a:latin typeface="Arial" panose="020B0604020202020204" pitchFamily="34" charset="0"/>
            </a:endParaRPr>
          </a:p>
        </p:txBody>
      </p:sp>
      <p:sp>
        <p:nvSpPr>
          <p:cNvPr id="174088" name="Rectangle 8"/>
          <p:cNvSpPr/>
          <p:nvPr/>
        </p:nvSpPr>
        <p:spPr>
          <a:xfrm>
            <a:off x="-152400" y="2819400"/>
            <a:ext cx="9144000" cy="304800"/>
          </a:xfrm>
          <a:prstGeom prst="rect">
            <a:avLst/>
          </a:prstGeom>
          <a:noFill/>
          <a:ln w="9525">
            <a:noFill/>
          </a:ln>
        </p:spPr>
        <p:txBody>
          <a:bodyPr/>
          <a:p>
            <a:pPr marL="342900" indent="-342900">
              <a:lnSpc>
                <a:spcPct val="90000"/>
              </a:lnSpc>
              <a:buClr>
                <a:schemeClr val="hlink"/>
              </a:buClr>
            </a:pPr>
            <a:r>
              <a:rPr lang="en-US" altLang="zh-CN" dirty="0">
                <a:latin typeface="Arial" panose="020B0604020202020204" pitchFamily="34" charset="0"/>
              </a:rPr>
              <a:t>    </a:t>
            </a:r>
            <a:r>
              <a:rPr lang="en-US" altLang="zh-CN" dirty="0">
                <a:solidFill>
                  <a:srgbClr val="E91303"/>
                </a:solidFill>
                <a:latin typeface="Arial" panose="020B0604020202020204" pitchFamily="34" charset="0"/>
              </a:rPr>
              <a:t>3         5        6        7      </a:t>
            </a:r>
            <a:r>
              <a:rPr lang="en-US" altLang="zh-CN" dirty="0">
                <a:latin typeface="Arial" panose="020B0604020202020204" pitchFamily="34" charset="0"/>
              </a:rPr>
              <a:t>[8]    </a:t>
            </a:r>
            <a:r>
              <a:rPr lang="zh-CN" altLang="en-US" dirty="0">
                <a:latin typeface="Arial" panose="020B0604020202020204" pitchFamily="34" charset="0"/>
              </a:rPr>
              <a:t>第四趟两两比较</a:t>
            </a:r>
            <a:r>
              <a:rPr lang="en-US" altLang="zh-CN" dirty="0">
                <a:latin typeface="Arial" panose="020B0604020202020204" pitchFamily="34" charset="0"/>
              </a:rPr>
              <a:t>(5-4=1</a:t>
            </a:r>
            <a:r>
              <a:rPr lang="zh-CN" altLang="en-US" dirty="0">
                <a:latin typeface="Arial" panose="020B0604020202020204" pitchFamily="34" charset="0"/>
              </a:rPr>
              <a:t>次</a:t>
            </a:r>
            <a:r>
              <a:rPr lang="en-US" altLang="zh-CN" dirty="0">
                <a:latin typeface="Arial" panose="020B0604020202020204" pitchFamily="34" charset="0"/>
              </a:rPr>
              <a:t>),p=5</a:t>
            </a:r>
            <a:endParaRPr lang="en-US" altLang="zh-CN" dirty="0">
              <a:latin typeface="Arial" panose="020B0604020202020204" pitchFamily="34" charset="0"/>
            </a:endParaRPr>
          </a:p>
        </p:txBody>
      </p:sp>
      <p:sp>
        <p:nvSpPr>
          <p:cNvPr id="174091" name="Text Box 11"/>
          <p:cNvSpPr txBox="1"/>
          <p:nvPr/>
        </p:nvSpPr>
        <p:spPr>
          <a:xfrm>
            <a:off x="611188" y="6127750"/>
            <a:ext cx="6019800" cy="366713"/>
          </a:xfrm>
          <a:prstGeom prst="rect">
            <a:avLst/>
          </a:prstGeom>
          <a:noFill/>
          <a:ln w="9525">
            <a:noFill/>
          </a:ln>
        </p:spPr>
        <p:txBody>
          <a:bodyPr>
            <a:spAutoFit/>
          </a:bodyPr>
          <a:p>
            <a:r>
              <a:rPr lang="en-US" altLang="zh-CN" dirty="0">
                <a:solidFill>
                  <a:srgbClr val="E91303"/>
                </a:solidFill>
                <a:latin typeface="Arial" panose="020B0604020202020204" pitchFamily="34" charset="0"/>
              </a:rPr>
              <a:t>t=a[i]; a[i]=a[p];a[p]=t;     </a:t>
            </a:r>
            <a:endParaRPr lang="en-US" altLang="zh-CN" dirty="0">
              <a:solidFill>
                <a:srgbClr val="E91303"/>
              </a:solidFill>
              <a:latin typeface="Arial" panose="020B0604020202020204" pitchFamily="34" charset="0"/>
            </a:endParaRPr>
          </a:p>
        </p:txBody>
      </p:sp>
      <p:sp>
        <p:nvSpPr>
          <p:cNvPr id="174094" name="Text Box 14"/>
          <p:cNvSpPr txBox="1">
            <a:spLocks noChangeArrowheads="1"/>
          </p:cNvSpPr>
          <p:nvPr/>
        </p:nvSpPr>
        <p:spPr bwMode="auto">
          <a:xfrm>
            <a:off x="0" y="5119688"/>
            <a:ext cx="9296400" cy="954088"/>
          </a:xfrm>
          <a:prstGeom prst="rect">
            <a:avLst/>
          </a:prstGeom>
          <a:noFill/>
          <a:ln w="9525">
            <a:noFill/>
            <a:miter lim="800000"/>
          </a:ln>
        </p:spPr>
        <p:txBody>
          <a:bodyPr>
            <a:spAutoFit/>
          </a:bodyPr>
          <a:lstStyle/>
          <a:p>
            <a:pPr marR="0" defTabSz="914400">
              <a:buClrTx/>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       </a:t>
            </a:r>
            <a:r>
              <a:rPr kumimoji="0" lang="en-US" altLang="zh-CN" sz="2000" kern="1200" cap="none" spc="0" normalizeH="0" baseline="0" noProof="0">
                <a:solidFill>
                  <a:srgbClr val="E91303"/>
                </a:solidFill>
                <a:latin typeface="Arial" panose="020B0604020202020204" pitchFamily="34" charset="0"/>
                <a:ea typeface="宋体" panose="02010600030101010101" pitchFamily="2" charset="-122"/>
                <a:cs typeface="+mn-cs"/>
              </a:rPr>
              <a:t>p=i;                             </a:t>
            </a:r>
            <a:r>
              <a:rPr kumimoji="0" lang="en-US" altLang="zh-CN" sz="2000" kern="1200" cap="none" spc="0" normalizeH="0" baseline="0" noProof="0">
                <a:latin typeface="Arial" panose="020B0604020202020204" pitchFamily="34" charset="0"/>
                <a:ea typeface="宋体" panose="02010600030101010101" pitchFamily="2" charset="-122"/>
                <a:cs typeface="+mn-cs"/>
              </a:rPr>
              <a:t>//</a:t>
            </a:r>
            <a:r>
              <a:rPr kumimoji="0" lang="en-US" altLang="zh-CN" sz="2000" kern="1200" cap="none" spc="0" normalizeH="0" baseline="0" noProof="0">
                <a:solidFill>
                  <a:srgbClr val="E91303"/>
                </a:solidFill>
                <a:latin typeface="Arial" panose="020B0604020202020204" pitchFamily="34" charset="0"/>
                <a:ea typeface="宋体" panose="02010600030101010101" pitchFamily="2" charset="-122"/>
                <a:cs typeface="+mn-cs"/>
              </a:rPr>
              <a:t> </a:t>
            </a:r>
            <a:r>
              <a:rPr kumimoji="0" lang="en-US" altLang="zh-CN" sz="2000" kern="1200" cap="none" spc="0" normalizeH="0" baseline="0" noProof="0" dirty="0" err="1">
                <a:latin typeface="Arial" panose="020B0604020202020204" pitchFamily="34" charset="0"/>
                <a:ea typeface="宋体" panose="02010600030101010101" pitchFamily="2" charset="-122"/>
                <a:cs typeface="+mn-cs"/>
              </a:rPr>
              <a:t>i</a:t>
            </a:r>
            <a:r>
              <a:rPr kumimoji="0" lang="zh-CN" altLang="en-US" sz="2000" kern="1200" cap="none" spc="0" normalizeH="0" baseline="0" noProof="0" dirty="0">
                <a:latin typeface="Arial" panose="020B0604020202020204" pitchFamily="34" charset="0"/>
                <a:ea typeface="宋体" panose="02010600030101010101" pitchFamily="2" charset="-122"/>
                <a:cs typeface="+mn-cs"/>
              </a:rPr>
              <a:t>代表</a:t>
            </a:r>
            <a:r>
              <a:rPr kumimoji="0" lang="zh-CN" altLang="en-US" sz="2000" kern="1200" cap="none" spc="0" normalizeH="0" baseline="0" noProof="0">
                <a:latin typeface="Arial" panose="020B0604020202020204" pitchFamily="34" charset="0"/>
                <a:ea typeface="宋体" panose="02010600030101010101" pitchFamily="2" charset="-122"/>
                <a:cs typeface="+mn-cs"/>
              </a:rPr>
              <a:t>第几趟</a:t>
            </a:r>
            <a:r>
              <a:rPr kumimoji="0" lang="en-US" altLang="zh-CN" sz="2000" kern="1200" cap="none" spc="0" normalizeH="0" baseline="0" noProof="0">
                <a:latin typeface="Arial" panose="020B0604020202020204" pitchFamily="34" charset="0"/>
                <a:ea typeface="宋体" panose="02010600030101010101" pitchFamily="2" charset="-122"/>
                <a:cs typeface="+mn-cs"/>
              </a:rPr>
              <a:t>, p</a:t>
            </a:r>
            <a:r>
              <a:rPr kumimoji="0" lang="zh-CN" altLang="en-US" sz="2000" kern="1200" cap="none" spc="0" normalizeH="0" baseline="0" noProof="0">
                <a:latin typeface="Arial" panose="020B0604020202020204" pitchFamily="34" charset="0"/>
                <a:ea typeface="宋体" panose="02010600030101010101" pitchFamily="2" charset="-122"/>
                <a:cs typeface="+mn-cs"/>
              </a:rPr>
              <a:t>指向</a:t>
            </a:r>
            <a:r>
              <a:rPr kumimoji="0" lang="en-US" altLang="zh-CN" sz="2000" kern="1200" cap="none" spc="0" normalizeH="0" baseline="0" noProof="0">
                <a:latin typeface="Arial" panose="020B0604020202020204" pitchFamily="34" charset="0"/>
                <a:ea typeface="宋体" panose="02010600030101010101" pitchFamily="2" charset="-122"/>
                <a:cs typeface="+mn-cs"/>
              </a:rPr>
              <a:t>i</a:t>
            </a:r>
            <a:endParaRPr kumimoji="0" lang="en-US" altLang="zh-CN" sz="2000" kern="1200" cap="none" spc="0" normalizeH="0" baseline="0" noProof="0" dirty="0">
              <a:solidFill>
                <a:srgbClr val="E91303"/>
              </a:solidFill>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000" kern="1200" cap="none" spc="0" normalizeH="0" baseline="0" noProof="0">
                <a:solidFill>
                  <a:srgbClr val="E91303"/>
                </a:solidFill>
                <a:latin typeface="Arial" panose="020B0604020202020204" pitchFamily="34" charset="0"/>
                <a:ea typeface="宋体" panose="02010600030101010101" pitchFamily="2" charset="-122"/>
                <a:cs typeface="+mn-cs"/>
              </a:rPr>
              <a:t>       for (j=i+1; j&lt;=n; i++)</a:t>
            </a:r>
            <a:r>
              <a:rPr kumimoji="0" lang="en-US" altLang="zh-CN" sz="2000" kern="1200" cap="none" spc="0" normalizeH="0" baseline="0" noProof="0">
                <a:latin typeface="Arial" panose="020B0604020202020204" pitchFamily="34" charset="0"/>
                <a:ea typeface="宋体" panose="02010600030101010101" pitchFamily="2" charset="-122"/>
                <a:cs typeface="+mn-cs"/>
              </a:rPr>
              <a:t>//</a:t>
            </a:r>
            <a:r>
              <a:rPr kumimoji="0" lang="zh-CN" altLang="en-US" sz="2000" kern="1200" cap="none" spc="0" normalizeH="0" baseline="0" noProof="0">
                <a:latin typeface="Arial" panose="020B0604020202020204" pitchFamily="34" charset="0"/>
                <a:ea typeface="宋体" panose="02010600030101010101" pitchFamily="2" charset="-122"/>
                <a:cs typeface="+mn-cs"/>
              </a:rPr>
              <a:t>在</a:t>
            </a:r>
            <a:r>
              <a:rPr kumimoji="0" lang="en-US" altLang="zh-CN" sz="2000" kern="1200" cap="none" spc="0" normalizeH="0" baseline="0" noProof="0" dirty="0" err="1">
                <a:latin typeface="Arial" panose="020B0604020202020204" pitchFamily="34" charset="0"/>
                <a:ea typeface="宋体" panose="02010600030101010101" pitchFamily="2" charset="-122"/>
                <a:cs typeface="+mn-cs"/>
              </a:rPr>
              <a:t>i</a:t>
            </a:r>
            <a:r>
              <a:rPr kumimoji="0" lang="en-US" altLang="zh-CN" sz="2000" kern="1200" cap="none" spc="0" normalizeH="0" baseline="0" noProof="0" dirty="0">
                <a:latin typeface="Arial" panose="020B0604020202020204" pitchFamily="34" charset="0"/>
                <a:ea typeface="宋体" panose="02010600030101010101" pitchFamily="2" charset="-122"/>
                <a:cs typeface="+mn-cs"/>
              </a:rPr>
              <a:t>…n</a:t>
            </a:r>
            <a:r>
              <a:rPr kumimoji="0" lang="zh-CN" altLang="en-US" sz="2000" kern="1200" cap="none" spc="0" normalizeH="0" baseline="0" noProof="0" dirty="0">
                <a:latin typeface="Arial" panose="020B0604020202020204" pitchFamily="34" charset="0"/>
                <a:ea typeface="宋体" panose="02010600030101010101" pitchFamily="2" charset="-122"/>
                <a:cs typeface="+mn-cs"/>
              </a:rPr>
              <a:t>之间找出最小的那个数所在的</a:t>
            </a:r>
            <a:r>
              <a:rPr kumimoji="0" lang="zh-CN" altLang="en-US" sz="2000" kern="1200" cap="none" spc="0" normalizeH="0" baseline="0" noProof="0">
                <a:latin typeface="Arial" panose="020B0604020202020204" pitchFamily="34" charset="0"/>
                <a:ea typeface="宋体" panose="02010600030101010101" pitchFamily="2" charset="-122"/>
                <a:cs typeface="+mn-cs"/>
              </a:rPr>
              <a:t>位置</a:t>
            </a:r>
            <a:r>
              <a:rPr kumimoji="0" lang="en-US" altLang="zh-CN" sz="2000" kern="1200" cap="none" spc="0" normalizeH="0" baseline="0" noProof="0">
                <a:latin typeface="Arial" panose="020B0604020202020204" pitchFamily="34" charset="0"/>
                <a:ea typeface="宋体" panose="02010600030101010101" pitchFamily="2" charset="-122"/>
                <a:cs typeface="+mn-cs"/>
              </a:rPr>
              <a:t>p</a:t>
            </a:r>
            <a:endParaRPr kumimoji="0" lang="en-US" altLang="zh-CN" sz="20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000" kern="1200" cap="none" spc="0" normalizeH="0" baseline="0" noProof="0" dirty="0">
                <a:solidFill>
                  <a:srgbClr val="E91303"/>
                </a:solidFill>
                <a:latin typeface="Arial" panose="020B0604020202020204" pitchFamily="34" charset="0"/>
                <a:ea typeface="宋体" panose="02010600030101010101" pitchFamily="2" charset="-122"/>
                <a:cs typeface="+mn-cs"/>
              </a:rPr>
              <a:t>          </a:t>
            </a:r>
            <a:r>
              <a:rPr kumimoji="0" lang="en-US" altLang="zh-CN" sz="2000" kern="1200" cap="none" spc="0" normalizeH="0" baseline="0" noProof="0">
                <a:solidFill>
                  <a:srgbClr val="E91303"/>
                </a:solidFill>
                <a:latin typeface="Arial" panose="020B0604020202020204" pitchFamily="34" charset="0"/>
                <a:ea typeface="宋体" panose="02010600030101010101" pitchFamily="2" charset="-122"/>
                <a:cs typeface="+mn-cs"/>
              </a:rPr>
              <a:t>if (a[j</a:t>
            </a:r>
            <a:r>
              <a:rPr kumimoji="0" lang="en-US" altLang="zh-CN" sz="2000" kern="1200" cap="none" spc="0" normalizeH="0" baseline="0" noProof="0" dirty="0">
                <a:solidFill>
                  <a:srgbClr val="E91303"/>
                </a:solidFill>
                <a:latin typeface="Arial" panose="020B0604020202020204" pitchFamily="34" charset="0"/>
                <a:ea typeface="宋体" panose="02010600030101010101" pitchFamily="2" charset="-122"/>
                <a:cs typeface="+mn-cs"/>
              </a:rPr>
              <a:t>]&lt;</a:t>
            </a:r>
            <a:r>
              <a:rPr kumimoji="0" lang="en-US" altLang="zh-CN" sz="2000" kern="1200" cap="none" spc="0" normalizeH="0" baseline="0" noProof="0">
                <a:solidFill>
                  <a:srgbClr val="E91303"/>
                </a:solidFill>
                <a:latin typeface="Arial" panose="020B0604020202020204" pitchFamily="34" charset="0"/>
                <a:ea typeface="宋体" panose="02010600030101010101" pitchFamily="2" charset="-122"/>
                <a:cs typeface="+mn-cs"/>
              </a:rPr>
              <a:t>a[p]) p=j;    </a:t>
            </a:r>
            <a:r>
              <a:rPr kumimoji="0" lang="en-US" altLang="zh-CN" sz="2000" kern="1200" cap="none" spc="0" normalizeH="0" baseline="0" noProof="0" dirty="0">
                <a:solidFill>
                  <a:schemeClr val="accent4"/>
                </a:solidFill>
                <a:latin typeface="Arial" panose="020B0604020202020204" pitchFamily="34" charset="0"/>
                <a:ea typeface="宋体" panose="02010600030101010101" pitchFamily="2" charset="-122"/>
                <a:cs typeface="+mn-cs"/>
              </a:rPr>
              <a:t>//p</a:t>
            </a:r>
            <a:r>
              <a:rPr kumimoji="0" lang="zh-CN" altLang="en-US" sz="2000" kern="1200" cap="none" spc="0" normalizeH="0" baseline="0" noProof="0" dirty="0">
                <a:solidFill>
                  <a:schemeClr val="accent4"/>
                </a:solidFill>
                <a:latin typeface="Arial" panose="020B0604020202020204" pitchFamily="34" charset="0"/>
                <a:ea typeface="宋体" panose="02010600030101010101" pitchFamily="2" charset="-122"/>
                <a:cs typeface="+mn-cs"/>
              </a:rPr>
              <a:t>指向最小数的位置</a:t>
            </a:r>
            <a:r>
              <a:rPr kumimoji="0" lang="en-US" altLang="zh-CN" sz="2000" kern="1200" cap="none" spc="0" normalizeH="0" baseline="0" noProof="0" dirty="0">
                <a:solidFill>
                  <a:schemeClr val="accent4"/>
                </a:solidFill>
                <a:latin typeface="Arial" panose="020B0604020202020204" pitchFamily="34" charset="0"/>
                <a:ea typeface="宋体" panose="02010600030101010101" pitchFamily="2" charset="-122"/>
                <a:cs typeface="+mn-cs"/>
              </a:rPr>
              <a:t>(</a:t>
            </a:r>
            <a:r>
              <a:rPr kumimoji="0" lang="zh-CN" altLang="en-US" sz="2000" kern="1200" cap="none" spc="0" normalizeH="0" baseline="0" noProof="0" dirty="0">
                <a:solidFill>
                  <a:schemeClr val="accent4"/>
                </a:solidFill>
                <a:latin typeface="Arial" panose="020B0604020202020204" pitchFamily="34" charset="0"/>
                <a:ea typeface="宋体" panose="02010600030101010101" pitchFamily="2" charset="-122"/>
                <a:cs typeface="+mn-cs"/>
              </a:rPr>
              <a:t>数组下标</a:t>
            </a:r>
            <a:r>
              <a:rPr kumimoji="0" lang="en-US" altLang="zh-CN" sz="2000" kern="1200" cap="none" spc="0" normalizeH="0" baseline="0" noProof="0" dirty="0">
                <a:solidFill>
                  <a:schemeClr val="accent4"/>
                </a:solidFill>
                <a:latin typeface="Arial" panose="020B0604020202020204" pitchFamily="34" charset="0"/>
                <a:ea typeface="宋体" panose="02010600030101010101" pitchFamily="2" charset="-122"/>
                <a:cs typeface="+mn-cs"/>
              </a:rPr>
              <a:t>) </a:t>
            </a:r>
            <a:endParaRPr kumimoji="0" lang="en-US" altLang="zh-CN" sz="2000" kern="1200" cap="none" spc="0" normalizeH="0" baseline="0" noProof="0" dirty="0">
              <a:solidFill>
                <a:schemeClr val="accent4"/>
              </a:solidFill>
              <a:latin typeface="Arial" panose="020B0604020202020204" pitchFamily="34" charset="0"/>
              <a:ea typeface="宋体" panose="02010600030101010101" pitchFamily="2" charset="-122"/>
              <a:cs typeface="+mn-cs"/>
            </a:endParaRPr>
          </a:p>
        </p:txBody>
      </p:sp>
      <p:sp>
        <p:nvSpPr>
          <p:cNvPr id="174089" name="Text Box 9"/>
          <p:cNvSpPr txBox="1"/>
          <p:nvPr/>
        </p:nvSpPr>
        <p:spPr>
          <a:xfrm>
            <a:off x="304800" y="4741863"/>
            <a:ext cx="4191000" cy="368300"/>
          </a:xfrm>
          <a:prstGeom prst="rect">
            <a:avLst/>
          </a:prstGeom>
          <a:noFill/>
          <a:ln w="9525">
            <a:noFill/>
          </a:ln>
        </p:spPr>
        <p:txBody>
          <a:bodyPr>
            <a:spAutoFit/>
          </a:bodyPr>
          <a:p>
            <a:r>
              <a:rPr lang="en-US" altLang="zh-CN" dirty="0">
                <a:latin typeface="Arial" panose="020B0604020202020204" pitchFamily="34" charset="0"/>
              </a:rPr>
              <a:t> for (i=1; i&lt;n; i++){      </a:t>
            </a:r>
            <a:endParaRPr lang="en-US" altLang="zh-CN" dirty="0">
              <a:latin typeface="Arial" panose="020B0604020202020204" pitchFamily="34" charset="0"/>
            </a:endParaRPr>
          </a:p>
        </p:txBody>
      </p:sp>
      <p:sp>
        <p:nvSpPr>
          <p:cNvPr id="174095" name="Text Box 15"/>
          <p:cNvSpPr txBox="1"/>
          <p:nvPr/>
        </p:nvSpPr>
        <p:spPr>
          <a:xfrm>
            <a:off x="395288" y="6415088"/>
            <a:ext cx="1447800" cy="350837"/>
          </a:xfrm>
          <a:prstGeom prst="rect">
            <a:avLst/>
          </a:prstGeom>
          <a:noFill/>
          <a:ln w="9525">
            <a:noFill/>
          </a:ln>
        </p:spPr>
        <p:txBody>
          <a:bodyPr>
            <a:spAutoFit/>
          </a:bodyPr>
          <a:p>
            <a:pPr>
              <a:spcBef>
                <a:spcPct val="50000"/>
              </a:spcBef>
            </a:pPr>
            <a:r>
              <a:rPr lang="en-US" altLang="zh-CN" dirty="0">
                <a:latin typeface="Arial" panose="020B0604020202020204" pitchFamily="34" charset="0"/>
              </a:rPr>
              <a:t>};</a:t>
            </a:r>
            <a:endParaRPr lang="en-US" altLang="zh-CN"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box(in)">
                                      <p:cBhvr>
                                        <p:cTn id="7" dur="500"/>
                                        <p:tgtEl>
                                          <p:spTgt spid="1740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086"/>
                                        </p:tgtEl>
                                        <p:attrNameLst>
                                          <p:attrName>style.visibility</p:attrName>
                                        </p:attrNameLst>
                                      </p:cBhvr>
                                      <p:to>
                                        <p:strVal val="visible"/>
                                      </p:to>
                                    </p:set>
                                    <p:animEffect transition="in" filter="box(in)">
                                      <p:cBhvr>
                                        <p:cTn id="12" dur="500"/>
                                        <p:tgtEl>
                                          <p:spTgt spid="17408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084"/>
                                        </p:tgtEl>
                                        <p:attrNameLst>
                                          <p:attrName>style.visibility</p:attrName>
                                        </p:attrNameLst>
                                      </p:cBhvr>
                                      <p:to>
                                        <p:strVal val="visible"/>
                                      </p:to>
                                    </p:set>
                                    <p:animEffect transition="in" filter="box(in)">
                                      <p:cBhvr>
                                        <p:cTn id="17" dur="500"/>
                                        <p:tgtEl>
                                          <p:spTgt spid="17408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4085"/>
                                        </p:tgtEl>
                                        <p:attrNameLst>
                                          <p:attrName>style.visibility</p:attrName>
                                        </p:attrNameLst>
                                      </p:cBhvr>
                                      <p:to>
                                        <p:strVal val="visible"/>
                                      </p:to>
                                    </p:set>
                                    <p:animEffect transition="in" filter="box(in)">
                                      <p:cBhvr>
                                        <p:cTn id="22" dur="500"/>
                                        <p:tgtEl>
                                          <p:spTgt spid="17408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4088"/>
                                        </p:tgtEl>
                                        <p:attrNameLst>
                                          <p:attrName>style.visibility</p:attrName>
                                        </p:attrNameLst>
                                      </p:cBhvr>
                                      <p:to>
                                        <p:strVal val="visible"/>
                                      </p:to>
                                    </p:set>
                                    <p:animEffect transition="in" filter="box(in)">
                                      <p:cBhvr>
                                        <p:cTn id="27" dur="500"/>
                                        <p:tgtEl>
                                          <p:spTgt spid="17408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4087"/>
                                        </p:tgtEl>
                                        <p:attrNameLst>
                                          <p:attrName>style.visibility</p:attrName>
                                        </p:attrNameLst>
                                      </p:cBhvr>
                                      <p:to>
                                        <p:strVal val="visible"/>
                                      </p:to>
                                    </p:set>
                                    <p:animEffect transition="in" filter="box(in)">
                                      <p:cBhvr>
                                        <p:cTn id="32" dur="500"/>
                                        <p:tgtEl>
                                          <p:spTgt spid="17408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4094"/>
                                        </p:tgtEl>
                                        <p:attrNameLst>
                                          <p:attrName>style.visibility</p:attrName>
                                        </p:attrNameLst>
                                      </p:cBhvr>
                                      <p:to>
                                        <p:strVal val="visible"/>
                                      </p:to>
                                    </p:set>
                                    <p:animEffect transition="in" filter="box(in)">
                                      <p:cBhvr>
                                        <p:cTn id="37" dur="500"/>
                                        <p:tgtEl>
                                          <p:spTgt spid="17409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4091"/>
                                        </p:tgtEl>
                                        <p:attrNameLst>
                                          <p:attrName>style.visibility</p:attrName>
                                        </p:attrNameLst>
                                      </p:cBhvr>
                                      <p:to>
                                        <p:strVal val="visible"/>
                                      </p:to>
                                    </p:set>
                                    <p:animEffect transition="in" filter="box(in)">
                                      <p:cBhvr>
                                        <p:cTn id="42" dur="500"/>
                                        <p:tgtEl>
                                          <p:spTgt spid="17409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4089"/>
                                        </p:tgtEl>
                                        <p:attrNameLst>
                                          <p:attrName>style.visibility</p:attrName>
                                        </p:attrNameLst>
                                      </p:cBhvr>
                                      <p:to>
                                        <p:strVal val="visible"/>
                                      </p:to>
                                    </p:set>
                                    <p:animEffect transition="in" filter="blinds(horizontal)">
                                      <p:cBhvr>
                                        <p:cTn id="47" dur="500"/>
                                        <p:tgtEl>
                                          <p:spTgt spid="17408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4095"/>
                                        </p:tgtEl>
                                        <p:attrNameLst>
                                          <p:attrName>style.visibility</p:attrName>
                                        </p:attrNameLst>
                                      </p:cBhvr>
                                      <p:to>
                                        <p:strVal val="visible"/>
                                      </p:to>
                                    </p:set>
                                    <p:animEffect transition="in" filter="blinds(horizontal)">
                                      <p:cBhvr>
                                        <p:cTn id="50" dur="500"/>
                                        <p:tgtEl>
                                          <p:spTgt spid="174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p:bldP spid="174084" grpId="0"/>
      <p:bldP spid="174085" grpId="0"/>
      <p:bldP spid="174086" grpId="0"/>
      <p:bldP spid="174087" grpId="0"/>
      <p:bldP spid="174088" grpId="0"/>
      <p:bldP spid="174091" grpId="0"/>
      <p:bldP spid="174094" grpId="0"/>
      <p:bldP spid="174089" grpId="0"/>
      <p:bldP spid="1740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5" name="Text Box 5"/>
          <p:cNvSpPr txBox="1"/>
          <p:nvPr/>
        </p:nvSpPr>
        <p:spPr>
          <a:xfrm>
            <a:off x="685800" y="76200"/>
            <a:ext cx="4038600" cy="6740525"/>
          </a:xfrm>
          <a:prstGeom prst="rect">
            <a:avLst/>
          </a:prstGeom>
          <a:noFill/>
          <a:ln w="12700">
            <a:noFill/>
          </a:ln>
        </p:spPr>
        <p:txBody>
          <a:bodyPr>
            <a:spAutoFit/>
          </a:bodyPr>
          <a:p>
            <a:r>
              <a:rPr lang="en-GB" altLang="zh-CN" sz="2400" dirty="0">
                <a:latin typeface="Arial" panose="020B0604020202020204" pitchFamily="34" charset="0"/>
              </a:rPr>
              <a:t>#include &lt;iostream&gt;</a:t>
            </a:r>
            <a:endParaRPr lang="en-GB" altLang="zh-CN" sz="2400" dirty="0">
              <a:latin typeface="Arial" panose="020B0604020202020204" pitchFamily="34" charset="0"/>
            </a:endParaRPr>
          </a:p>
          <a:p>
            <a:r>
              <a:rPr lang="en-US" altLang="zh-CN" sz="2400" dirty="0">
                <a:latin typeface="Arial" panose="020B0604020202020204" pitchFamily="34" charset="0"/>
              </a:rPr>
              <a:t>using namespace std;</a:t>
            </a:r>
            <a:endParaRPr lang="en-US" altLang="zh-CN" sz="2400" dirty="0">
              <a:latin typeface="Arial" panose="020B0604020202020204" pitchFamily="34" charset="0"/>
            </a:endParaRPr>
          </a:p>
          <a:p>
            <a:r>
              <a:rPr lang="en-GB" altLang="zh-CN" sz="2400" dirty="0">
                <a:latin typeface="Arial" panose="020B0604020202020204" pitchFamily="34" charset="0"/>
              </a:rPr>
              <a:t>int  main()</a:t>
            </a:r>
            <a:endParaRPr lang="en-GB" altLang="zh-CN" sz="2400" dirty="0">
              <a:latin typeface="Arial" panose="020B0604020202020204" pitchFamily="34" charset="0"/>
            </a:endParaRPr>
          </a:p>
          <a:p>
            <a:r>
              <a:rPr lang="en-GB" altLang="zh-CN" sz="2400" dirty="0">
                <a:latin typeface="Arial" panose="020B0604020202020204" pitchFamily="34" charset="0"/>
              </a:rPr>
              <a:t>{</a:t>
            </a:r>
            <a:endParaRPr lang="en-GB" altLang="zh-CN" sz="2400" dirty="0">
              <a:latin typeface="Arial" panose="020B0604020202020204" pitchFamily="34" charset="0"/>
            </a:endParaRPr>
          </a:p>
          <a:p>
            <a:r>
              <a:rPr lang="en-GB" altLang="zh-CN" sz="2400" dirty="0">
                <a:latin typeface="Arial" panose="020B0604020202020204" pitchFamily="34" charset="0"/>
              </a:rPr>
              <a:t>    int a[10],i,j,k,temp,n=10;</a:t>
            </a:r>
            <a:endParaRPr lang="en-GB" altLang="zh-CN" sz="2400" dirty="0">
              <a:latin typeface="Arial" panose="020B0604020202020204" pitchFamily="34" charset="0"/>
            </a:endParaRPr>
          </a:p>
          <a:p>
            <a:r>
              <a:rPr lang="en-GB" altLang="zh-CN" sz="2400" dirty="0">
                <a:latin typeface="Arial" panose="020B0604020202020204" pitchFamily="34" charset="0"/>
              </a:rPr>
              <a:t>    for (i=0;i&lt;n;i++)</a:t>
            </a:r>
            <a:endParaRPr lang="en-GB" altLang="zh-CN" sz="2400" dirty="0">
              <a:latin typeface="Arial" panose="020B0604020202020204" pitchFamily="34" charset="0"/>
            </a:endParaRPr>
          </a:p>
          <a:p>
            <a:r>
              <a:rPr lang="en-GB" altLang="zh-CN" sz="2400" dirty="0">
                <a:latin typeface="Arial" panose="020B0604020202020204" pitchFamily="34" charset="0"/>
              </a:rPr>
              <a:t>          cin&gt;&gt;a[i];</a:t>
            </a:r>
            <a:endParaRPr lang="en-GB" altLang="zh-CN" sz="2400" dirty="0">
              <a:latin typeface="Arial" panose="020B0604020202020204" pitchFamily="34" charset="0"/>
            </a:endParaRPr>
          </a:p>
          <a:p>
            <a:r>
              <a:rPr lang="en-GB" altLang="zh-CN" sz="2400" dirty="0">
                <a:latin typeface="Arial" panose="020B0604020202020204" pitchFamily="34" charset="0"/>
              </a:rPr>
              <a:t>    </a:t>
            </a:r>
            <a:r>
              <a:rPr lang="en-GB" altLang="zh-CN" sz="2400" dirty="0">
                <a:solidFill>
                  <a:srgbClr val="FF3300"/>
                </a:solidFill>
                <a:latin typeface="Arial" panose="020B0604020202020204" pitchFamily="34" charset="0"/>
              </a:rPr>
              <a:t>for (i=0;i&lt;n-1;i++)</a:t>
            </a:r>
            <a:endParaRPr lang="en-GB" altLang="zh-CN" sz="2400" dirty="0">
              <a:solidFill>
                <a:srgbClr val="FF3300"/>
              </a:solidFill>
              <a:latin typeface="Arial" panose="020B0604020202020204" pitchFamily="34" charset="0"/>
            </a:endParaRPr>
          </a:p>
          <a:p>
            <a:r>
              <a:rPr lang="en-GB" altLang="zh-CN" sz="2400" dirty="0">
                <a:latin typeface="Arial" panose="020B0604020202020204" pitchFamily="34" charset="0"/>
              </a:rPr>
              <a:t>    </a:t>
            </a:r>
            <a:r>
              <a:rPr lang="en-GB" altLang="zh-CN" sz="2400" dirty="0">
                <a:solidFill>
                  <a:srgbClr val="FF3300"/>
                </a:solidFill>
                <a:latin typeface="Arial" panose="020B0604020202020204" pitchFamily="34" charset="0"/>
              </a:rPr>
              <a:t>{</a:t>
            </a:r>
            <a:endParaRPr lang="en-GB" altLang="zh-CN" sz="2400" dirty="0">
              <a:solidFill>
                <a:srgbClr val="FF3300"/>
              </a:solidFill>
              <a:latin typeface="Arial" panose="020B0604020202020204" pitchFamily="34" charset="0"/>
            </a:endParaRPr>
          </a:p>
          <a:p>
            <a:r>
              <a:rPr lang="en-GB" altLang="zh-CN" sz="2400" dirty="0">
                <a:latin typeface="Arial" panose="020B0604020202020204" pitchFamily="34" charset="0"/>
              </a:rPr>
              <a:t>          k=i;</a:t>
            </a:r>
            <a:endParaRPr lang="en-GB" altLang="zh-CN" sz="2400" dirty="0">
              <a:latin typeface="Arial" panose="020B0604020202020204" pitchFamily="34" charset="0"/>
            </a:endParaRPr>
          </a:p>
          <a:p>
            <a:r>
              <a:rPr lang="en-GB" altLang="zh-CN" sz="2400" dirty="0">
                <a:latin typeface="Arial" panose="020B0604020202020204" pitchFamily="34" charset="0"/>
              </a:rPr>
              <a:t>          </a:t>
            </a:r>
            <a:r>
              <a:rPr lang="en-GB" altLang="zh-CN" sz="2400" dirty="0">
                <a:solidFill>
                  <a:srgbClr val="FF3300"/>
                </a:solidFill>
                <a:latin typeface="Arial" panose="020B0604020202020204" pitchFamily="34" charset="0"/>
              </a:rPr>
              <a:t>for (j=i+1;j&lt;n;j++)</a:t>
            </a:r>
            <a:endParaRPr lang="en-GB" altLang="zh-CN" sz="2400" dirty="0">
              <a:solidFill>
                <a:srgbClr val="FF3300"/>
              </a:solidFill>
              <a:latin typeface="Arial" panose="020B0604020202020204" pitchFamily="34" charset="0"/>
            </a:endParaRPr>
          </a:p>
          <a:p>
            <a:r>
              <a:rPr lang="en-GB" altLang="zh-CN" sz="2400" dirty="0">
                <a:solidFill>
                  <a:srgbClr val="FF3300"/>
                </a:solidFill>
                <a:latin typeface="Arial" panose="020B0604020202020204" pitchFamily="34" charset="0"/>
              </a:rPr>
              <a:t>                if (a[j]&lt;a[k]) k=j;</a:t>
            </a:r>
            <a:endParaRPr lang="en-GB" altLang="zh-CN" sz="2400" dirty="0">
              <a:solidFill>
                <a:srgbClr val="FF3300"/>
              </a:solidFill>
              <a:latin typeface="Arial" panose="020B0604020202020204" pitchFamily="34" charset="0"/>
            </a:endParaRPr>
          </a:p>
          <a:p>
            <a:r>
              <a:rPr lang="en-GB" altLang="zh-CN" sz="2400" dirty="0">
                <a:latin typeface="Arial" panose="020B0604020202020204" pitchFamily="34" charset="0"/>
              </a:rPr>
              <a:t>          if (k!=i)</a:t>
            </a:r>
            <a:endParaRPr lang="en-GB" altLang="zh-CN" sz="2400" dirty="0">
              <a:latin typeface="Arial" panose="020B0604020202020204" pitchFamily="34" charset="0"/>
            </a:endParaRPr>
          </a:p>
          <a:p>
            <a:r>
              <a:rPr lang="en-GB" altLang="zh-CN" sz="2400" dirty="0">
                <a:latin typeface="Arial" panose="020B0604020202020204" pitchFamily="34" charset="0"/>
              </a:rPr>
              <a:t>          {   temp=a[i];</a:t>
            </a:r>
            <a:endParaRPr lang="en-GB" altLang="zh-CN" sz="2400" dirty="0">
              <a:latin typeface="Arial" panose="020B0604020202020204" pitchFamily="34" charset="0"/>
            </a:endParaRPr>
          </a:p>
          <a:p>
            <a:r>
              <a:rPr lang="en-GB" altLang="zh-CN" sz="2400" dirty="0">
                <a:latin typeface="Arial" panose="020B0604020202020204" pitchFamily="34" charset="0"/>
              </a:rPr>
              <a:t> 	   a[i]=a[k]; </a:t>
            </a:r>
            <a:endParaRPr lang="en-GB" altLang="zh-CN" sz="2400" dirty="0">
              <a:latin typeface="Arial" panose="020B0604020202020204" pitchFamily="34" charset="0"/>
            </a:endParaRPr>
          </a:p>
          <a:p>
            <a:r>
              <a:rPr lang="en-GB" altLang="zh-CN" sz="2400" dirty="0">
                <a:latin typeface="Arial" panose="020B0604020202020204" pitchFamily="34" charset="0"/>
              </a:rPr>
              <a:t>              a[k]=temp;</a:t>
            </a:r>
            <a:endParaRPr lang="en-GB" altLang="zh-CN" sz="2400" dirty="0">
              <a:latin typeface="Arial" panose="020B0604020202020204" pitchFamily="34" charset="0"/>
            </a:endParaRPr>
          </a:p>
          <a:p>
            <a:r>
              <a:rPr lang="en-GB" altLang="zh-CN" sz="2400" dirty="0">
                <a:latin typeface="Arial" panose="020B0604020202020204" pitchFamily="34" charset="0"/>
              </a:rPr>
              <a:t>           }</a:t>
            </a:r>
            <a:endParaRPr lang="en-GB" altLang="zh-CN" sz="2400" dirty="0">
              <a:latin typeface="Arial" panose="020B0604020202020204" pitchFamily="34" charset="0"/>
            </a:endParaRPr>
          </a:p>
          <a:p>
            <a:r>
              <a:rPr lang="en-GB" altLang="zh-CN" sz="2400" dirty="0">
                <a:latin typeface="Arial" panose="020B0604020202020204" pitchFamily="34" charset="0"/>
              </a:rPr>
              <a:t>     </a:t>
            </a:r>
            <a:r>
              <a:rPr lang="en-GB" altLang="zh-CN" sz="2400" dirty="0">
                <a:solidFill>
                  <a:srgbClr val="FF3300"/>
                </a:solidFill>
                <a:latin typeface="Arial" panose="020B0604020202020204" pitchFamily="34" charset="0"/>
              </a:rPr>
              <a:t>}</a:t>
            </a:r>
            <a:r>
              <a:rPr lang="en-GB" altLang="zh-CN" sz="2400" dirty="0">
                <a:latin typeface="Arial" panose="020B0604020202020204" pitchFamily="34" charset="0"/>
              </a:rPr>
              <a:t>   </a:t>
            </a:r>
            <a:endParaRPr lang="en-US" altLang="zh-CN" sz="2400" dirty="0">
              <a:latin typeface="Arial" panose="020B0604020202020204" pitchFamily="34" charset="0"/>
            </a:endParaRPr>
          </a:p>
        </p:txBody>
      </p:sp>
      <p:sp>
        <p:nvSpPr>
          <p:cNvPr id="102406" name="Text Box 6"/>
          <p:cNvSpPr txBox="1"/>
          <p:nvPr/>
        </p:nvSpPr>
        <p:spPr>
          <a:xfrm>
            <a:off x="5410200" y="4103688"/>
            <a:ext cx="3733800" cy="2678112"/>
          </a:xfrm>
          <a:prstGeom prst="rect">
            <a:avLst/>
          </a:prstGeom>
          <a:noFill/>
          <a:ln w="12700">
            <a:noFill/>
          </a:ln>
        </p:spPr>
        <p:txBody>
          <a:bodyPr>
            <a:spAutoFit/>
          </a:bodyPr>
          <a:p>
            <a:pPr marL="720725" indent="-720725"/>
            <a:r>
              <a:rPr lang="en-GB" altLang="zh-CN" sz="2400" dirty="0">
                <a:latin typeface="Arial" panose="020B0604020202020204" pitchFamily="34" charset="0"/>
              </a:rPr>
              <a:t>  cout&lt;&lt;"After        sorting"&lt;&lt;endl;</a:t>
            </a:r>
            <a:endParaRPr lang="en-GB" altLang="zh-CN" sz="2400" dirty="0">
              <a:latin typeface="Arial" panose="020B0604020202020204" pitchFamily="34" charset="0"/>
            </a:endParaRPr>
          </a:p>
          <a:p>
            <a:pPr marL="720725" indent="-720725"/>
            <a:r>
              <a:rPr lang="en-GB" altLang="zh-CN" sz="2400" dirty="0">
                <a:latin typeface="Arial" panose="020B0604020202020204" pitchFamily="34" charset="0"/>
              </a:rPr>
              <a:t>   for (i=0;i&lt;n;i++)</a:t>
            </a:r>
            <a:endParaRPr lang="en-GB" altLang="zh-CN" sz="2400" dirty="0">
              <a:latin typeface="Arial" panose="020B0604020202020204" pitchFamily="34" charset="0"/>
            </a:endParaRPr>
          </a:p>
          <a:p>
            <a:pPr marL="720725" indent="-720725"/>
            <a:r>
              <a:rPr lang="en-GB" altLang="zh-CN" sz="2400" dirty="0">
                <a:latin typeface="Arial" panose="020B0604020202020204" pitchFamily="34" charset="0"/>
              </a:rPr>
              <a:t>          cout &lt;&lt; a[i] &lt;&lt;" ";</a:t>
            </a:r>
            <a:endParaRPr lang="en-GB" altLang="zh-CN" sz="2400" dirty="0">
              <a:latin typeface="Arial" panose="020B0604020202020204" pitchFamily="34" charset="0"/>
            </a:endParaRPr>
          </a:p>
          <a:p>
            <a:pPr marL="720725" indent="-720725"/>
            <a:r>
              <a:rPr lang="en-GB" altLang="zh-CN" sz="2400" dirty="0">
                <a:latin typeface="Arial" panose="020B0604020202020204" pitchFamily="34" charset="0"/>
              </a:rPr>
              <a:t>    cout &lt;&lt;endl;</a:t>
            </a:r>
            <a:endParaRPr lang="en-GB" altLang="zh-CN" sz="2400" dirty="0">
              <a:latin typeface="Arial" panose="020B0604020202020204" pitchFamily="34" charset="0"/>
            </a:endParaRPr>
          </a:p>
          <a:p>
            <a:pPr marL="720725" indent="-720725"/>
            <a:r>
              <a:rPr lang="en-GB" altLang="zh-CN" sz="2400" dirty="0">
                <a:latin typeface="Arial" panose="020B0604020202020204" pitchFamily="34" charset="0"/>
              </a:rPr>
              <a:t>     </a:t>
            </a:r>
            <a:r>
              <a:rPr lang="en-US" altLang="zh-CN" sz="2400" dirty="0">
                <a:latin typeface="Arial" panose="020B0604020202020204" pitchFamily="34" charset="0"/>
              </a:rPr>
              <a:t>return 0;</a:t>
            </a:r>
            <a:endParaRPr lang="en-GB" altLang="zh-CN" sz="2400" dirty="0">
              <a:latin typeface="Arial" panose="020B0604020202020204" pitchFamily="34" charset="0"/>
            </a:endParaRPr>
          </a:p>
          <a:p>
            <a:pPr marL="720725" indent="-720725"/>
            <a:r>
              <a:rPr lang="en-GB" altLang="zh-CN" sz="2400" dirty="0">
                <a:latin typeface="Arial" panose="020B0604020202020204" pitchFamily="34" charset="0"/>
              </a:rPr>
              <a:t>}</a:t>
            </a:r>
            <a:endParaRPr lang="en-US" altLang="zh-CN" sz="2400" dirty="0">
              <a:latin typeface="Arial" panose="020B0604020202020204" pitchFamily="34" charset="0"/>
            </a:endParaRPr>
          </a:p>
        </p:txBody>
      </p:sp>
      <p:sp>
        <p:nvSpPr>
          <p:cNvPr id="6148" name="AutoShape 7"/>
          <p:cNvSpPr/>
          <p:nvPr/>
        </p:nvSpPr>
        <p:spPr>
          <a:xfrm>
            <a:off x="1295400" y="3505200"/>
            <a:ext cx="76200" cy="685800"/>
          </a:xfrm>
          <a:prstGeom prst="leftBrace">
            <a:avLst>
              <a:gd name="adj1" fmla="val 75000"/>
              <a:gd name="adj2" fmla="val 50000"/>
            </a:avLst>
          </a:prstGeom>
          <a:noFill/>
          <a:ln w="28575" cap="flat" cmpd="sng">
            <a:solidFill>
              <a:srgbClr val="003399"/>
            </a:solidFill>
            <a:prstDash val="solid"/>
            <a:headEnd type="none" w="sm" len="sm"/>
            <a:tailEnd type="none" w="sm" len="sm"/>
          </a:ln>
        </p:spPr>
        <p:txBody>
          <a:bodyPr wrap="none" anchor="ctr"/>
          <a:p>
            <a:endParaRPr lang="zh-CN" altLang="en-US" dirty="0">
              <a:latin typeface="Arial" panose="020B0604020202020204" pitchFamily="34" charset="0"/>
            </a:endParaRPr>
          </a:p>
        </p:txBody>
      </p:sp>
      <p:sp>
        <p:nvSpPr>
          <p:cNvPr id="6149" name="AutoShape 8"/>
          <p:cNvSpPr/>
          <p:nvPr/>
        </p:nvSpPr>
        <p:spPr>
          <a:xfrm>
            <a:off x="4953000" y="1676400"/>
            <a:ext cx="1905000" cy="1371600"/>
          </a:xfrm>
          <a:prstGeom prst="wedgeRectCallout">
            <a:avLst>
              <a:gd name="adj1" fmla="val -96333"/>
              <a:gd name="adj2" fmla="val 103356"/>
            </a:avLst>
          </a:prstGeom>
          <a:solidFill>
            <a:srgbClr val="333399"/>
          </a:solidFill>
          <a:ln w="12700" cap="flat" cmpd="sng">
            <a:solidFill>
              <a:schemeClr val="tx1"/>
            </a:solidFill>
            <a:prstDash val="solid"/>
            <a:miter/>
            <a:headEnd type="none" w="sm" len="sm"/>
            <a:tailEnd type="none" w="sm" len="sm"/>
          </a:ln>
        </p:spPr>
        <p:txBody>
          <a:bodyPr/>
          <a:p>
            <a:r>
              <a:rPr lang="zh-CN" altLang="en-US" sz="2000" dirty="0">
                <a:solidFill>
                  <a:schemeClr val="bg1"/>
                </a:solidFill>
                <a:latin typeface="楷体_GB2312" panose="02010609030101010101" pitchFamily="49" charset="-122"/>
                <a:ea typeface="楷体_GB2312" panose="02010609030101010101" pitchFamily="49" charset="-122"/>
              </a:rPr>
              <a:t>找剩余的数中最小的那个数</a:t>
            </a:r>
            <a:r>
              <a:rPr lang="en-US" altLang="zh-CN" sz="2000" dirty="0">
                <a:solidFill>
                  <a:schemeClr val="bg1"/>
                </a:solidFill>
                <a:latin typeface="楷体_GB2312" panose="02010609030101010101" pitchFamily="49" charset="-122"/>
                <a:ea typeface="楷体_GB2312" panose="02010609030101010101" pitchFamily="49" charset="-122"/>
              </a:rPr>
              <a:t>,</a:t>
            </a:r>
            <a:r>
              <a:rPr lang="zh-CN" altLang="en-US" sz="2000" dirty="0">
                <a:solidFill>
                  <a:schemeClr val="bg1"/>
                </a:solidFill>
                <a:latin typeface="楷体_GB2312" panose="02010609030101010101" pitchFamily="49" charset="-122"/>
                <a:ea typeface="楷体_GB2312" panose="02010609030101010101" pitchFamily="49" charset="-122"/>
              </a:rPr>
              <a:t>并把其下标存入</a:t>
            </a:r>
            <a:r>
              <a:rPr lang="en-US" altLang="zh-CN" sz="2000" dirty="0">
                <a:solidFill>
                  <a:schemeClr val="bg1"/>
                </a:solidFill>
                <a:latin typeface="楷体_GB2312" panose="02010609030101010101" pitchFamily="49" charset="-122"/>
                <a:ea typeface="楷体_GB2312" panose="02010609030101010101" pitchFamily="49" charset="-122"/>
              </a:rPr>
              <a:t>k</a:t>
            </a:r>
            <a:r>
              <a:rPr lang="zh-CN" altLang="en-US" sz="2000" dirty="0">
                <a:solidFill>
                  <a:schemeClr val="bg1"/>
                </a:solidFill>
                <a:latin typeface="楷体_GB2312" panose="02010609030101010101" pitchFamily="49" charset="-122"/>
                <a:ea typeface="楷体_GB2312" panose="02010609030101010101" pitchFamily="49" charset="-122"/>
              </a:rPr>
              <a:t>中</a:t>
            </a:r>
            <a:endParaRPr lang="zh-CN" altLang="en-US" sz="2000" dirty="0">
              <a:solidFill>
                <a:schemeClr val="bg1"/>
              </a:solidFill>
              <a:latin typeface="楷体_GB2312" panose="02010609030101010101" pitchFamily="49" charset="-122"/>
              <a:ea typeface="楷体_GB2312" panose="02010609030101010101" pitchFamily="49" charset="-122"/>
            </a:endParaRPr>
          </a:p>
        </p:txBody>
      </p:sp>
      <p:sp>
        <p:nvSpPr>
          <p:cNvPr id="6150" name="Rectangle 10"/>
          <p:cNvSpPr/>
          <p:nvPr/>
        </p:nvSpPr>
        <p:spPr>
          <a:xfrm>
            <a:off x="1295400" y="4876800"/>
            <a:ext cx="2895600" cy="1447800"/>
          </a:xfrm>
          <a:prstGeom prst="rect">
            <a:avLst/>
          </a:prstGeom>
          <a:noFill/>
          <a:ln w="28575" cap="flat" cmpd="sng">
            <a:solidFill>
              <a:srgbClr val="80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fade">
                                      <p:cBhvr>
                                        <p:cTn id="7" dur="1000"/>
                                        <p:tgtEl>
                                          <p:spTgt spid="102405"/>
                                        </p:tgtEl>
                                      </p:cBhvr>
                                    </p:animEffect>
                                    <p:anim calcmode="lin" valueType="num">
                                      <p:cBhvr>
                                        <p:cTn id="8" dur="1000" fill="hold"/>
                                        <p:tgtEl>
                                          <p:spTgt spid="102405"/>
                                        </p:tgtEl>
                                        <p:attrNameLst>
                                          <p:attrName>ppt_x</p:attrName>
                                        </p:attrNameLst>
                                      </p:cBhvr>
                                      <p:tavLst>
                                        <p:tav tm="0">
                                          <p:val>
                                            <p:strVal val="#ppt_x"/>
                                          </p:val>
                                        </p:tav>
                                        <p:tav tm="100000">
                                          <p:val>
                                            <p:strVal val="#ppt_x"/>
                                          </p:val>
                                        </p:tav>
                                      </p:tavLst>
                                    </p:anim>
                                    <p:anim calcmode="lin" valueType="num">
                                      <p:cBhvr>
                                        <p:cTn id="9" dur="1000" fill="hold"/>
                                        <p:tgtEl>
                                          <p:spTgt spid="10240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2406"/>
                                        </p:tgtEl>
                                        <p:attrNameLst>
                                          <p:attrName>style.visibility</p:attrName>
                                        </p:attrNameLst>
                                      </p:cBhvr>
                                      <p:to>
                                        <p:strVal val="visible"/>
                                      </p:to>
                                    </p:set>
                                    <p:animEffect transition="in" filter="fade">
                                      <p:cBhvr>
                                        <p:cTn id="12" dur="1000"/>
                                        <p:tgtEl>
                                          <p:spTgt spid="102406"/>
                                        </p:tgtEl>
                                      </p:cBhvr>
                                    </p:animEffect>
                                    <p:anim calcmode="lin" valueType="num">
                                      <p:cBhvr>
                                        <p:cTn id="13" dur="1000" fill="hold"/>
                                        <p:tgtEl>
                                          <p:spTgt spid="102406"/>
                                        </p:tgtEl>
                                        <p:attrNameLst>
                                          <p:attrName>ppt_x</p:attrName>
                                        </p:attrNameLst>
                                      </p:cBhvr>
                                      <p:tavLst>
                                        <p:tav tm="0">
                                          <p:val>
                                            <p:strVal val="#ppt_x"/>
                                          </p:val>
                                        </p:tav>
                                        <p:tav tm="100000">
                                          <p:val>
                                            <p:strVal val="#ppt_x"/>
                                          </p:val>
                                        </p:tav>
                                      </p:tavLst>
                                    </p:anim>
                                    <p:anim calcmode="lin" valueType="num">
                                      <p:cBhvr>
                                        <p:cTn id="14" dur="1000" fill="hold"/>
                                        <p:tgtEl>
                                          <p:spTgt spid="1024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P spid="1024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body" idx="1"/>
          </p:nvPr>
        </p:nvSpPr>
        <p:spPr>
          <a:xfrm>
            <a:off x="0" y="260350"/>
            <a:ext cx="8528050" cy="3455988"/>
          </a:xfrm>
          <a:ln/>
        </p:spPr>
        <p:txBody>
          <a:bodyPr vert="horz" wrap="square" lIns="92075" tIns="46038" rIns="92075" bIns="46038" anchor="t"/>
          <a:p>
            <a:pPr eaLnBrk="1" hangingPunct="1">
              <a:buSzPct val="70000"/>
            </a:pPr>
            <a:r>
              <a:rPr lang="zh-CN" altLang="en-GB" sz="2200" dirty="0">
                <a:latin typeface="楷体_GB2312" panose="02010609030101010101" pitchFamily="49" charset="-122"/>
                <a:ea typeface="楷体_GB2312" panose="02010609030101010101" pitchFamily="49" charset="-122"/>
                <a:cs typeface="+mn-cs"/>
              </a:rPr>
              <a:t>例</a:t>
            </a:r>
            <a:r>
              <a:rPr lang="en-GB" altLang="zh-CN" sz="2200" dirty="0">
                <a:latin typeface="楷体_GB2312" panose="02010609030101010101" pitchFamily="49" charset="-122"/>
                <a:ea typeface="楷体_GB2312" panose="02010609030101010101" pitchFamily="49" charset="-122"/>
                <a:cs typeface="+mn-cs"/>
              </a:rPr>
              <a:t>5  </a:t>
            </a:r>
            <a:r>
              <a:rPr lang="zh-CN" altLang="en-GB" sz="2200" dirty="0">
                <a:latin typeface="楷体_GB2312" panose="02010609030101010101" pitchFamily="49" charset="-122"/>
                <a:ea typeface="楷体_GB2312" panose="02010609030101010101" pitchFamily="49" charset="-122"/>
                <a:cs typeface="+mn-cs"/>
              </a:rPr>
              <a:t>用冒泡排序方法将输入的</a:t>
            </a:r>
            <a:r>
              <a:rPr lang="en-GB" altLang="zh-CN" sz="2200" dirty="0">
                <a:latin typeface="楷体_GB2312" panose="02010609030101010101" pitchFamily="49" charset="-122"/>
                <a:ea typeface="楷体_GB2312" panose="02010609030101010101" pitchFamily="49" charset="-122"/>
                <a:cs typeface="+mn-cs"/>
              </a:rPr>
              <a:t>n</a:t>
            </a:r>
            <a:r>
              <a:rPr lang="zh-CN" altLang="en-GB" sz="2200" dirty="0">
                <a:latin typeface="楷体_GB2312" panose="02010609030101010101" pitchFamily="49" charset="-122"/>
                <a:ea typeface="楷体_GB2312" panose="02010609030101010101" pitchFamily="49" charset="-122"/>
                <a:cs typeface="+mn-cs"/>
              </a:rPr>
              <a:t>个整数按从小到大的顺序排列输出。 </a:t>
            </a:r>
            <a:endParaRPr lang="zh-CN" altLang="en-GB" sz="2200" dirty="0">
              <a:latin typeface="楷体_GB2312" panose="02010609030101010101" pitchFamily="49" charset="-122"/>
              <a:ea typeface="楷体_GB2312" panose="02010609030101010101" pitchFamily="49" charset="-122"/>
              <a:cs typeface="+mn-cs"/>
            </a:endParaRPr>
          </a:p>
          <a:p>
            <a:pPr eaLnBrk="1" hangingPunct="1">
              <a:buSzPct val="70000"/>
            </a:pPr>
            <a:r>
              <a:rPr lang="zh-CN" altLang="en-GB" sz="2200" dirty="0">
                <a:latin typeface="楷体_GB2312" panose="02010609030101010101" pitchFamily="49" charset="-122"/>
                <a:ea typeface="楷体_GB2312" panose="02010609030101010101" pitchFamily="49" charset="-122"/>
                <a:cs typeface="+mn-cs"/>
              </a:rPr>
              <a:t>思路：冒泡排序的排序过程为：先将第</a:t>
            </a:r>
            <a:r>
              <a:rPr lang="en-GB" altLang="zh-CN" sz="2200" dirty="0">
                <a:latin typeface="楷体_GB2312" panose="02010609030101010101" pitchFamily="49" charset="-122"/>
                <a:ea typeface="楷体_GB2312" panose="02010609030101010101" pitchFamily="49" charset="-122"/>
                <a:cs typeface="+mn-cs"/>
              </a:rPr>
              <a:t>1</a:t>
            </a:r>
            <a:r>
              <a:rPr lang="zh-CN" altLang="en-GB" sz="2200" dirty="0">
                <a:latin typeface="楷体_GB2312" panose="02010609030101010101" pitchFamily="49" charset="-122"/>
                <a:ea typeface="楷体_GB2312" panose="02010609030101010101" pitchFamily="49" charset="-122"/>
                <a:cs typeface="+mn-cs"/>
              </a:rPr>
              <a:t>个记录和第</a:t>
            </a:r>
            <a:r>
              <a:rPr lang="en-GB" altLang="zh-CN" sz="2200" dirty="0">
                <a:latin typeface="楷体_GB2312" panose="02010609030101010101" pitchFamily="49" charset="-122"/>
                <a:ea typeface="楷体_GB2312" panose="02010609030101010101" pitchFamily="49" charset="-122"/>
                <a:cs typeface="+mn-cs"/>
              </a:rPr>
              <a:t>2</a:t>
            </a:r>
            <a:r>
              <a:rPr lang="zh-CN" altLang="en-GB" sz="2200" dirty="0">
                <a:latin typeface="楷体_GB2312" panose="02010609030101010101" pitchFamily="49" charset="-122"/>
                <a:ea typeface="楷体_GB2312" panose="02010609030101010101" pitchFamily="49" charset="-122"/>
                <a:cs typeface="+mn-cs"/>
              </a:rPr>
              <a:t>个记录进行比较，若为逆序，则交换之；接着比较第</a:t>
            </a:r>
            <a:r>
              <a:rPr lang="en-GB" altLang="zh-CN" sz="2200" dirty="0">
                <a:latin typeface="楷体_GB2312" panose="02010609030101010101" pitchFamily="49" charset="-122"/>
                <a:ea typeface="楷体_GB2312" panose="02010609030101010101" pitchFamily="49" charset="-122"/>
                <a:cs typeface="+mn-cs"/>
              </a:rPr>
              <a:t>2</a:t>
            </a:r>
            <a:r>
              <a:rPr lang="zh-CN" altLang="en-GB" sz="2200" dirty="0">
                <a:latin typeface="楷体_GB2312" panose="02010609030101010101" pitchFamily="49" charset="-122"/>
                <a:ea typeface="楷体_GB2312" panose="02010609030101010101" pitchFamily="49" charset="-122"/>
                <a:cs typeface="+mn-cs"/>
              </a:rPr>
              <a:t>个记录和第</a:t>
            </a:r>
            <a:r>
              <a:rPr lang="en-GB" altLang="zh-CN" sz="2200" dirty="0">
                <a:latin typeface="楷体_GB2312" panose="02010609030101010101" pitchFamily="49" charset="-122"/>
                <a:ea typeface="楷体_GB2312" panose="02010609030101010101" pitchFamily="49" charset="-122"/>
                <a:cs typeface="+mn-cs"/>
              </a:rPr>
              <a:t>3</a:t>
            </a:r>
            <a:r>
              <a:rPr lang="zh-CN" altLang="en-GB" sz="2200" dirty="0">
                <a:latin typeface="楷体_GB2312" panose="02010609030101010101" pitchFamily="49" charset="-122"/>
                <a:ea typeface="楷体_GB2312" panose="02010609030101010101" pitchFamily="49" charset="-122"/>
                <a:cs typeface="+mn-cs"/>
              </a:rPr>
              <a:t>个记录；依次类推，直至第</a:t>
            </a:r>
            <a:r>
              <a:rPr lang="en-GB" altLang="zh-CN" sz="2200" dirty="0">
                <a:latin typeface="楷体_GB2312" panose="02010609030101010101" pitchFamily="49" charset="-122"/>
                <a:ea typeface="楷体_GB2312" panose="02010609030101010101" pitchFamily="49" charset="-122"/>
                <a:cs typeface="+mn-cs"/>
              </a:rPr>
              <a:t>n-1</a:t>
            </a:r>
            <a:r>
              <a:rPr lang="zh-CN" altLang="en-GB" sz="2200" dirty="0">
                <a:latin typeface="楷体_GB2312" panose="02010609030101010101" pitchFamily="49" charset="-122"/>
                <a:ea typeface="楷体_GB2312" panose="02010609030101010101" pitchFamily="49" charset="-122"/>
                <a:cs typeface="+mn-cs"/>
              </a:rPr>
              <a:t>个记录和第</a:t>
            </a:r>
            <a:r>
              <a:rPr lang="en-GB" altLang="zh-CN" sz="2200" dirty="0">
                <a:latin typeface="楷体_GB2312" panose="02010609030101010101" pitchFamily="49" charset="-122"/>
                <a:ea typeface="楷体_GB2312" panose="02010609030101010101" pitchFamily="49" charset="-122"/>
                <a:cs typeface="+mn-cs"/>
              </a:rPr>
              <a:t>n</a:t>
            </a:r>
            <a:r>
              <a:rPr lang="zh-CN" altLang="en-GB" sz="2200" dirty="0">
                <a:latin typeface="楷体_GB2312" panose="02010609030101010101" pitchFamily="49" charset="-122"/>
                <a:ea typeface="楷体_GB2312" panose="02010609030101010101" pitchFamily="49" charset="-122"/>
                <a:cs typeface="+mn-cs"/>
              </a:rPr>
              <a:t>个记录进行比较、交换为止，我们称这样的过程为一趟冒泡排序。如此经过一趟排序，关键字最大的记录被安置到最后一个记录的位置上。然后，对前</a:t>
            </a:r>
            <a:r>
              <a:rPr lang="en-GB" altLang="zh-CN" sz="2200" dirty="0">
                <a:latin typeface="楷体_GB2312" panose="02010609030101010101" pitchFamily="49" charset="-122"/>
                <a:ea typeface="楷体_GB2312" panose="02010609030101010101" pitchFamily="49" charset="-122"/>
                <a:cs typeface="+mn-cs"/>
              </a:rPr>
              <a:t>n-1</a:t>
            </a:r>
            <a:r>
              <a:rPr lang="zh-CN" altLang="en-GB" sz="2200" dirty="0">
                <a:latin typeface="楷体_GB2312" panose="02010609030101010101" pitchFamily="49" charset="-122"/>
                <a:ea typeface="楷体_GB2312" panose="02010609030101010101" pitchFamily="49" charset="-122"/>
                <a:cs typeface="+mn-cs"/>
              </a:rPr>
              <a:t>个记录进行同样的操作，使具有次大关键字的记录被安置到第</a:t>
            </a:r>
            <a:r>
              <a:rPr lang="en-GB" altLang="zh-CN" sz="2200" dirty="0">
                <a:latin typeface="楷体_GB2312" panose="02010609030101010101" pitchFamily="49" charset="-122"/>
                <a:ea typeface="楷体_GB2312" panose="02010609030101010101" pitchFamily="49" charset="-122"/>
                <a:cs typeface="+mn-cs"/>
              </a:rPr>
              <a:t>n-1</a:t>
            </a:r>
            <a:r>
              <a:rPr lang="zh-CN" altLang="en-GB" sz="2200" dirty="0">
                <a:latin typeface="楷体_GB2312" panose="02010609030101010101" pitchFamily="49" charset="-122"/>
                <a:ea typeface="楷体_GB2312" panose="02010609030101010101" pitchFamily="49" charset="-122"/>
                <a:cs typeface="+mn-cs"/>
              </a:rPr>
              <a:t>个记录的位置上。重复以上过程，直到没有记录需要交换为止。</a:t>
            </a:r>
            <a:endParaRPr lang="zh-CN" altLang="en-US" sz="2200" dirty="0">
              <a:latin typeface="楷体_GB2312" panose="02010609030101010101" pitchFamily="49" charset="-122"/>
              <a:ea typeface="楷体_GB2312" panose="02010609030101010101" pitchFamily="49" charset="-122"/>
              <a:cs typeface="+mn-cs"/>
            </a:endParaRPr>
          </a:p>
        </p:txBody>
      </p:sp>
      <p:sp>
        <p:nvSpPr>
          <p:cNvPr id="7171" name="Rectangle 3"/>
          <p:cNvSpPr/>
          <p:nvPr/>
        </p:nvSpPr>
        <p:spPr>
          <a:xfrm>
            <a:off x="715963" y="2538413"/>
            <a:ext cx="8428037" cy="1587"/>
          </a:xfrm>
          <a:prstGeom prst="rect">
            <a:avLst/>
          </a:prstGeom>
          <a:noFill/>
          <a:ln w="12700">
            <a:noFill/>
          </a:ln>
        </p:spPr>
        <p:txBody>
          <a:bodyPr wrap="none" anchor="ctr">
            <a:spAutoFit/>
          </a:bodyPr>
          <a:p>
            <a:endParaRPr lang="zh-CN" altLang="en-US" dirty="0">
              <a:latin typeface="Arial" panose="020B0604020202020204" pitchFamily="34" charset="0"/>
            </a:endParaRPr>
          </a:p>
        </p:txBody>
      </p:sp>
      <p:graphicFrame>
        <p:nvGraphicFramePr>
          <p:cNvPr id="71684" name="Object 4"/>
          <p:cNvGraphicFramePr>
            <a:graphicFrameLocks noChangeAspect="1"/>
          </p:cNvGraphicFramePr>
          <p:nvPr/>
        </p:nvGraphicFramePr>
        <p:xfrm>
          <a:off x="755650" y="3860800"/>
          <a:ext cx="6602413" cy="2551113"/>
        </p:xfrm>
        <a:graphic>
          <a:graphicData uri="http://schemas.openxmlformats.org/presentationml/2006/ole">
            <mc:AlternateContent xmlns:mc="http://schemas.openxmlformats.org/markup-compatibility/2006">
              <mc:Choice xmlns:v="urn:schemas-microsoft-com:vml" Requires="v">
                <p:oleObj spid="_x0000_s3079" name="" r:id="rId1" imgW="4093845" imgH="1476375" progId="Word.Picture.8">
                  <p:embed/>
                </p:oleObj>
              </mc:Choice>
              <mc:Fallback>
                <p:oleObj name="" r:id="rId1" imgW="4093845" imgH="1476375" progId="Word.Picture.8">
                  <p:embed/>
                  <p:pic>
                    <p:nvPicPr>
                      <p:cNvPr id="0" name="图片 3078"/>
                      <p:cNvPicPr/>
                      <p:nvPr/>
                    </p:nvPicPr>
                    <p:blipFill>
                      <a:blip r:embed="rId2"/>
                      <a:srcRect l="5556" t="13826" r="16898" b="3618"/>
                      <a:stretch>
                        <a:fillRect/>
                      </a:stretch>
                    </p:blipFill>
                    <p:spPr>
                      <a:xfrm>
                        <a:off x="755650" y="3860800"/>
                        <a:ext cx="6602413" cy="25511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1682">
                                            <p:txEl>
                                              <p:charRg st="0" end="34"/>
                                            </p:txEl>
                                          </p:spTgt>
                                        </p:tgtEl>
                                        <p:attrNameLst>
                                          <p:attrName>style.visibility</p:attrName>
                                        </p:attrNameLst>
                                      </p:cBhvr>
                                      <p:to>
                                        <p:strVal val="visible"/>
                                      </p:to>
                                    </p:set>
                                    <p:animEffect transition="in" filter="fade">
                                      <p:cBhvr>
                                        <p:cTn id="7" dur="1000"/>
                                        <p:tgtEl>
                                          <p:spTgt spid="71682">
                                            <p:txEl>
                                              <p:charRg st="0" end="34"/>
                                            </p:txEl>
                                          </p:spTgt>
                                        </p:tgtEl>
                                      </p:cBhvr>
                                    </p:animEffect>
                                    <p:anim calcmode="lin" valueType="num">
                                      <p:cBhvr>
                                        <p:cTn id="8" dur="1000" fill="hold"/>
                                        <p:tgtEl>
                                          <p:spTgt spid="71682">
                                            <p:txEl>
                                              <p:charRg st="0" end="34"/>
                                            </p:txEl>
                                          </p:spTgt>
                                        </p:tgtEl>
                                        <p:attrNameLst>
                                          <p:attrName>ppt_x</p:attrName>
                                        </p:attrNameLst>
                                      </p:cBhvr>
                                      <p:tavLst>
                                        <p:tav tm="0">
                                          <p:val>
                                            <p:strVal val="#ppt_x"/>
                                          </p:val>
                                        </p:tav>
                                        <p:tav tm="100000">
                                          <p:val>
                                            <p:strVal val="#ppt_x"/>
                                          </p:val>
                                        </p:tav>
                                      </p:tavLst>
                                    </p:anim>
                                    <p:anim calcmode="lin" valueType="num">
                                      <p:cBhvr>
                                        <p:cTn id="9" dur="1000" fill="hold"/>
                                        <p:tgtEl>
                                          <p:spTgt spid="71682">
                                            <p:txEl>
                                              <p:charRg st="0" end="34"/>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1682">
                                            <p:txEl>
                                              <p:charRg st="34" end="237"/>
                                            </p:txEl>
                                          </p:spTgt>
                                        </p:tgtEl>
                                        <p:attrNameLst>
                                          <p:attrName>style.visibility</p:attrName>
                                        </p:attrNameLst>
                                      </p:cBhvr>
                                      <p:to>
                                        <p:strVal val="visible"/>
                                      </p:to>
                                    </p:set>
                                    <p:animEffect transition="in" filter="fade">
                                      <p:cBhvr>
                                        <p:cTn id="12" dur="1000"/>
                                        <p:tgtEl>
                                          <p:spTgt spid="71682">
                                            <p:txEl>
                                              <p:charRg st="34" end="237"/>
                                            </p:txEl>
                                          </p:spTgt>
                                        </p:tgtEl>
                                      </p:cBhvr>
                                    </p:animEffect>
                                    <p:anim calcmode="lin" valueType="num">
                                      <p:cBhvr>
                                        <p:cTn id="13" dur="1000" fill="hold"/>
                                        <p:tgtEl>
                                          <p:spTgt spid="71682">
                                            <p:txEl>
                                              <p:charRg st="34" end="237"/>
                                            </p:txEl>
                                          </p:spTgt>
                                        </p:tgtEl>
                                        <p:attrNameLst>
                                          <p:attrName>ppt_x</p:attrName>
                                        </p:attrNameLst>
                                      </p:cBhvr>
                                      <p:tavLst>
                                        <p:tav tm="0">
                                          <p:val>
                                            <p:strVal val="#ppt_x"/>
                                          </p:val>
                                        </p:tav>
                                        <p:tav tm="100000">
                                          <p:val>
                                            <p:strVal val="#ppt_x"/>
                                          </p:val>
                                        </p:tav>
                                      </p:tavLst>
                                    </p:anim>
                                    <p:anim calcmode="lin" valueType="num">
                                      <p:cBhvr>
                                        <p:cTn id="14" dur="1000" fill="hold"/>
                                        <p:tgtEl>
                                          <p:spTgt spid="71682">
                                            <p:txEl>
                                              <p:charRg st="34" end="237"/>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1684"/>
                                        </p:tgtEl>
                                        <p:attrNameLst>
                                          <p:attrName>style.visibility</p:attrName>
                                        </p:attrNameLst>
                                      </p:cBhvr>
                                      <p:to>
                                        <p:strVal val="visible"/>
                                      </p:to>
                                    </p:set>
                                    <p:animEffect transition="in" filter="fade">
                                      <p:cBhvr>
                                        <p:cTn id="19" dur="1000"/>
                                        <p:tgtEl>
                                          <p:spTgt spid="71684"/>
                                        </p:tgtEl>
                                      </p:cBhvr>
                                    </p:animEffect>
                                    <p:anim calcmode="lin" valueType="num">
                                      <p:cBhvr>
                                        <p:cTn id="20" dur="1000" fill="hold"/>
                                        <p:tgtEl>
                                          <p:spTgt spid="71684"/>
                                        </p:tgtEl>
                                        <p:attrNameLst>
                                          <p:attrName>ppt_x</p:attrName>
                                        </p:attrNameLst>
                                      </p:cBhvr>
                                      <p:tavLst>
                                        <p:tav tm="0">
                                          <p:val>
                                            <p:strVal val="#ppt_x"/>
                                          </p:val>
                                        </p:tav>
                                        <p:tav tm="100000">
                                          <p:val>
                                            <p:strVal val="#ppt_x"/>
                                          </p:val>
                                        </p:tav>
                                      </p:tavLst>
                                    </p:anim>
                                    <p:anim calcmode="lin" valueType="num">
                                      <p:cBhvr>
                                        <p:cTn id="21" dur="1000" fill="hold"/>
                                        <p:tgtEl>
                                          <p:spTgt spid="716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8" name="Text Box 4"/>
          <p:cNvSpPr txBox="1"/>
          <p:nvPr/>
        </p:nvSpPr>
        <p:spPr>
          <a:xfrm>
            <a:off x="762000" y="76200"/>
            <a:ext cx="8382000" cy="6186488"/>
          </a:xfrm>
          <a:prstGeom prst="rect">
            <a:avLst/>
          </a:prstGeom>
          <a:noFill/>
          <a:ln w="12700">
            <a:noFill/>
          </a:ln>
        </p:spPr>
        <p:txBody>
          <a:bodyPr>
            <a:spAutoFit/>
          </a:bodyPr>
          <a:p>
            <a:r>
              <a:rPr lang="zh-CN" altLang="en-GB" sz="2200" b="1" dirty="0">
                <a:latin typeface="楷体_GB2312" panose="02010609030101010101" pitchFamily="49" charset="-122"/>
                <a:ea typeface="楷体_GB2312" panose="02010609030101010101" pitchFamily="49" charset="-122"/>
              </a:rPr>
              <a:t>//  用</a:t>
            </a:r>
            <a:r>
              <a:rPr lang="en-GB" altLang="zh-CN" sz="2200" b="1" dirty="0">
                <a:latin typeface="楷体_GB2312" panose="02010609030101010101" pitchFamily="49" charset="-122"/>
                <a:ea typeface="楷体_GB2312" panose="02010609030101010101" pitchFamily="49" charset="-122"/>
              </a:rPr>
              <a:t>i</a:t>
            </a:r>
            <a:r>
              <a:rPr lang="zh-CN" altLang="en-GB" sz="2200" b="1" dirty="0">
                <a:latin typeface="楷体_GB2312" panose="02010609030101010101" pitchFamily="49" charset="-122"/>
                <a:ea typeface="楷体_GB2312" panose="02010609030101010101" pitchFamily="49" charset="-122"/>
              </a:rPr>
              <a:t>表示比较的趟次，则</a:t>
            </a:r>
            <a:r>
              <a:rPr lang="en-GB" altLang="zh-CN" sz="2200" b="1" dirty="0">
                <a:latin typeface="楷体_GB2312" panose="02010609030101010101" pitchFamily="49" charset="-122"/>
                <a:ea typeface="楷体_GB2312" panose="02010609030101010101" pitchFamily="49" charset="-122"/>
              </a:rPr>
              <a:t>i ：1</a:t>
            </a:r>
            <a:r>
              <a:rPr lang="en-GB" altLang="zh-CN" sz="2200" b="1" dirty="0">
                <a:latin typeface="宋体" panose="02010600030101010101" pitchFamily="2" charset="-122"/>
              </a:rPr>
              <a:t>~</a:t>
            </a:r>
            <a:r>
              <a:rPr lang="en-GB" altLang="zh-CN" sz="2200" b="1" dirty="0">
                <a:latin typeface="楷体_GB2312" panose="02010609030101010101" pitchFamily="49" charset="-122"/>
                <a:ea typeface="楷体_GB2312" panose="02010609030101010101" pitchFamily="49" charset="-122"/>
              </a:rPr>
              <a:t>9</a:t>
            </a:r>
            <a:endParaRPr lang="en-GB"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  </a:t>
            </a:r>
            <a:r>
              <a:rPr lang="zh-CN" altLang="en-GB" sz="2200" b="1" dirty="0">
                <a:latin typeface="楷体_GB2312" panose="02010609030101010101" pitchFamily="49" charset="-122"/>
                <a:ea typeface="楷体_GB2312" panose="02010609030101010101" pitchFamily="49" charset="-122"/>
              </a:rPr>
              <a:t>用</a:t>
            </a:r>
            <a:r>
              <a:rPr lang="en-GB" altLang="zh-CN" sz="2200" b="1" dirty="0">
                <a:latin typeface="楷体_GB2312" panose="02010609030101010101" pitchFamily="49" charset="-122"/>
                <a:ea typeface="楷体_GB2312" panose="02010609030101010101" pitchFamily="49" charset="-122"/>
              </a:rPr>
              <a:t>j</a:t>
            </a:r>
            <a:r>
              <a:rPr lang="zh-CN" altLang="en-GB" sz="2200" b="1" dirty="0">
                <a:latin typeface="楷体_GB2312" panose="02010609030101010101" pitchFamily="49" charset="-122"/>
                <a:ea typeface="楷体_GB2312" panose="02010609030101010101" pitchFamily="49" charset="-122"/>
              </a:rPr>
              <a:t>表示比较的两个对象的前一个的下标，</a:t>
            </a:r>
            <a:endParaRPr lang="zh-CN" altLang="en-GB" sz="2200" b="1" dirty="0">
              <a:latin typeface="楷体_GB2312" panose="02010609030101010101" pitchFamily="49" charset="-122"/>
              <a:ea typeface="楷体_GB2312" panose="02010609030101010101" pitchFamily="49" charset="-122"/>
            </a:endParaRPr>
          </a:p>
          <a:p>
            <a:r>
              <a:rPr lang="zh-CN" altLang="en-GB" sz="2200" b="1" dirty="0">
                <a:latin typeface="楷体_GB2312" panose="02010609030101010101" pitchFamily="49" charset="-122"/>
                <a:ea typeface="楷体_GB2312" panose="02010609030101010101" pitchFamily="49" charset="-122"/>
              </a:rPr>
              <a:t>//  即</a:t>
            </a:r>
            <a:r>
              <a:rPr lang="en-GB" altLang="zh-CN" sz="2200" b="1" dirty="0">
                <a:latin typeface="楷体_GB2312" panose="02010609030101010101" pitchFamily="49" charset="-122"/>
                <a:ea typeface="楷体_GB2312" panose="02010609030101010101" pitchFamily="49" charset="-122"/>
              </a:rPr>
              <a:t>a[j]</a:t>
            </a:r>
            <a:r>
              <a:rPr lang="zh-CN" altLang="en-GB" sz="2200" b="1" dirty="0">
                <a:latin typeface="楷体_GB2312" panose="02010609030101010101" pitchFamily="49" charset="-122"/>
                <a:ea typeface="楷体_GB2312" panose="02010609030101010101" pitchFamily="49" charset="-122"/>
              </a:rPr>
              <a:t>与</a:t>
            </a:r>
            <a:r>
              <a:rPr lang="en-GB" altLang="zh-CN" sz="2200" b="1" dirty="0">
                <a:latin typeface="楷体_GB2312" panose="02010609030101010101" pitchFamily="49" charset="-122"/>
                <a:ea typeface="楷体_GB2312" panose="02010609030101010101" pitchFamily="49" charset="-122"/>
              </a:rPr>
              <a:t>a[j+1]</a:t>
            </a:r>
            <a:r>
              <a:rPr lang="zh-CN" altLang="en-GB" sz="2200" b="1" dirty="0">
                <a:latin typeface="楷体_GB2312" panose="02010609030101010101" pitchFamily="49" charset="-122"/>
                <a:ea typeface="楷体_GB2312" panose="02010609030101010101" pitchFamily="49" charset="-122"/>
              </a:rPr>
              <a:t>比较</a:t>
            </a:r>
            <a:r>
              <a:rPr lang="en-GB" altLang="zh-CN" sz="2200" b="1" dirty="0">
                <a:latin typeface="楷体_GB2312" panose="02010609030101010101" pitchFamily="49" charset="-122"/>
                <a:ea typeface="楷体_GB2312" panose="02010609030101010101" pitchFamily="49" charset="-122"/>
              </a:rPr>
              <a:t>j：0 </a:t>
            </a:r>
            <a:r>
              <a:rPr lang="en-GB" altLang="zh-CN" sz="2200" b="1" dirty="0">
                <a:latin typeface="宋体" panose="02010600030101010101" pitchFamily="2" charset="-122"/>
              </a:rPr>
              <a:t>~</a:t>
            </a:r>
            <a:r>
              <a:rPr lang="en-GB" altLang="zh-CN" sz="2200" b="1" dirty="0">
                <a:latin typeface="楷体_GB2312" panose="02010609030101010101" pitchFamily="49" charset="-122"/>
                <a:ea typeface="楷体_GB2312" panose="02010609030101010101" pitchFamily="49" charset="-122"/>
              </a:rPr>
              <a:t> 9-i</a:t>
            </a:r>
            <a:endParaRPr lang="en-GB"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#include &lt;iostream&gt;</a:t>
            </a:r>
            <a:endParaRPr lang="en-GB"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using namespace std;</a:t>
            </a:r>
            <a:endParaRPr lang="en-US"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int  main()</a:t>
            </a:r>
            <a:endParaRPr lang="en-GB"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a:t>
            </a:r>
            <a:endParaRPr lang="en-GB"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    int a[10],i,j,temp,n=10;</a:t>
            </a:r>
            <a:endParaRPr lang="en-GB"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    for (i=0;i&lt;n;i++)</a:t>
            </a:r>
            <a:endParaRPr lang="en-GB"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	cin&gt;&gt;a[i];</a:t>
            </a:r>
            <a:endParaRPr lang="en-GB" altLang="zh-CN" sz="2200" b="1" dirty="0">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    </a:t>
            </a:r>
            <a:r>
              <a:rPr lang="en-GB" altLang="zh-CN" sz="2200" b="1" dirty="0">
                <a:solidFill>
                  <a:srgbClr val="FF3300"/>
                </a:solidFill>
                <a:latin typeface="楷体_GB2312" panose="02010609030101010101" pitchFamily="49" charset="-122"/>
                <a:ea typeface="楷体_GB2312" panose="02010609030101010101" pitchFamily="49" charset="-122"/>
              </a:rPr>
              <a:t>for (i=1;i&lt;=n-1;i++)</a:t>
            </a:r>
            <a:endParaRPr lang="en-GB" altLang="zh-CN" sz="2200" b="1" dirty="0">
              <a:solidFill>
                <a:srgbClr val="FF3300"/>
              </a:solidFill>
              <a:latin typeface="楷体_GB2312" panose="02010609030101010101" pitchFamily="49" charset="-122"/>
              <a:ea typeface="楷体_GB2312" panose="02010609030101010101" pitchFamily="49" charset="-122"/>
            </a:endParaRPr>
          </a:p>
          <a:p>
            <a:r>
              <a:rPr lang="en-GB" altLang="zh-CN" sz="2200" b="1" dirty="0">
                <a:latin typeface="楷体_GB2312" panose="02010609030101010101" pitchFamily="49" charset="-122"/>
                <a:ea typeface="楷体_GB2312" panose="02010609030101010101" pitchFamily="49" charset="-122"/>
              </a:rPr>
              <a:t>    </a:t>
            </a:r>
            <a:r>
              <a:rPr lang="en-GB" altLang="zh-CN" sz="2200" b="1" dirty="0">
                <a:solidFill>
                  <a:srgbClr val="FF3300"/>
                </a:solidFill>
                <a:latin typeface="楷体_GB2312" panose="02010609030101010101" pitchFamily="49" charset="-122"/>
                <a:ea typeface="楷体_GB2312" panose="02010609030101010101" pitchFamily="49" charset="-122"/>
              </a:rPr>
              <a:t>{	for (j=0;j&lt;</a:t>
            </a:r>
            <a:r>
              <a:rPr lang="en-GB" altLang="zh-CN" sz="2200" b="1" dirty="0">
                <a:solidFill>
                  <a:srgbClr val="003399"/>
                </a:solidFill>
                <a:latin typeface="楷体_GB2312" panose="02010609030101010101" pitchFamily="49" charset="-122"/>
                <a:ea typeface="楷体_GB2312" panose="02010609030101010101" pitchFamily="49" charset="-122"/>
              </a:rPr>
              <a:t>n-1-i</a:t>
            </a:r>
            <a:r>
              <a:rPr lang="en-GB" altLang="zh-CN" sz="2200" b="1" dirty="0">
                <a:solidFill>
                  <a:srgbClr val="FF3300"/>
                </a:solidFill>
                <a:latin typeface="楷体_GB2312" panose="02010609030101010101" pitchFamily="49" charset="-122"/>
                <a:ea typeface="楷体_GB2312" panose="02010609030101010101" pitchFamily="49" charset="-122"/>
              </a:rPr>
              <a:t>;j++)</a:t>
            </a:r>
            <a:endParaRPr lang="en-GB" altLang="zh-CN" sz="2200" b="1" dirty="0">
              <a:solidFill>
                <a:srgbClr val="FF3300"/>
              </a:solidFill>
              <a:latin typeface="楷体_GB2312" panose="02010609030101010101" pitchFamily="49" charset="-122"/>
              <a:ea typeface="楷体_GB2312" panose="02010609030101010101" pitchFamily="49" charset="-122"/>
            </a:endParaRPr>
          </a:p>
          <a:p>
            <a:r>
              <a:rPr lang="en-GB" altLang="zh-CN" sz="2200" b="1" dirty="0">
                <a:solidFill>
                  <a:srgbClr val="FF3300"/>
                </a:solidFill>
                <a:latin typeface="楷体_GB2312" panose="02010609030101010101" pitchFamily="49" charset="-122"/>
                <a:ea typeface="楷体_GB2312" panose="02010609030101010101" pitchFamily="49" charset="-122"/>
              </a:rPr>
              <a:t> 	    if (a[j]&gt;a[j+1])</a:t>
            </a:r>
            <a:endParaRPr lang="en-GB" altLang="zh-CN" sz="2200" b="1" dirty="0">
              <a:solidFill>
                <a:srgbClr val="FF3300"/>
              </a:solidFill>
              <a:latin typeface="楷体_GB2312" panose="02010609030101010101" pitchFamily="49" charset="-122"/>
              <a:ea typeface="楷体_GB2312" panose="02010609030101010101" pitchFamily="49" charset="-122"/>
            </a:endParaRPr>
          </a:p>
          <a:p>
            <a:r>
              <a:rPr lang="en-GB" altLang="zh-CN" sz="2200" b="1" dirty="0">
                <a:solidFill>
                  <a:srgbClr val="FF3300"/>
                </a:solidFill>
                <a:latin typeface="楷体_GB2312" panose="02010609030101010101" pitchFamily="49" charset="-122"/>
                <a:ea typeface="楷体_GB2312" panose="02010609030101010101" pitchFamily="49" charset="-122"/>
              </a:rPr>
              <a:t>	   {    temp=a[j];</a:t>
            </a:r>
            <a:endParaRPr lang="en-GB" altLang="zh-CN" sz="2200" b="1" dirty="0">
              <a:solidFill>
                <a:srgbClr val="FF3300"/>
              </a:solidFill>
              <a:latin typeface="楷体_GB2312" panose="02010609030101010101" pitchFamily="49" charset="-122"/>
              <a:ea typeface="楷体_GB2312" panose="02010609030101010101" pitchFamily="49" charset="-122"/>
            </a:endParaRPr>
          </a:p>
          <a:p>
            <a:r>
              <a:rPr lang="en-GB" altLang="zh-CN" sz="2200" b="1" dirty="0">
                <a:solidFill>
                  <a:srgbClr val="FF3300"/>
                </a:solidFill>
                <a:latin typeface="楷体_GB2312" panose="02010609030101010101" pitchFamily="49" charset="-122"/>
                <a:ea typeface="楷体_GB2312" panose="02010609030101010101" pitchFamily="49" charset="-122"/>
              </a:rPr>
              <a:t>	        a[j]=a[j+1];</a:t>
            </a:r>
            <a:endParaRPr lang="en-GB" altLang="zh-CN" sz="2200" b="1" dirty="0">
              <a:solidFill>
                <a:srgbClr val="FF3300"/>
              </a:solidFill>
              <a:latin typeface="楷体_GB2312" panose="02010609030101010101" pitchFamily="49" charset="-122"/>
              <a:ea typeface="楷体_GB2312" panose="02010609030101010101" pitchFamily="49" charset="-122"/>
            </a:endParaRPr>
          </a:p>
          <a:p>
            <a:r>
              <a:rPr lang="en-GB" altLang="zh-CN" sz="2200" b="1" dirty="0">
                <a:solidFill>
                  <a:srgbClr val="FF3300"/>
                </a:solidFill>
                <a:latin typeface="楷体_GB2312" panose="02010609030101010101" pitchFamily="49" charset="-122"/>
                <a:ea typeface="楷体_GB2312" panose="02010609030101010101" pitchFamily="49" charset="-122"/>
              </a:rPr>
              <a:t>	        a[j+1]=temp;</a:t>
            </a:r>
            <a:endParaRPr lang="en-GB" altLang="zh-CN" sz="2200" b="1" dirty="0">
              <a:solidFill>
                <a:srgbClr val="FF3300"/>
              </a:solidFill>
              <a:latin typeface="楷体_GB2312" panose="02010609030101010101" pitchFamily="49" charset="-122"/>
              <a:ea typeface="楷体_GB2312" panose="02010609030101010101" pitchFamily="49" charset="-122"/>
            </a:endParaRPr>
          </a:p>
          <a:p>
            <a:r>
              <a:rPr lang="en-GB" altLang="zh-CN" sz="2200" b="1" dirty="0">
                <a:solidFill>
                  <a:srgbClr val="FF3300"/>
                </a:solidFill>
                <a:latin typeface="楷体_GB2312" panose="02010609030101010101" pitchFamily="49" charset="-122"/>
                <a:ea typeface="楷体_GB2312" panose="02010609030101010101" pitchFamily="49" charset="-122"/>
              </a:rPr>
              <a:t>	    }</a:t>
            </a:r>
            <a:endParaRPr lang="en-GB" altLang="zh-CN" sz="2200" b="1" dirty="0">
              <a:solidFill>
                <a:srgbClr val="FF3300"/>
              </a:solidFill>
              <a:latin typeface="楷体_GB2312" panose="02010609030101010101" pitchFamily="49" charset="-122"/>
              <a:ea typeface="楷体_GB2312" panose="02010609030101010101" pitchFamily="49" charset="-122"/>
            </a:endParaRPr>
          </a:p>
          <a:p>
            <a:r>
              <a:rPr lang="en-GB" altLang="zh-CN" sz="2200" b="1" dirty="0">
                <a:solidFill>
                  <a:srgbClr val="FF3300"/>
                </a:solidFill>
                <a:latin typeface="楷体_GB2312" panose="02010609030101010101" pitchFamily="49" charset="-122"/>
                <a:ea typeface="楷体_GB2312" panose="02010609030101010101" pitchFamily="49" charset="-122"/>
              </a:rPr>
              <a:t>    }</a:t>
            </a:r>
            <a:r>
              <a:rPr lang="en-GB" altLang="zh-CN" sz="2200" b="1" dirty="0">
                <a:latin typeface="楷体_GB2312" panose="02010609030101010101" pitchFamily="49" charset="-122"/>
                <a:ea typeface="楷体_GB2312" panose="02010609030101010101" pitchFamily="49" charset="-122"/>
              </a:rPr>
              <a:t>    </a:t>
            </a:r>
            <a:endParaRPr lang="en-US" altLang="zh-CN" sz="2200" b="1" dirty="0">
              <a:latin typeface="楷体_GB2312" panose="02010609030101010101" pitchFamily="49" charset="-122"/>
              <a:ea typeface="楷体_GB2312" panose="02010609030101010101" pitchFamily="49" charset="-122"/>
            </a:endParaRPr>
          </a:p>
        </p:txBody>
      </p:sp>
      <p:sp>
        <p:nvSpPr>
          <p:cNvPr id="103429" name="Text Box 5"/>
          <p:cNvSpPr txBox="1"/>
          <p:nvPr/>
        </p:nvSpPr>
        <p:spPr>
          <a:xfrm>
            <a:off x="5105400" y="3189288"/>
            <a:ext cx="3733800" cy="2678112"/>
          </a:xfrm>
          <a:prstGeom prst="rect">
            <a:avLst/>
          </a:prstGeom>
          <a:noFill/>
          <a:ln w="12700">
            <a:noFill/>
          </a:ln>
        </p:spPr>
        <p:txBody>
          <a:bodyPr>
            <a:spAutoFit/>
          </a:bodyPr>
          <a:p>
            <a:r>
              <a:rPr lang="en-GB" altLang="zh-CN" sz="2400" dirty="0">
                <a:latin typeface="Arial" panose="020B0604020202020204" pitchFamily="34" charset="0"/>
              </a:rPr>
              <a:t>   cout&lt;&lt;"After</a:t>
            </a:r>
            <a:endParaRPr lang="en-GB" altLang="zh-CN" sz="2400" dirty="0">
              <a:latin typeface="Arial" panose="020B0604020202020204" pitchFamily="34" charset="0"/>
            </a:endParaRPr>
          </a:p>
          <a:p>
            <a:r>
              <a:rPr lang="en-GB" altLang="zh-CN" sz="2400" dirty="0">
                <a:latin typeface="Arial" panose="020B0604020202020204" pitchFamily="34" charset="0"/>
              </a:rPr>
              <a:t>              sorting“ &lt;&lt;endl;</a:t>
            </a:r>
            <a:endParaRPr lang="en-GB" altLang="zh-CN" sz="2400" dirty="0">
              <a:latin typeface="Arial" panose="020B0604020202020204" pitchFamily="34" charset="0"/>
            </a:endParaRPr>
          </a:p>
          <a:p>
            <a:r>
              <a:rPr lang="en-GB" altLang="zh-CN" sz="2400" dirty="0">
                <a:latin typeface="Arial" panose="020B0604020202020204" pitchFamily="34" charset="0"/>
              </a:rPr>
              <a:t>   for (i=0;i&lt;n;i++)</a:t>
            </a:r>
            <a:endParaRPr lang="en-GB" altLang="zh-CN" sz="2400" dirty="0">
              <a:latin typeface="Arial" panose="020B0604020202020204" pitchFamily="34" charset="0"/>
            </a:endParaRPr>
          </a:p>
          <a:p>
            <a:r>
              <a:rPr lang="en-GB" altLang="zh-CN" sz="2400" dirty="0">
                <a:latin typeface="Arial" panose="020B0604020202020204" pitchFamily="34" charset="0"/>
              </a:rPr>
              <a:t>	cout &lt;&lt; a[i] &lt;&lt;" ";</a:t>
            </a:r>
            <a:endParaRPr lang="en-GB" altLang="zh-CN" sz="2400" dirty="0">
              <a:latin typeface="Arial" panose="020B0604020202020204" pitchFamily="34" charset="0"/>
            </a:endParaRPr>
          </a:p>
          <a:p>
            <a:r>
              <a:rPr lang="en-GB" altLang="zh-CN" sz="2400" dirty="0">
                <a:latin typeface="Arial" panose="020B0604020202020204" pitchFamily="34" charset="0"/>
              </a:rPr>
              <a:t>    cout &lt;&lt;endl;</a:t>
            </a:r>
            <a:endParaRPr lang="en-GB" altLang="zh-CN" sz="2400" dirty="0">
              <a:latin typeface="Arial" panose="020B0604020202020204" pitchFamily="34" charset="0"/>
            </a:endParaRPr>
          </a:p>
          <a:p>
            <a:r>
              <a:rPr lang="en-GB" altLang="zh-CN" sz="2400" dirty="0">
                <a:latin typeface="Arial" panose="020B0604020202020204" pitchFamily="34" charset="0"/>
              </a:rPr>
              <a:t>    </a:t>
            </a:r>
            <a:r>
              <a:rPr lang="en-US" altLang="zh-CN" sz="2400" dirty="0">
                <a:latin typeface="Arial" panose="020B0604020202020204" pitchFamily="34" charset="0"/>
              </a:rPr>
              <a:t>return 0;</a:t>
            </a:r>
            <a:endParaRPr lang="en-GB" altLang="zh-CN" sz="2400" dirty="0">
              <a:latin typeface="Arial" panose="020B0604020202020204" pitchFamily="34" charset="0"/>
            </a:endParaRPr>
          </a:p>
          <a:p>
            <a:r>
              <a:rPr lang="en-GB" altLang="zh-CN" sz="2400" dirty="0">
                <a:latin typeface="Arial" panose="020B0604020202020204" pitchFamily="34" charset="0"/>
              </a:rPr>
              <a:t>}</a:t>
            </a:r>
            <a:endParaRPr lang="en-US" altLang="zh-CN" sz="2400" dirty="0">
              <a:latin typeface="Arial" panose="020B0604020202020204" pitchFamily="34" charset="0"/>
            </a:endParaRPr>
          </a:p>
        </p:txBody>
      </p:sp>
      <p:sp>
        <p:nvSpPr>
          <p:cNvPr id="8196" name="AutoShape 6"/>
          <p:cNvSpPr/>
          <p:nvPr/>
        </p:nvSpPr>
        <p:spPr>
          <a:xfrm>
            <a:off x="2057400" y="4648200"/>
            <a:ext cx="76200" cy="1219200"/>
          </a:xfrm>
          <a:prstGeom prst="leftBrace">
            <a:avLst>
              <a:gd name="adj1" fmla="val 133333"/>
              <a:gd name="adj2" fmla="val 50000"/>
            </a:avLst>
          </a:prstGeom>
          <a:noFill/>
          <a:ln w="28575" cap="flat" cmpd="sng">
            <a:solidFill>
              <a:srgbClr val="003399"/>
            </a:solidFill>
            <a:prstDash val="solid"/>
            <a:headEnd type="none" w="sm" len="sm"/>
            <a:tailEnd type="none" w="sm" len="sm"/>
          </a:ln>
        </p:spPr>
        <p:txBody>
          <a:bodyPr wrap="none" anchor="ctr"/>
          <a:p>
            <a:endParaRPr lang="zh-CN" altLang="en-US" dirty="0">
              <a:latin typeface="Arial" panose="020B0604020202020204" pitchFamily="34" charset="0"/>
            </a:endParaRPr>
          </a:p>
        </p:txBody>
      </p:sp>
      <p:sp>
        <p:nvSpPr>
          <p:cNvPr id="8197" name="AutoShape 7"/>
          <p:cNvSpPr/>
          <p:nvPr/>
        </p:nvSpPr>
        <p:spPr>
          <a:xfrm>
            <a:off x="1295400" y="3810000"/>
            <a:ext cx="152400" cy="2209800"/>
          </a:xfrm>
          <a:prstGeom prst="leftBrace">
            <a:avLst>
              <a:gd name="adj1" fmla="val 120833"/>
              <a:gd name="adj2" fmla="val 50000"/>
            </a:avLst>
          </a:prstGeom>
          <a:noFill/>
          <a:ln w="28575" cap="flat" cmpd="sng">
            <a:solidFill>
              <a:srgbClr val="003399"/>
            </a:solidFill>
            <a:prstDash val="solid"/>
            <a:headEnd type="none" w="sm" len="sm"/>
            <a:tailEnd type="none" w="sm" len="sm"/>
          </a:ln>
        </p:spPr>
        <p:txBody>
          <a:bodyPr wrap="none" anchor="ctr"/>
          <a:p>
            <a:endParaRPr lang="zh-CN" altLang="en-US" dirty="0">
              <a:latin typeface="Arial" panose="020B0604020202020204" pitchFamily="34" charset="0"/>
            </a:endParaRPr>
          </a:p>
        </p:txBody>
      </p:sp>
      <p:sp>
        <p:nvSpPr>
          <p:cNvPr id="8198" name="Line 8"/>
          <p:cNvSpPr/>
          <p:nvPr/>
        </p:nvSpPr>
        <p:spPr>
          <a:xfrm>
            <a:off x="4876800" y="2133600"/>
            <a:ext cx="0" cy="3657600"/>
          </a:xfrm>
          <a:prstGeom prst="line">
            <a:avLst/>
          </a:prstGeom>
          <a:ln w="28575" cap="flat" cmpd="sng">
            <a:solidFill>
              <a:srgbClr val="00808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fade">
                                      <p:cBhvr>
                                        <p:cTn id="7" dur="1000"/>
                                        <p:tgtEl>
                                          <p:spTgt spid="103428"/>
                                        </p:tgtEl>
                                      </p:cBhvr>
                                    </p:animEffect>
                                    <p:anim calcmode="lin" valueType="num">
                                      <p:cBhvr>
                                        <p:cTn id="8" dur="1000" fill="hold"/>
                                        <p:tgtEl>
                                          <p:spTgt spid="103428"/>
                                        </p:tgtEl>
                                        <p:attrNameLst>
                                          <p:attrName>ppt_x</p:attrName>
                                        </p:attrNameLst>
                                      </p:cBhvr>
                                      <p:tavLst>
                                        <p:tav tm="0">
                                          <p:val>
                                            <p:strVal val="#ppt_x"/>
                                          </p:val>
                                        </p:tav>
                                        <p:tav tm="100000">
                                          <p:val>
                                            <p:strVal val="#ppt_x"/>
                                          </p:val>
                                        </p:tav>
                                      </p:tavLst>
                                    </p:anim>
                                    <p:anim calcmode="lin" valueType="num">
                                      <p:cBhvr>
                                        <p:cTn id="9" dur="1000" fill="hold"/>
                                        <p:tgtEl>
                                          <p:spTgt spid="10342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fade">
                                      <p:cBhvr>
                                        <p:cTn id="12" dur="1000"/>
                                        <p:tgtEl>
                                          <p:spTgt spid="103429"/>
                                        </p:tgtEl>
                                      </p:cBhvr>
                                    </p:animEffect>
                                    <p:anim calcmode="lin" valueType="num">
                                      <p:cBhvr>
                                        <p:cTn id="13" dur="1000" fill="hold"/>
                                        <p:tgtEl>
                                          <p:spTgt spid="103429"/>
                                        </p:tgtEl>
                                        <p:attrNameLst>
                                          <p:attrName>ppt_x</p:attrName>
                                        </p:attrNameLst>
                                      </p:cBhvr>
                                      <p:tavLst>
                                        <p:tav tm="0">
                                          <p:val>
                                            <p:strVal val="#ppt_x"/>
                                          </p:val>
                                        </p:tav>
                                        <p:tav tm="100000">
                                          <p:val>
                                            <p:strVal val="#ppt_x"/>
                                          </p:val>
                                        </p:tav>
                                      </p:tavLst>
                                    </p:anim>
                                    <p:anim calcmode="lin" valueType="num">
                                      <p:cBhvr>
                                        <p:cTn id="14" dur="1000" fill="hold"/>
                                        <p:tgtEl>
                                          <p:spTgt spid="1034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b"/>
          <a:p>
            <a:r>
              <a:rPr lang="zh-CN" altLang="en-US" dirty="0"/>
              <a:t>递归调用</a:t>
            </a:r>
            <a:endParaRPr lang="zh-CN" altLang="en-US" dirty="0"/>
          </a:p>
        </p:txBody>
      </p:sp>
      <p:sp>
        <p:nvSpPr>
          <p:cNvPr id="33795" name="Rectangle 3"/>
          <p:cNvSpPr>
            <a:spLocks noGrp="1"/>
          </p:cNvSpPr>
          <p:nvPr>
            <p:ph idx="1"/>
          </p:nvPr>
        </p:nvSpPr>
        <p:spPr>
          <a:xfrm>
            <a:off x="0" y="1773238"/>
            <a:ext cx="8229600" cy="3509962"/>
          </a:xfrm>
          <a:ln/>
        </p:spPr>
        <p:txBody>
          <a:bodyPr vert="horz" wrap="square" lIns="91440" tIns="45720" rIns="91440" bIns="45720" anchor="t"/>
          <a:p>
            <a:r>
              <a:rPr lang="zh-CN" altLang="en-US" dirty="0"/>
              <a:t>如果在一个函数、过程的定义或说明内部又直接或间接地出现有对自身的引用，则称它们是递归的或者是递归定义的。</a:t>
            </a:r>
            <a:endParaRPr lang="zh-CN" altLang="en-US" dirty="0"/>
          </a:p>
          <a:p>
            <a:r>
              <a:rPr lang="zh-CN" altLang="en-US" dirty="0"/>
              <a:t>使用递归求解问题，可以将一个比较大的问题层层转化为一个与原问题相类似的、规模较小的问题进行求解。</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charRg st="0" end="5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charRg st="53" end="1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ln/>
        </p:spPr>
        <p:txBody>
          <a:bodyPr vert="horz" wrap="square" lIns="91440" tIns="45720" rIns="91440" bIns="45720" anchor="b"/>
          <a:p>
            <a:r>
              <a:rPr lang="zh-CN" altLang="en-US" dirty="0"/>
              <a:t>递归应用</a:t>
            </a:r>
            <a:endParaRPr lang="zh-CN" altLang="en-US" dirty="0"/>
          </a:p>
        </p:txBody>
      </p:sp>
      <p:sp>
        <p:nvSpPr>
          <p:cNvPr id="34819" name="Rectangle 3"/>
          <p:cNvSpPr>
            <a:spLocks noGrp="1"/>
          </p:cNvSpPr>
          <p:nvPr>
            <p:ph type="body" sz="half" idx="1"/>
          </p:nvPr>
        </p:nvSpPr>
        <p:spPr>
          <a:xfrm>
            <a:off x="457200" y="1719263"/>
            <a:ext cx="5267325" cy="868362"/>
          </a:xfrm>
          <a:ln/>
        </p:spPr>
        <p:txBody>
          <a:bodyPr vert="horz" wrap="square" lIns="91440" tIns="45720" rIns="91440" bIns="45720" anchor="t"/>
          <a:p>
            <a:pPr/>
            <a:r>
              <a:rPr lang="zh-CN" altLang="en-US" sz="2600" dirty="0"/>
              <a:t>用递归计算</a:t>
            </a:r>
            <a:r>
              <a:rPr lang="en-US" altLang="zh-CN" sz="2600" dirty="0"/>
              <a:t>n!</a:t>
            </a:r>
            <a:endParaRPr lang="en-US" altLang="zh-CN" sz="2600" dirty="0"/>
          </a:p>
          <a:p>
            <a:pPr/>
            <a:r>
              <a:rPr lang="en-US" altLang="zh-CN" sz="2600" dirty="0"/>
              <a:t>n!</a:t>
            </a:r>
            <a:r>
              <a:rPr lang="zh-CN" altLang="en-US" sz="2600" dirty="0"/>
              <a:t>可以由下列公式表示：</a:t>
            </a:r>
            <a:endParaRPr lang="zh-CN" altLang="en-US" sz="2600" dirty="0"/>
          </a:p>
        </p:txBody>
      </p:sp>
      <p:graphicFrame>
        <p:nvGraphicFramePr>
          <p:cNvPr id="34820" name="Object 4"/>
          <p:cNvGraphicFramePr>
            <a:graphicFrameLocks noChangeAspect="1"/>
          </p:cNvGraphicFramePr>
          <p:nvPr>
            <p:ph sz="quarter" idx="2"/>
          </p:nvPr>
        </p:nvGraphicFramePr>
        <p:xfrm>
          <a:off x="179388" y="2792413"/>
          <a:ext cx="1736725" cy="671512"/>
        </p:xfrm>
        <a:graphic>
          <a:graphicData uri="http://schemas.openxmlformats.org/presentationml/2006/ole">
            <mc:AlternateContent xmlns:mc="http://schemas.openxmlformats.org/markup-compatibility/2006">
              <mc:Choice xmlns:v="urn:schemas-microsoft-com:vml" Requires="v">
                <p:oleObj spid="_x0000_s3082" name="" r:id="rId1" imgW="786765" imgH="304800" progId="Equation.3">
                  <p:embed/>
                </p:oleObj>
              </mc:Choice>
              <mc:Fallback>
                <p:oleObj name="" r:id="rId1" imgW="786765" imgH="304800" progId="Equation.3">
                  <p:embed/>
                  <p:pic>
                    <p:nvPicPr>
                      <p:cNvPr id="0" name="图片 3081"/>
                      <p:cNvPicPr/>
                      <p:nvPr/>
                    </p:nvPicPr>
                    <p:blipFill>
                      <a:blip r:embed="rId2"/>
                      <a:srcRect/>
                      <a:stretch>
                        <a:fillRect/>
                      </a:stretch>
                    </p:blipFill>
                    <p:spPr>
                      <a:xfrm>
                        <a:off x="179388" y="2792413"/>
                        <a:ext cx="1736725" cy="671512"/>
                      </a:xfrm>
                      <a:prstGeom prst="rect">
                        <a:avLst/>
                      </a:prstGeom>
                      <a:noFill/>
                      <a:ln w="38100">
                        <a:miter/>
                      </a:ln>
                    </p:spPr>
                  </p:pic>
                </p:oleObj>
              </mc:Fallback>
            </mc:AlternateContent>
          </a:graphicData>
        </a:graphic>
      </p:graphicFrame>
      <p:sp>
        <p:nvSpPr>
          <p:cNvPr id="34821" name="Rectangle 5"/>
          <p:cNvSpPr/>
          <p:nvPr/>
        </p:nvSpPr>
        <p:spPr>
          <a:xfrm>
            <a:off x="323850" y="3933825"/>
            <a:ext cx="6643688" cy="2222500"/>
          </a:xfrm>
          <a:prstGeom prst="rect">
            <a:avLst/>
          </a:prstGeom>
          <a:noFill/>
          <a:ln w="9525">
            <a:noFill/>
          </a:ln>
        </p:spPr>
        <p:txBody>
          <a:bodyPr/>
          <a:p>
            <a:pPr>
              <a:lnSpc>
                <a:spcPct val="120000"/>
              </a:lnSpc>
            </a:pPr>
            <a:r>
              <a:rPr lang="en-US" altLang="zh-CN" sz="2800" dirty="0">
                <a:latin typeface="Arial" panose="020B0604020202020204" pitchFamily="34" charset="0"/>
              </a:rPr>
              <a:t>long fac(int n){</a:t>
            </a:r>
            <a:endParaRPr lang="en-US" altLang="zh-CN" sz="2800" dirty="0">
              <a:latin typeface="Arial" panose="020B0604020202020204" pitchFamily="34" charset="0"/>
            </a:endParaRPr>
          </a:p>
          <a:p>
            <a:pPr>
              <a:lnSpc>
                <a:spcPct val="120000"/>
              </a:lnSpc>
            </a:pPr>
            <a:r>
              <a:rPr lang="en-US" altLang="zh-CN" sz="2800" dirty="0">
                <a:latin typeface="Arial" panose="020B0604020202020204" pitchFamily="34" charset="0"/>
              </a:rPr>
              <a:t>  if (n==0) return 1;</a:t>
            </a:r>
            <a:endParaRPr lang="en-US" altLang="zh-CN" sz="2800" dirty="0">
              <a:latin typeface="Arial" panose="020B0604020202020204" pitchFamily="34" charset="0"/>
            </a:endParaRPr>
          </a:p>
          <a:p>
            <a:pPr>
              <a:lnSpc>
                <a:spcPct val="120000"/>
              </a:lnSpc>
            </a:pPr>
            <a:r>
              <a:rPr lang="en-US" altLang="zh-CN" sz="2800" dirty="0">
                <a:latin typeface="Arial" panose="020B0604020202020204" pitchFamily="34" charset="0"/>
              </a:rPr>
              <a:t>    else return(n*fac(n-1));</a:t>
            </a:r>
            <a:endParaRPr lang="en-US" altLang="zh-CN" sz="2800" dirty="0">
              <a:latin typeface="Arial" panose="020B0604020202020204" pitchFamily="34" charset="0"/>
            </a:endParaRPr>
          </a:p>
          <a:p>
            <a:pPr>
              <a:lnSpc>
                <a:spcPct val="120000"/>
              </a:lnSpc>
            </a:pPr>
            <a:r>
              <a:rPr lang="en-US" altLang="zh-CN" sz="2800" dirty="0">
                <a:latin typeface="Arial" panose="020B0604020202020204" pitchFamily="34" charset="0"/>
              </a:rPr>
              <a:t>}</a:t>
            </a:r>
            <a:endParaRPr lang="en-US" altLang="zh-CN" sz="2800" dirty="0">
              <a:latin typeface="Arial" panose="020B0604020202020204" pitchFamily="34" charset="0"/>
            </a:endParaRPr>
          </a:p>
        </p:txBody>
      </p:sp>
      <p:graphicFrame>
        <p:nvGraphicFramePr>
          <p:cNvPr id="34822" name="Object 6"/>
          <p:cNvGraphicFramePr>
            <a:graphicFrameLocks noChangeAspect="1"/>
          </p:cNvGraphicFramePr>
          <p:nvPr>
            <p:ph sz="quarter" idx="3"/>
          </p:nvPr>
        </p:nvGraphicFramePr>
        <p:xfrm>
          <a:off x="2268538" y="2781300"/>
          <a:ext cx="6477000" cy="831850"/>
        </p:xfrm>
        <a:graphic>
          <a:graphicData uri="http://schemas.openxmlformats.org/presentationml/2006/ole">
            <mc:AlternateContent xmlns:mc="http://schemas.openxmlformats.org/markup-compatibility/2006">
              <mc:Choice xmlns:v="urn:schemas-microsoft-com:vml" Requires="v">
                <p:oleObj spid="_x0000_s3077" name="" r:id="rId3" imgW="3556000" imgH="457200" progId="Equation.3">
                  <p:embed/>
                </p:oleObj>
              </mc:Choice>
              <mc:Fallback>
                <p:oleObj name="" r:id="rId3" imgW="3556000" imgH="457200" progId="Equation.3">
                  <p:embed/>
                  <p:pic>
                    <p:nvPicPr>
                      <p:cNvPr id="0" name="图片 3076"/>
                      <p:cNvPicPr/>
                      <p:nvPr/>
                    </p:nvPicPr>
                    <p:blipFill>
                      <a:blip r:embed="rId4"/>
                      <a:srcRect/>
                      <a:stretch>
                        <a:fillRect/>
                      </a:stretch>
                    </p:blipFill>
                    <p:spPr>
                      <a:xfrm>
                        <a:off x="2268538" y="2781300"/>
                        <a:ext cx="6477000" cy="831850"/>
                      </a:xfrm>
                      <a:prstGeom prst="rect">
                        <a:avLst/>
                      </a:prstGeom>
                      <a:no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19">
                                            <p:txEl>
                                              <p:charRg st="0" end="8"/>
                                            </p:txEl>
                                          </p:spTgt>
                                        </p:tgtEl>
                                        <p:attrNameLst>
                                          <p:attrName>style.visibility</p:attrName>
                                        </p:attrNameLst>
                                      </p:cBhvr>
                                      <p:to>
                                        <p:strVal val="visible"/>
                                      </p:to>
                                    </p:set>
                                    <p:animEffect transition="in" filter="box(in)">
                                      <p:cBhvr>
                                        <p:cTn id="7" dur="500"/>
                                        <p:tgtEl>
                                          <p:spTgt spid="34819">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819">
                                            <p:txEl>
                                              <p:charRg st="8" end="21"/>
                                            </p:txEl>
                                          </p:spTgt>
                                        </p:tgtEl>
                                        <p:attrNameLst>
                                          <p:attrName>style.visibility</p:attrName>
                                        </p:attrNameLst>
                                      </p:cBhvr>
                                      <p:to>
                                        <p:strVal val="visible"/>
                                      </p:to>
                                    </p:set>
                                    <p:animEffect transition="in" filter="box(in)">
                                      <p:cBhvr>
                                        <p:cTn id="12" dur="500"/>
                                        <p:tgtEl>
                                          <p:spTgt spid="34819">
                                            <p:txEl>
                                              <p:charRg st="8"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box(in)">
                                      <p:cBhvr>
                                        <p:cTn id="17" dur="500"/>
                                        <p:tgtEl>
                                          <p:spTgt spid="3482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diamond(in)">
                                      <p:cBhvr>
                                        <p:cTn id="22" dur="2000"/>
                                        <p:tgtEl>
                                          <p:spTgt spid="348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821"/>
                                        </p:tgtEl>
                                        <p:attrNameLst>
                                          <p:attrName>style.visibility</p:attrName>
                                        </p:attrNameLst>
                                      </p:cBhvr>
                                      <p:to>
                                        <p:strVal val="visible"/>
                                      </p:to>
                                    </p:set>
                                    <p:animEffect transition="in" filter="checkerboard(across)">
                                      <p:cBhvr>
                                        <p:cTn id="2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250825" y="0"/>
            <a:ext cx="7559675" cy="792163"/>
          </a:xfrm>
          <a:ln/>
        </p:spPr>
        <p:txBody>
          <a:bodyPr vert="horz" wrap="square" lIns="91440" tIns="45720" rIns="91440" bIns="45720" anchor="b"/>
          <a:p>
            <a:r>
              <a:rPr lang="zh-CN" altLang="en-US" dirty="0"/>
              <a:t>递归的调用过程</a:t>
            </a:r>
            <a:endParaRPr lang="zh-CN" altLang="en-US" dirty="0"/>
          </a:p>
        </p:txBody>
      </p:sp>
      <p:sp>
        <p:nvSpPr>
          <p:cNvPr id="11267" name="Rectangle 3"/>
          <p:cNvSpPr>
            <a:spLocks noGrp="1"/>
          </p:cNvSpPr>
          <p:nvPr>
            <p:ph idx="1"/>
          </p:nvPr>
        </p:nvSpPr>
        <p:spPr>
          <a:xfrm>
            <a:off x="539750" y="981075"/>
            <a:ext cx="5400675" cy="5761038"/>
          </a:xfrm>
          <a:ln/>
        </p:spPr>
        <p:txBody>
          <a:bodyPr vert="horz" wrap="square" lIns="91440" tIns="45720" rIns="91440" bIns="45720" anchor="t"/>
          <a:p>
            <a:pPr>
              <a:buNone/>
            </a:pPr>
            <a:r>
              <a:rPr lang="en-US" altLang="zh-CN" sz="2400" dirty="0"/>
              <a:t>#include &lt;iostream&gt;</a:t>
            </a:r>
            <a:endParaRPr lang="en-US" altLang="zh-CN" sz="2400" dirty="0"/>
          </a:p>
          <a:p>
            <a:pPr>
              <a:buNone/>
            </a:pPr>
            <a:r>
              <a:rPr lang="en-US" altLang="zh-CN" sz="2400" dirty="0"/>
              <a:t>#include &lt;cmath&gt;</a:t>
            </a:r>
            <a:endParaRPr lang="en-US" altLang="zh-CN" sz="2400" dirty="0"/>
          </a:p>
          <a:p>
            <a:pPr>
              <a:buNone/>
            </a:pPr>
            <a:r>
              <a:rPr lang="en-US" altLang="zh-CN" sz="2400" dirty="0"/>
              <a:t>using namespace std;</a:t>
            </a:r>
            <a:endParaRPr lang="en-US" altLang="zh-CN" sz="2400" dirty="0"/>
          </a:p>
          <a:p>
            <a:pPr>
              <a:buNone/>
            </a:pPr>
            <a:r>
              <a:rPr lang="en-US" altLang="zh-CN" sz="2400" dirty="0"/>
              <a:t>long fac(int n){</a:t>
            </a:r>
            <a:endParaRPr lang="en-US" altLang="zh-CN" sz="2400" dirty="0"/>
          </a:p>
          <a:p>
            <a:pPr>
              <a:buNone/>
            </a:pPr>
            <a:r>
              <a:rPr lang="en-US" altLang="zh-CN" sz="2400" dirty="0"/>
              <a:t>  if (n==0) return 1;</a:t>
            </a:r>
            <a:endParaRPr lang="en-US" altLang="zh-CN" sz="2400" dirty="0"/>
          </a:p>
          <a:p>
            <a:pPr>
              <a:buNone/>
            </a:pPr>
            <a:r>
              <a:rPr lang="en-US" altLang="zh-CN" sz="2400" dirty="0"/>
              <a:t>    else return(n*fac(n-1));</a:t>
            </a:r>
            <a:endParaRPr lang="en-US" altLang="zh-CN" sz="2400" dirty="0"/>
          </a:p>
          <a:p>
            <a:pPr>
              <a:buNone/>
            </a:pPr>
            <a:r>
              <a:rPr lang="en-US" altLang="zh-CN" sz="2400" dirty="0"/>
              <a:t>}</a:t>
            </a:r>
            <a:endParaRPr lang="en-US" altLang="zh-CN" sz="2400" dirty="0"/>
          </a:p>
          <a:p>
            <a:pPr>
              <a:buNone/>
            </a:pPr>
            <a:r>
              <a:rPr lang="en-US" altLang="zh-CN" sz="2400" dirty="0"/>
              <a:t>int main(){</a:t>
            </a:r>
            <a:endParaRPr lang="en-US" altLang="zh-CN" sz="2400" dirty="0"/>
          </a:p>
          <a:p>
            <a:pPr>
              <a:buNone/>
            </a:pPr>
            <a:r>
              <a:rPr lang="en-US" altLang="zh-CN" sz="2400" dirty="0"/>
              <a:t>   int n;</a:t>
            </a:r>
            <a:endParaRPr lang="en-US" altLang="zh-CN" sz="2400" dirty="0"/>
          </a:p>
          <a:p>
            <a:pPr>
              <a:buNone/>
            </a:pPr>
            <a:r>
              <a:rPr lang="en-US" altLang="zh-CN" sz="2400" dirty="0"/>
              <a:t>   cin&gt;&gt;n;</a:t>
            </a:r>
            <a:endParaRPr lang="en-US" altLang="zh-CN" sz="2400" dirty="0"/>
          </a:p>
          <a:p>
            <a:pPr>
              <a:buNone/>
            </a:pPr>
            <a:r>
              <a:rPr lang="en-US" altLang="zh-CN" sz="2400" dirty="0"/>
              <a:t>   cout&lt;&lt;fac(n)&lt;&lt;endl;</a:t>
            </a:r>
            <a:endParaRPr lang="en-US" altLang="zh-CN" sz="2400" dirty="0"/>
          </a:p>
          <a:p>
            <a:pPr>
              <a:buNone/>
            </a:pPr>
            <a:r>
              <a:rPr lang="en-US" altLang="zh-CN" sz="2400" dirty="0"/>
              <a:t>   return 0;</a:t>
            </a:r>
            <a:endParaRPr lang="en-US" altLang="zh-CN" sz="2400" dirty="0"/>
          </a:p>
          <a:p>
            <a:pPr>
              <a:buNone/>
            </a:pPr>
            <a:r>
              <a:rPr lang="en-US" altLang="zh-CN" sz="2400" dirty="0"/>
              <a:t>}</a:t>
            </a:r>
            <a:endParaRPr lang="en-US" altLang="zh-CN" sz="2400" dirty="0"/>
          </a:p>
        </p:txBody>
      </p:sp>
    </p:spTree>
  </p:cSld>
  <p:clrMapOvr>
    <a:masterClrMapping/>
  </p:clrMapOvr>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3746</Words>
  <Application>WPS 演示</Application>
  <PresentationFormat>全屏显示(4:3)</PresentationFormat>
  <Paragraphs>195</Paragraphs>
  <Slides>16</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7</vt:i4>
      </vt:variant>
      <vt:variant>
        <vt:lpstr>幻灯片标题</vt:lpstr>
      </vt:variant>
      <vt:variant>
        <vt:i4>16</vt:i4>
      </vt:variant>
    </vt:vector>
  </HeadingPairs>
  <TitlesOfParts>
    <vt:vector size="32" baseType="lpstr">
      <vt:lpstr>Arial</vt:lpstr>
      <vt:lpstr>宋体</vt:lpstr>
      <vt:lpstr>Wingdings</vt:lpstr>
      <vt:lpstr>楷体_GB2312</vt:lpstr>
      <vt:lpstr>黑体</vt:lpstr>
      <vt:lpstr>Times New Roman</vt:lpstr>
      <vt:lpstr>微软雅黑</vt:lpstr>
      <vt:lpstr>Arial Unicode MS</vt:lpstr>
      <vt:lpstr>Network</vt:lpstr>
      <vt:lpstr>Word.Picture.8</vt:lpstr>
      <vt:lpstr>Package</vt:lpstr>
      <vt:lpstr>Word.Picture.8</vt:lpstr>
      <vt:lpstr>Equation.3</vt:lpstr>
      <vt:lpstr>Equation.3</vt:lpstr>
      <vt:lpstr>Package</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因特网的接入</dc:title>
  <dc:creator>LENOVOSRV</dc:creator>
  <cp:lastModifiedBy>Administrator</cp:lastModifiedBy>
  <cp:revision>236</cp:revision>
  <dcterms:created xsi:type="dcterms:W3CDTF">2006-03-12T17:39:41Z</dcterms:created>
  <dcterms:modified xsi:type="dcterms:W3CDTF">2019-02-14T07:45:03Z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