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bin" ContentType="application/vnd.openxmlformats-officedocument.oleObject"/>
  <Default Extension="emf" ContentType="image/x-emf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52"/>
  </p:handoutMasterIdLst>
  <p:sldIdLst>
    <p:sldId id="510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620" r:id="rId14"/>
    <p:sldId id="621" r:id="rId15"/>
    <p:sldId id="622" r:id="rId16"/>
    <p:sldId id="599" r:id="rId17"/>
    <p:sldId id="618" r:id="rId18"/>
    <p:sldId id="600" r:id="rId19"/>
    <p:sldId id="601" r:id="rId20"/>
    <p:sldId id="602" r:id="rId21"/>
    <p:sldId id="603" r:id="rId22"/>
    <p:sldId id="604" r:id="rId23"/>
    <p:sldId id="605" r:id="rId24"/>
    <p:sldId id="615" r:id="rId25"/>
    <p:sldId id="606" r:id="rId26"/>
    <p:sldId id="607" r:id="rId27"/>
    <p:sldId id="608" r:id="rId28"/>
    <p:sldId id="609" r:id="rId29"/>
    <p:sldId id="610" r:id="rId30"/>
    <p:sldId id="616" r:id="rId31"/>
    <p:sldId id="611" r:id="rId32"/>
    <p:sldId id="613" r:id="rId33"/>
    <p:sldId id="619" r:id="rId34"/>
    <p:sldId id="614" r:id="rId35"/>
    <p:sldId id="548" r:id="rId36"/>
    <p:sldId id="549" r:id="rId37"/>
    <p:sldId id="550" r:id="rId38"/>
    <p:sldId id="551" r:id="rId39"/>
    <p:sldId id="561" r:id="rId40"/>
    <p:sldId id="562" r:id="rId41"/>
    <p:sldId id="564" r:id="rId42"/>
    <p:sldId id="567" r:id="rId43"/>
    <p:sldId id="568" r:id="rId44"/>
    <p:sldId id="569" r:id="rId45"/>
    <p:sldId id="570" r:id="rId47"/>
    <p:sldId id="576" r:id="rId48"/>
    <p:sldId id="573" r:id="rId49"/>
    <p:sldId id="574" r:id="rId50"/>
    <p:sldId id="577" r:id="rId51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48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CA182E-3088-4E9A-9AC4-C9989DA30AC8}" type="slidenum">
              <a:rPr kumimoji="0" lang="zh-CN" altLang="en-US" b="0" i="0" kern="1200" cap="none" spc="0" normalizeH="0" baseline="0" noProof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2.emf"/><Relationship Id="rId3" Type="http://schemas.openxmlformats.org/officeDocument/2006/relationships/oleObject" Target="../embeddings/Presentation4.ppt"/><Relationship Id="rId2" Type="http://schemas.openxmlformats.org/officeDocument/2006/relationships/image" Target="../media/image1.emf"/><Relationship Id="rId1" Type="http://schemas.openxmlformats.org/officeDocument/2006/relationships/oleObject" Target="../embeddings/Presentation3.ppt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GIF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2.emf"/><Relationship Id="rId3" Type="http://schemas.openxmlformats.org/officeDocument/2006/relationships/oleObject" Target="../embeddings/Presentation2.ppt"/><Relationship Id="rId2" Type="http://schemas.openxmlformats.org/officeDocument/2006/relationships/image" Target="../media/image1.emf"/><Relationship Id="rId1" Type="http://schemas.openxmlformats.org/officeDocument/2006/relationships/oleObject" Target="../embeddings/Presentation1.ppt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22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6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e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 dirty="0">
                <a:latin typeface="+mj-lt"/>
                <a:ea typeface="+mj-ea"/>
                <a:sym typeface="+mn-ea"/>
              </a:rPr>
              <a:t>宽度搜索（广度搜索）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1680" y="3721735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41680" y="1473200"/>
          <a:ext cx="4632960" cy="9124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5"/>
          <p:cNvGrpSpPr/>
          <p:nvPr/>
        </p:nvGrpSpPr>
        <p:grpSpPr bwMode="auto">
          <a:xfrm>
            <a:off x="1518920" y="625793"/>
            <a:ext cx="694055" cy="847724"/>
            <a:chOff x="1979712" y="836712"/>
            <a:chExt cx="694158" cy="848319"/>
          </a:xfrm>
        </p:grpSpPr>
        <p:sp>
          <p:nvSpPr>
            <p:cNvPr id="17442" name="TextBox 17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1" y="1468186"/>
              <a:ext cx="432103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35" name="组合 14"/>
          <p:cNvGrpSpPr/>
          <p:nvPr/>
        </p:nvGrpSpPr>
        <p:grpSpPr bwMode="auto">
          <a:xfrm>
            <a:off x="3162935" y="2585720"/>
            <a:ext cx="603885" cy="667657"/>
            <a:chOff x="2037455" y="2924944"/>
            <a:chExt cx="603447" cy="667620"/>
          </a:xfrm>
        </p:grpSpPr>
        <p:sp>
          <p:nvSpPr>
            <p:cNvPr id="17440" name="TextBox 20"/>
            <p:cNvSpPr txBox="1">
              <a:spLocks noChangeArrowheads="1"/>
            </p:cNvSpPr>
            <p:nvPr/>
          </p:nvSpPr>
          <p:spPr bwMode="auto">
            <a:xfrm>
              <a:off x="2037455" y="3193806"/>
              <a:ext cx="603447" cy="398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36" name="TextBox 22"/>
          <p:cNvSpPr txBox="1">
            <a:spLocks noChangeArrowheads="1"/>
          </p:cNvSpPr>
          <p:nvPr/>
        </p:nvSpPr>
        <p:spPr bwMode="auto">
          <a:xfrm>
            <a:off x="931863" y="193802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7437" name="TextBox 23"/>
          <p:cNvSpPr txBox="1">
            <a:spLocks noChangeArrowheads="1"/>
          </p:cNvSpPr>
          <p:nvPr/>
        </p:nvSpPr>
        <p:spPr bwMode="auto">
          <a:xfrm>
            <a:off x="1724025" y="193802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7438" name="TextBox 24"/>
          <p:cNvSpPr txBox="1">
            <a:spLocks noChangeArrowheads="1"/>
          </p:cNvSpPr>
          <p:nvPr/>
        </p:nvSpPr>
        <p:spPr bwMode="auto">
          <a:xfrm>
            <a:off x="2470150" y="193802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7439" name="Text Box 2"/>
          <p:cNvSpPr txBox="1">
            <a:spLocks noChangeArrowheads="1"/>
          </p:cNvSpPr>
          <p:nvPr/>
        </p:nvSpPr>
        <p:spPr bwMode="auto">
          <a:xfrm>
            <a:off x="6058853" y="1472883"/>
            <a:ext cx="4967287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队</a:t>
            </a:r>
            <a:r>
              <a:rPr lang="zh-CN" altLang="en-US" sz="2000" dirty="0" smtClean="0">
                <a:latin typeface="Consolas" panose="020B0609020204030204" pitchFamily="49" charset="0"/>
              </a:rPr>
              <a:t>空：队首、</a:t>
            </a:r>
            <a:r>
              <a:rPr lang="zh-CN" altLang="en-US" sz="2000" dirty="0">
                <a:latin typeface="Consolas" panose="020B0609020204030204" pitchFamily="49" charset="0"/>
              </a:rPr>
              <a:t>队尾指针再次</a:t>
            </a:r>
            <a:r>
              <a:rPr lang="zh-CN" altLang="en-US" sz="2000" dirty="0" smtClean="0">
                <a:latin typeface="Consolas" panose="020B0609020204030204" pitchFamily="49" charset="0"/>
              </a:rPr>
              <a:t>相遇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     front</a:t>
            </a:r>
            <a:r>
              <a:rPr lang="en-US" altLang="zh-CN" sz="2000" dirty="0">
                <a:latin typeface="Consolas" panose="020B0609020204030204" pitchFamily="49" charset="0"/>
              </a:rPr>
              <a:t>==rear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队非空：</a:t>
            </a:r>
            <a:r>
              <a:rPr lang="en-US" altLang="zh-CN" sz="2000" dirty="0" smtClean="0">
                <a:latin typeface="Consolas" panose="020B0609020204030204" pitchFamily="49" charset="0"/>
              </a:rPr>
              <a:t>front</a:t>
            </a:r>
            <a:r>
              <a:rPr lang="en-US" altLang="zh-CN" sz="2000" dirty="0">
                <a:latin typeface="Consolas" panose="020B0609020204030204" pitchFamily="49" charset="0"/>
              </a:rPr>
              <a:t>&lt;rear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00 0.002130 L 0.065729 0.00138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04 -0.000093 L 0.131979 -0.000833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9763" y="1293495"/>
            <a:ext cx="8280400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queue&lt;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&gt; q;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q.push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q.size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q.front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出队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q.pop()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    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q.empty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" y="383540"/>
            <a:ext cx="5435600" cy="692150"/>
          </a:xfrm>
          <a:noFill/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队列实现：</a:t>
            </a:r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STL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"/>
          <p:cNvSpPr txBox="1"/>
          <p:nvPr/>
        </p:nvSpPr>
        <p:spPr>
          <a:xfrm>
            <a:off x="822960" y="161608"/>
            <a:ext cx="3059113" cy="698500"/>
          </a:xfrm>
          <a:prstGeom prst="rect">
            <a:avLst/>
          </a:prstGeom>
        </p:spPr>
        <p:txBody>
          <a:bodyPr/>
          <a:lstStyle/>
          <a:p>
            <a:pPr marR="0" indent="0" defTabSz="914400" rtl="0" eaLnBrk="0" hangingPunct="0">
              <a:buClr>
                <a:schemeClr val="accent1"/>
              </a:buClr>
              <a:buSzTx/>
              <a:buNone/>
              <a:defRPr/>
            </a:pPr>
            <a:r>
              <a:rPr kumimoji="0" lang="zh-CN" altLang="zh-CN" sz="3900" b="1" kern="0" cap="none" spc="0" normalizeH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卡片游戏</a:t>
            </a:r>
            <a:endParaRPr kumimoji="0" lang="zh-CN" altLang="zh-CN" sz="3900" b="1" kern="0" cap="none" spc="0" normalizeH="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R="0" indent="0" defTabSz="914400" rtl="0" eaLnBrk="0" hangingPunct="0">
              <a:buClr>
                <a:schemeClr val="accent1"/>
              </a:buClr>
              <a:buSzTx/>
              <a:buNone/>
              <a:defRPr/>
            </a:pPr>
            <a:endParaRPr kumimoji="0" lang="zh-CN" altLang="zh-CN" sz="3900" b="1" kern="0" cap="none" spc="0" normalizeH="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TextBox 12"/>
          <p:cNvSpPr txBox="1"/>
          <p:nvPr/>
        </p:nvSpPr>
        <p:spPr>
          <a:xfrm>
            <a:off x="213995" y="968375"/>
            <a:ext cx="115042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桌上有叠牌，从第一张牌（即位于顶面的牌）开始从上往下依次编号为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。当至少还剩两张牌时进行以下操作：把第一张牌扔掉，然后把新的第一张放一整叠牌的最后。输入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，输出每次扔掉的牌，以及最后剩下的牌。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样例输入：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样例输出：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1 3 5 7 4 2 6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【分析】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本题中牌像在排队。每次从排头拿到两个，其中第二个再次排到尾部。这种数据结构称为队列。在数据结构称为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FIFO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First in First out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，先进先出）表。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用一个数组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queue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来实现这个队列，可设两个指针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TextBox 2"/>
          <p:cNvSpPr txBox="1"/>
          <p:nvPr/>
        </p:nvSpPr>
        <p:spPr>
          <a:xfrm>
            <a:off x="600710" y="121920"/>
            <a:ext cx="43926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初始状态：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2  3  4  …… 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队头指针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f=0,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队尾指针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r=n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322070"/>
            <a:ext cx="8828405" cy="512889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53065" y="1043940"/>
          <a:ext cx="7480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3065" y="1043940"/>
                        <a:ext cx="7480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TextBox 2"/>
          <p:cNvSpPr txBox="1"/>
          <p:nvPr/>
        </p:nvSpPr>
        <p:spPr>
          <a:xfrm>
            <a:off x="600710" y="121920"/>
            <a:ext cx="43926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初始状态：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2  3  4  …… 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280160"/>
            <a:ext cx="6075045" cy="449072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9705" y="1280160"/>
          <a:ext cx="7480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39705" y="1280160"/>
                        <a:ext cx="7480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280" y="3290570"/>
            <a:ext cx="4305300" cy="2119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3"/>
          <p:cNvSpPr>
            <a:spLocks noGrp="1" noChangeArrowheads="1"/>
          </p:cNvSpPr>
          <p:nvPr>
            <p:ph type="ctrTitle"/>
          </p:nvPr>
        </p:nvSpPr>
        <p:spPr>
          <a:xfrm>
            <a:off x="3000375" y="2276475"/>
            <a:ext cx="6554788" cy="1803400"/>
          </a:xfrm>
        </p:spPr>
        <p:txBody>
          <a:bodyPr/>
          <a:lstStyle/>
          <a:p>
            <a:r>
              <a:rPr lang="zh-CN" altLang="en-US" sz="5500" smtClean="0">
                <a:solidFill>
                  <a:srgbClr val="000000"/>
                </a:solidFill>
                <a:latin typeface="黑体" panose="02010609060101010101" pitchFamily="49" charset="-122"/>
              </a:rPr>
              <a:t>二、宽搜入门</a:t>
            </a:r>
            <a:endParaRPr lang="zh-CN" altLang="en-US" sz="55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3074" name="对象 1"/>
          <p:cNvGraphicFramePr/>
          <p:nvPr/>
        </p:nvGraphicFramePr>
        <p:xfrm>
          <a:off x="6096000" y="3429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573270" imgH="3430270" progId="PowerPoint.Show.8">
                  <p:embed/>
                </p:oleObj>
              </mc:Choice>
              <mc:Fallback>
                <p:oleObj name="" r:id="rId1" imgW="4573270" imgH="3430270" progId="PowerPoint.Show.8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对象 5"/>
          <p:cNvGraphicFramePr/>
          <p:nvPr/>
        </p:nvGraphicFramePr>
        <p:xfrm>
          <a:off x="6096000" y="3429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573270" imgH="3430270" progId="PowerPoint.Show.8">
                  <p:embed/>
                </p:oleObj>
              </mc:Choice>
              <mc:Fallback>
                <p:oleObj name="" r:id="rId3" imgW="4573270" imgH="3430270" progId="PowerPoint.Show.8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708025" y="1149350"/>
            <a:ext cx="10801350" cy="1890395"/>
          </a:xfrm>
        </p:spPr>
        <p:txBody>
          <a:bodyPr vert="horz" wrap="square" lIns="91440" tIns="45720" rIns="91440" bIns="45720" anchor="t"/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从初始状态开始，应用产生规则生成第</a:t>
            </a:r>
            <a:r>
              <a:rPr lang="en-US" altLang="zh-CN" sz="2000" dirty="0"/>
              <a:t>1</a:t>
            </a:r>
            <a:r>
              <a:rPr lang="zh-CN" altLang="en-US" sz="2000" dirty="0"/>
              <a:t>层状态，检查目标状态是否在这些后续状态中。</a:t>
            </a:r>
            <a:endParaRPr lang="en-US" altLang="zh-CN" sz="2000" dirty="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若没有，再用产生规则将所有第</a:t>
            </a:r>
            <a:r>
              <a:rPr lang="en-US" altLang="zh-CN" sz="2000" dirty="0"/>
              <a:t>1</a:t>
            </a:r>
            <a:r>
              <a:rPr lang="zh-CN" altLang="en-US" sz="2000" dirty="0"/>
              <a:t>层的状态逐一扩展，得到第</a:t>
            </a:r>
            <a:r>
              <a:rPr lang="en-US" altLang="zh-CN" sz="2000" dirty="0"/>
              <a:t>2</a:t>
            </a:r>
            <a:r>
              <a:rPr lang="zh-CN" altLang="en-US" sz="2000" dirty="0"/>
              <a:t>层状态，并逐一检查第</a:t>
            </a:r>
            <a:r>
              <a:rPr lang="en-US" altLang="zh-CN" sz="2000" dirty="0"/>
              <a:t>2</a:t>
            </a:r>
            <a:r>
              <a:rPr lang="zh-CN" altLang="en-US" sz="2000" dirty="0"/>
              <a:t>层状态中是否包含目标状态。</a:t>
            </a:r>
            <a:endParaRPr lang="en-US" altLang="zh-CN" sz="2000" dirty="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若没有，再应用产生规则逐一扩展第</a:t>
            </a:r>
            <a:r>
              <a:rPr lang="en-US" altLang="zh-CN" sz="2000" dirty="0"/>
              <a:t>2</a:t>
            </a:r>
            <a:r>
              <a:rPr lang="zh-CN" altLang="en-US" sz="2000" dirty="0"/>
              <a:t>层的所有状态</a:t>
            </a:r>
            <a:r>
              <a:rPr lang="en-US" altLang="zh-CN" sz="2000" dirty="0"/>
              <a:t>……</a:t>
            </a:r>
            <a:r>
              <a:rPr lang="zh-CN" altLang="en-US" sz="2000" dirty="0"/>
              <a:t>如此依次扩展、检查下去，直到发现目标状态为此。</a:t>
            </a:r>
            <a:endParaRPr lang="zh-CN" altLang="en-US" sz="2000" dirty="0"/>
          </a:p>
        </p:txBody>
      </p:sp>
      <p:sp>
        <p:nvSpPr>
          <p:cNvPr id="6147" name="Rectangle 4"/>
          <p:cNvSpPr>
            <a:spLocks noGrp="1"/>
          </p:cNvSpPr>
          <p:nvPr>
            <p:ph type="title"/>
          </p:nvPr>
        </p:nvSpPr>
        <p:spPr>
          <a:xfrm>
            <a:off x="708025" y="298450"/>
            <a:ext cx="5360670" cy="589280"/>
          </a:xfrm>
        </p:spPr>
        <p:txBody>
          <a:bodyPr vert="horz" wrap="square" lIns="91440" tIns="45720" rIns="91440" bIns="45720" anchor="ctr">
            <a:spAutoFit/>
          </a:bodyPr>
          <a:p>
            <a:pPr eaLnBrk="1" hangingPunct="1"/>
            <a:r>
              <a:rPr lang="zh-CN" altLang="en-US" dirty="0"/>
              <a:t>宽度优先算法的核心思想</a:t>
            </a:r>
            <a:endParaRPr lang="zh-CN" altLang="en-US" dirty="0"/>
          </a:p>
        </p:txBody>
      </p:sp>
      <p:pic>
        <p:nvPicPr>
          <p:cNvPr id="6148" name="Picture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698" y="3204528"/>
            <a:ext cx="2357437" cy="1881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39760" y="5015865"/>
            <a:ext cx="1357313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5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fbhadgi</a:t>
            </a:r>
            <a:endParaRPr kumimoji="0" lang="zh-CN" altLang="en-US" sz="2800" kern="15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1309370" y="3039745"/>
            <a:ext cx="7665720" cy="1241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采用宽度优先搜索的试题一般有两种类型：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⑴求初始结点所能到达的所有结点；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⑵求某一结点到某目标结点的最短路径。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723265" y="245110"/>
            <a:ext cx="4344035" cy="692150"/>
          </a:xfrm>
          <a:noFill/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宽搜模型：逐层扩展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26627" name="图片 7" descr="未标题-1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3265" y="1105535"/>
            <a:ext cx="44958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图片 3" descr="Animated_B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1778" y="1465898"/>
            <a:ext cx="39989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矩形 21"/>
          <p:cNvSpPr>
            <a:spLocks noChangeArrowheads="1"/>
          </p:cNvSpPr>
          <p:nvPr/>
        </p:nvSpPr>
        <p:spPr bwMode="auto">
          <a:xfrm>
            <a:off x="553720" y="5942330"/>
            <a:ext cx="1108519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</a:rPr>
              <a:t>为保证“先访问的优先扩展”，宽搜需用到符合“先进先出”特点的队列这种重要的数据结构。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20104" y="535378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按辈分拜年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8616" y="535378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按层次扩展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760730" y="321310"/>
            <a:ext cx="2454275" cy="692150"/>
          </a:xfrm>
          <a:noFill/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宽搜框架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1242060"/>
            <a:ext cx="792543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826770" y="397510"/>
            <a:ext cx="2240280" cy="692150"/>
          </a:xfrm>
          <a:noFill/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宽搜应用</a:t>
            </a:r>
            <a:endParaRPr lang="zh-CN" altLang="en-US" sz="32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>
          <a:xfrm>
            <a:off x="826770" y="1236345"/>
            <a:ext cx="10843260" cy="261556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+mn-lt"/>
                <a:ea typeface="+mn-ea"/>
              </a:rPr>
              <a:t>BFS</a:t>
            </a:r>
            <a:r>
              <a:rPr lang="zh-CN" altLang="en-US" sz="2400" dirty="0">
                <a:latin typeface="+mn-lt"/>
                <a:ea typeface="+mn-ea"/>
              </a:rPr>
              <a:t>问题解决的关键</a:t>
            </a:r>
            <a:endParaRPr lang="en-US" altLang="zh-CN" sz="240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状态表示：状态一般是指现场信息的描述，通常用</a:t>
            </a:r>
            <a:r>
              <a:rPr lang="en-US" altLang="zh-CN" sz="2400" dirty="0"/>
              <a:t>T</a:t>
            </a:r>
            <a:r>
              <a:rPr lang="zh-CN" altLang="en-US" sz="2400" dirty="0"/>
              <a:t>表示。一般用</a:t>
            </a:r>
            <a:r>
              <a:rPr lang="en-US" altLang="zh-CN" sz="2400" dirty="0"/>
              <a:t>T0</a:t>
            </a:r>
            <a:r>
              <a:rPr lang="zh-CN" altLang="en-US" sz="2400" dirty="0"/>
              <a:t>表示初始状态，</a:t>
            </a:r>
            <a:r>
              <a:rPr lang="en-US" altLang="zh-CN" sz="2400" dirty="0" err="1"/>
              <a:t>Tn</a:t>
            </a:r>
            <a:r>
              <a:rPr lang="zh-CN" altLang="en-US" sz="2400" dirty="0"/>
              <a:t>表示目标状态。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状态转移：根据产生式规则和约束条件控制从当前状态转移到下一个状态。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状态判重：大多数情况下，出现重复状态会造成死循环或空间的浪费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2" name="对角圆角矩形 11"/>
          <p:cNvSpPr/>
          <p:nvPr/>
        </p:nvSpPr>
        <p:spPr>
          <a:xfrm>
            <a:off x="3735705" y="1768475"/>
            <a:ext cx="3804285" cy="4800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现在在哪儿？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3764915" y="2444115"/>
            <a:ext cx="3804285" cy="43434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下一步去</a:t>
            </a:r>
            <a:r>
              <a:rPr lang="zh-CN" altLang="en-US" sz="2400" dirty="0" smtClean="0">
                <a:solidFill>
                  <a:schemeClr val="tx1"/>
                </a:solidFill>
              </a:rPr>
              <a:t>哪？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3793490" y="2948940"/>
            <a:ext cx="3746500" cy="4191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去</a:t>
            </a:r>
            <a:r>
              <a:rPr lang="zh-CN" altLang="en-US" sz="2400" dirty="0" smtClean="0">
                <a:solidFill>
                  <a:schemeClr val="tx1"/>
                </a:solidFill>
              </a:rPr>
              <a:t>过就别去！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3"/>
          <p:cNvSpPr>
            <a:spLocks noGrp="1" noChangeArrowheads="1"/>
          </p:cNvSpPr>
          <p:nvPr>
            <p:ph type="ctrTitle"/>
          </p:nvPr>
        </p:nvSpPr>
        <p:spPr>
          <a:xfrm>
            <a:off x="2665095" y="2261235"/>
            <a:ext cx="6554788" cy="1803400"/>
          </a:xfrm>
        </p:spPr>
        <p:txBody>
          <a:bodyPr/>
          <a:lstStyle/>
          <a:p>
            <a:r>
              <a:rPr lang="zh-CN" altLang="en-US" sz="5500" smtClean="0">
                <a:solidFill>
                  <a:srgbClr val="000000"/>
                </a:solidFill>
                <a:latin typeface="黑体" panose="02010609060101010101" pitchFamily="49" charset="-122"/>
              </a:rPr>
              <a:t>一、队列基础</a:t>
            </a:r>
            <a:endParaRPr lang="zh-CN" altLang="en-US" sz="55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2050" name="对象 1"/>
          <p:cNvGraphicFramePr/>
          <p:nvPr/>
        </p:nvGraphicFramePr>
        <p:xfrm>
          <a:off x="6096000" y="3429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573270" imgH="3430270" progId="PowerPoint.Show.8">
                  <p:embed/>
                </p:oleObj>
              </mc:Choice>
              <mc:Fallback>
                <p:oleObj name="" r:id="rId1" imgW="4573270" imgH="3430270" progId="PowerPoint.Show.8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对象 5"/>
          <p:cNvGraphicFramePr/>
          <p:nvPr/>
        </p:nvGraphicFramePr>
        <p:xfrm>
          <a:off x="6096000" y="3429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573270" imgH="3430270" progId="PowerPoint.Show.8">
                  <p:embed/>
                </p:oleObj>
              </mc:Choice>
              <mc:Fallback>
                <p:oleObj name="" r:id="rId3" imgW="4573270" imgH="3430270" progId="PowerPoint.Show.8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783590" y="1186815"/>
            <a:ext cx="10624185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  </a:t>
            </a:r>
            <a:r>
              <a:rPr lang="zh-CN" altLang="en-US" sz="2800" b="1" dirty="0"/>
              <a:t>抓住那头牛</a:t>
            </a:r>
            <a:r>
              <a:rPr lang="en-US" sz="2800" b="1" dirty="0"/>
              <a:t>(</a:t>
            </a:r>
            <a:r>
              <a:rPr lang="en-US" sz="2800" b="1" dirty="0" err="1"/>
              <a:t>openjudge</a:t>
            </a:r>
            <a:r>
              <a:rPr lang="zh-CN" altLang="en-US" sz="2800" b="1" dirty="0"/>
              <a:t>题库</a:t>
            </a:r>
            <a:r>
              <a:rPr lang="en-US" sz="2800" b="1" dirty="0"/>
              <a:t>2971)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  <a:endParaRPr lang="en-US" altLang="zh-CN" sz="2800" dirty="0">
              <a:latin typeface="Helvetica Neue"/>
            </a:endParaRPr>
          </a:p>
          <a:p>
            <a:pPr>
              <a:defRPr/>
            </a:pPr>
            <a:r>
              <a:rPr lang="zh-CN" altLang="en-US" sz="2800" dirty="0">
                <a:latin typeface="Helvetica Neue"/>
              </a:rPr>
              <a:t>      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+mn-ea"/>
              </a:rPr>
              <a:t>农夫知道一头牛的位置，想要抓住它。农夫和牛都位于数轴上，农夫起始位于点</a:t>
            </a:r>
            <a:r>
              <a:rPr lang="en-US" altLang="zh-CN" sz="2800" dirty="0">
                <a:latin typeface="+mn-ea"/>
              </a:rPr>
              <a:t>N(0&lt;=N&lt;=100000)</a:t>
            </a:r>
            <a:r>
              <a:rPr lang="zh-CN" altLang="en-US" sz="2800" dirty="0">
                <a:latin typeface="+mn-ea"/>
              </a:rPr>
              <a:t>，牛位于点</a:t>
            </a:r>
            <a:r>
              <a:rPr lang="en-US" altLang="zh-CN" sz="2800" dirty="0">
                <a:latin typeface="+mn-ea"/>
              </a:rPr>
              <a:t>K(0&lt;=K&lt;=100000)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>
              <a:defRPr/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农夫有两种移动方式：</a:t>
            </a:r>
            <a:endParaRPr lang="zh-CN" altLang="en-US" sz="2800" dirty="0">
              <a:latin typeface="+mn-ea"/>
            </a:endParaRP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、从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移动到</a:t>
            </a:r>
            <a:r>
              <a:rPr lang="en-US" altLang="zh-CN" sz="2800" dirty="0">
                <a:latin typeface="+mn-ea"/>
              </a:rPr>
              <a:t>X-1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>X+1</a:t>
            </a:r>
            <a:r>
              <a:rPr lang="zh-CN" altLang="en-US" sz="2800" dirty="0">
                <a:latin typeface="+mn-ea"/>
              </a:rPr>
              <a:t>，每次移动花费一分钟</a:t>
            </a:r>
            <a:endParaRPr lang="zh-CN" altLang="en-US" sz="2800" dirty="0">
              <a:latin typeface="+mn-ea"/>
            </a:endParaRP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、从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移动到</a:t>
            </a:r>
            <a:r>
              <a:rPr lang="en-US" altLang="zh-CN" sz="2800" dirty="0">
                <a:latin typeface="+mn-ea"/>
              </a:rPr>
              <a:t>2*X</a:t>
            </a:r>
            <a:r>
              <a:rPr lang="zh-CN" altLang="en-US" sz="2800" dirty="0">
                <a:latin typeface="+mn-ea"/>
              </a:rPr>
              <a:t>，每次移动花费一分钟</a:t>
            </a:r>
            <a:endParaRPr lang="zh-CN" altLang="en-US" sz="2800" dirty="0">
              <a:latin typeface="+mn-ea"/>
            </a:endParaRP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假设牛没有意识到农夫的行动，站在原地不动。问：农夫最少需要花多少时间才能抓住那头牛？</a:t>
            </a:r>
            <a:endParaRPr lang="en-US" altLang="zh-CN" sz="2800" dirty="0">
              <a:latin typeface="+mn-ea"/>
            </a:endParaRPr>
          </a:p>
          <a:p>
            <a:pPr>
              <a:defRPr/>
            </a:pPr>
            <a:r>
              <a:rPr lang="en-US" altLang="zh-CN" sz="2800" dirty="0"/>
              <a:t>【</a:t>
            </a:r>
            <a:r>
              <a:rPr lang="zh-CN" altLang="en-US" sz="2800" dirty="0"/>
              <a:t>样例输入</a:t>
            </a:r>
            <a:r>
              <a:rPr lang="en-US" altLang="zh-CN" sz="2800" dirty="0"/>
              <a:t>】    【</a:t>
            </a:r>
            <a:r>
              <a:rPr lang="zh-CN" altLang="en-US" sz="2800" dirty="0"/>
              <a:t>样例输出</a:t>
            </a:r>
            <a:r>
              <a:rPr lang="en-US" altLang="zh-CN" sz="2800" dirty="0"/>
              <a:t>】</a:t>
            </a:r>
            <a:endParaRPr lang="zh-CN" altLang="en-US" sz="2800" dirty="0"/>
          </a:p>
          <a:p>
            <a:pPr>
              <a:defRPr/>
            </a:pPr>
            <a:r>
              <a:rPr lang="en-US" sz="2800" dirty="0"/>
              <a:t>    3   5                     2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783590" y="290830"/>
            <a:ext cx="4450080" cy="692150"/>
          </a:xfrm>
          <a:noFill/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应用一、求最优解问题</a:t>
            </a:r>
            <a:endParaRPr lang="zh-CN" altLang="en-US" sz="32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3" name="图片 5" descr="1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5888" y="1006475"/>
            <a:ext cx="1508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图片 6" descr="2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6263" y="1077913"/>
            <a:ext cx="1016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图片 7" descr="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071688"/>
            <a:ext cx="9144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52950" y="2647950"/>
            <a:ext cx="21761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初始状态 </a:t>
            </a:r>
            <a:r>
              <a:rPr lang="en-US" altLang="zh-CN" sz="3200" b="1"/>
              <a:t>N</a:t>
            </a:r>
            <a:endParaRPr lang="zh-CN" altLang="en-US" sz="3200" b="1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67575" y="2647950"/>
            <a:ext cx="21304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目标状态</a:t>
            </a:r>
            <a:r>
              <a:rPr lang="en-US" altLang="zh-CN" sz="3200" b="1"/>
              <a:t> K</a:t>
            </a:r>
            <a:endParaRPr lang="zh-CN" altLang="en-US" sz="3200" b="1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7738" y="4267200"/>
            <a:ext cx="18161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状态转移</a:t>
            </a:r>
            <a:endParaRPr lang="zh-CN" altLang="en-US" sz="3200" b="1"/>
          </a:p>
        </p:txBody>
      </p:sp>
      <p:sp>
        <p:nvSpPr>
          <p:cNvPr id="12" name="左大括号 11"/>
          <p:cNvSpPr/>
          <p:nvPr/>
        </p:nvSpPr>
        <p:spPr>
          <a:xfrm>
            <a:off x="3973513" y="3690938"/>
            <a:ext cx="285750" cy="18002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59263" y="3475038"/>
            <a:ext cx="3159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anose="05000000000000000000" pitchFamily="2" charset="2"/>
              </a:rPr>
              <a:t> X - 1</a:t>
            </a:r>
            <a:endParaRPr lang="zh-CN" altLang="en-US" sz="3200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59263" y="4194175"/>
            <a:ext cx="3237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anose="05000000000000000000" pitchFamily="2" charset="2"/>
              </a:rPr>
              <a:t> </a:t>
            </a:r>
            <a:r>
              <a:rPr lang="en-US" altLang="zh-CN" sz="3200" b="1"/>
              <a:t>X</a:t>
            </a:r>
            <a:r>
              <a:rPr lang="en-US" altLang="zh-CN" sz="3200" b="1">
                <a:sym typeface="Wingdings" panose="05000000000000000000" pitchFamily="2" charset="2"/>
              </a:rPr>
              <a:t> + 1</a:t>
            </a:r>
            <a:endParaRPr lang="zh-CN" altLang="en-US" sz="32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59263" y="4986338"/>
            <a:ext cx="332930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3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anose="05000000000000000000" pitchFamily="2" charset="2"/>
              </a:rPr>
              <a:t> 2 * </a:t>
            </a:r>
            <a:r>
              <a:rPr lang="en-US" altLang="zh-CN" sz="3200" b="1"/>
              <a:t>X</a:t>
            </a:r>
            <a:r>
              <a:rPr lang="en-US" altLang="zh-CN" sz="3200" b="1">
                <a:sym typeface="Wingdings" panose="05000000000000000000" pitchFamily="2" charset="2"/>
              </a:rPr>
              <a:t> </a:t>
            </a:r>
            <a:endParaRPr lang="zh-CN" altLang="en-US" sz="3200" b="1"/>
          </a:p>
        </p:txBody>
      </p:sp>
      <p:sp>
        <p:nvSpPr>
          <p:cNvPr id="16" name="TextBox 15"/>
          <p:cNvSpPr txBox="1"/>
          <p:nvPr/>
        </p:nvSpPr>
        <p:spPr>
          <a:xfrm>
            <a:off x="2236788" y="5778500"/>
            <a:ext cx="506349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/>
              <a:t>约束条件： </a:t>
            </a:r>
            <a:r>
              <a:rPr lang="en-US" altLang="zh-CN" sz="3200" b="1" dirty="0"/>
              <a:t>0 &lt;= X &lt;=</a:t>
            </a:r>
            <a:r>
              <a:rPr lang="en-US" altLang="zh-CN" sz="3200" b="1" dirty="0">
                <a:latin typeface="+mn-ea"/>
              </a:rPr>
              <a:t>100000</a:t>
            </a:r>
            <a:endParaRPr lang="zh-CN" altLang="en-US" sz="3200" b="1" dirty="0"/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338263" y="2636838"/>
            <a:ext cx="2992437" cy="583565"/>
            <a:chOff x="500034" y="3129977"/>
            <a:chExt cx="2991846" cy="584139"/>
          </a:xfrm>
        </p:grpSpPr>
        <p:sp>
          <p:nvSpPr>
            <p:cNvPr id="30737" name="TextBox 17"/>
            <p:cNvSpPr txBox="1">
              <a:spLocks noChangeArrowheads="1"/>
            </p:cNvSpPr>
            <p:nvPr/>
          </p:nvSpPr>
          <p:spPr bwMode="auto">
            <a:xfrm>
              <a:off x="500034" y="3129977"/>
              <a:ext cx="1815741" cy="584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状态表示</a:t>
              </a:r>
              <a:endParaRPr lang="zh-CN" altLang="en-US" sz="3200" b="1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68160" y="3644833"/>
              <a:ext cx="1223720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78175" y="2638425"/>
            <a:ext cx="9994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位置</a:t>
            </a:r>
            <a:endParaRPr lang="zh-CN" altLang="en-US" sz="3200" b="1" dirty="0"/>
          </a:p>
        </p:txBody>
      </p:sp>
      <p:sp>
        <p:nvSpPr>
          <p:cNvPr id="22" name="标题 4"/>
          <p:cNvSpPr txBox="1">
            <a:spLocks noChangeArrowheads="1"/>
          </p:cNvSpPr>
          <p:nvPr/>
        </p:nvSpPr>
        <p:spPr bwMode="auto">
          <a:xfrm>
            <a:off x="676910" y="581660"/>
            <a:ext cx="2340610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问题分析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bldLvl="0" animBg="1"/>
      <p:bldP spid="13" grpId="0"/>
      <p:bldP spid="14" grpId="0"/>
      <p:bldP spid="15" grpId="0"/>
      <p:bldP spid="16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782253" y="4135120"/>
          <a:ext cx="64579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"/>
                <a:gridCol w="645795"/>
                <a:gridCol w="645795"/>
                <a:gridCol w="645795"/>
                <a:gridCol w="645795"/>
                <a:gridCol w="645795"/>
                <a:gridCol w="645795"/>
                <a:gridCol w="645795"/>
                <a:gridCol w="645795"/>
                <a:gridCol w="6457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7725728" y="534670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rot="5400000">
            <a:off x="7315042" y="991076"/>
            <a:ext cx="444500" cy="51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933565" y="1471295"/>
            <a:ext cx="576263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25728" y="147129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4" idx="0"/>
          </p:cNvCxnSpPr>
          <p:nvPr/>
        </p:nvCxnSpPr>
        <p:spPr>
          <a:xfrm rot="5400000">
            <a:off x="7818914" y="1291114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89328" y="147129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32" idx="0"/>
          </p:cNvCxnSpPr>
          <p:nvPr/>
        </p:nvCxnSpPr>
        <p:spPr>
          <a:xfrm>
            <a:off x="8213090" y="966470"/>
            <a:ext cx="649288" cy="504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00" name="TextBox 37"/>
          <p:cNvSpPr txBox="1">
            <a:spLocks noChangeArrowheads="1"/>
          </p:cNvSpPr>
          <p:nvPr/>
        </p:nvSpPr>
        <p:spPr bwMode="auto">
          <a:xfrm>
            <a:off x="1215390" y="4720908"/>
            <a:ext cx="14071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当前位置</a:t>
            </a:r>
            <a:endParaRPr lang="zh-CN" altLang="en-US" sz="2400" b="1"/>
          </a:p>
        </p:txBody>
      </p:sp>
      <p:sp>
        <p:nvSpPr>
          <p:cNvPr id="31801" name="TextBox 38"/>
          <p:cNvSpPr txBox="1">
            <a:spLocks noChangeArrowheads="1"/>
          </p:cNvSpPr>
          <p:nvPr/>
        </p:nvSpPr>
        <p:spPr bwMode="auto">
          <a:xfrm>
            <a:off x="1215390" y="5368608"/>
            <a:ext cx="14071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u="sng">
                <a:solidFill>
                  <a:srgbClr val="FF0000"/>
                </a:solidFill>
              </a:rPr>
              <a:t>最少时间</a:t>
            </a:r>
            <a:endParaRPr lang="zh-CN" altLang="en-US" sz="2400" b="1" u="sng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endCxn id="41" idx="7"/>
          </p:cNvCxnSpPr>
          <p:nvPr/>
        </p:nvCxnSpPr>
        <p:spPr>
          <a:xfrm rot="5400000">
            <a:off x="6601936" y="2005490"/>
            <a:ext cx="517525" cy="4556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141403" y="2407920"/>
            <a:ext cx="576262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7832883" y="2299177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725728" y="255079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404553" y="3271520"/>
            <a:ext cx="688975" cy="777875"/>
            <a:chOff x="765" y="1586"/>
            <a:chExt cx="434" cy="490"/>
          </a:xfrm>
        </p:grpSpPr>
        <p:sp>
          <p:nvSpPr>
            <p:cNvPr id="31824" name="Text Box 15"/>
            <p:cNvSpPr txBox="1">
              <a:spLocks noChangeArrowheads="1"/>
            </p:cNvSpPr>
            <p:nvPr/>
          </p:nvSpPr>
          <p:spPr bwMode="auto">
            <a:xfrm>
              <a:off x="765" y="1586"/>
              <a:ext cx="43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en-US" altLang="zh-CN" sz="2400"/>
            </a:p>
          </p:txBody>
        </p:sp>
        <p:sp>
          <p:nvSpPr>
            <p:cNvPr id="31825" name="Line 16"/>
            <p:cNvSpPr>
              <a:spLocks noChangeShapeType="1"/>
            </p:cNvSpPr>
            <p:nvPr/>
          </p:nvSpPr>
          <p:spPr bwMode="auto">
            <a:xfrm>
              <a:off x="975" y="1895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36"/>
          <p:cNvGrpSpPr/>
          <p:nvPr/>
        </p:nvGrpSpPr>
        <p:grpSpPr bwMode="auto">
          <a:xfrm>
            <a:off x="2685415" y="5952808"/>
            <a:ext cx="796290" cy="730960"/>
            <a:chOff x="1907704" y="5679208"/>
            <a:chExt cx="796290" cy="729574"/>
          </a:xfrm>
        </p:grpSpPr>
        <p:sp>
          <p:nvSpPr>
            <p:cNvPr id="31822" name="Text Box 18"/>
            <p:cNvSpPr txBox="1">
              <a:spLocks noChangeArrowheads="1"/>
            </p:cNvSpPr>
            <p:nvPr/>
          </p:nvSpPr>
          <p:spPr bwMode="auto">
            <a:xfrm>
              <a:off x="1907704" y="5949280"/>
              <a:ext cx="796290" cy="4595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en-US" altLang="zh-CN" sz="2400"/>
            </a:p>
          </p:txBody>
        </p:sp>
        <p:sp>
          <p:nvSpPr>
            <p:cNvPr id="31823" name="Line 19"/>
            <p:cNvSpPr>
              <a:spLocks noChangeShapeType="1"/>
            </p:cNvSpPr>
            <p:nvPr/>
          </p:nvSpPr>
          <p:spPr bwMode="auto">
            <a:xfrm flipH="1" flipV="1">
              <a:off x="2306737" y="5679208"/>
              <a:ext cx="0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49015" y="47113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515678" y="53590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63378" y="47113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163378" y="53590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12665" y="47113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6</a:t>
            </a:r>
            <a:endParaRPr lang="zh-CN" altLang="en-US" sz="320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812665" y="53590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60365" y="47113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60365" y="53590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108065" y="47113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08065" y="5359083"/>
            <a:ext cx="3886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pic>
        <p:nvPicPr>
          <p:cNvPr id="318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77240" y="463233"/>
            <a:ext cx="47879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云形标注 35"/>
          <p:cNvSpPr/>
          <p:nvPr/>
        </p:nvSpPr>
        <p:spPr>
          <a:xfrm>
            <a:off x="6824896" y="4567416"/>
            <a:ext cx="3096344" cy="1008112"/>
          </a:xfrm>
          <a:prstGeom prst="cloudCallout">
            <a:avLst>
              <a:gd name="adj1" fmla="val -56622"/>
              <a:gd name="adj2" fmla="val 7574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找到目标状态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09249E-7 L 0.06441 8.09249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750 0.005093 L 0.111250 0.002963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08 0.004444 L 0.162500 0.002963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-0.000093 L 0.058333 0.002037 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60 0.006667 L 0.211250 0.005185 " pathEditMode="relative" rAng="0" ptsTypes="">
                                      <p:cBhvr>
                                        <p:cTn id="9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65 -0.000093 L 0.112083 -0.002407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365 0.004444 L 0.271250 0.000741 " pathEditMode="relative" rAng="0" ptsTypes="">
                                      <p:cBhvr>
                                        <p:cTn id="1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ldLvl="0" animBg="1"/>
      <p:bldP spid="32" grpId="0" bldLvl="0" animBg="1"/>
      <p:bldP spid="41" grpId="0" bldLvl="0" animBg="1"/>
      <p:bldP spid="43" grpId="0" bldLvl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77470"/>
            <a:ext cx="5902325" cy="676402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2580" y="403860"/>
          <a:ext cx="1539875" cy="119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12580" y="403860"/>
                        <a:ext cx="1539875" cy="119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777240" y="1348740"/>
            <a:ext cx="8425180" cy="599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2800" b="1" dirty="0"/>
              <a:t>为什么</a:t>
            </a:r>
            <a:r>
              <a:rPr lang="en-US" altLang="zh-CN" sz="2800" b="1" dirty="0"/>
              <a:t>BFS</a:t>
            </a:r>
            <a:r>
              <a:rPr lang="zh-CN" altLang="en-US" sz="2800" b="1" dirty="0"/>
              <a:t>找到的第一个目标结点一定是最优解？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871855" y="-730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" y="2251075"/>
            <a:ext cx="10728325" cy="200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>
              <a:lnSpc>
                <a:spcPct val="13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+mn-ea"/>
              </a:rPr>
              <a:t>在搜索的过程中，</a:t>
            </a:r>
            <a:r>
              <a:rPr lang="en-US" altLang="zh-CN" sz="2400" dirty="0">
                <a:latin typeface="+mn-ea"/>
              </a:rPr>
              <a:t>BFS</a:t>
            </a:r>
            <a:r>
              <a:rPr lang="zh-CN" altLang="en-US" sz="2400" dirty="0">
                <a:latin typeface="+mn-ea"/>
              </a:rPr>
              <a:t>对于结点总是沿着深度的断层逐层扩展的，即要扩展第</a:t>
            </a:r>
            <a:r>
              <a:rPr lang="en-US" altLang="zh-CN" sz="2400" dirty="0">
                <a:latin typeface="+mn-ea"/>
              </a:rPr>
              <a:t>n+1</a:t>
            </a:r>
            <a:r>
              <a:rPr lang="zh-CN" altLang="en-US" sz="2400" dirty="0">
                <a:latin typeface="+mn-ea"/>
              </a:rPr>
              <a:t>层结点，必须先将第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层结点全部扩展完毕。且对于同一层结点而言，它们对于问题解的价值是相同的。 所以</a:t>
            </a:r>
            <a:r>
              <a:rPr lang="en-US" altLang="zh-CN" sz="2400" dirty="0">
                <a:latin typeface="+mn-ea"/>
              </a:rPr>
              <a:t>BFS</a:t>
            </a:r>
            <a:r>
              <a:rPr lang="zh-CN" altLang="en-US" sz="2400" dirty="0">
                <a:latin typeface="+mn-ea"/>
              </a:rPr>
              <a:t>一定能保证：第一个找到的目标结点，一定是应用产生式规则最少的。因此，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宽度优先搜索较适合求最优解的题目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777240" y="429260"/>
            <a:ext cx="1854835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思 考：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788670" y="392430"/>
            <a:ext cx="10961370" cy="5323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2  </a:t>
            </a:r>
            <a:r>
              <a:rPr lang="zh-CN" altLang="en-US" sz="2000" b="1" dirty="0"/>
              <a:t>走迷宫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openjudge</a:t>
            </a:r>
            <a:r>
              <a:rPr lang="zh-CN" altLang="en-US" sz="2000" b="1" dirty="0"/>
              <a:t>题库</a:t>
            </a:r>
            <a:r>
              <a:rPr lang="en-US" altLang="zh-CN" sz="2000" b="1" dirty="0"/>
              <a:t>2753)</a:t>
            </a:r>
            <a:endParaRPr lang="en-US" altLang="zh-CN" sz="2000" b="1" dirty="0"/>
          </a:p>
          <a:p>
            <a:endParaRPr lang="zh-CN" altLang="en-US" sz="2000" dirty="0"/>
          </a:p>
          <a:p>
            <a:r>
              <a:rPr lang="en-US" altLang="zh-CN" sz="2000" dirty="0">
                <a:latin typeface="Helvetica Neue"/>
              </a:rPr>
              <a:t>【</a:t>
            </a:r>
            <a:r>
              <a:rPr lang="zh-CN" altLang="en-US" sz="2000" dirty="0">
                <a:latin typeface="Helvetica Neue"/>
              </a:rPr>
              <a:t>题目描述</a:t>
            </a:r>
            <a:r>
              <a:rPr lang="en-US" altLang="zh-CN" sz="2000" dirty="0">
                <a:latin typeface="Helvetica Neue"/>
              </a:rPr>
              <a:t>】</a:t>
            </a:r>
            <a:endParaRPr lang="en-US" altLang="zh-CN" sz="2000" dirty="0">
              <a:latin typeface="Helvetica Neue"/>
            </a:endParaRPr>
          </a:p>
          <a:p>
            <a:r>
              <a:rPr lang="zh-CN" altLang="en-US" sz="2000" dirty="0"/>
              <a:t>       一个迷宫由</a:t>
            </a:r>
            <a:r>
              <a:rPr lang="en-US" altLang="zh-CN" sz="2000" dirty="0"/>
              <a:t>R</a:t>
            </a:r>
            <a:r>
              <a:rPr lang="zh-CN" altLang="en-US" sz="2000" dirty="0"/>
              <a:t>行</a:t>
            </a:r>
            <a:r>
              <a:rPr lang="en-US" altLang="zh-CN" sz="2000" dirty="0"/>
              <a:t>C</a:t>
            </a:r>
            <a:r>
              <a:rPr lang="zh-CN" altLang="en-US" sz="2000" dirty="0" smtClean="0"/>
              <a:t>列（ </a:t>
            </a:r>
            <a:r>
              <a:rPr lang="en-US" altLang="zh-CN" sz="2000" dirty="0" smtClean="0"/>
              <a:t>1&lt;= 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 &lt;= 40)</a:t>
            </a:r>
            <a:r>
              <a:rPr lang="zh-CN" altLang="en-US" sz="2000" dirty="0" smtClean="0"/>
              <a:t>格子</a:t>
            </a:r>
            <a:r>
              <a:rPr lang="zh-CN" altLang="en-US" sz="2000" dirty="0"/>
              <a:t>组成，有的格子里有</a:t>
            </a:r>
            <a:r>
              <a:rPr lang="zh-CN" altLang="en-US" sz="2000" dirty="0" smtClean="0"/>
              <a:t>障碍物，不能走，用</a:t>
            </a:r>
            <a:r>
              <a:rPr lang="en-US" altLang="zh-CN" sz="2000" dirty="0" smtClean="0"/>
              <a:t>‘#’</a:t>
            </a:r>
            <a:r>
              <a:rPr lang="zh-CN" altLang="en-US" sz="2000" dirty="0" smtClean="0"/>
              <a:t>表示，；</a:t>
            </a:r>
            <a:r>
              <a:rPr lang="zh-CN" altLang="en-US" sz="2000" dirty="0"/>
              <a:t>有的格子是空地，可以</a:t>
            </a:r>
            <a:r>
              <a:rPr lang="zh-CN" altLang="en-US" sz="2000" dirty="0" smtClean="0"/>
              <a:t>走，用</a:t>
            </a:r>
            <a:r>
              <a:rPr lang="en-US" altLang="zh-CN" sz="2000" dirty="0" smtClean="0"/>
              <a:t>‘.’</a:t>
            </a:r>
            <a:r>
              <a:rPr lang="zh-CN" altLang="en-US" sz="2000" dirty="0" smtClean="0"/>
              <a:t>表示。迷宫左上角和右下角都是</a:t>
            </a:r>
            <a:r>
              <a:rPr lang="en-US" altLang="zh-CN" sz="2000" dirty="0" smtClean="0"/>
              <a:t>'.'</a:t>
            </a:r>
            <a:r>
              <a:rPr lang="zh-CN" altLang="en-US" sz="2000" dirty="0" smtClean="0"/>
              <a:t>。 </a:t>
            </a:r>
            <a:br>
              <a:rPr lang="zh-CN" altLang="en-US" sz="2000" dirty="0"/>
            </a:br>
            <a:r>
              <a:rPr lang="zh-CN" altLang="en-US" sz="2000" dirty="0" smtClean="0"/>
              <a:t>       给定</a:t>
            </a:r>
            <a:r>
              <a:rPr lang="zh-CN" altLang="en-US" sz="2000" dirty="0"/>
              <a:t>一个迷宫，求从左上角走到右下角最少需要走多少步</a:t>
            </a:r>
            <a:r>
              <a:rPr lang="en-US" altLang="zh-CN" sz="2000" dirty="0"/>
              <a:t>(</a:t>
            </a:r>
            <a:r>
              <a:rPr lang="zh-CN" altLang="en-US" sz="2000" dirty="0"/>
              <a:t>数据保证一定能走到</a:t>
            </a:r>
            <a:r>
              <a:rPr lang="en-US" altLang="zh-CN" sz="2000" dirty="0"/>
              <a:t>)</a:t>
            </a:r>
            <a:r>
              <a:rPr lang="zh-CN" altLang="en-US" sz="2000" dirty="0"/>
              <a:t>。只能在水平方向或垂直方向走，不能斜着走</a:t>
            </a:r>
            <a:r>
              <a:rPr lang="zh-CN" altLang="en-US" sz="2000" dirty="0" smtClean="0"/>
              <a:t>。注意：计算步数要包括起点和终点。</a:t>
            </a:r>
            <a:endParaRPr lang="zh-CN" altLang="en-US" sz="2000" dirty="0" smtClean="0"/>
          </a:p>
          <a:p>
            <a:r>
              <a:rPr lang="en-US" altLang="zh-CN" sz="2000" dirty="0">
                <a:latin typeface="Helvetica Neue"/>
                <a:sym typeface="+mn-ea"/>
              </a:rPr>
              <a:t>【</a:t>
            </a:r>
            <a:r>
              <a:rPr lang="zh-CN" altLang="en-US" sz="2000" dirty="0">
                <a:latin typeface="Helvetica Neue"/>
                <a:sym typeface="+mn-ea"/>
              </a:rPr>
              <a:t>样例输入</a:t>
            </a:r>
            <a:r>
              <a:rPr lang="en-US" altLang="zh-CN" sz="2000" dirty="0">
                <a:latin typeface="Helvetica Neue"/>
                <a:sym typeface="+mn-ea"/>
              </a:rPr>
              <a:t>】 </a:t>
            </a:r>
            <a:endParaRPr lang="en-US" altLang="zh-CN" sz="2000" dirty="0">
              <a:latin typeface="Helvetica Neue"/>
            </a:endParaRPr>
          </a:p>
          <a:p>
            <a:r>
              <a:rPr lang="en-US" altLang="zh-CN" sz="2000" dirty="0">
                <a:sym typeface="+mn-ea"/>
              </a:rPr>
              <a:t>4 4                          </a:t>
            </a:r>
            <a:r>
              <a:rPr lang="en-US" altLang="zh-CN" sz="2000" dirty="0" smtClean="0">
                <a:sym typeface="+mn-ea"/>
              </a:rPr>
              <a:t>                 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..##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#...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#.#.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#.#.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latin typeface="Helvetica Neue"/>
                <a:sym typeface="+mn-ea"/>
              </a:rPr>
              <a:t>【</a:t>
            </a:r>
            <a:r>
              <a:rPr lang="zh-CN" altLang="en-US" sz="2000" dirty="0">
                <a:latin typeface="Helvetica Neue"/>
                <a:sym typeface="+mn-ea"/>
              </a:rPr>
              <a:t>样例输出</a:t>
            </a:r>
            <a:r>
              <a:rPr lang="en-US" altLang="zh-CN" sz="2000" dirty="0">
                <a:latin typeface="Helvetica Neue"/>
                <a:sym typeface="+mn-ea"/>
              </a:rPr>
              <a:t>】</a:t>
            </a:r>
            <a:endParaRPr lang="en-US" altLang="zh-CN" sz="2000" dirty="0">
              <a:latin typeface="Helvetica Neue"/>
              <a:sym typeface="+mn-ea"/>
            </a:endParaRPr>
          </a:p>
          <a:p>
            <a:r>
              <a:rPr lang="en-US" altLang="zh-CN" sz="2000" dirty="0">
                <a:latin typeface="Helvetica Neue"/>
                <a:sym typeface="+mn-ea"/>
              </a:rPr>
              <a:t>7</a:t>
            </a:r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917575" y="-682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标题 4"/>
          <p:cNvSpPr txBox="1">
            <a:spLocks noChangeArrowheads="1"/>
          </p:cNvSpPr>
          <p:nvPr/>
        </p:nvSpPr>
        <p:spPr bwMode="auto">
          <a:xfrm>
            <a:off x="762000" y="292100"/>
            <a:ext cx="5435600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问题分析：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462338" y="1785938"/>
            <a:ext cx="5335587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4225" y="2497138"/>
            <a:ext cx="25209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08363" y="1851025"/>
            <a:ext cx="103759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/>
              <a:t>(0,0)</a:t>
            </a:r>
            <a:endParaRPr lang="zh-CN" altLang="en-US" sz="36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350125" y="1849438"/>
            <a:ext cx="18091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(R-1,C-1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101975" y="1128713"/>
            <a:ext cx="63579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</a:rPr>
              <a:t>当前所在迷宫的位置</a:t>
            </a:r>
            <a:r>
              <a:rPr lang="zh-CN" altLang="en-US" sz="3200" b="1" dirty="0">
                <a:solidFill>
                  <a:srgbClr val="000000"/>
                </a:solidFill>
              </a:rPr>
              <a:t>（行号</a:t>
            </a:r>
            <a:r>
              <a:rPr lang="en-US" altLang="zh-CN" sz="3200" b="1" dirty="0">
                <a:solidFill>
                  <a:srgbClr val="000000"/>
                </a:solidFill>
              </a:rPr>
              <a:t>, </a:t>
            </a:r>
            <a:r>
              <a:rPr lang="zh-CN" altLang="en-US" sz="3200" b="1" dirty="0">
                <a:solidFill>
                  <a:srgbClr val="000000"/>
                </a:solidFill>
              </a:rPr>
              <a:t>列号）</a:t>
            </a:r>
            <a:endParaRPr lang="zh-CN" altLang="en-US" sz="32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3173413" y="2425700"/>
            <a:ext cx="194468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1157288" y="1849438"/>
            <a:ext cx="18161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</a:rPr>
              <a:t>初始状态</a:t>
            </a:r>
            <a:endParaRPr lang="zh-CN" altLang="en-US" sz="3200" b="1">
              <a:latin typeface="黑体" panose="02010609060101010101" pitchFamily="49" charset="-122"/>
            </a:endParaRPr>
          </a:p>
        </p:txBody>
      </p:sp>
      <p:sp>
        <p:nvSpPr>
          <p:cNvPr id="38923" name="TextBox 35"/>
          <p:cNvSpPr txBox="1">
            <a:spLocks noChangeArrowheads="1"/>
          </p:cNvSpPr>
          <p:nvPr/>
        </p:nvSpPr>
        <p:spPr bwMode="auto">
          <a:xfrm>
            <a:off x="5302250" y="1849438"/>
            <a:ext cx="18161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</a:rPr>
              <a:t>目标状态</a:t>
            </a:r>
            <a:endParaRPr lang="zh-CN" altLang="en-US" sz="3200" b="1">
              <a:latin typeface="黑体" panose="02010609060101010101" pitchFamily="49" charset="-122"/>
            </a:endParaRPr>
          </a:p>
        </p:txBody>
      </p:sp>
      <p:sp>
        <p:nvSpPr>
          <p:cNvPr id="38924" name="矩形 36"/>
          <p:cNvSpPr>
            <a:spLocks noChangeArrowheads="1"/>
          </p:cNvSpPr>
          <p:nvPr/>
        </p:nvSpPr>
        <p:spPr bwMode="auto">
          <a:xfrm>
            <a:off x="979488" y="1138238"/>
            <a:ext cx="24587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 状态表示：</a:t>
            </a:r>
            <a:endParaRPr lang="zh-CN" altLang="en-US"/>
          </a:p>
        </p:txBody>
      </p:sp>
      <p:sp>
        <p:nvSpPr>
          <p:cNvPr id="38925" name="矩形 37"/>
          <p:cNvSpPr>
            <a:spLocks noChangeArrowheads="1"/>
          </p:cNvSpPr>
          <p:nvPr/>
        </p:nvSpPr>
        <p:spPr bwMode="auto">
          <a:xfrm>
            <a:off x="1085850" y="2641600"/>
            <a:ext cx="45720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状态转移：</a:t>
            </a:r>
            <a:endParaRPr lang="en-US" altLang="zh-CN" sz="3200" b="1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      </a:t>
            </a:r>
            <a:r>
              <a:rPr lang="zh-CN" altLang="en-US" sz="3200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转移规则：</a:t>
            </a:r>
            <a:endParaRPr lang="en-US" altLang="zh-CN" sz="3200" b="1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902200" y="2713038"/>
          <a:ext cx="254381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25"/>
                <a:gridCol w="848360"/>
                <a:gridCol w="847725"/>
              </a:tblGrid>
              <a:tr h="53331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/>
                        <a:t>①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/>
                        <a:t>④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(</a:t>
                      </a:r>
                      <a:r>
                        <a:rPr lang="en-US" altLang="zh-CN" sz="3200" dirty="0" err="1" smtClean="0"/>
                        <a:t>x,y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/>
                        <a:t>②</a:t>
                      </a:r>
                      <a:r>
                        <a:rPr lang="en-US" altLang="zh-CN" sz="3200" dirty="0" smtClean="0"/>
                        <a:t> 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317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/>
                        <a:t>③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217743" y="6222340"/>
            <a:ext cx="327215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0 </a:t>
            </a:r>
            <a:r>
              <a:rPr lang="en-US" altLang="zh-CN" sz="2800" dirty="0"/>
              <a:t>&lt;= x </a:t>
            </a:r>
            <a:r>
              <a:rPr lang="en-US" altLang="zh-CN" sz="2800" dirty="0" smtClean="0"/>
              <a:t>&lt; R    1 </a:t>
            </a:r>
            <a:r>
              <a:rPr lang="en-US" altLang="zh-CN" sz="2800" dirty="0"/>
              <a:t>&lt;= y </a:t>
            </a:r>
            <a:r>
              <a:rPr lang="en-US" altLang="zh-CN" sz="2800" dirty="0" smtClean="0"/>
              <a:t>&lt; C</a:t>
            </a:r>
            <a:endParaRPr lang="zh-CN" altLang="en-US" sz="28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2957513" y="6815138"/>
            <a:ext cx="4392612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20888" y="5087938"/>
            <a:ext cx="27368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949450" y="5953125"/>
            <a:ext cx="27368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189538" y="5087938"/>
            <a:ext cx="27368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89538" y="5953125"/>
            <a:ext cx="27368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65350" y="4511675"/>
            <a:ext cx="169100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①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x-1,y)</a:t>
            </a:r>
            <a:endParaRPr lang="zh-CN" altLang="en-US" sz="2800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405438" y="4565650"/>
            <a:ext cx="175958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②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x,y+1)</a:t>
            </a:r>
            <a:endParaRPr lang="zh-CN" altLang="en-US" sz="2800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165350" y="5448300"/>
            <a:ext cx="175958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③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x+1,y)</a:t>
            </a:r>
            <a:endParaRPr lang="zh-CN" altLang="en-US" sz="2800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405438" y="5448300"/>
            <a:ext cx="169100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④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x,y-1)</a:t>
            </a:r>
            <a:endParaRPr lang="zh-CN" altLang="en-US" sz="2800" dirty="0"/>
          </a:p>
        </p:txBody>
      </p:sp>
      <p:sp>
        <p:nvSpPr>
          <p:cNvPr id="38954" name="矩形 53"/>
          <p:cNvSpPr>
            <a:spLocks noChangeArrowheads="1"/>
          </p:cNvSpPr>
          <p:nvPr/>
        </p:nvSpPr>
        <p:spPr bwMode="auto">
          <a:xfrm>
            <a:off x="1085850" y="6169025"/>
            <a:ext cx="23666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约束条件：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/>
      <p:bldP spid="43" grpId="0"/>
      <p:bldP spid="49" grpId="0"/>
      <p:bldP spid="50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61632" y="3793232"/>
          <a:ext cx="3096260" cy="216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065"/>
                <a:gridCol w="774065"/>
                <a:gridCol w="774065"/>
                <a:gridCol w="774065"/>
              </a:tblGrid>
              <a:tr h="540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0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#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540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540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●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90224" y="2448886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0,0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 rot="5400000">
            <a:off x="7643046" y="3028222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90224" y="3145160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0,1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7643046" y="3684426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90224" y="3793232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7390224" y="4225281"/>
            <a:ext cx="360040" cy="21602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 bwMode="auto">
          <a:xfrm rot="16200000" flipH="1">
            <a:off x="7930284" y="4189277"/>
            <a:ext cx="360040" cy="288032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86168" y="4441304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1,2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966288" y="4441304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2,1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4" name="直接箭头连接符 63"/>
          <p:cNvCxnSpPr/>
          <p:nvPr/>
        </p:nvCxnSpPr>
        <p:spPr bwMode="auto">
          <a:xfrm rot="5400000">
            <a:off x="7210998" y="498056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86168" y="5161383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6" name="直接箭头连接符 65"/>
          <p:cNvCxnSpPr/>
          <p:nvPr/>
        </p:nvCxnSpPr>
        <p:spPr bwMode="auto">
          <a:xfrm rot="5400000">
            <a:off x="8291118" y="498056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66288" y="5161383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3,1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>
            <a:off x="7209410" y="570064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58176" y="5809455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2,3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72" name="直接箭头连接符 71"/>
          <p:cNvCxnSpPr/>
          <p:nvPr/>
        </p:nvCxnSpPr>
        <p:spPr bwMode="auto">
          <a:xfrm rot="5400000">
            <a:off x="7210998" y="6348721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86168" y="6417457"/>
            <a:ext cx="936104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3,3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1413560" y="800834"/>
          <a:ext cx="71285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/>
                <a:gridCol w="647700"/>
                <a:gridCol w="648335"/>
                <a:gridCol w="647700"/>
                <a:gridCol w="648335"/>
                <a:gridCol w="648335"/>
                <a:gridCol w="647700"/>
                <a:gridCol w="648335"/>
                <a:gridCol w="647700"/>
                <a:gridCol w="648335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TextBox 37"/>
          <p:cNvSpPr txBox="1">
            <a:spLocks noChangeArrowheads="1"/>
          </p:cNvSpPr>
          <p:nvPr/>
        </p:nvSpPr>
        <p:spPr bwMode="auto">
          <a:xfrm>
            <a:off x="729992" y="1160874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行号</a:t>
            </a:r>
            <a:endParaRPr lang="zh-CN" altLang="en-US" b="1" dirty="0"/>
          </a:p>
        </p:txBody>
      </p:sp>
      <p:grpSp>
        <p:nvGrpSpPr>
          <p:cNvPr id="94" name="组合 93"/>
          <p:cNvGrpSpPr/>
          <p:nvPr/>
        </p:nvGrpSpPr>
        <p:grpSpPr>
          <a:xfrm>
            <a:off x="2061632" y="152762"/>
            <a:ext cx="562610" cy="606401"/>
            <a:chOff x="4192812" y="3254647"/>
            <a:chExt cx="562610" cy="606401"/>
          </a:xfrm>
        </p:grpSpPr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4192812" y="3254647"/>
              <a:ext cx="562610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rear</a:t>
              </a:r>
              <a:endParaRPr lang="en-US" altLang="zh-CN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499992" y="3573710"/>
              <a:ext cx="0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341552" y="2313002"/>
            <a:ext cx="643890" cy="638885"/>
            <a:chOff x="1403648" y="6538041"/>
            <a:chExt cx="643890" cy="638885"/>
          </a:xfrm>
        </p:grpSpPr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1403648" y="6808626"/>
              <a:ext cx="643890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front</a:t>
              </a:r>
              <a:endParaRPr lang="en-US" altLang="zh-CN" dirty="0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 flipH="1" flipV="1">
              <a:off x="1802681" y="6538041"/>
              <a:ext cx="0" cy="2878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TextBox 37"/>
          <p:cNvSpPr txBox="1">
            <a:spLocks noChangeArrowheads="1"/>
          </p:cNvSpPr>
          <p:nvPr/>
        </p:nvSpPr>
        <p:spPr bwMode="auto">
          <a:xfrm>
            <a:off x="729992" y="1520914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列号</a:t>
            </a:r>
            <a:endParaRPr lang="zh-CN" altLang="en-US" b="1" dirty="0"/>
          </a:p>
        </p:txBody>
      </p:sp>
      <p:sp>
        <p:nvSpPr>
          <p:cNvPr id="97" name="TextBox 37"/>
          <p:cNvSpPr txBox="1">
            <a:spLocks noChangeArrowheads="1"/>
          </p:cNvSpPr>
          <p:nvPr/>
        </p:nvSpPr>
        <p:spPr bwMode="auto">
          <a:xfrm>
            <a:off x="729992" y="1952962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步数</a:t>
            </a:r>
            <a:endParaRPr lang="zh-CN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205648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853720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01792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149864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797936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6008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094080" y="1068450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742152" y="1056928"/>
            <a:ext cx="29845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云形标注 45"/>
          <p:cNvSpPr/>
          <p:nvPr/>
        </p:nvSpPr>
        <p:spPr>
          <a:xfrm>
            <a:off x="7318216" y="840904"/>
            <a:ext cx="3096344" cy="1008112"/>
          </a:xfrm>
          <a:prstGeom prst="cloudCallout">
            <a:avLst>
              <a:gd name="adj1" fmla="val -56622"/>
              <a:gd name="adj2" fmla="val 7574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找到目标状态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0.057813 -0.000926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0.000000 L 0.061042 -0.000741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Par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48 -0.000093 L 0.109063 -0.001019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00 0.000000 L 0.113542 -0.000741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3 -0.000093 L 0.160313 0.001111 " pathEditMode="relative" rAng="0" ptsTypes="">
                                      <p:cBhvr>
                                        <p:cTn id="6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427 0.004352 L 0.214062 0.003333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-0.002222 L 0.171042 -0.005185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10 0.004352 L 0.262812 0.005556 " pathEditMode="relative" rAng="0" ptsTypes="">
                                      <p:cBhvr>
                                        <p:cTn id="9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85 -0.004444 L 0.222292 -0.002963 " pathEditMode="relative" rAng="0" ptsTypes="">
                                      <p:cBhvr>
                                        <p:cTn id="10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844 0.002130 L 0.311563 0.007778 " pathEditMode="relative" rAng="0" ptsTypes="">
                                      <p:cBhvr>
                                        <p:cTn id="12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56 -0.002315 L 0.269792 -0.000741 " pathEditMode="relative" rAng="0" ptsTypes="">
                                      <p:cBhvr>
                                        <p:cTn id="1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870 0.006666 L 0.373890 0.006437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469 -0.004537 L 0.324792 -0.007407 " pathEditMode="relative" rAng="0" ptsTypes="">
                                      <p:cBhvr>
                                        <p:cTn id="1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760 -0.001759 L 0.383542 -0.002963 " pathEditMode="relative" rAng="0" ptsTypes="">
                                      <p:cBhvr>
                                        <p:cTn id="14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390 0.013103 L 0.442390 0.01310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54" grpId="0" bldLvl="0" animBg="1"/>
      <p:bldP spid="60" grpId="0" bldLvl="0" animBg="1"/>
      <p:bldP spid="63" grpId="0" bldLvl="0" animBg="1"/>
      <p:bldP spid="65" grpId="0" bldLvl="0" animBg="1"/>
      <p:bldP spid="67" grpId="0" bldLvl="0" animBg="1"/>
      <p:bldP spid="69" grpId="0" bldLvl="0" animBg="1"/>
      <p:bldP spid="73" grpId="0" bldLvl="0" animBg="1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994410" y="1189896"/>
            <a:ext cx="8424863" cy="1223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   如何打印其中一条最短路径？</a:t>
            </a:r>
            <a:endParaRPr lang="zh-CN" altLang="en-US" sz="3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826135" y="-730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670560" y="353060"/>
            <a:ext cx="1209040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思 考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70896" y="2886528"/>
          <a:ext cx="6817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/>
                <a:gridCol w="619760"/>
                <a:gridCol w="619760"/>
                <a:gridCol w="619760"/>
                <a:gridCol w="619760"/>
                <a:gridCol w="619760"/>
                <a:gridCol w="619760"/>
                <a:gridCol w="619760"/>
                <a:gridCol w="619760"/>
                <a:gridCol w="619760"/>
                <a:gridCol w="619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1487328" y="3246568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行号</a:t>
            </a:r>
            <a:endParaRPr lang="zh-CN" altLang="en-US" b="1" dirty="0"/>
          </a:p>
        </p:txBody>
      </p:sp>
      <p:sp>
        <p:nvSpPr>
          <p:cNvPr id="9" name="TextBox 37"/>
          <p:cNvSpPr txBox="1">
            <a:spLocks noChangeArrowheads="1"/>
          </p:cNvSpPr>
          <p:nvPr/>
        </p:nvSpPr>
        <p:spPr bwMode="auto">
          <a:xfrm>
            <a:off x="1487328" y="3606608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列号</a:t>
            </a:r>
            <a:endParaRPr lang="zh-CN" altLang="en-US" b="1" dirty="0"/>
          </a:p>
        </p:txBody>
      </p:sp>
      <p:sp>
        <p:nvSpPr>
          <p:cNvPr id="10" name="TextBox 37"/>
          <p:cNvSpPr txBox="1">
            <a:spLocks noChangeArrowheads="1"/>
          </p:cNvSpPr>
          <p:nvPr/>
        </p:nvSpPr>
        <p:spPr bwMode="auto">
          <a:xfrm>
            <a:off x="1487328" y="4038656"/>
            <a:ext cx="64262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步数</a:t>
            </a:r>
            <a:endParaRPr lang="zh-CN" altLang="en-US" b="1" dirty="0"/>
          </a:p>
        </p:txBody>
      </p: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1282120" y="4420964"/>
            <a:ext cx="87249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父结点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762840" y="2270016"/>
            <a:ext cx="562610" cy="606401"/>
            <a:chOff x="4192812" y="3254647"/>
            <a:chExt cx="562610" cy="60640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192812" y="3254647"/>
              <a:ext cx="562610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rear</a:t>
              </a:r>
              <a:endParaRPr lang="en-US" altLang="zh-CN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499992" y="3573710"/>
              <a:ext cx="0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74208" y="4718288"/>
            <a:ext cx="643890" cy="638885"/>
            <a:chOff x="1403648" y="6538041"/>
            <a:chExt cx="643890" cy="638885"/>
          </a:xfrm>
        </p:grpSpPr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403648" y="6808626"/>
              <a:ext cx="643890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front</a:t>
              </a:r>
              <a:endParaRPr lang="en-US" altLang="zh-CN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 flipV="1">
              <a:off x="1802681" y="6538041"/>
              <a:ext cx="0" cy="2878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上弧形箭头 24"/>
          <p:cNvSpPr/>
          <p:nvPr/>
        </p:nvSpPr>
        <p:spPr bwMode="auto">
          <a:xfrm flipH="1">
            <a:off x="6754728" y="227001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上弧形箭头 25"/>
          <p:cNvSpPr/>
          <p:nvPr/>
        </p:nvSpPr>
        <p:spPr bwMode="auto">
          <a:xfrm flipH="1">
            <a:off x="5530592" y="2270016"/>
            <a:ext cx="1224136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上弧形箭头 26"/>
          <p:cNvSpPr/>
          <p:nvPr/>
        </p:nvSpPr>
        <p:spPr bwMode="auto">
          <a:xfrm flipH="1">
            <a:off x="4306456" y="2270016"/>
            <a:ext cx="1224136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上弧形箭头 27"/>
          <p:cNvSpPr/>
          <p:nvPr/>
        </p:nvSpPr>
        <p:spPr bwMode="auto">
          <a:xfrm flipH="1">
            <a:off x="3586376" y="227001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flipH="1">
            <a:off x="2938304" y="227001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上弧形箭头 29"/>
          <p:cNvSpPr/>
          <p:nvPr/>
        </p:nvSpPr>
        <p:spPr bwMode="auto">
          <a:xfrm flipH="1">
            <a:off x="2290232" y="227001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55575"/>
            <a:ext cx="8941435" cy="654685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16745" y="441960"/>
          <a:ext cx="1372870" cy="106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16745" y="441960"/>
                        <a:ext cx="1372870" cy="106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62795" y="2225040"/>
          <a:ext cx="1905000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188720" imgH="628015" progId="Package">
                  <p:embed/>
                </p:oleObj>
              </mc:Choice>
              <mc:Fallback>
                <p:oleObj name="" r:id="rId4" imgW="1188720" imgH="628015" progId="Package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2795" y="2225040"/>
                        <a:ext cx="1905000" cy="102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579120" y="549910"/>
            <a:ext cx="6477000" cy="692150"/>
          </a:xfrm>
          <a:noFill/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队列模型：先进先出线性表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10243" name="图片 4" descr="1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" y="1514793"/>
            <a:ext cx="83708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5" descr="https://timgsa.baidu.com/timg?image&amp;quality=80&amp;size=b9999_10000&amp;sec=1515154784392&amp;di=5ff3288a603ef7755cddaa56a491828e&amp;imgtype=0&amp;src=http%3A%2F%2Fimg.bendibao.com%2Fbeijing%2F20129%2F24%2F2012924141448469.JPG"/>
          <p:cNvPicPr>
            <a:picLocks noChangeAspect="1" noChangeArrowheads="1"/>
          </p:cNvPicPr>
          <p:nvPr/>
        </p:nvPicPr>
        <p:blipFill>
          <a:blip r:embed="rId2"/>
          <a:srcRect l="5940" r="7921" b="16647"/>
          <a:stretch>
            <a:fillRect/>
          </a:stretch>
        </p:blipFill>
        <p:spPr bwMode="auto">
          <a:xfrm>
            <a:off x="1587183" y="3172143"/>
            <a:ext cx="63357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45795" y="965835"/>
            <a:ext cx="11074400" cy="5939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3  </a:t>
            </a:r>
            <a:r>
              <a:rPr lang="zh-CN" altLang="en-US" sz="2000" b="1" dirty="0" smtClean="0"/>
              <a:t>细胞</a:t>
            </a:r>
            <a:r>
              <a:rPr lang="en-US" sz="2000" b="1" dirty="0" smtClean="0"/>
              <a:t>(oj.noi.cn 1129)</a:t>
            </a:r>
            <a:endParaRPr lang="zh-CN" altLang="en-US" sz="2000" dirty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问题描述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r>
              <a:rPr lang="en-US" sz="2000" dirty="0" smtClean="0"/>
              <a:t>     </a:t>
            </a:r>
            <a:r>
              <a:rPr lang="zh-CN" altLang="en-US" sz="2000" dirty="0" smtClean="0"/>
              <a:t>一矩形阵列由数字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组成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数字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代表细胞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细胞的定义为沿细胞数字上下左右若还是细胞数字则为同一细胞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求给定矩形阵列的细胞个数。（</a:t>
            </a:r>
            <a:r>
              <a:rPr lang="en-US" sz="2000" dirty="0" smtClean="0"/>
              <a:t>1&lt;=</a:t>
            </a:r>
            <a:r>
              <a:rPr lang="en-US" sz="2000" dirty="0" err="1" smtClean="0"/>
              <a:t>m,n</a:t>
            </a:r>
            <a:r>
              <a:rPr lang="en-US" sz="2000" dirty="0" smtClean="0"/>
              <a:t>&lt;=100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输入格式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r>
              <a:rPr lang="zh-CN" altLang="en-US" sz="2000" dirty="0" smtClean="0"/>
              <a:t>     第一行输入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表示阵列的行数和列数。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zh-CN" altLang="en-US" sz="2000" dirty="0" smtClean="0"/>
              <a:t>接下来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行，每行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个数字，数字之间没有空格，表示具体的阵列。</a:t>
            </a:r>
            <a:endParaRPr lang="zh-CN" altLang="en-US" sz="2000" dirty="0" smtClean="0"/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输出格式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r>
              <a:rPr lang="zh-CN" altLang="en-US" sz="2000" dirty="0" smtClean="0"/>
              <a:t>    输出一个数字表示细胞的数量。</a:t>
            </a:r>
            <a:endParaRPr lang="zh-CN" altLang="en-US" sz="2000" dirty="0" smtClean="0"/>
          </a:p>
          <a:p>
            <a:r>
              <a:rPr lang="en-US" altLang="zh-CN" sz="2000" dirty="0" smtClean="0">
                <a:sym typeface="+mn-ea"/>
              </a:rPr>
              <a:t>【</a:t>
            </a:r>
            <a:r>
              <a:rPr lang="zh-CN" altLang="en-US" sz="2000" dirty="0" smtClean="0">
                <a:sym typeface="+mn-ea"/>
              </a:rPr>
              <a:t>输入输出样例</a:t>
            </a:r>
            <a:r>
              <a:rPr lang="en-US" altLang="zh-CN" sz="2000" dirty="0" smtClean="0">
                <a:sym typeface="+mn-ea"/>
              </a:rPr>
              <a:t>】</a:t>
            </a: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输入样例：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4  10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0234500067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1034560500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2045600671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0000000089</a:t>
            </a:r>
            <a:endParaRPr lang="zh-CN" altLang="en-US" sz="2000" dirty="0" smtClean="0"/>
          </a:p>
          <a:p>
            <a:r>
              <a:rPr lang="zh-CN" altLang="en-US" sz="2000" dirty="0" smtClean="0">
                <a:sym typeface="+mn-ea"/>
              </a:rPr>
              <a:t>输出样例： </a:t>
            </a:r>
            <a:endParaRPr lang="zh-CN" altLang="en-US" sz="2000" dirty="0" smtClean="0"/>
          </a:p>
          <a:p>
            <a:r>
              <a:rPr lang="en-US" sz="2000" dirty="0" smtClean="0">
                <a:sym typeface="+mn-ea"/>
              </a:rPr>
              <a:t>4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645795" y="139700"/>
            <a:ext cx="4435475" cy="692150"/>
          </a:xfrm>
          <a:noFill/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应用二、求连通块问题</a:t>
            </a:r>
            <a:endParaRPr lang="zh-CN" altLang="en-US" sz="32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810895" y="160337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655320" y="520700"/>
            <a:ext cx="2628265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问题分析：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02984" y="1357536"/>
          <a:ext cx="5549900" cy="2592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02985" y="4453880"/>
          <a:ext cx="5189855" cy="14268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</a:tblGrid>
              <a:tr h="475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74992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3117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28" name="图片 27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28" y="1357536"/>
            <a:ext cx="425876" cy="6480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11096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3144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096896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9248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4538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5352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19408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23</a:t>
            </a:r>
            <a:endParaRPr lang="zh-CN" altLang="en-US" sz="2400" dirty="0"/>
          </a:p>
        </p:txBody>
      </p:sp>
      <p:pic>
        <p:nvPicPr>
          <p:cNvPr id="45" name="图片 44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112" y="1357536"/>
            <a:ext cx="425876" cy="648072"/>
          </a:xfrm>
          <a:prstGeom prst="rect">
            <a:avLst/>
          </a:prstGeom>
        </p:spPr>
      </p:pic>
      <p:pic>
        <p:nvPicPr>
          <p:cNvPr id="46" name="图片 45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176" y="1357536"/>
            <a:ext cx="425876" cy="648072"/>
          </a:xfrm>
          <a:prstGeom prst="rect">
            <a:avLst/>
          </a:prstGeom>
        </p:spPr>
      </p:pic>
      <p:pic>
        <p:nvPicPr>
          <p:cNvPr id="47" name="图片 46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112" y="2005608"/>
            <a:ext cx="425876" cy="648072"/>
          </a:xfrm>
          <a:prstGeom prst="rect">
            <a:avLst/>
          </a:prstGeom>
        </p:spPr>
      </p:pic>
      <p:pic>
        <p:nvPicPr>
          <p:cNvPr id="48" name="图片 47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240" y="1357536"/>
            <a:ext cx="425876" cy="648072"/>
          </a:xfrm>
          <a:prstGeom prst="rect">
            <a:avLst/>
          </a:prstGeom>
        </p:spPr>
      </p:pic>
      <p:pic>
        <p:nvPicPr>
          <p:cNvPr id="49" name="图片 48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176" y="2005608"/>
            <a:ext cx="425876" cy="648072"/>
          </a:xfrm>
          <a:prstGeom prst="rect">
            <a:avLst/>
          </a:prstGeom>
        </p:spPr>
      </p:pic>
      <p:pic>
        <p:nvPicPr>
          <p:cNvPr id="50" name="图片 49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112" y="2653680"/>
            <a:ext cx="425876" cy="648072"/>
          </a:xfrm>
          <a:prstGeom prst="rect">
            <a:avLst/>
          </a:prstGeom>
        </p:spPr>
      </p:pic>
      <p:pic>
        <p:nvPicPr>
          <p:cNvPr id="51" name="图片 50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240" y="2005608"/>
            <a:ext cx="425876" cy="648072"/>
          </a:xfrm>
          <a:prstGeom prst="rect">
            <a:avLst/>
          </a:prstGeom>
        </p:spPr>
      </p:pic>
      <p:pic>
        <p:nvPicPr>
          <p:cNvPr id="52" name="图片 51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176" y="2653680"/>
            <a:ext cx="425876" cy="6480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523464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pic>
        <p:nvPicPr>
          <p:cNvPr id="54" name="图片 53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1296" y="2005608"/>
            <a:ext cx="425876" cy="64807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955512" y="5029944"/>
            <a:ext cx="360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pic>
        <p:nvPicPr>
          <p:cNvPr id="56" name="图片 55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240" y="2653680"/>
            <a:ext cx="425876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53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666750"/>
            <a:ext cx="10191750" cy="491363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94035" y="2697480"/>
          <a:ext cx="924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2" imgW="1017270" imgH="628015" progId="Package">
                  <p:embed/>
                </p:oleObj>
              </mc:Choice>
              <mc:Fallback>
                <p:oleObj name="" r:id="rId2" imgW="1017270" imgH="628015" progId="Package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94035" y="2697480"/>
                        <a:ext cx="92456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46640" y="361950"/>
          <a:ext cx="154876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4" imgW="1017270" imgH="628015" progId="Package">
                  <p:embed/>
                </p:oleObj>
              </mc:Choice>
              <mc:Fallback>
                <p:oleObj name="" r:id="rId4" imgW="1017270" imgH="628015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46640" y="361950"/>
                        <a:ext cx="154876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1883410" y="1433195"/>
            <a:ext cx="7191375" cy="9201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如何再找出其中面积最大的细胞？</a:t>
            </a:r>
            <a:endParaRPr lang="zh-CN" altLang="en-US" sz="3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767080" y="360680"/>
            <a:ext cx="2129155" cy="69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+mj-ea"/>
                <a:cs typeface="+mj-cs"/>
                <a:sym typeface="Arial" panose="020B0604020202020204" pitchFamily="34" charset="0"/>
              </a:rPr>
              <a:t>思 考：</a:t>
            </a:r>
            <a:endParaRPr lang="zh-CN" altLang="en-US" sz="3200" kern="0" dirty="0">
              <a:solidFill>
                <a:srgbClr val="000000"/>
              </a:solidFill>
              <a:latin typeface="黑体" panose="02010609060101010101" pitchFamily="49" charset="-122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719455" y="1087755"/>
            <a:ext cx="10960100" cy="2333625"/>
          </a:xfrm>
        </p:spPr>
        <p:txBody>
          <a:bodyPr vert="horz" wrap="square" lIns="91440" tIns="45720" rIns="91440" bIns="45720" anchor="t"/>
          <a:p>
            <a:pPr marL="0" indent="50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给定</a:t>
            </a:r>
            <a:r>
              <a:rPr lang="en-US" altLang="zh-CN" sz="2000" dirty="0"/>
              <a:t>n</a:t>
            </a:r>
            <a:r>
              <a:rPr lang="zh-CN" altLang="en-US" sz="2000" dirty="0"/>
              <a:t>种砝码（每种个数不限）和一个整数</a:t>
            </a:r>
            <a:r>
              <a:rPr lang="en-US" altLang="zh-CN" sz="2000" dirty="0"/>
              <a:t>M</a:t>
            </a:r>
            <a:r>
              <a:rPr lang="zh-CN" altLang="en-US" sz="2000" dirty="0"/>
              <a:t>，求至少需要几个砝码才可以称出刚好</a:t>
            </a:r>
            <a:r>
              <a:rPr lang="en-US" altLang="zh-CN" sz="2000" dirty="0"/>
              <a:t>M</a:t>
            </a:r>
            <a:r>
              <a:rPr lang="zh-CN" altLang="en-US" sz="2000" dirty="0"/>
              <a:t>克。</a:t>
            </a:r>
            <a:r>
              <a:rPr lang="en-US" altLang="zh-CN" sz="2000" dirty="0"/>
              <a:t>(n&lt;=100,m&lt;=1000)</a:t>
            </a:r>
            <a:endParaRPr lang="en-US" altLang="zh-CN" sz="2000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输入数据</a:t>
            </a:r>
            <a:endParaRPr lang="zh-CN" altLang="en-US" sz="2000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/>
              <a:t>n,m,n</a:t>
            </a:r>
            <a:r>
              <a:rPr lang="zh-CN" altLang="en-US" sz="2000" dirty="0"/>
              <a:t>个整数</a:t>
            </a:r>
            <a:r>
              <a:rPr lang="en-US" altLang="zh-CN" sz="2000" dirty="0"/>
              <a:t>Wi</a:t>
            </a:r>
            <a:r>
              <a:rPr lang="zh-CN" altLang="en-US" sz="2000" dirty="0"/>
              <a:t>表示砝码的质量。</a:t>
            </a:r>
            <a:endParaRPr lang="zh-CN" altLang="en-US" sz="2000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输出数据</a:t>
            </a:r>
            <a:endParaRPr lang="zh-CN" altLang="en-US" sz="2000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最少需要的砝码数或</a:t>
            </a:r>
            <a:r>
              <a:rPr lang="en-US" altLang="zh-CN" sz="2000" dirty="0"/>
              <a:t>Impossible</a:t>
            </a:r>
            <a:r>
              <a:rPr lang="zh-CN" altLang="en-US" sz="2000" dirty="0"/>
              <a:t>表示无法满足。</a:t>
            </a:r>
            <a:endParaRPr lang="zh-CN" altLang="en-US" sz="2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19455" y="311150"/>
            <a:ext cx="3185160" cy="548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rtl="0" eaLnBrk="1" hangingPunct="1">
              <a:lnSpc>
                <a:spcPct val="120000"/>
              </a:lnSpc>
              <a:buClr>
                <a:schemeClr val="hlink"/>
              </a:buClr>
              <a:buSzPct val="70000"/>
              <a:defRPr/>
            </a:pPr>
            <a:r>
              <a:rPr lang="zh-CN" altLang="en-US" sz="2900" dirty="0">
                <a:sym typeface="+mn-ea"/>
              </a:rPr>
              <a:t>例</a:t>
            </a:r>
            <a:r>
              <a:rPr lang="en-US" altLang="zh-CN" sz="2900" dirty="0">
                <a:sym typeface="+mn-ea"/>
              </a:rPr>
              <a:t>4 </a:t>
            </a:r>
            <a:r>
              <a:rPr kumimoji="0" lang="zh-CN" altLang="en-US" sz="2900" kern="0" cap="none" spc="0" normalizeH="0" baseline="0" noProof="0" smtClean="0">
                <a:latin typeface="+mn-lt"/>
                <a:ea typeface="+mn-ea"/>
                <a:cs typeface="+mn-cs"/>
              </a:rPr>
              <a:t>砝码</a:t>
            </a:r>
            <a:r>
              <a:rPr kumimoji="0" lang="zh-CN" altLang="en-US" sz="2900" kern="0" cap="none" spc="0" normalizeH="0" baseline="0" noProof="0" dirty="0">
                <a:latin typeface="+mn-lt"/>
                <a:ea typeface="+mn-ea"/>
                <a:cs typeface="+mn-cs"/>
              </a:rPr>
              <a:t>称重</a:t>
            </a:r>
            <a:endParaRPr kumimoji="0" lang="zh-CN" altLang="en-US" sz="29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rtl="0" eaLnBrk="1" hangingPunct="1">
              <a:lnSpc>
                <a:spcPct val="120000"/>
              </a:lnSpc>
              <a:buClr>
                <a:schemeClr val="hlink"/>
              </a:buClr>
              <a:buSzPct val="70000"/>
              <a:defRPr/>
            </a:pPr>
            <a:endParaRPr kumimoji="0" lang="zh-CN" altLang="en-US" sz="29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idx="1"/>
          </p:nvPr>
        </p:nvSpPr>
        <p:spPr>
          <a:xfrm>
            <a:off x="670560" y="473710"/>
            <a:ext cx="11140440" cy="394779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算法分析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由于要求最少的砝码数，我们可以用优先搜索算法来求解。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首先，一个砝码都不放，只能称出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其次，放一个砝码，可以称出</a:t>
            </a:r>
            <a:r>
              <a:rPr lang="en-US" altLang="zh-CN" sz="2000" dirty="0"/>
              <a:t>W1,W2,…,Wn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放两个砝码已经比较复杂了，但是我们可以这样考虑，放</a:t>
            </a:r>
            <a:r>
              <a:rPr lang="en-US" altLang="zh-CN" sz="2000" dirty="0"/>
              <a:t>k</a:t>
            </a:r>
            <a:r>
              <a:rPr lang="zh-CN" altLang="en-US" sz="2000" dirty="0"/>
              <a:t>个砝码其实是先放</a:t>
            </a:r>
            <a:r>
              <a:rPr lang="en-US" altLang="zh-CN" sz="2000" dirty="0"/>
              <a:t>k-1</a:t>
            </a:r>
            <a:r>
              <a:rPr lang="zh-CN" altLang="en-US" sz="2000" dirty="0"/>
              <a:t>个，然后再放一个。也就是说，用</a:t>
            </a:r>
            <a:r>
              <a:rPr lang="en-US" altLang="zh-CN" sz="2000" dirty="0"/>
              <a:t>k-1</a:t>
            </a:r>
            <a:r>
              <a:rPr lang="zh-CN" altLang="en-US" sz="2000" dirty="0"/>
              <a:t>个砝码可以称得的质量再加上一个砝码就是一个放</a:t>
            </a:r>
            <a:r>
              <a:rPr lang="en-US" altLang="zh-CN" sz="2000" dirty="0"/>
              <a:t>k</a:t>
            </a:r>
            <a:r>
              <a:rPr lang="zh-CN" altLang="en-US" sz="2000" dirty="0"/>
              <a:t>砝码得到的质量。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所以，把所有用</a:t>
            </a:r>
            <a:r>
              <a:rPr lang="en-US" altLang="zh-CN" sz="2000" dirty="0"/>
              <a:t>k-1</a:t>
            </a:r>
            <a:r>
              <a:rPr lang="zh-CN" altLang="en-US" sz="2000" dirty="0"/>
              <a:t>个砝码可以称得的质量再加上一个砝码就得到了一个放</a:t>
            </a:r>
            <a:r>
              <a:rPr lang="en-US" altLang="zh-CN" sz="2000" dirty="0"/>
              <a:t>k</a:t>
            </a:r>
            <a:r>
              <a:rPr lang="zh-CN" altLang="en-US" sz="2000" dirty="0"/>
              <a:t>砝码得到的质量。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这样程序简单，算法的速度也非常快。</a:t>
            </a:r>
            <a:endParaRPr lang="zh-CN" altLang="en-US" sz="2000" dirty="0"/>
          </a:p>
        </p:txBody>
      </p:sp>
      <p:pic>
        <p:nvPicPr>
          <p:cNvPr id="10243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090" y="3789680"/>
            <a:ext cx="242824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508635"/>
            <a:ext cx="7501890" cy="5873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5"/>
          <p:cNvSpPr txBox="1"/>
          <p:nvPr/>
        </p:nvSpPr>
        <p:spPr>
          <a:xfrm>
            <a:off x="8486775" y="2388870"/>
            <a:ext cx="3435350" cy="49911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n=2; m=8; w[1]=2; w[2]=3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1324451" y="4653756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804386" y="4653756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1322546" y="5248434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2223294" y="5248434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2221389" y="5810409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3706336" y="5825649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704431" y="6523831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239101" y="6523831"/>
            <a:ext cx="28575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6" name="Text Box 6"/>
          <p:cNvSpPr txBox="1"/>
          <p:nvPr/>
        </p:nvSpPr>
        <p:spPr>
          <a:xfrm>
            <a:off x="8486775" y="1334135"/>
            <a:ext cx="647700" cy="8858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2 8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2 3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793115"/>
            <a:ext cx="10077450" cy="527177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16515" y="793115"/>
          <a:ext cx="134366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25830" imgH="628015" progId="Package">
                  <p:embed/>
                </p:oleObj>
              </mc:Choice>
              <mc:Fallback>
                <p:oleObj name="" r:id="rId2" imgW="92583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16515" y="793115"/>
                        <a:ext cx="134366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262732"/>
            <a:ext cx="3714750" cy="589280"/>
          </a:xfrm>
        </p:spPr>
        <p:txBody>
          <a:bodyPr vert="horz" wrap="square" lIns="91440" tIns="45720" rIns="91440" bIns="45720" anchor="ctr">
            <a:spAutoFit/>
          </a:bodyPr>
          <a:p>
            <a:pPr algn="l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Bfs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的基本框架：</a:t>
            </a:r>
            <a:endParaRPr lang="zh-CN" altLang="en-US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914400" y="1012825"/>
            <a:ext cx="9384030" cy="4070985"/>
          </a:xfrm>
        </p:spPr>
        <p:txBody>
          <a:bodyPr vert="horz" wrap="square" lIns="91440" tIns="45720" rIns="91440" bIns="45720" anchor="t"/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初始化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建立数据库（队列）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初始状态进入队列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front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=0; 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队列的首指针；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rear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=1; 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队列的尾指针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开始时指向初始状态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q[0]:=?; 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初始结点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while (</a:t>
            </a:r>
            <a:r>
              <a:rPr lang="en-US" altLang="zh-CN" sz="2000" dirty="0">
                <a:ea typeface="宋体" panose="02010600030101010101" pitchFamily="2" charset="-122"/>
              </a:rPr>
              <a:t>front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000" dirty="0">
                <a:ea typeface="宋体" panose="02010600030101010101" pitchFamily="2" charset="-122"/>
              </a:rPr>
              <a:t> rear)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do { 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还有未扩展的结点，队列不空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出队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     for i=1 to method do{ //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按规则扩展下一层新的子结点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生成新的结点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            if(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新结点是目标结点</a:t>
            </a:r>
            <a:r>
              <a:rPr 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输出目标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搜索结束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f(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新结点是以前没出现过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保存新结点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入队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endParaRPr 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TextBox 3"/>
          <p:cNvSpPr txBox="1"/>
          <p:nvPr/>
        </p:nvSpPr>
        <p:spPr>
          <a:xfrm>
            <a:off x="914400" y="5211445"/>
            <a:ext cx="82153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ea typeface="宋体" panose="02010600030101010101" pitchFamily="2" charset="-122"/>
              </a:rPr>
              <a:t>队列（入队、出队）；</a:t>
            </a:r>
            <a:r>
              <a:rPr lang="en-US" altLang="zh-CN" sz="2000" dirty="0"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ea typeface="宋体" panose="02010600030101010101" pitchFamily="2" charset="-122"/>
              </a:rPr>
              <a:t>根据条件产生新结点；</a:t>
            </a:r>
            <a:r>
              <a:rPr lang="en-US" altLang="zh-CN" sz="2000" dirty="0"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ea typeface="宋体" panose="02010600030101010101" pitchFamily="2" charset="-122"/>
              </a:rPr>
              <a:t>判重。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4"/>
          <p:cNvSpPr txBox="1"/>
          <p:nvPr/>
        </p:nvSpPr>
        <p:spPr>
          <a:xfrm>
            <a:off x="666115" y="775970"/>
            <a:ext cx="108597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问题描述：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】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508000" eaLnBrk="1" hangingPunct="1">
              <a:spcBef>
                <a:spcPct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n*n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的棋盘上有一匹马在第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列的格子上。棋盘上有些格子上有障碍物，马不能达到有障碍物的格子。已知马在棋盘中的走法按“日“字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个方向可走，如下图所示：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508000" eaLnBrk="1" hangingPunct="1">
              <a:spcBef>
                <a:spcPct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问：哪些格子能到达，到达这些格子的最小步数是多少。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输入：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】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508000" algn="l" eaLnBrk="1" hangingPunct="1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第一行:n（n&lt;=100）,x,y　(马的开始位置)。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508000" algn="l" eaLnBrk="1" hangingPunct="1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接下来n行为棋盘的描述：“-“为空格子，”+“表示该格子有障碍物。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输出：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】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508000" algn="l" eaLnBrk="1" hangingPunct="1">
              <a:spcBef>
                <a:spcPct val="2000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n行，每行n个用空格隔开的数，表示马到达该格子的最少步数，如果无法到达则用-1表示。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355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315" y="4413250"/>
            <a:ext cx="2298700" cy="2272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Text Box 7"/>
          <p:cNvSpPr txBox="1"/>
          <p:nvPr/>
        </p:nvSpPr>
        <p:spPr>
          <a:xfrm>
            <a:off x="666115" y="153670"/>
            <a:ext cx="26638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5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马的遍历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78" name="Text Box 4"/>
          <p:cNvSpPr txBox="1"/>
          <p:nvPr/>
        </p:nvSpPr>
        <p:spPr>
          <a:xfrm>
            <a:off x="873125" y="4338320"/>
            <a:ext cx="1512888" cy="1630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4 2 2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----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----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--+-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----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5"/>
          <p:cNvSpPr/>
          <p:nvPr/>
        </p:nvSpPr>
        <p:spPr>
          <a:xfrm>
            <a:off x="648970" y="3836035"/>
            <a:ext cx="196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样例输入：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】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Text Box 6"/>
          <p:cNvSpPr txBox="1"/>
          <p:nvPr/>
        </p:nvSpPr>
        <p:spPr>
          <a:xfrm>
            <a:off x="2943225" y="4341495"/>
            <a:ext cx="1511300" cy="132207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4 3 2 1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3 0 3 2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 3 -1 1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1 2 1 4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Rectangle 7"/>
          <p:cNvSpPr/>
          <p:nvPr/>
        </p:nvSpPr>
        <p:spPr>
          <a:xfrm>
            <a:off x="2718435" y="3819525"/>
            <a:ext cx="196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样例输出：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】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0560" y="3997960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67093" y="1864043"/>
          <a:ext cx="4632960" cy="1167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106160" y="1791082"/>
            <a:ext cx="4895850" cy="25533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const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MAXN = 100 + 10;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//MAXN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表示队列的最大存储容量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q[MAXN];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front, rear;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//front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表示队首指针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//rear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表示队尾指针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通常初始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时都指向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front = rear = 0;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grpSp>
        <p:nvGrpSpPr>
          <p:cNvPr id="11291" name="组合 15"/>
          <p:cNvGrpSpPr/>
          <p:nvPr/>
        </p:nvGrpSpPr>
        <p:grpSpPr bwMode="auto">
          <a:xfrm>
            <a:off x="867093" y="943293"/>
            <a:ext cx="694055" cy="847725"/>
            <a:chOff x="1979712" y="836712"/>
            <a:chExt cx="694158" cy="848320"/>
          </a:xfrm>
        </p:grpSpPr>
        <p:sp>
          <p:nvSpPr>
            <p:cNvPr id="11296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2" name="组合 14"/>
          <p:cNvGrpSpPr/>
          <p:nvPr/>
        </p:nvGrpSpPr>
        <p:grpSpPr bwMode="auto">
          <a:xfrm>
            <a:off x="867093" y="3103879"/>
            <a:ext cx="603885" cy="830854"/>
            <a:chOff x="1979712" y="2924943"/>
            <a:chExt cx="603447" cy="830807"/>
          </a:xfrm>
        </p:grpSpPr>
        <p:sp>
          <p:nvSpPr>
            <p:cNvPr id="11294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603447" cy="398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93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" y="353060"/>
            <a:ext cx="3315970" cy="692150"/>
          </a:xfrm>
          <a:noFill/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</a:rPr>
              <a:t>队列实现：数组模拟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201035"/>
            <a:ext cx="9858375" cy="3796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45720"/>
            <a:ext cx="6730365" cy="3155315"/>
          </a:xfrm>
          <a:prstGeom prst="rect">
            <a:avLst/>
          </a:prstGeom>
        </p:spPr>
      </p:pic>
      <p:graphicFrame>
        <p:nvGraphicFramePr>
          <p:cNvPr id="24606" name="Object 56"/>
          <p:cNvGraphicFramePr>
            <a:graphicFrameLocks noChangeAspect="1"/>
          </p:cNvGraphicFramePr>
          <p:nvPr/>
        </p:nvGraphicFramePr>
        <p:xfrm>
          <a:off x="10097770" y="277495"/>
          <a:ext cx="142811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showAsIcon="1" r:id="rId3" imgW="652145" imgH="497840" progId="Package">
                  <p:embed/>
                </p:oleObj>
              </mc:Choice>
              <mc:Fallback>
                <p:oleObj name="" showAsIcon="1" r:id="rId3" imgW="652145" imgH="497840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770" y="277495"/>
                        <a:ext cx="1428115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815340" y="968375"/>
            <a:ext cx="10742930" cy="1118235"/>
          </a:xfrm>
        </p:spPr>
        <p:txBody>
          <a:bodyPr vert="horz" wrap="square" lIns="91440" tIns="45720" rIns="91440" bIns="45720" anchor="t"/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有两个无刻度标志的水壶，分别可装</a:t>
            </a:r>
            <a:r>
              <a:rPr lang="en-US" altLang="zh-CN" sz="2000" dirty="0"/>
              <a:t>x</a:t>
            </a:r>
            <a:r>
              <a:rPr lang="zh-CN" altLang="en-US" sz="2000" dirty="0"/>
              <a:t>升和</a:t>
            </a:r>
            <a:r>
              <a:rPr lang="en-US" altLang="zh-CN" sz="2000" dirty="0"/>
              <a:t>y</a:t>
            </a:r>
            <a:r>
              <a:rPr lang="zh-CN" altLang="en-US" sz="2000" dirty="0"/>
              <a:t>升</a:t>
            </a:r>
            <a:r>
              <a:rPr lang="en-US" altLang="zh-CN" sz="2000" dirty="0"/>
              <a:t>(x,y</a:t>
            </a:r>
            <a:r>
              <a:rPr lang="zh-CN" altLang="en-US" sz="2000" dirty="0"/>
              <a:t>为整数，</a:t>
            </a:r>
            <a:r>
              <a:rPr lang="en-US" altLang="zh-CN" sz="2000" dirty="0"/>
              <a:t>x,y&lt;=100)</a:t>
            </a:r>
            <a:r>
              <a:rPr lang="zh-CN" altLang="en-US" sz="2000" dirty="0"/>
              <a:t>的水。设另有一水缸，可用来向水壶灌水或倒出水，现水壶间，水也可以相互倾灌。</a:t>
            </a:r>
            <a:r>
              <a:rPr lang="en-US" altLang="zh-CN" sz="2000" dirty="0"/>
              <a:t>X</a:t>
            </a:r>
            <a:r>
              <a:rPr lang="zh-CN" altLang="en-US" sz="2000" dirty="0"/>
              <a:t>升水壶为</a:t>
            </a:r>
            <a:r>
              <a:rPr lang="en-US" altLang="zh-CN" sz="2000" dirty="0"/>
              <a:t>p</a:t>
            </a:r>
            <a:r>
              <a:rPr lang="zh-CN" altLang="en-US" sz="2000" dirty="0"/>
              <a:t>空壶，</a:t>
            </a:r>
            <a:r>
              <a:rPr lang="en-US" altLang="zh-CN" sz="2000" dirty="0"/>
              <a:t>y</a:t>
            </a:r>
            <a:r>
              <a:rPr lang="zh-CN" altLang="en-US" sz="2000" dirty="0"/>
              <a:t>升水壶为空壶，问如何通过倒水或灌水操作，用最少步数能在</a:t>
            </a:r>
            <a:r>
              <a:rPr lang="en-US" altLang="zh-CN" sz="2000" dirty="0"/>
              <a:t>y</a:t>
            </a:r>
            <a:r>
              <a:rPr lang="zh-CN" altLang="en-US" sz="2000" dirty="0"/>
              <a:t>升壶中量出</a:t>
            </a:r>
            <a:r>
              <a:rPr lang="en-US" altLang="zh-CN" sz="2000" dirty="0"/>
              <a:t>z</a:t>
            </a:r>
            <a:r>
              <a:rPr lang="zh-CN" altLang="en-US" sz="2000" dirty="0"/>
              <a:t>（</a:t>
            </a:r>
            <a:r>
              <a:rPr lang="en-US" altLang="zh-CN" sz="2000" dirty="0"/>
              <a:t>z&lt;=100</a:t>
            </a:r>
            <a:r>
              <a:rPr lang="zh-CN" altLang="en-US" sz="2000" dirty="0"/>
              <a:t>）升的水来。</a:t>
            </a:r>
            <a:endParaRPr lang="zh-CN" altLang="en-US" sz="2000" dirty="0"/>
          </a:p>
        </p:txBody>
      </p:sp>
      <p:pic>
        <p:nvPicPr>
          <p:cNvPr id="28675" name="Picture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2567940"/>
            <a:ext cx="4732655" cy="1906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93" y="2576830"/>
            <a:ext cx="1944687" cy="3544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Text Box 7"/>
          <p:cNvSpPr txBox="1"/>
          <p:nvPr/>
        </p:nvSpPr>
        <p:spPr>
          <a:xfrm>
            <a:off x="815340" y="180975"/>
            <a:ext cx="26638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6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倒水问题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097280"/>
            <a:ext cx="3015615" cy="1215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4780280" y="1602105"/>
            <a:ext cx="36068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6905" y="1602105"/>
            <a:ext cx="358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80505" y="1602105"/>
            <a:ext cx="36068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4105" y="1602105"/>
            <a:ext cx="358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852035" y="881380"/>
            <a:ext cx="5041265" cy="1578610"/>
            <a:chOff x="7641" y="863"/>
            <a:chExt cx="7939" cy="2486"/>
          </a:xfrm>
        </p:grpSpPr>
        <p:grpSp>
          <p:nvGrpSpPr>
            <p:cNvPr id="29700" name="组合 18"/>
            <p:cNvGrpSpPr/>
            <p:nvPr/>
          </p:nvGrpSpPr>
          <p:grpSpPr>
            <a:xfrm rot="0">
              <a:off x="7641" y="1525"/>
              <a:ext cx="1248" cy="580"/>
              <a:chOff x="2555776" y="1052736"/>
              <a:chExt cx="792088" cy="443363"/>
            </a:xfrm>
          </p:grpSpPr>
          <p:sp>
            <p:nvSpPr>
              <p:cNvPr id="29738" name="TextBox 16"/>
              <p:cNvSpPr txBox="1"/>
              <p:nvPr/>
            </p:nvSpPr>
            <p:spPr>
              <a:xfrm>
                <a:off x="2555776" y="1052736"/>
                <a:ext cx="792088" cy="443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A    B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771656" y="1196011"/>
                <a:ext cx="215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1" name="组合 19"/>
            <p:cNvGrpSpPr/>
            <p:nvPr/>
          </p:nvGrpSpPr>
          <p:grpSpPr>
            <a:xfrm rot="0">
              <a:off x="9003" y="1525"/>
              <a:ext cx="1248" cy="580"/>
              <a:chOff x="2555776" y="1052736"/>
              <a:chExt cx="792088" cy="443363"/>
            </a:xfrm>
          </p:grpSpPr>
          <p:sp>
            <p:nvSpPr>
              <p:cNvPr id="29736" name="TextBox 20"/>
              <p:cNvSpPr txBox="1"/>
              <p:nvPr/>
            </p:nvSpPr>
            <p:spPr>
              <a:xfrm>
                <a:off x="2555776" y="1052736"/>
                <a:ext cx="792088" cy="443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A    C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2771656" y="1196011"/>
                <a:ext cx="215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2" name="组合 22"/>
            <p:cNvGrpSpPr/>
            <p:nvPr/>
          </p:nvGrpSpPr>
          <p:grpSpPr>
            <a:xfrm rot="0">
              <a:off x="10363" y="1525"/>
              <a:ext cx="1248" cy="580"/>
              <a:chOff x="2555776" y="1052736"/>
              <a:chExt cx="792088" cy="443363"/>
            </a:xfrm>
          </p:grpSpPr>
          <p:sp>
            <p:nvSpPr>
              <p:cNvPr id="29734" name="TextBox 23"/>
              <p:cNvSpPr txBox="1"/>
              <p:nvPr/>
            </p:nvSpPr>
            <p:spPr>
              <a:xfrm>
                <a:off x="2555776" y="1052736"/>
                <a:ext cx="792088" cy="443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B    A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771656" y="1196011"/>
                <a:ext cx="215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3" name="组合 26"/>
            <p:cNvGrpSpPr/>
            <p:nvPr/>
          </p:nvGrpSpPr>
          <p:grpSpPr>
            <a:xfrm rot="0">
              <a:off x="11383" y="1525"/>
              <a:ext cx="1248" cy="580"/>
              <a:chOff x="2051768" y="1052736"/>
              <a:chExt cx="792088" cy="443363"/>
            </a:xfrm>
          </p:grpSpPr>
          <p:sp>
            <p:nvSpPr>
              <p:cNvPr id="29732" name="TextBox 27"/>
              <p:cNvSpPr txBox="1"/>
              <p:nvPr/>
            </p:nvSpPr>
            <p:spPr>
              <a:xfrm>
                <a:off x="2051768" y="1052736"/>
                <a:ext cx="792088" cy="443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B    C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2267648" y="1197604"/>
                <a:ext cx="215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7756" y="863"/>
              <a:ext cx="7825" cy="2487"/>
              <a:chOff x="7756" y="863"/>
              <a:chExt cx="7825" cy="248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043" y="863"/>
                <a:ext cx="1815" cy="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A=0;B=0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9704" name="组合 29"/>
              <p:cNvGrpSpPr/>
              <p:nvPr/>
            </p:nvGrpSpPr>
            <p:grpSpPr>
              <a:xfrm rot="0">
                <a:off x="12406" y="1525"/>
                <a:ext cx="1248" cy="580"/>
                <a:chOff x="1907318" y="1053408"/>
                <a:chExt cx="792088" cy="443363"/>
              </a:xfrm>
            </p:grpSpPr>
            <p:sp>
              <p:nvSpPr>
                <p:cNvPr id="29730" name="TextBox 30"/>
                <p:cNvSpPr txBox="1"/>
                <p:nvPr/>
              </p:nvSpPr>
              <p:spPr>
                <a:xfrm>
                  <a:off x="1907318" y="1053408"/>
                  <a:ext cx="792088" cy="443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C    A</a:t>
                  </a:r>
                  <a:endParaRPr lang="zh-CN" altLang="en-US" sz="1800" dirty="0"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123198" y="1196683"/>
                  <a:ext cx="2158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05" name="组合 32"/>
              <p:cNvGrpSpPr/>
              <p:nvPr/>
            </p:nvGrpSpPr>
            <p:grpSpPr>
              <a:xfrm rot="0">
                <a:off x="13653" y="1523"/>
                <a:ext cx="1248" cy="580"/>
                <a:chOff x="2051815" y="1124735"/>
                <a:chExt cx="792088" cy="441461"/>
              </a:xfrm>
            </p:grpSpPr>
            <p:sp>
              <p:nvSpPr>
                <p:cNvPr id="29728" name="TextBox 33"/>
                <p:cNvSpPr txBox="1"/>
                <p:nvPr/>
              </p:nvSpPr>
              <p:spPr>
                <a:xfrm>
                  <a:off x="2051815" y="1124735"/>
                  <a:ext cx="792088" cy="441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C    B</a:t>
                  </a:r>
                  <a:endParaRPr lang="zh-CN" altLang="en-US" sz="1800" dirty="0"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5" name="直接箭头连接符 34"/>
                <p:cNvCxnSpPr/>
                <p:nvPr/>
              </p:nvCxnSpPr>
              <p:spPr>
                <a:xfrm>
                  <a:off x="2267695" y="1268980"/>
                  <a:ext cx="2158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接箭头连接符 40"/>
              <p:cNvCxnSpPr/>
              <p:nvPr/>
            </p:nvCxnSpPr>
            <p:spPr>
              <a:xfrm flipH="1">
                <a:off x="7756" y="1146"/>
                <a:ext cx="1700" cy="1512"/>
              </a:xfrm>
              <a:prstGeom prst="straightConnector1">
                <a:avLst/>
              </a:prstGeom>
              <a:ln>
                <a:solidFill>
                  <a:srgbClr val="00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9571" y="1336"/>
                <a:ext cx="680" cy="1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11271" y="1429"/>
                <a:ext cx="228" cy="1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12178" y="1429"/>
                <a:ext cx="568" cy="1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13311" y="1525"/>
                <a:ext cx="795" cy="1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14333" y="1242"/>
                <a:ext cx="1248" cy="1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组合 65"/>
              <p:cNvGrpSpPr/>
              <p:nvPr/>
            </p:nvGrpSpPr>
            <p:grpSpPr>
              <a:xfrm rot="0">
                <a:off x="9114" y="2658"/>
                <a:ext cx="5557" cy="693"/>
                <a:chOff x="1835696" y="2852936"/>
                <a:chExt cx="3528392" cy="440321"/>
              </a:xfrm>
            </p:grpSpPr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2556294" y="3068843"/>
                  <a:ext cx="20871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26" name="TextBox 62"/>
                <p:cNvSpPr txBox="1"/>
                <p:nvPr/>
              </p:nvSpPr>
              <p:spPr>
                <a:xfrm>
                  <a:off x="1835696" y="2852936"/>
                  <a:ext cx="648072" cy="3683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zh-CN" altLang="en-US" sz="1800" dirty="0">
                      <a:ea typeface="宋体" panose="02010600030101010101" pitchFamily="2" charset="-122"/>
                    </a:rPr>
                    <a:t>非空</a:t>
                  </a:r>
                  <a:endParaRPr lang="zh-CN" altLang="en-US" sz="1800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27" name="TextBox 63"/>
                <p:cNvSpPr txBox="1"/>
                <p:nvPr/>
              </p:nvSpPr>
              <p:spPr>
                <a:xfrm>
                  <a:off x="4716016" y="2924944"/>
                  <a:ext cx="648072" cy="3683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zh-CN" altLang="en-US" sz="1800" dirty="0">
                      <a:ea typeface="宋体" panose="02010600030101010101" pitchFamily="2" charset="-122"/>
                    </a:rPr>
                    <a:t>非满</a:t>
                  </a:r>
                  <a:endParaRPr lang="zh-CN" altLang="en-US" sz="1800" dirty="0"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5" name="Rectangle 15"/>
          <p:cNvSpPr/>
          <p:nvPr/>
        </p:nvSpPr>
        <p:spPr>
          <a:xfrm>
            <a:off x="487045" y="2586990"/>
            <a:ext cx="11338560" cy="9226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080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b&gt;0</a:t>
            </a:r>
            <a:r>
              <a:rPr lang="zh-CN" altLang="en-US" sz="2000" dirty="0">
                <a:ea typeface="宋体" panose="02010600030101010101" pitchFamily="2" charset="-122"/>
              </a:rPr>
              <a:t>且</a:t>
            </a:r>
            <a:r>
              <a:rPr lang="en-US" altLang="zh-CN" sz="2000" dirty="0">
                <a:ea typeface="宋体" panose="02010600030101010101" pitchFamily="2" charset="-122"/>
              </a:rPr>
              <a:t>a&lt;x</a:t>
            </a:r>
            <a:r>
              <a:rPr lang="zh-CN" altLang="en-US" sz="2000" dirty="0">
                <a:ea typeface="宋体" panose="02010600030101010101" pitchFamily="2" charset="-122"/>
              </a:rPr>
              <a:t>时，可以从水壶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倒</a:t>
            </a:r>
            <a:r>
              <a:rPr lang="en-US" altLang="zh-CN" sz="2000" dirty="0">
                <a:ea typeface="宋体" panose="02010600030101010101" pitchFamily="2" charset="-122"/>
              </a:rPr>
              <a:t>min(b,x-a)</a:t>
            </a:r>
            <a:r>
              <a:rPr lang="zh-CN" altLang="en-US" sz="2000" dirty="0">
                <a:ea typeface="宋体" panose="02010600030101010101" pitchFamily="2" charset="-122"/>
              </a:rPr>
              <a:t>升水给水壶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。这时水壶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a+min (b, x-a)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b-min (b,y-a)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8550" y="3509645"/>
            <a:ext cx="6192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如果队列非空，出队，否则结束循环；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8710" y="3908108"/>
            <a:ext cx="50403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根据规划，枚举所有可能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新</a:t>
            </a:r>
            <a:r>
              <a:rPr lang="zh-CN" altLang="en-US" sz="2000" dirty="0">
                <a:ea typeface="宋体" panose="02010600030101010101" pitchFamily="2" charset="-122"/>
              </a:rPr>
              <a:t>的状态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9665" y="4307205"/>
            <a:ext cx="59766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如果新状态是否为目标状态，则结束循环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29665" y="4705985"/>
            <a:ext cx="60077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如果新状态没出现过，记下状态（入队）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29665" y="5104765"/>
            <a:ext cx="55124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是目标状态吗，找到目标则结束循环。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69" grpId="0"/>
      <p:bldP spid="70" grpId="0"/>
      <p:bldP spid="72" grpId="0"/>
      <p:bldP spid="74" grpId="0"/>
      <p:bldP spid="56" grpId="0"/>
      <p:bldP spid="57" grpId="0"/>
      <p:bldP spid="58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5749" name="Picture 5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4560" y="1570673"/>
            <a:ext cx="1511300" cy="104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0" y="202248"/>
            <a:ext cx="1541462" cy="1023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753" name="Picture 9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560" y="4882198"/>
            <a:ext cx="1530350" cy="735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754" name="Picture 10" descr="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560" y="5934710"/>
            <a:ext cx="1647825" cy="70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755" name="Picture 11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560" y="2866073"/>
            <a:ext cx="1516062" cy="690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756" name="Picture 12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560" y="3802698"/>
            <a:ext cx="160020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8" name="Rectangle 14"/>
          <p:cNvSpPr>
            <a:spLocks noGrp="1"/>
          </p:cNvSpPr>
          <p:nvPr>
            <p:ph idx="1"/>
          </p:nvPr>
        </p:nvSpPr>
        <p:spPr>
          <a:xfrm>
            <a:off x="655955" y="516255"/>
            <a:ext cx="8827135" cy="868045"/>
          </a:xfrm>
        </p:spPr>
        <p:txBody>
          <a:bodyPr vert="horz" wrap="square" lIns="91440" tIns="45720" rIns="91440" bIns="45720" anchor="t"/>
          <a:p>
            <a:pPr marL="495300" indent="-4953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+mn-lt"/>
                <a:ea typeface="宋体" panose="02010600030101010101" pitchFamily="2" charset="-122"/>
              </a:rPr>
              <a:t>当a&gt;0且b&lt;y时，可以从水壶A倒min(a,y-b)升水给水壶B。这时水壶A内有a-min(a,y-b)升水，水壶B内有b+min(a,y-b)升水。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15759" name="Rectangle 15"/>
          <p:cNvSpPr/>
          <p:nvPr/>
        </p:nvSpPr>
        <p:spPr>
          <a:xfrm>
            <a:off x="655955" y="1384300"/>
            <a:ext cx="8827135" cy="1044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 startAt="2"/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b&gt;0</a:t>
            </a:r>
            <a:r>
              <a:rPr lang="zh-CN" altLang="en-US" sz="2000" dirty="0">
                <a:ea typeface="宋体" panose="02010600030101010101" pitchFamily="2" charset="-122"/>
              </a:rPr>
              <a:t>且</a:t>
            </a:r>
            <a:r>
              <a:rPr lang="en-US" altLang="zh-CN" sz="2000" dirty="0">
                <a:ea typeface="宋体" panose="02010600030101010101" pitchFamily="2" charset="-122"/>
              </a:rPr>
              <a:t>a&lt;x</a:t>
            </a:r>
            <a:r>
              <a:rPr lang="zh-CN" altLang="en-US" sz="2000" dirty="0">
                <a:ea typeface="宋体" panose="02010600030101010101" pitchFamily="2" charset="-122"/>
              </a:rPr>
              <a:t>时，可以从水壶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倒</a:t>
            </a:r>
            <a:r>
              <a:rPr lang="en-US" altLang="zh-CN" sz="2000" dirty="0">
                <a:ea typeface="宋体" panose="02010600030101010101" pitchFamily="2" charset="-122"/>
              </a:rPr>
              <a:t>min(b,x-a)</a:t>
            </a:r>
            <a:r>
              <a:rPr lang="zh-CN" altLang="en-US" sz="2000" dirty="0">
                <a:ea typeface="宋体" panose="02010600030101010101" pitchFamily="2" charset="-122"/>
              </a:rPr>
              <a:t>升水给水壶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。这时水壶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a+min(b,x-a)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b-min(b,y-a)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15760" name="Rectangle 16"/>
          <p:cNvSpPr/>
          <p:nvPr/>
        </p:nvSpPr>
        <p:spPr>
          <a:xfrm>
            <a:off x="655955" y="2234565"/>
            <a:ext cx="8827135" cy="1031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 startAt="3"/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a&gt;0</a:t>
            </a:r>
            <a:r>
              <a:rPr lang="zh-CN" altLang="en-US" sz="2000" dirty="0">
                <a:ea typeface="宋体" panose="02010600030101010101" pitchFamily="2" charset="-122"/>
              </a:rPr>
              <a:t>时，可以从水壶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倒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升水给水缸。这时水壶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15761" name="Rectangle 17"/>
          <p:cNvSpPr/>
          <p:nvPr/>
        </p:nvSpPr>
        <p:spPr>
          <a:xfrm>
            <a:off x="655955" y="3803015"/>
            <a:ext cx="8827135" cy="10077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 startAt="5"/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b&gt;0</a:t>
            </a:r>
            <a:r>
              <a:rPr lang="zh-CN" altLang="en-US" sz="2000" dirty="0">
                <a:ea typeface="宋体" panose="02010600030101010101" pitchFamily="2" charset="-122"/>
              </a:rPr>
              <a:t>时，可以从水壶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倒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升水给水缸，这时，水壶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15762" name="Rectangle 18"/>
          <p:cNvSpPr/>
          <p:nvPr/>
        </p:nvSpPr>
        <p:spPr>
          <a:xfrm>
            <a:off x="655955" y="3044825"/>
            <a:ext cx="8827135" cy="9347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 startAt="4"/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a&lt;x</a:t>
            </a:r>
            <a:r>
              <a:rPr lang="zh-CN" altLang="en-US" sz="2000" dirty="0">
                <a:ea typeface="宋体" panose="02010600030101010101" pitchFamily="2" charset="-122"/>
              </a:rPr>
              <a:t>时，可以从水缸倒</a:t>
            </a:r>
            <a:r>
              <a:rPr lang="en-US" altLang="zh-CN" sz="2000" dirty="0">
                <a:ea typeface="宋体" panose="02010600030101010101" pitchFamily="2" charset="-122"/>
              </a:rPr>
              <a:t>x-a</a:t>
            </a:r>
            <a:r>
              <a:rPr lang="zh-CN" altLang="en-US" sz="2000" dirty="0">
                <a:ea typeface="宋体" panose="02010600030101010101" pitchFamily="2" charset="-122"/>
              </a:rPr>
              <a:t>升水给水缸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。这时水壶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15763" name="Rectangle 19"/>
          <p:cNvSpPr/>
          <p:nvPr/>
        </p:nvSpPr>
        <p:spPr>
          <a:xfrm>
            <a:off x="655955" y="4628515"/>
            <a:ext cx="8827135" cy="9886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 startAt="6"/>
            </a:pPr>
            <a:r>
              <a:rPr lang="zh-CN" altLang="en-US" sz="2000" dirty="0"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ea typeface="宋体" panose="02010600030101010101" pitchFamily="2" charset="-122"/>
              </a:rPr>
              <a:t>b&lt;y</a:t>
            </a:r>
            <a:r>
              <a:rPr lang="zh-CN" altLang="en-US" sz="2000" dirty="0">
                <a:ea typeface="宋体" panose="02010600030101010101" pitchFamily="2" charset="-122"/>
              </a:rPr>
              <a:t>时，可以从水缸倒</a:t>
            </a:r>
            <a:r>
              <a:rPr lang="en-US" altLang="zh-CN" sz="2000" dirty="0">
                <a:ea typeface="宋体" panose="02010600030101010101" pitchFamily="2" charset="-122"/>
              </a:rPr>
              <a:t>y-b</a:t>
            </a:r>
            <a:r>
              <a:rPr lang="zh-CN" altLang="en-US" sz="2000" dirty="0">
                <a:ea typeface="宋体" panose="02010600030101010101" pitchFamily="2" charset="-122"/>
              </a:rPr>
              <a:t>升水给水壶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，这里水壶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升水，水壶</a:t>
            </a: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内有</a:t>
            </a:r>
            <a:r>
              <a:rPr lang="en-US" altLang="zh-CN" sz="2000" dirty="0"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ea typeface="宋体" panose="02010600030101010101" pitchFamily="2" charset="-122"/>
              </a:rPr>
              <a:t>升水。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4157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4157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" fill="hold"/>
                                        <p:tgtEl>
                                          <p:spTgt spid="4157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4157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9" grpId="0"/>
      <p:bldP spid="415760" grpId="0"/>
      <p:bldP spid="415761" grpId="0"/>
      <p:bldP spid="415762" grpId="0"/>
      <p:bldP spid="4157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58420"/>
            <a:ext cx="10116820" cy="67411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22225"/>
            <a:ext cx="7327900" cy="681291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46310" y="289560"/>
          <a:ext cx="1616075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834390" imgH="628015" progId="Package">
                  <p:embed/>
                </p:oleObj>
              </mc:Choice>
              <mc:Fallback>
                <p:oleObj name="" r:id="rId2" imgW="834390" imgH="62801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6310" y="289560"/>
                        <a:ext cx="1616075" cy="123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08330" y="882015"/>
            <a:ext cx="11066780" cy="1014730"/>
          </a:xfrm>
        </p:spPr>
        <p:txBody>
          <a:bodyPr vert="horz" wrap="square" lIns="91440" tIns="45720" rIns="91440" bIns="45720" anchor="ctr">
            <a:spAutoFit/>
          </a:bodyPr>
          <a:p>
            <a:pPr indent="508000" algn="l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个硬币（</a:t>
            </a:r>
            <a:r>
              <a:rPr lang="en-US" altLang="zh-CN" sz="2000" dirty="0"/>
              <a:t>N&gt;=6</a:t>
            </a:r>
            <a:r>
              <a:rPr lang="zh-CN" altLang="en-US" sz="2000" dirty="0"/>
              <a:t>）正面朝上排成一排，每次将五个硬币翻过来放在原位置，直到最后全部硬币翻成反面朝上为止。编程让计算机找出步数最少的翻法并把翻币过程及次数打印出来（用</a:t>
            </a:r>
            <a:r>
              <a:rPr lang="en-US" altLang="zh-CN" sz="2000" dirty="0"/>
              <a:t>O</a:t>
            </a:r>
            <a:r>
              <a:rPr lang="zh-CN" altLang="en-US" sz="2000" dirty="0"/>
              <a:t>表示正面，*表示反面）。</a:t>
            </a:r>
            <a:endParaRPr lang="zh-CN" altLang="en-US" sz="2000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08330" y="2027555"/>
            <a:ext cx="11066145" cy="3964305"/>
          </a:xfrm>
        </p:spPr>
        <p:txBody>
          <a:bodyPr vert="horz" wrap="square" lIns="91440" tIns="45720" rIns="91440" bIns="45720" anchor="t"/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算法分析</a:t>
            </a:r>
            <a:endParaRPr lang="zh-CN" altLang="en-US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由于问题要求找出最少步数，我们可以用宽度优先搜索算法来求解。表面看来，翻币的过程与正反面硬币的排列位置有关，但仔细分析一下，实际上翻币过程只与硬币正反面的个数有关，与它们的位置无关。例如下面两种状态：</a:t>
            </a:r>
            <a:endParaRPr lang="zh-CN" altLang="en-US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/>
              <a:t>O*O*O*OO </a:t>
            </a:r>
            <a:r>
              <a:rPr lang="zh-CN" altLang="en-US" sz="2000" dirty="0"/>
              <a:t>和 ***</a:t>
            </a:r>
            <a:r>
              <a:rPr lang="en-US" altLang="zh-CN" sz="2000" dirty="0"/>
              <a:t>OOOOO</a:t>
            </a:r>
            <a:endParaRPr lang="en-US" altLang="zh-CN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都只要把</a:t>
            </a:r>
            <a:r>
              <a:rPr lang="en-US" altLang="zh-CN" sz="2000" dirty="0"/>
              <a:t>5</a:t>
            </a:r>
            <a:r>
              <a:rPr lang="zh-CN" altLang="en-US" sz="2000" dirty="0"/>
              <a:t>个正面朝上的硬币翻过来就达到了目标。因此在搜索过程中只需考虑当前状态正面朝上的个数。又如当前状态是：***</a:t>
            </a:r>
            <a:r>
              <a:rPr lang="en-US" altLang="zh-CN" sz="2000" dirty="0"/>
              <a:t>OO***</a:t>
            </a:r>
            <a:endParaRPr lang="en-US" altLang="zh-CN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翻</a:t>
            </a:r>
            <a:r>
              <a:rPr lang="en-US" altLang="zh-CN" sz="2000" dirty="0"/>
              <a:t>1,2,4,6,8</a:t>
            </a:r>
            <a:r>
              <a:rPr lang="zh-CN" altLang="en-US" sz="2000" dirty="0"/>
              <a:t>个得到：</a:t>
            </a:r>
            <a:r>
              <a:rPr lang="en-US" altLang="zh-CN" sz="2000" dirty="0"/>
              <a:t>OO**OO*O</a:t>
            </a:r>
            <a:endParaRPr lang="en-US" altLang="zh-CN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翻</a:t>
            </a:r>
            <a:r>
              <a:rPr lang="en-US" altLang="zh-CN" sz="2000" dirty="0"/>
              <a:t>3,5,6,7,8</a:t>
            </a:r>
            <a:r>
              <a:rPr lang="zh-CN" altLang="en-US" sz="2000" dirty="0"/>
              <a:t>个得到：**</a:t>
            </a:r>
            <a:r>
              <a:rPr lang="en-US" altLang="zh-CN" sz="2000" dirty="0"/>
              <a:t>OO*OOO</a:t>
            </a:r>
            <a:endParaRPr lang="en-US" altLang="zh-CN" sz="2000" dirty="0"/>
          </a:p>
          <a:p>
            <a:pPr indent="508000">
              <a:spcBef>
                <a:spcPts val="2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这两种翻法虽翻的硬币不同，但都是把原状态中的</a:t>
            </a:r>
            <a:r>
              <a:rPr lang="en-US" altLang="zh-CN" sz="2000" dirty="0"/>
              <a:t>4</a:t>
            </a:r>
            <a:r>
              <a:rPr lang="zh-CN" altLang="en-US" sz="2000" dirty="0"/>
              <a:t>个反面朝上、一个正面朝上的硬币翻过来。结果状态不同，但都是</a:t>
            </a:r>
            <a:r>
              <a:rPr lang="en-US" altLang="zh-CN" sz="2000" dirty="0"/>
              <a:t>5</a:t>
            </a:r>
            <a:r>
              <a:rPr lang="zh-CN" altLang="en-US" sz="2000" dirty="0"/>
              <a:t>个硬币正面朝上，再翻一次就可以达到目标。所以产生规则只需考虑正面朝上的硬币的个数不同就可以了。</a:t>
            </a: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1990" y="267970"/>
            <a:ext cx="339915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R="0" algn="l" defTabSz="914400" rtl="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翻币问题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11385550" y="188913"/>
          <a:ext cx="552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552450" imgH="497840" progId="Package">
                  <p:embed/>
                </p:oleObj>
              </mc:Choice>
              <mc:Fallback>
                <p:oleObj name="" showAsIcon="1" r:id="rId1" imgW="552450" imgH="49784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85550" y="188913"/>
                        <a:ext cx="5524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381000"/>
            <a:ext cx="9973945" cy="543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" y="979170"/>
            <a:ext cx="8141335" cy="558419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63830"/>
            <a:ext cx="6287135" cy="6529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360" y="3754120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490" y="1614170"/>
          <a:ext cx="4632960" cy="869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473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4" name="Text Box 2"/>
          <p:cNvSpPr txBox="1">
            <a:spLocks noChangeArrowheads="1"/>
          </p:cNvSpPr>
          <p:nvPr/>
        </p:nvSpPr>
        <p:spPr bwMode="auto">
          <a:xfrm>
            <a:off x="5688330" y="1375410"/>
            <a:ext cx="626364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几个</a:t>
            </a:r>
            <a:r>
              <a:rPr lang="zh-CN" altLang="en-US" sz="2000" dirty="0" smtClean="0">
                <a:latin typeface="Consolas" panose="020B0609020204030204" pitchFamily="49" charset="0"/>
              </a:rPr>
              <a:t>约定（</a:t>
            </a:r>
            <a:r>
              <a:rPr lang="en-US" altLang="zh-CN" sz="2000" dirty="0" smtClean="0">
                <a:latin typeface="Consolas" panose="020B0609020204030204" pitchFamily="49" charset="0"/>
              </a:rPr>
              <a:t>C++</a:t>
            </a:r>
            <a:r>
              <a:rPr lang="zh-CN" altLang="en-US" sz="2000" dirty="0" smtClean="0">
                <a:latin typeface="Consolas" panose="020B0609020204030204" pitchFamily="49" charset="0"/>
              </a:rPr>
              <a:t>编程习惯）：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 smtClean="0">
                <a:latin typeface="Consolas" panose="020B0609020204030204" pitchFamily="49" charset="0"/>
              </a:rPr>
              <a:t>）数组</a:t>
            </a:r>
            <a:r>
              <a:rPr lang="zh-CN" altLang="en-US" sz="2000" dirty="0">
                <a:latin typeface="Consolas" panose="020B0609020204030204" pitchFamily="49" charset="0"/>
              </a:rPr>
              <a:t>下标从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开始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zh-CN" altLang="en-US" sz="2000" dirty="0" smtClean="0">
                <a:latin typeface="Consolas" panose="020B0609020204030204" pitchFamily="49" charset="0"/>
              </a:rPr>
              <a:t>）</a:t>
            </a:r>
            <a:r>
              <a:rPr lang="en-US" altLang="zh-CN" sz="2000" dirty="0" smtClean="0">
                <a:latin typeface="Consolas" panose="020B0609020204030204" pitchFamily="49" charset="0"/>
              </a:rPr>
              <a:t>front</a:t>
            </a:r>
            <a:r>
              <a:rPr lang="zh-CN" altLang="en-US" sz="2000" dirty="0">
                <a:latin typeface="Consolas" panose="020B0609020204030204" pitchFamily="49" charset="0"/>
              </a:rPr>
              <a:t>队首指针指向实际队首元素</a:t>
            </a:r>
            <a:r>
              <a:rPr lang="en-US" altLang="zh-CN" sz="2000" dirty="0">
                <a:latin typeface="Consolas" panose="020B0609020204030204" pitchFamily="49" charset="0"/>
              </a:rPr>
              <a:t>,rear</a:t>
            </a:r>
            <a:r>
              <a:rPr lang="zh-CN" altLang="en-US" sz="2000" dirty="0">
                <a:latin typeface="Consolas" panose="020B0609020204030204" pitchFamily="49" charset="0"/>
              </a:rPr>
              <a:t>队尾指针则指向实际队尾元素的下一个位置。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grpSp>
        <p:nvGrpSpPr>
          <p:cNvPr id="12315" name="组合 15"/>
          <p:cNvGrpSpPr/>
          <p:nvPr/>
        </p:nvGrpSpPr>
        <p:grpSpPr bwMode="auto">
          <a:xfrm>
            <a:off x="745173" y="527368"/>
            <a:ext cx="694055" cy="847725"/>
            <a:chOff x="1979712" y="836712"/>
            <a:chExt cx="694158" cy="848320"/>
          </a:xfrm>
        </p:grpSpPr>
        <p:sp>
          <p:nvSpPr>
            <p:cNvPr id="12319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16" name="组合 14"/>
          <p:cNvGrpSpPr/>
          <p:nvPr/>
        </p:nvGrpSpPr>
        <p:grpSpPr bwMode="auto">
          <a:xfrm>
            <a:off x="748348" y="2588259"/>
            <a:ext cx="603885" cy="830854"/>
            <a:chOff x="1979712" y="2924943"/>
            <a:chExt cx="603447" cy="830807"/>
          </a:xfrm>
        </p:grpSpPr>
        <p:sp>
          <p:nvSpPr>
            <p:cNvPr id="12317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603447" cy="398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40" y="3876040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5800" y="1607185"/>
          <a:ext cx="4632960" cy="9188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8" name="Text Box 2"/>
          <p:cNvSpPr txBox="1">
            <a:spLocks noChangeArrowheads="1"/>
          </p:cNvSpPr>
          <p:nvPr/>
        </p:nvSpPr>
        <p:spPr bwMode="auto">
          <a:xfrm>
            <a:off x="5733415" y="3579495"/>
            <a:ext cx="289750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</a:rPr>
              <a:t>q[rear]=1; rear++;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q[rear]=2; rear++; 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q[rear]=3; rear++;  </a:t>
            </a:r>
            <a:endParaRPr lang="en-US" altLang="zh-CN" sz="2000">
              <a:latin typeface="Consolas" panose="020B0609020204030204" pitchFamily="49" charset="0"/>
            </a:endParaRPr>
          </a:p>
        </p:txBody>
      </p:sp>
      <p:grpSp>
        <p:nvGrpSpPr>
          <p:cNvPr id="13339" name="组合 15"/>
          <p:cNvGrpSpPr/>
          <p:nvPr/>
        </p:nvGrpSpPr>
        <p:grpSpPr bwMode="auto">
          <a:xfrm>
            <a:off x="685800" y="755650"/>
            <a:ext cx="694055" cy="751205"/>
            <a:chOff x="1979712" y="836712"/>
            <a:chExt cx="694158" cy="848320"/>
          </a:xfrm>
        </p:grpSpPr>
        <p:sp>
          <p:nvSpPr>
            <p:cNvPr id="13346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694158" cy="4503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 bwMode="auto">
          <a:xfrm>
            <a:off x="730250" y="2572385"/>
            <a:ext cx="603885" cy="678072"/>
            <a:chOff x="1979712" y="2924943"/>
            <a:chExt cx="603447" cy="1048940"/>
          </a:xfrm>
        </p:grpSpPr>
        <p:sp>
          <p:nvSpPr>
            <p:cNvPr id="13344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603447" cy="616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75983" y="207518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68145" y="207518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14270" y="207518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8" name="TextBox 17"/>
          <p:cNvSpPr txBox="1"/>
          <p:nvPr/>
        </p:nvSpPr>
        <p:spPr>
          <a:xfrm>
            <a:off x="5639812" y="285176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先进再移</a:t>
            </a:r>
            <a:endParaRPr lang="zh-CN" alt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1410335"/>
            <a:ext cx="5269865" cy="114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29 -0.002130 L 0.062865 -0.005648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Par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385 -0.002315 L 0.131615 -0.005648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615 -0.004352 L 0.196615 0.001019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2775" y="3488690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5010" y="1669415"/>
          <a:ext cx="4632960" cy="850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2" name="Text Box 2"/>
          <p:cNvSpPr txBox="1">
            <a:spLocks noChangeArrowheads="1"/>
          </p:cNvSpPr>
          <p:nvPr/>
        </p:nvSpPr>
        <p:spPr bwMode="auto">
          <a:xfrm>
            <a:off x="5847715" y="1529080"/>
            <a:ext cx="411416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</a:rPr>
              <a:t>cout &lt;&lt; rear-front &lt;&lt; endl;</a:t>
            </a:r>
            <a:endParaRPr lang="en-US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 </a:t>
            </a:r>
            <a:endParaRPr lang="en-US" altLang="zh-CN" sz="2000">
              <a:latin typeface="Consolas" panose="020B0609020204030204" pitchFamily="49" charset="0"/>
            </a:endParaRPr>
          </a:p>
        </p:txBody>
      </p:sp>
      <p:grpSp>
        <p:nvGrpSpPr>
          <p:cNvPr id="14363" name="组合 15"/>
          <p:cNvGrpSpPr/>
          <p:nvPr/>
        </p:nvGrpSpPr>
        <p:grpSpPr bwMode="auto">
          <a:xfrm>
            <a:off x="714058" y="791528"/>
            <a:ext cx="694055" cy="737235"/>
            <a:chOff x="1993684" y="947280"/>
            <a:chExt cx="694158" cy="737752"/>
          </a:xfrm>
        </p:grpSpPr>
        <p:sp>
          <p:nvSpPr>
            <p:cNvPr id="14370" name="TextBox 9"/>
            <p:cNvSpPr txBox="1">
              <a:spLocks noChangeArrowheads="1"/>
            </p:cNvSpPr>
            <p:nvPr/>
          </p:nvSpPr>
          <p:spPr bwMode="auto">
            <a:xfrm>
              <a:off x="1993684" y="947280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64" name="组合 14"/>
          <p:cNvGrpSpPr/>
          <p:nvPr/>
        </p:nvGrpSpPr>
        <p:grpSpPr bwMode="auto">
          <a:xfrm>
            <a:off x="3078480" y="2658110"/>
            <a:ext cx="603885" cy="830853"/>
            <a:chOff x="1979712" y="2924944"/>
            <a:chExt cx="603447" cy="830806"/>
          </a:xfrm>
        </p:grpSpPr>
        <p:sp>
          <p:nvSpPr>
            <p:cNvPr id="14368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603447" cy="398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65" name="TextBox 14"/>
          <p:cNvSpPr txBox="1">
            <a:spLocks noChangeArrowheads="1"/>
          </p:cNvSpPr>
          <p:nvPr/>
        </p:nvSpPr>
        <p:spPr bwMode="auto">
          <a:xfrm>
            <a:off x="905193" y="212090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4366" name="TextBox 15"/>
          <p:cNvSpPr txBox="1">
            <a:spLocks noChangeArrowheads="1"/>
          </p:cNvSpPr>
          <p:nvPr/>
        </p:nvSpPr>
        <p:spPr bwMode="auto">
          <a:xfrm>
            <a:off x="1697355" y="212090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4367" name="TextBox 16"/>
          <p:cNvSpPr txBox="1">
            <a:spLocks noChangeArrowheads="1"/>
          </p:cNvSpPr>
          <p:nvPr/>
        </p:nvSpPr>
        <p:spPr bwMode="auto">
          <a:xfrm>
            <a:off x="2443480" y="212090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4680" y="3628390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取队首元素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、出队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52515" y="1391920"/>
            <a:ext cx="28035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</a:rPr>
              <a:t>cout&lt;&lt;q[front];</a:t>
            </a:r>
            <a:endParaRPr lang="en-US" altLang="zh-CN" sz="2000">
              <a:latin typeface="Consolas" panose="020B0609020204030204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15010" y="1457325"/>
          <a:ext cx="4632960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387" name="组合 15"/>
          <p:cNvGrpSpPr/>
          <p:nvPr/>
        </p:nvGrpSpPr>
        <p:grpSpPr bwMode="auto">
          <a:xfrm>
            <a:off x="714058" y="561023"/>
            <a:ext cx="694055" cy="830580"/>
            <a:chOff x="1993684" y="853869"/>
            <a:chExt cx="694158" cy="831163"/>
          </a:xfrm>
        </p:grpSpPr>
        <p:sp>
          <p:nvSpPr>
            <p:cNvPr id="15394" name="TextBox 17"/>
            <p:cNvSpPr txBox="1">
              <a:spLocks noChangeArrowheads="1"/>
            </p:cNvSpPr>
            <p:nvPr/>
          </p:nvSpPr>
          <p:spPr bwMode="auto">
            <a:xfrm>
              <a:off x="1993684" y="853869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88" name="组合 14"/>
          <p:cNvGrpSpPr/>
          <p:nvPr/>
        </p:nvGrpSpPr>
        <p:grpSpPr bwMode="auto">
          <a:xfrm>
            <a:off x="3136265" y="2589530"/>
            <a:ext cx="603885" cy="772617"/>
            <a:chOff x="2037455" y="2924944"/>
            <a:chExt cx="603447" cy="891409"/>
          </a:xfrm>
        </p:grpSpPr>
        <p:sp>
          <p:nvSpPr>
            <p:cNvPr id="15392" name="TextBox 20"/>
            <p:cNvSpPr txBox="1">
              <a:spLocks noChangeArrowheads="1"/>
            </p:cNvSpPr>
            <p:nvPr/>
          </p:nvSpPr>
          <p:spPr bwMode="auto">
            <a:xfrm>
              <a:off x="2037455" y="3356259"/>
              <a:ext cx="603447" cy="460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89" name="TextBox 22"/>
          <p:cNvSpPr txBox="1">
            <a:spLocks noChangeArrowheads="1"/>
          </p:cNvSpPr>
          <p:nvPr/>
        </p:nvSpPr>
        <p:spPr bwMode="auto">
          <a:xfrm>
            <a:off x="905193" y="198374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5390" name="TextBox 23"/>
          <p:cNvSpPr txBox="1">
            <a:spLocks noChangeArrowheads="1"/>
          </p:cNvSpPr>
          <p:nvPr/>
        </p:nvSpPr>
        <p:spPr bwMode="auto">
          <a:xfrm>
            <a:off x="1697355" y="198374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5391" name="TextBox 24"/>
          <p:cNvSpPr txBox="1">
            <a:spLocks noChangeArrowheads="1"/>
          </p:cNvSpPr>
          <p:nvPr/>
        </p:nvSpPr>
        <p:spPr bwMode="auto">
          <a:xfrm>
            <a:off x="2443480" y="198374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584575"/>
            <a:ext cx="282448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队列初始化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入队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返回队列实际元素个数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取队首元素、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出队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判队空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152515" y="1515745"/>
            <a:ext cx="158051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</a:rPr>
              <a:t>front++;</a:t>
            </a:r>
            <a:endParaRPr lang="en-US" altLang="zh-CN" sz="2000">
              <a:latin typeface="Consolas" panose="020B0609020204030204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31520" y="1515745"/>
          <a:ext cx="4632960" cy="836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160"/>
                <a:gridCol w="772160"/>
                <a:gridCol w="772160"/>
                <a:gridCol w="772160"/>
                <a:gridCol w="772160"/>
                <a:gridCol w="772160"/>
              </a:tblGrid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5"/>
          <p:cNvGrpSpPr/>
          <p:nvPr/>
        </p:nvGrpSpPr>
        <p:grpSpPr bwMode="auto">
          <a:xfrm>
            <a:off x="731203" y="634048"/>
            <a:ext cx="694055" cy="709295"/>
            <a:chOff x="1979712" y="975239"/>
            <a:chExt cx="694158" cy="709793"/>
          </a:xfrm>
        </p:grpSpPr>
        <p:sp>
          <p:nvSpPr>
            <p:cNvPr id="16418" name="TextBox 17"/>
            <p:cNvSpPr txBox="1">
              <a:spLocks noChangeArrowheads="1"/>
            </p:cNvSpPr>
            <p:nvPr/>
          </p:nvSpPr>
          <p:spPr bwMode="auto">
            <a:xfrm>
              <a:off x="1979712" y="975239"/>
              <a:ext cx="694158" cy="399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en-US" altLang="zh-CN" sz="20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12" name="组合 14"/>
          <p:cNvGrpSpPr/>
          <p:nvPr/>
        </p:nvGrpSpPr>
        <p:grpSpPr bwMode="auto">
          <a:xfrm>
            <a:off x="3067050" y="2517775"/>
            <a:ext cx="617855" cy="722659"/>
            <a:chOff x="1979712" y="2924944"/>
            <a:chExt cx="603447" cy="964012"/>
          </a:xfrm>
        </p:grpSpPr>
        <p:sp>
          <p:nvSpPr>
            <p:cNvPr id="16416" name="TextBox 20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603447" cy="5319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/>
                <a:t>rear</a:t>
              </a:r>
              <a:endParaRPr lang="en-US" altLang="zh-CN" sz="20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13" name="TextBox 22"/>
          <p:cNvSpPr txBox="1">
            <a:spLocks noChangeArrowheads="1"/>
          </p:cNvSpPr>
          <p:nvPr/>
        </p:nvSpPr>
        <p:spPr bwMode="auto">
          <a:xfrm>
            <a:off x="921703" y="195326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6414" name="TextBox 23"/>
          <p:cNvSpPr txBox="1">
            <a:spLocks noChangeArrowheads="1"/>
          </p:cNvSpPr>
          <p:nvPr/>
        </p:nvSpPr>
        <p:spPr bwMode="auto">
          <a:xfrm>
            <a:off x="1713865" y="195326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6415" name="TextBox 24"/>
          <p:cNvSpPr txBox="1">
            <a:spLocks noChangeArrowheads="1"/>
          </p:cNvSpPr>
          <p:nvPr/>
        </p:nvSpPr>
        <p:spPr bwMode="auto">
          <a:xfrm>
            <a:off x="2459990" y="1953260"/>
            <a:ext cx="3117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1503E-6 L 0.09011 -3.8150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ags/tag2.xml><?xml version="1.0" encoding="utf-8"?>
<p:tagLst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5246</Words>
  <Application>WPS 演示</Application>
  <PresentationFormat>宽屏</PresentationFormat>
  <Paragraphs>978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48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华文中宋</vt:lpstr>
      <vt:lpstr>黑体</vt:lpstr>
      <vt:lpstr>楷体</vt:lpstr>
      <vt:lpstr>Consolas</vt:lpstr>
      <vt:lpstr>微软雅黑</vt:lpstr>
      <vt:lpstr>Arial Unicode MS</vt:lpstr>
      <vt:lpstr>Helvetica Neue</vt:lpstr>
      <vt:lpstr>Times New Roman</vt:lpstr>
      <vt:lpstr>Calibri Light</vt:lpstr>
      <vt:lpstr>Office 主题</vt:lpstr>
      <vt:lpstr>PowerPoint.Show.8</vt:lpstr>
      <vt:lpstr>PowerPoint.Show.8</vt:lpstr>
      <vt:lpstr>PowerPoint.Show.8</vt:lpstr>
      <vt:lpstr>PowerPoint.Show.8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宽度搜索（广度搜索）</vt:lpstr>
      <vt:lpstr>一、队列基础</vt:lpstr>
      <vt:lpstr>队列模型：先进先出线性表</vt:lpstr>
      <vt:lpstr>队列实现：数组模拟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队列实现：STL</vt:lpstr>
      <vt:lpstr>PowerPoint 演示文稿</vt:lpstr>
      <vt:lpstr>PowerPoint 演示文稿</vt:lpstr>
      <vt:lpstr>PowerPoint 演示文稿</vt:lpstr>
      <vt:lpstr>二、宽搜入门</vt:lpstr>
      <vt:lpstr>宽度优先算法的核心思想</vt:lpstr>
      <vt:lpstr>宽搜模型：逐层扩展</vt:lpstr>
      <vt:lpstr>宽搜框架</vt:lpstr>
      <vt:lpstr>宽搜应用</vt:lpstr>
      <vt:lpstr>应用一、求最优解问题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应用二、求连通块问题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Bfs的基本框架：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有N个硬币（N&gt;=6）正面朝上排成一排，每次将五个硬币翻过来放在原位置，直到最后全部硬币翻成反面朝上为止。编程让计算机找出步数最少的翻法并把翻币过程及次数打印出来（用O表示正面，*表示反面）。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109</cp:revision>
  <dcterms:created xsi:type="dcterms:W3CDTF">2020-01-04T07:05:00Z</dcterms:created>
  <dcterms:modified xsi:type="dcterms:W3CDTF">2020-07-24T12:11:05Z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