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ppt" ContentType="application/vnd.ms-powerpoi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51"/>
  </p:notesMasterIdLst>
  <p:sldIdLst>
    <p:sldId id="453" r:id="rId2"/>
    <p:sldId id="256" r:id="rId3"/>
    <p:sldId id="454" r:id="rId4"/>
    <p:sldId id="343" r:id="rId5"/>
    <p:sldId id="445" r:id="rId6"/>
    <p:sldId id="446" r:id="rId7"/>
    <p:sldId id="447" r:id="rId8"/>
    <p:sldId id="450" r:id="rId9"/>
    <p:sldId id="448" r:id="rId10"/>
    <p:sldId id="449" r:id="rId11"/>
    <p:sldId id="451" r:id="rId12"/>
    <p:sldId id="452" r:id="rId13"/>
    <p:sldId id="499" r:id="rId14"/>
    <p:sldId id="500" r:id="rId15"/>
    <p:sldId id="455" r:id="rId16"/>
    <p:sldId id="456" r:id="rId17"/>
    <p:sldId id="458" r:id="rId18"/>
    <p:sldId id="457" r:id="rId19"/>
    <p:sldId id="459" r:id="rId20"/>
    <p:sldId id="460" r:id="rId21"/>
    <p:sldId id="461" r:id="rId22"/>
    <p:sldId id="462" r:id="rId23"/>
    <p:sldId id="463" r:id="rId24"/>
    <p:sldId id="464" r:id="rId25"/>
    <p:sldId id="466" r:id="rId26"/>
    <p:sldId id="467" r:id="rId27"/>
    <p:sldId id="468" r:id="rId28"/>
    <p:sldId id="472" r:id="rId29"/>
    <p:sldId id="476" r:id="rId30"/>
    <p:sldId id="477" r:id="rId31"/>
    <p:sldId id="478" r:id="rId32"/>
    <p:sldId id="479" r:id="rId33"/>
    <p:sldId id="480" r:id="rId34"/>
    <p:sldId id="482" r:id="rId35"/>
    <p:sldId id="481" r:id="rId36"/>
    <p:sldId id="483" r:id="rId37"/>
    <p:sldId id="485" r:id="rId38"/>
    <p:sldId id="484" r:id="rId39"/>
    <p:sldId id="486" r:id="rId40"/>
    <p:sldId id="487" r:id="rId41"/>
    <p:sldId id="488" r:id="rId42"/>
    <p:sldId id="489" r:id="rId43"/>
    <p:sldId id="501" r:id="rId44"/>
    <p:sldId id="502" r:id="rId45"/>
    <p:sldId id="490" r:id="rId46"/>
    <p:sldId id="491" r:id="rId47"/>
    <p:sldId id="492" r:id="rId48"/>
    <p:sldId id="503" r:id="rId49"/>
    <p:sldId id="504" r:id="rId5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28B2C0"/>
    <a:srgbClr val="17D1D1"/>
    <a:srgbClr val="FF99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6" autoAdjust="0"/>
    <p:restoredTop sz="94660" autoAdjust="0"/>
  </p:normalViewPr>
  <p:slideViewPr>
    <p:cSldViewPr>
      <p:cViewPr varScale="1">
        <p:scale>
          <a:sx n="66" d="100"/>
          <a:sy n="66" d="100"/>
        </p:scale>
        <p:origin x="-1458" y="-114"/>
      </p:cViewPr>
      <p:guideLst>
        <p:guide orient="horz" pos="2169"/>
        <p:guide pos="29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99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sp>
      <p:sp>
        <p:nvSpPr>
          <p:cNvPr id="1434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5B77360-8AED-4994-9DEB-5B65F49459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 descr="#wm#_41_01_*Z"/>
          <p:cNvSpPr>
            <a:spLocks noChangeShapeType="1"/>
          </p:cNvSpPr>
          <p:nvPr/>
        </p:nvSpPr>
        <p:spPr bwMode="auto">
          <a:xfrm>
            <a:off x="3060700" y="4090988"/>
            <a:ext cx="3024188" cy="0"/>
          </a:xfrm>
          <a:prstGeom prst="line">
            <a:avLst/>
          </a:prstGeom>
          <a:noFill/>
          <a:ln w="19050" cap="flat" cmpd="sng">
            <a:solidFill>
              <a:srgbClr val="96D0B8"/>
            </a:solidFill>
            <a:round/>
          </a:ln>
          <a:effectLst/>
          <a:extLst>
            <a:ext uri="{909E8E84-426E-40DD-AFC4-6F175D3DCCD1}"/>
            <a:ext uri="{AF507438-7753-43E0-B8FC-AC1667EBCBE1}"/>
          </a:extLst>
        </p:spPr>
        <p:txBody>
          <a:bodyPr>
            <a:normAutofit fontScale="25000" lnSpcReduction="20000"/>
          </a:bodyPr>
          <a:lstStyle/>
          <a:p>
            <a:pPr>
              <a:defRPr/>
            </a:pPr>
            <a:endParaRPr lang="zh-CN" altLang="en-US" noProof="1"/>
          </a:p>
        </p:txBody>
      </p:sp>
      <p:sp>
        <p:nvSpPr>
          <p:cNvPr id="5" name="Line 5" descr="#wm#_41_01_*Z"/>
          <p:cNvSpPr>
            <a:spLocks noChangeShapeType="1"/>
          </p:cNvSpPr>
          <p:nvPr/>
        </p:nvSpPr>
        <p:spPr bwMode="auto">
          <a:xfrm>
            <a:off x="3060700" y="4486275"/>
            <a:ext cx="3024188" cy="1588"/>
          </a:xfrm>
          <a:prstGeom prst="line">
            <a:avLst/>
          </a:prstGeom>
          <a:noFill/>
          <a:ln w="19050" cap="flat" cmpd="sng">
            <a:solidFill>
              <a:srgbClr val="96D0B8"/>
            </a:solidFill>
            <a:round/>
          </a:ln>
          <a:effectLst/>
          <a:extLst>
            <a:ext uri="{909E8E84-426E-40DD-AFC4-6F175D3DCCD1}"/>
            <a:ext uri="{AF507438-7753-43E0-B8FC-AC1667EBCBE1}"/>
          </a:extLst>
        </p:spPr>
        <p:txBody>
          <a:bodyPr>
            <a:normAutofit fontScale="25000" lnSpcReduction="20000"/>
          </a:bodyPr>
          <a:lstStyle/>
          <a:p>
            <a:pPr>
              <a:defRPr/>
            </a:pPr>
            <a:endParaRPr lang="zh-CN" altLang="en-US" noProof="1"/>
          </a:p>
        </p:txBody>
      </p:sp>
      <p:sp>
        <p:nvSpPr>
          <p:cNvPr id="6" name="Line 6" descr="#wm#_41_01_*Z"/>
          <p:cNvSpPr>
            <a:spLocks noChangeShapeType="1"/>
          </p:cNvSpPr>
          <p:nvPr/>
        </p:nvSpPr>
        <p:spPr bwMode="auto">
          <a:xfrm>
            <a:off x="3060700" y="2303463"/>
            <a:ext cx="3024188" cy="1587"/>
          </a:xfrm>
          <a:prstGeom prst="line">
            <a:avLst/>
          </a:prstGeom>
          <a:noFill/>
          <a:ln w="19050">
            <a:solidFill>
              <a:srgbClr val="96D0B8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65600" y="2332038"/>
            <a:ext cx="1612800" cy="1736725"/>
          </a:xfrm>
        </p:spPr>
        <p:txBody>
          <a:bodyPr>
            <a:normAutofit/>
          </a:bodyPr>
          <a:lstStyle>
            <a:lvl1pPr>
              <a:defRPr sz="5400"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en-US" noProof="0">
                <a:sym typeface="Arial" panose="020B0604020202020204" pitchFamily="34" charset="0"/>
              </a:rPr>
              <a:t>单击此处编辑母版标题样式</a:t>
            </a:r>
            <a:endParaRPr lang="zh-CN" altLang="zh-CN" noProof="0" dirty="0">
              <a:sym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60000" y="4089400"/>
            <a:ext cx="3024000" cy="39687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rgbClr val="96D0B8"/>
                </a:solidFill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en-US" noProof="0">
                <a:sym typeface="Arial" panose="020B0604020202020204" pitchFamily="34" charset="0"/>
              </a:rPr>
              <a:t>单击此处编辑母版副标题样式</a:t>
            </a:r>
            <a:endParaRPr lang="zh-CN" altLang="zh-CN" noProof="0" dirty="0">
              <a:sym typeface="Arial" panose="020B0604020202020204" pitchFamily="34" charset="0"/>
            </a:endParaRPr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74D20-C6AD-4688-8B40-96D2FB0C93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69113" y="484394"/>
            <a:ext cx="4150800" cy="5184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69113" y="1026042"/>
            <a:ext cx="4150800" cy="51804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/>
            </a:lvl1pPr>
            <a:lvl2pPr marL="457200" indent="0">
              <a:buFont typeface="Arial" panose="020B0604020202020204" pitchFamily="34" charset="0"/>
              <a:buNone/>
              <a:defRPr sz="2000"/>
            </a:lvl2pPr>
            <a:lvl3pPr marL="914400" indent="0">
              <a:buFont typeface="Arial" panose="020B0604020202020204" pitchFamily="34" charset="0"/>
              <a:buNone/>
              <a:defRPr sz="1800"/>
            </a:lvl3pPr>
            <a:lvl4pPr marL="1371600" indent="0">
              <a:buFont typeface="Arial" panose="020B0604020202020204" pitchFamily="34" charset="0"/>
              <a:buNone/>
              <a:defRPr sz="1800"/>
            </a:lvl4pPr>
            <a:lvl5pPr marL="1828800" indent="0">
              <a:buFont typeface="Arial" panose="020B0604020202020204" pitchFamily="34" charset="0"/>
              <a:buNone/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6CC39-FFA5-4154-9DD7-38F20F36B7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 descr="#wm#_41_07_*Z"/>
          <p:cNvGrpSpPr>
            <a:grpSpLocks/>
          </p:cNvGrpSpPr>
          <p:nvPr/>
        </p:nvGrpSpPr>
        <p:grpSpPr bwMode="auto">
          <a:xfrm>
            <a:off x="1790700" y="3000375"/>
            <a:ext cx="1193800" cy="857250"/>
            <a:chOff x="0" y="0"/>
            <a:chExt cx="1880" cy="1352"/>
          </a:xfrm>
        </p:grpSpPr>
        <p:sp>
          <p:nvSpPr>
            <p:cNvPr id="4" name="AutoShape 4" descr="#wm#_41_07_*Z"/>
            <p:cNvSpPr>
              <a:spLocks noChangeArrowheads="1"/>
            </p:cNvSpPr>
            <p:nvPr/>
          </p:nvSpPr>
          <p:spPr bwMode="auto">
            <a:xfrm rot="900000">
              <a:off x="173" y="0"/>
              <a:ext cx="1707" cy="1352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zh-CN"/>
            </a:p>
          </p:txBody>
        </p:sp>
        <p:sp>
          <p:nvSpPr>
            <p:cNvPr id="5" name="AutoShape 5" descr="#wm#_41_07_*Z"/>
            <p:cNvSpPr>
              <a:spLocks noChangeArrowheads="1"/>
            </p:cNvSpPr>
            <p:nvPr/>
          </p:nvSpPr>
          <p:spPr bwMode="auto">
            <a:xfrm rot="-1800000">
              <a:off x="0" y="0"/>
              <a:ext cx="1710" cy="1352"/>
            </a:xfrm>
            <a:prstGeom prst="triangle">
              <a:avLst>
                <a:gd name="adj" fmla="val 50000"/>
              </a:avLst>
            </a:prstGeom>
            <a:solidFill>
              <a:srgbClr val="96D0B8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000">
                <a:solidFill>
                  <a:schemeClr val="bg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6156" y="2786537"/>
            <a:ext cx="5334431" cy="1419703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277D0-1B97-4156-8A91-16391C92DC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 descr="#wm#_41_01_*Z"/>
          <p:cNvSpPr>
            <a:spLocks noChangeShapeType="1"/>
          </p:cNvSpPr>
          <p:nvPr/>
        </p:nvSpPr>
        <p:spPr bwMode="auto">
          <a:xfrm>
            <a:off x="3060700" y="4090988"/>
            <a:ext cx="3024188" cy="0"/>
          </a:xfrm>
          <a:prstGeom prst="line">
            <a:avLst/>
          </a:prstGeom>
          <a:noFill/>
          <a:ln w="19050" cap="flat" cmpd="sng">
            <a:solidFill>
              <a:srgbClr val="96D0B8"/>
            </a:solidFill>
            <a:round/>
          </a:ln>
          <a:effectLst/>
          <a:extLst>
            <a:ext uri="{909E8E84-426E-40DD-AFC4-6F175D3DCCD1}"/>
            <a:ext uri="{AF507438-7753-43E0-B8FC-AC1667EBCBE1}"/>
          </a:extLst>
        </p:spPr>
        <p:txBody>
          <a:bodyPr>
            <a:normAutofit fontScale="25000" lnSpcReduction="20000"/>
          </a:bodyPr>
          <a:lstStyle/>
          <a:p>
            <a:pPr>
              <a:defRPr/>
            </a:pPr>
            <a:endParaRPr lang="zh-CN" altLang="en-US" noProof="1"/>
          </a:p>
        </p:txBody>
      </p:sp>
      <p:sp>
        <p:nvSpPr>
          <p:cNvPr id="6" name="Line 5" descr="#wm#_41_01_*Z"/>
          <p:cNvSpPr>
            <a:spLocks noChangeShapeType="1"/>
          </p:cNvSpPr>
          <p:nvPr/>
        </p:nvSpPr>
        <p:spPr bwMode="auto">
          <a:xfrm>
            <a:off x="3060700" y="4486275"/>
            <a:ext cx="3024188" cy="1588"/>
          </a:xfrm>
          <a:prstGeom prst="line">
            <a:avLst/>
          </a:prstGeom>
          <a:noFill/>
          <a:ln w="19050" cap="flat" cmpd="sng">
            <a:solidFill>
              <a:srgbClr val="96D0B8"/>
            </a:solidFill>
            <a:round/>
          </a:ln>
          <a:effectLst/>
          <a:extLst>
            <a:ext uri="{909E8E84-426E-40DD-AFC4-6F175D3DCCD1}"/>
            <a:ext uri="{AF507438-7753-43E0-B8FC-AC1667EBCBE1}"/>
          </a:extLst>
        </p:spPr>
        <p:txBody>
          <a:bodyPr>
            <a:normAutofit fontScale="25000" lnSpcReduction="20000"/>
          </a:bodyPr>
          <a:lstStyle/>
          <a:p>
            <a:pPr>
              <a:defRPr/>
            </a:pPr>
            <a:endParaRPr lang="zh-CN" altLang="en-US" noProof="1"/>
          </a:p>
        </p:txBody>
      </p:sp>
      <p:sp>
        <p:nvSpPr>
          <p:cNvPr id="7" name="Line 6" descr="#wm#_41_01_*Z"/>
          <p:cNvSpPr>
            <a:spLocks noChangeShapeType="1"/>
          </p:cNvSpPr>
          <p:nvPr/>
        </p:nvSpPr>
        <p:spPr bwMode="auto">
          <a:xfrm>
            <a:off x="3060700" y="2303463"/>
            <a:ext cx="3024188" cy="1587"/>
          </a:xfrm>
          <a:prstGeom prst="line">
            <a:avLst/>
          </a:prstGeom>
          <a:noFill/>
          <a:ln w="19050">
            <a:solidFill>
              <a:srgbClr val="96D0B8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60000" y="2332038"/>
            <a:ext cx="3024000" cy="1736725"/>
          </a:xfrm>
        </p:spPr>
        <p:txBody>
          <a:bodyPr>
            <a:normAutofit/>
          </a:bodyPr>
          <a:lstStyle>
            <a:lvl1pPr>
              <a:defRPr sz="5400"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en-US" noProof="0">
                <a:sym typeface="Arial" panose="020B0604020202020204" pitchFamily="34" charset="0"/>
              </a:rPr>
              <a:t>单击此处编辑母版标题样式</a:t>
            </a:r>
            <a:endParaRPr lang="zh-CN" altLang="zh-CN" noProof="0" dirty="0">
              <a:sym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60000" y="4089400"/>
            <a:ext cx="3024000" cy="39687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rgbClr val="96D0B8"/>
                </a:solidFill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en-US" noProof="0">
                <a:sym typeface="Arial" panose="020B0604020202020204" pitchFamily="34" charset="0"/>
              </a:rPr>
              <a:t>单击此处编辑母版副标题样式</a:t>
            </a:r>
            <a:endParaRPr lang="zh-CN" altLang="zh-CN" noProof="0" dirty="0">
              <a:sym typeface="Arial" panose="020B0604020202020204" pitchFamily="34" charset="0"/>
            </a:endParaRPr>
          </a:p>
        </p:txBody>
      </p:sp>
      <p:sp>
        <p:nvSpPr>
          <p:cNvPr id="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7A824-91AF-483F-8822-6CAFDCF11F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29841" y="711200"/>
            <a:ext cx="3196800" cy="1600200"/>
          </a:xfrm>
          <a:solidFill>
            <a:schemeClr val="bg2"/>
          </a:solidFill>
        </p:spPr>
        <p:txBody>
          <a:bodyPr anchor="t">
            <a:no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图片占位符 2"/>
          <p:cNvSpPr>
            <a:spLocks noGrp="1"/>
          </p:cNvSpPr>
          <p:nvPr>
            <p:ph type="pic" idx="1"/>
          </p:nvPr>
        </p:nvSpPr>
        <p:spPr>
          <a:xfrm>
            <a:off x="4014391" y="733425"/>
            <a:ext cx="44784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09916-5FC8-4C47-8734-1FFDEBC22D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>
            <a:spLocks noChangeArrowheads="1"/>
          </p:cNvSpPr>
          <p:nvPr userDrawn="1"/>
        </p:nvSpPr>
        <p:spPr bwMode="auto">
          <a:xfrm>
            <a:off x="755650" y="0"/>
            <a:ext cx="726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sz="1600" dirty="0">
                <a:solidFill>
                  <a:schemeClr val="bg1"/>
                </a:solidFill>
              </a:rPr>
              <a:t>     JSOI2017</a:t>
            </a:r>
            <a:r>
              <a:rPr lang="zh-CN" altLang="en-US" sz="1600" dirty="0">
                <a:solidFill>
                  <a:schemeClr val="bg1"/>
                </a:solidFill>
              </a:rPr>
              <a:t>夏令营（扬中）普及</a:t>
            </a:r>
            <a:r>
              <a:rPr lang="en-US" altLang="zh-CN" sz="1600" dirty="0">
                <a:solidFill>
                  <a:schemeClr val="bg1"/>
                </a:solidFill>
              </a:rPr>
              <a:t>2</a:t>
            </a:r>
            <a:r>
              <a:rPr lang="zh-CN" altLang="en-US" sz="1600" dirty="0">
                <a:solidFill>
                  <a:schemeClr val="bg1"/>
                </a:solidFill>
              </a:rPr>
              <a:t>班</a:t>
            </a:r>
            <a:r>
              <a:rPr lang="en-US" altLang="zh-CN" sz="1600" dirty="0">
                <a:solidFill>
                  <a:schemeClr val="bg1"/>
                </a:solidFill>
              </a:rPr>
              <a:t>                      </a:t>
            </a:r>
            <a:r>
              <a:rPr lang="zh-CN" altLang="en-US" sz="1600" dirty="0">
                <a:solidFill>
                  <a:schemeClr val="bg1"/>
                </a:solidFill>
              </a:rPr>
              <a:t>课题：宽度优先搜索</a:t>
            </a:r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BCFC2-3FE3-4727-B5DA-B36A654733C4}" type="datetimeFigureOut">
              <a:rPr lang="zh-CN" altLang="en-US"/>
              <a:pPr>
                <a:defRPr/>
              </a:pPr>
              <a:t>2018/1/16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2F188-DC81-4D04-B7FE-B3DC6F042D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1133475"/>
            <a:ext cx="78867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2224088"/>
            <a:ext cx="788670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Arial" pitchFamily="34" charset="0"/>
              </a:rPr>
              <a:t>第五级</a:t>
            </a:r>
          </a:p>
        </p:txBody>
      </p:sp>
      <p:sp>
        <p:nvSpPr>
          <p:cNvPr id="2" name="日期占位符 4"/>
          <p:cNvSpPr>
            <a:spLocks noGrp="1"/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5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898989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DFD70719-DF8E-4293-8801-C3CC9238CD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2" r:id="rId2"/>
    <p:sldLayoutId id="2147483785" r:id="rId3"/>
    <p:sldLayoutId id="2147483786" r:id="rId4"/>
    <p:sldLayoutId id="2147483783" r:id="rId5"/>
    <p:sldLayoutId id="2147483787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96D0B8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96D0B8"/>
          </a:solidFill>
          <a:latin typeface="Arial" charset="0"/>
          <a:ea typeface="黑体" pitchFamily="49" charset="-122"/>
          <a:sym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96D0B8"/>
          </a:solidFill>
          <a:latin typeface="Arial" charset="0"/>
          <a:ea typeface="黑体" pitchFamily="49" charset="-122"/>
          <a:sym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96D0B8"/>
          </a:solidFill>
          <a:latin typeface="Arial" charset="0"/>
          <a:ea typeface="黑体" pitchFamily="49" charset="-122"/>
          <a:sym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96D0B8"/>
          </a:solidFill>
          <a:latin typeface="Arial" charset="0"/>
          <a:ea typeface="黑体" pitchFamily="49" charset="-122"/>
          <a:sym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96D0B8"/>
          </a:solidFill>
          <a:latin typeface="Arial" charset="0"/>
          <a:ea typeface="黑体" pitchFamily="49" charset="-122"/>
          <a:sym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96D0B8"/>
          </a:solidFill>
          <a:latin typeface="Arial" charset="0"/>
          <a:ea typeface="黑体" pitchFamily="49" charset="-122"/>
          <a:sym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96D0B8"/>
          </a:solidFill>
          <a:latin typeface="Arial" charset="0"/>
          <a:ea typeface="黑体" pitchFamily="49" charset="-122"/>
          <a:sym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96D0B8"/>
          </a:solidFill>
          <a:latin typeface="Arial" charset="0"/>
          <a:ea typeface="黑体" pitchFamily="49" charset="-122"/>
          <a:sym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Microsoft_Office_PowerPoint_97-2003_____2.ppt"/><Relationship Id="rId4" Type="http://schemas.openxmlformats.org/officeDocument/2006/relationships/oleObject" Target="../embeddings/Microsoft_Office_PowerPoint_97-2003_____1.ppt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Microsoft_Office_PowerPoint_97-2003_____6.ppt"/><Relationship Id="rId4" Type="http://schemas.openxmlformats.org/officeDocument/2006/relationships/oleObject" Target="../embeddings/Microsoft_Office_PowerPoint_97-2003_____5.ppt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Microsoft_Office_PowerPoint_97-2003_____4.ppt"/><Relationship Id="rId4" Type="http://schemas.openxmlformats.org/officeDocument/2006/relationships/oleObject" Target="../embeddings/Microsoft_Office_PowerPoint_97-2003_____3.ppt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Microsoft_Office_PowerPoint_97-2003_____8.ppt"/><Relationship Id="rId4" Type="http://schemas.openxmlformats.org/officeDocument/2006/relationships/oleObject" Target="../embeddings/Microsoft_Office_PowerPoint_97-2003_____7.ppt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0350"/>
            <a:ext cx="5435600" cy="692150"/>
          </a:xfrm>
          <a:solidFill>
            <a:srgbClr val="FFC000"/>
          </a:solidFill>
        </p:spPr>
        <p:txBody>
          <a:bodyPr/>
          <a:lstStyle/>
          <a:p>
            <a:pPr algn="l"/>
            <a:r>
              <a:rPr lang="zh-CN" altLang="en-US" sz="3200" smtClean="0">
                <a:solidFill>
                  <a:srgbClr val="000000"/>
                </a:solidFill>
                <a:latin typeface="黑体" pitchFamily="49" charset="-122"/>
              </a:rPr>
              <a:t> 学习地图</a:t>
            </a:r>
          </a:p>
        </p:txBody>
      </p:sp>
      <p:pic>
        <p:nvPicPr>
          <p:cNvPr id="9219" name="图片 4" descr="无标题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1341438"/>
            <a:ext cx="7856538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860800"/>
            <a:ext cx="3916363" cy="22463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队列初始化</a:t>
            </a:r>
            <a:endParaRPr lang="en-US" altLang="zh-CN" sz="2800" b="1" dirty="0">
              <a:latin typeface="楷体" pitchFamily="49" charset="-122"/>
              <a:ea typeface="楷体" pitchFamily="49" charset="-122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入队</a:t>
            </a:r>
            <a:endParaRPr lang="en-US" altLang="zh-CN" sz="2800" b="1" dirty="0">
              <a:latin typeface="楷体" pitchFamily="49" charset="-122"/>
              <a:ea typeface="楷体" pitchFamily="49" charset="-122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返回队列实际元素个数</a:t>
            </a:r>
            <a:endParaRPr lang="en-US" altLang="zh-CN" sz="2800" b="1" dirty="0">
              <a:latin typeface="楷体" pitchFamily="49" charset="-122"/>
              <a:ea typeface="楷体" pitchFamily="49" charset="-122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取队首元素、</a:t>
            </a:r>
            <a:r>
              <a:rPr lang="zh-CN" altLang="en-US" sz="2800" b="1" dirty="0">
                <a:solidFill>
                  <a:schemeClr val="bg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出队</a:t>
            </a:r>
            <a:endParaRPr lang="en-US" altLang="zh-CN" sz="2800" b="1" dirty="0">
              <a:solidFill>
                <a:schemeClr val="bg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判队空</a:t>
            </a:r>
            <a:endParaRPr lang="en-US" altLang="zh-CN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3851275" y="3933825"/>
            <a:ext cx="44656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onsolas" pitchFamily="49" charset="0"/>
              </a:rPr>
              <a:t>front++;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979613" y="1757363"/>
          <a:ext cx="4632174" cy="11679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2029"/>
                <a:gridCol w="772029"/>
                <a:gridCol w="772029"/>
                <a:gridCol w="772029"/>
                <a:gridCol w="772029"/>
                <a:gridCol w="772029"/>
              </a:tblGrid>
              <a:tr h="583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</a:tr>
              <a:tr h="583952"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组合 15"/>
          <p:cNvGrpSpPr>
            <a:grpSpLocks/>
          </p:cNvGrpSpPr>
          <p:nvPr/>
        </p:nvGrpSpPr>
        <p:grpSpPr bwMode="auto">
          <a:xfrm>
            <a:off x="1979613" y="836613"/>
            <a:ext cx="800100" cy="847725"/>
            <a:chOff x="1979712" y="836712"/>
            <a:chExt cx="800219" cy="848320"/>
          </a:xfrm>
        </p:grpSpPr>
        <p:sp>
          <p:nvSpPr>
            <p:cNvPr id="16418" name="TextBox 17"/>
            <p:cNvSpPr txBox="1">
              <a:spLocks noChangeArrowheads="1"/>
            </p:cNvSpPr>
            <p:nvPr/>
          </p:nvSpPr>
          <p:spPr bwMode="auto">
            <a:xfrm>
              <a:off x="1979712" y="836712"/>
              <a:ext cx="80021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front</a:t>
              </a:r>
              <a:endParaRPr lang="zh-CN" altLang="en-US" sz="2400"/>
            </a:p>
          </p:txBody>
        </p:sp>
        <p:cxnSp>
          <p:nvCxnSpPr>
            <p:cNvPr id="19" name="直接箭头连接符 18"/>
            <p:cNvCxnSpPr/>
            <p:nvPr/>
          </p:nvCxnSpPr>
          <p:spPr bwMode="auto">
            <a:xfrm rot="5400000">
              <a:off x="2124870" y="1468186"/>
              <a:ext cx="432103" cy="1588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412" name="组合 14"/>
          <p:cNvGrpSpPr>
            <a:grpSpLocks/>
          </p:cNvGrpSpPr>
          <p:nvPr/>
        </p:nvGrpSpPr>
        <p:grpSpPr bwMode="auto">
          <a:xfrm>
            <a:off x="4343400" y="2997200"/>
            <a:ext cx="733425" cy="893763"/>
            <a:chOff x="1979712" y="2924944"/>
            <a:chExt cx="732893" cy="893713"/>
          </a:xfrm>
        </p:grpSpPr>
        <p:sp>
          <p:nvSpPr>
            <p:cNvPr id="16416" name="TextBox 20"/>
            <p:cNvSpPr txBox="1">
              <a:spLocks noChangeArrowheads="1"/>
            </p:cNvSpPr>
            <p:nvPr/>
          </p:nvSpPr>
          <p:spPr bwMode="auto">
            <a:xfrm>
              <a:off x="1979712" y="3356992"/>
              <a:ext cx="73289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rear</a:t>
              </a:r>
              <a:endParaRPr lang="zh-CN" altLang="en-US" sz="2400"/>
            </a:p>
          </p:txBody>
        </p:sp>
        <p:cxnSp>
          <p:nvCxnSpPr>
            <p:cNvPr id="22" name="直接箭头连接符 21"/>
            <p:cNvCxnSpPr/>
            <p:nvPr/>
          </p:nvCxnSpPr>
          <p:spPr bwMode="auto">
            <a:xfrm rot="16200000" flipV="1">
              <a:off x="2123132" y="3140038"/>
              <a:ext cx="431776" cy="1587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413" name="TextBox 22"/>
          <p:cNvSpPr txBox="1">
            <a:spLocks noChangeArrowheads="1"/>
          </p:cNvSpPr>
          <p:nvPr/>
        </p:nvSpPr>
        <p:spPr bwMode="auto">
          <a:xfrm>
            <a:off x="2170113" y="2349500"/>
            <a:ext cx="385762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1</a:t>
            </a:r>
            <a:endParaRPr lang="zh-CN" altLang="en-US" sz="2800"/>
          </a:p>
        </p:txBody>
      </p:sp>
      <p:sp>
        <p:nvSpPr>
          <p:cNvPr id="16414" name="TextBox 23"/>
          <p:cNvSpPr txBox="1">
            <a:spLocks noChangeArrowheads="1"/>
          </p:cNvSpPr>
          <p:nvPr/>
        </p:nvSpPr>
        <p:spPr bwMode="auto">
          <a:xfrm>
            <a:off x="2962275" y="2349500"/>
            <a:ext cx="38576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2</a:t>
            </a:r>
            <a:endParaRPr lang="zh-CN" altLang="en-US" sz="2800"/>
          </a:p>
        </p:txBody>
      </p:sp>
      <p:sp>
        <p:nvSpPr>
          <p:cNvPr id="16415" name="TextBox 24"/>
          <p:cNvSpPr txBox="1">
            <a:spLocks noChangeArrowheads="1"/>
          </p:cNvSpPr>
          <p:nvPr/>
        </p:nvSpPr>
        <p:spPr bwMode="auto">
          <a:xfrm>
            <a:off x="3708400" y="2349500"/>
            <a:ext cx="38417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3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81503E-6 L 0.09011 -3.8150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860800"/>
            <a:ext cx="3916363" cy="22463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队列初始化</a:t>
            </a:r>
            <a:endParaRPr lang="en-US" altLang="zh-CN" sz="2800" b="1" dirty="0">
              <a:latin typeface="楷体" pitchFamily="49" charset="-122"/>
              <a:ea typeface="楷体" pitchFamily="49" charset="-122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入队</a:t>
            </a:r>
            <a:endParaRPr lang="en-US" altLang="zh-CN" sz="2800" b="1" dirty="0">
              <a:latin typeface="楷体" pitchFamily="49" charset="-122"/>
              <a:ea typeface="楷体" pitchFamily="49" charset="-122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返回队列实际元素个数</a:t>
            </a:r>
            <a:endParaRPr lang="en-US" altLang="zh-CN" sz="2800" b="1" dirty="0">
              <a:latin typeface="楷体" pitchFamily="49" charset="-122"/>
              <a:ea typeface="楷体" pitchFamily="49" charset="-122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取队首元素、出队</a:t>
            </a:r>
            <a:endParaRPr lang="en-US" altLang="zh-CN" sz="2800" b="1" dirty="0">
              <a:latin typeface="楷体" pitchFamily="49" charset="-122"/>
              <a:ea typeface="楷体" pitchFamily="49" charset="-122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zh-CN" altLang="en-US" sz="2800" b="1" dirty="0">
                <a:solidFill>
                  <a:schemeClr val="bg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判队空</a:t>
            </a:r>
            <a:endParaRPr lang="en-US" altLang="zh-CN" sz="2800" b="1" dirty="0">
              <a:solidFill>
                <a:schemeClr val="bg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979613" y="1757363"/>
          <a:ext cx="4632174" cy="11679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2029"/>
                <a:gridCol w="772029"/>
                <a:gridCol w="772029"/>
                <a:gridCol w="772029"/>
                <a:gridCol w="772029"/>
                <a:gridCol w="772029"/>
              </a:tblGrid>
              <a:tr h="583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</a:tr>
              <a:tr h="583952"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组合 15"/>
          <p:cNvGrpSpPr>
            <a:grpSpLocks/>
          </p:cNvGrpSpPr>
          <p:nvPr/>
        </p:nvGrpSpPr>
        <p:grpSpPr bwMode="auto">
          <a:xfrm>
            <a:off x="2771775" y="836613"/>
            <a:ext cx="800100" cy="847725"/>
            <a:chOff x="1979712" y="836712"/>
            <a:chExt cx="800219" cy="848320"/>
          </a:xfrm>
        </p:grpSpPr>
        <p:sp>
          <p:nvSpPr>
            <p:cNvPr id="17442" name="TextBox 17"/>
            <p:cNvSpPr txBox="1">
              <a:spLocks noChangeArrowheads="1"/>
            </p:cNvSpPr>
            <p:nvPr/>
          </p:nvSpPr>
          <p:spPr bwMode="auto">
            <a:xfrm>
              <a:off x="1979712" y="836712"/>
              <a:ext cx="80021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front</a:t>
              </a:r>
              <a:endParaRPr lang="zh-CN" altLang="en-US" sz="2400"/>
            </a:p>
          </p:txBody>
        </p:sp>
        <p:cxnSp>
          <p:nvCxnSpPr>
            <p:cNvPr id="19" name="直接箭头连接符 18"/>
            <p:cNvCxnSpPr/>
            <p:nvPr/>
          </p:nvCxnSpPr>
          <p:spPr bwMode="auto">
            <a:xfrm rot="5400000">
              <a:off x="2124871" y="1468186"/>
              <a:ext cx="432103" cy="1587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435" name="组合 14"/>
          <p:cNvGrpSpPr>
            <a:grpSpLocks/>
          </p:cNvGrpSpPr>
          <p:nvPr/>
        </p:nvGrpSpPr>
        <p:grpSpPr bwMode="auto">
          <a:xfrm>
            <a:off x="4343400" y="2997200"/>
            <a:ext cx="733425" cy="893763"/>
            <a:chOff x="1979712" y="2924944"/>
            <a:chExt cx="732893" cy="893713"/>
          </a:xfrm>
        </p:grpSpPr>
        <p:sp>
          <p:nvSpPr>
            <p:cNvPr id="17440" name="TextBox 20"/>
            <p:cNvSpPr txBox="1">
              <a:spLocks noChangeArrowheads="1"/>
            </p:cNvSpPr>
            <p:nvPr/>
          </p:nvSpPr>
          <p:spPr bwMode="auto">
            <a:xfrm>
              <a:off x="1979712" y="3356992"/>
              <a:ext cx="73289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rear</a:t>
              </a:r>
              <a:endParaRPr lang="zh-CN" altLang="en-US" sz="2400"/>
            </a:p>
          </p:txBody>
        </p:sp>
        <p:cxnSp>
          <p:nvCxnSpPr>
            <p:cNvPr id="22" name="直接箭头连接符 21"/>
            <p:cNvCxnSpPr/>
            <p:nvPr/>
          </p:nvCxnSpPr>
          <p:spPr bwMode="auto">
            <a:xfrm rot="16200000" flipV="1">
              <a:off x="2123132" y="3140038"/>
              <a:ext cx="431776" cy="1587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436" name="TextBox 22"/>
          <p:cNvSpPr txBox="1">
            <a:spLocks noChangeArrowheads="1"/>
          </p:cNvSpPr>
          <p:nvPr/>
        </p:nvSpPr>
        <p:spPr bwMode="auto">
          <a:xfrm>
            <a:off x="2170113" y="2349500"/>
            <a:ext cx="385762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1</a:t>
            </a:r>
            <a:endParaRPr lang="zh-CN" altLang="en-US" sz="2800"/>
          </a:p>
        </p:txBody>
      </p:sp>
      <p:sp>
        <p:nvSpPr>
          <p:cNvPr id="17437" name="TextBox 23"/>
          <p:cNvSpPr txBox="1">
            <a:spLocks noChangeArrowheads="1"/>
          </p:cNvSpPr>
          <p:nvPr/>
        </p:nvSpPr>
        <p:spPr bwMode="auto">
          <a:xfrm>
            <a:off x="2962275" y="2349500"/>
            <a:ext cx="38576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2</a:t>
            </a:r>
            <a:endParaRPr lang="zh-CN" altLang="en-US" sz="2800"/>
          </a:p>
        </p:txBody>
      </p:sp>
      <p:sp>
        <p:nvSpPr>
          <p:cNvPr id="17438" name="TextBox 24"/>
          <p:cNvSpPr txBox="1">
            <a:spLocks noChangeArrowheads="1"/>
          </p:cNvSpPr>
          <p:nvPr/>
        </p:nvSpPr>
        <p:spPr bwMode="auto">
          <a:xfrm>
            <a:off x="3708400" y="2349500"/>
            <a:ext cx="38417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3</a:t>
            </a:r>
            <a:endParaRPr lang="zh-CN" altLang="en-US" sz="2800"/>
          </a:p>
        </p:txBody>
      </p:sp>
      <p:sp>
        <p:nvSpPr>
          <p:cNvPr id="17439" name="Text Box 2"/>
          <p:cNvSpPr txBox="1">
            <a:spLocks noChangeArrowheads="1"/>
          </p:cNvSpPr>
          <p:nvPr/>
        </p:nvSpPr>
        <p:spPr bwMode="auto">
          <a:xfrm>
            <a:off x="3925888" y="3929063"/>
            <a:ext cx="496728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Consolas" pitchFamily="49" charset="0"/>
              </a:rPr>
              <a:t>队</a:t>
            </a:r>
            <a:r>
              <a:rPr lang="zh-CN" altLang="en-US" sz="2400" dirty="0" smtClean="0">
                <a:latin typeface="Consolas" pitchFamily="49" charset="0"/>
              </a:rPr>
              <a:t>空：队首、</a:t>
            </a:r>
            <a:r>
              <a:rPr lang="zh-CN" altLang="en-US" sz="2400" dirty="0">
                <a:latin typeface="Consolas" pitchFamily="49" charset="0"/>
              </a:rPr>
              <a:t>队尾指针再次</a:t>
            </a:r>
            <a:r>
              <a:rPr lang="zh-CN" altLang="en-US" sz="2400" dirty="0" smtClean="0">
                <a:latin typeface="Consolas" pitchFamily="49" charset="0"/>
              </a:rPr>
              <a:t>相遇</a:t>
            </a:r>
            <a:endParaRPr lang="en-US" altLang="zh-CN" sz="2400" dirty="0">
              <a:latin typeface="Consolas" pitchFamily="49" charset="0"/>
            </a:endParaRPr>
          </a:p>
          <a:p>
            <a:r>
              <a:rPr lang="en-US" altLang="zh-CN" sz="2400" dirty="0" smtClean="0">
                <a:latin typeface="Consolas" pitchFamily="49" charset="0"/>
              </a:rPr>
              <a:t>     front </a:t>
            </a:r>
            <a:r>
              <a:rPr lang="en-US" altLang="zh-CN" sz="2400" dirty="0">
                <a:latin typeface="Consolas" pitchFamily="49" charset="0"/>
              </a:rPr>
              <a:t>== rear</a:t>
            </a:r>
          </a:p>
          <a:p>
            <a:endParaRPr lang="en-US" altLang="zh-CN" sz="2400" dirty="0">
              <a:latin typeface="Consolas" pitchFamily="49" charset="0"/>
            </a:endParaRPr>
          </a:p>
          <a:p>
            <a:r>
              <a:rPr lang="zh-CN" altLang="en-US" sz="2400" dirty="0" smtClean="0">
                <a:latin typeface="Consolas" pitchFamily="49" charset="0"/>
              </a:rPr>
              <a:t>队非空：</a:t>
            </a:r>
            <a:endParaRPr lang="en-US" altLang="zh-CN" sz="2400" dirty="0">
              <a:latin typeface="Consolas" pitchFamily="49" charset="0"/>
            </a:endParaRPr>
          </a:p>
          <a:p>
            <a:r>
              <a:rPr lang="en-US" altLang="zh-CN" sz="2400" dirty="0" smtClean="0">
                <a:latin typeface="Consolas" pitchFamily="49" charset="0"/>
              </a:rPr>
              <a:t>     front </a:t>
            </a:r>
            <a:r>
              <a:rPr lang="en-US" altLang="zh-CN" sz="2400" dirty="0">
                <a:latin typeface="Consolas" pitchFamily="49" charset="0"/>
              </a:rPr>
              <a:t>&lt; rear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81503E-6 L 0.09011 -3.8150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11 -3.81503E-6 L 0.16893 -3.81503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95288" y="1628775"/>
            <a:ext cx="82804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队列初始化  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queue&lt;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类型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&gt; q;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入队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        </a:t>
            </a:r>
            <a:r>
              <a:rPr lang="en-US" altLang="zh-CN" sz="3200" dirty="0" err="1">
                <a:latin typeface="楷体" pitchFamily="49" charset="-122"/>
                <a:ea typeface="楷体" pitchFamily="49" charset="-122"/>
              </a:rPr>
              <a:t>q.push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()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返回队列实际元素个数 </a:t>
            </a:r>
            <a:r>
              <a:rPr lang="en-US" altLang="zh-CN" sz="3200" dirty="0" err="1">
                <a:latin typeface="楷体" pitchFamily="49" charset="-122"/>
                <a:ea typeface="楷体" pitchFamily="49" charset="-122"/>
              </a:rPr>
              <a:t>q.size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()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取队首元素  </a:t>
            </a:r>
            <a:r>
              <a:rPr lang="en-US" altLang="zh-CN" sz="3200" dirty="0" err="1">
                <a:latin typeface="楷体" pitchFamily="49" charset="-122"/>
                <a:ea typeface="楷体" pitchFamily="49" charset="-122"/>
              </a:rPr>
              <a:t>q.front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()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出队        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q.pop()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判队空      </a:t>
            </a:r>
            <a:r>
              <a:rPr lang="en-US" altLang="zh-CN" sz="3200" dirty="0" err="1">
                <a:latin typeface="楷体" pitchFamily="49" charset="-122"/>
                <a:ea typeface="楷体" pitchFamily="49" charset="-122"/>
              </a:rPr>
              <a:t>q.empty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()</a:t>
            </a:r>
          </a:p>
        </p:txBody>
      </p:sp>
      <p:sp>
        <p:nvSpPr>
          <p:cNvPr id="19459" name="标题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5900"/>
            <a:ext cx="5435600" cy="692150"/>
          </a:xfrm>
          <a:solidFill>
            <a:srgbClr val="FFC000"/>
          </a:solidFill>
        </p:spPr>
        <p:txBody>
          <a:bodyPr/>
          <a:lstStyle/>
          <a:p>
            <a:pPr algn="l"/>
            <a:r>
              <a:rPr lang="zh-CN" altLang="en-US" sz="3200" smtClean="0">
                <a:solidFill>
                  <a:srgbClr val="000000"/>
                </a:solidFill>
                <a:latin typeface="黑体" pitchFamily="49" charset="-122"/>
              </a:rPr>
              <a:t> </a:t>
            </a:r>
            <a:r>
              <a:rPr lang="en-US" altLang="zh-CN" sz="3200" smtClean="0">
                <a:solidFill>
                  <a:srgbClr val="000000"/>
                </a:solidFill>
                <a:latin typeface="黑体" pitchFamily="49" charset="-122"/>
              </a:rPr>
              <a:t>1.2 </a:t>
            </a:r>
            <a:r>
              <a:rPr lang="zh-CN" altLang="en-US" sz="3200" smtClean="0">
                <a:solidFill>
                  <a:srgbClr val="000000"/>
                </a:solidFill>
                <a:latin typeface="黑体" pitchFamily="49" charset="-122"/>
              </a:rPr>
              <a:t>队列实现：</a:t>
            </a:r>
            <a:r>
              <a:rPr lang="en-US" altLang="zh-CN" sz="3200" smtClean="0">
                <a:solidFill>
                  <a:srgbClr val="000000"/>
                </a:solidFill>
                <a:latin typeface="黑体" pitchFamily="49" charset="-122"/>
              </a:rPr>
              <a:t>STL</a:t>
            </a:r>
            <a:endParaRPr lang="zh-CN" altLang="en-US" sz="3200" smtClean="0">
              <a:solidFill>
                <a:srgbClr val="000000"/>
              </a:solidFill>
              <a:latin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5900"/>
            <a:ext cx="5435600" cy="692150"/>
          </a:xfrm>
          <a:solidFill>
            <a:srgbClr val="FFC000"/>
          </a:solidFill>
        </p:spPr>
        <p:txBody>
          <a:bodyPr/>
          <a:lstStyle/>
          <a:p>
            <a:pPr algn="l"/>
            <a:r>
              <a:rPr lang="zh-CN" altLang="en-US" sz="3200" dirty="0" smtClean="0">
                <a:solidFill>
                  <a:srgbClr val="000000"/>
                </a:solidFill>
                <a:latin typeface="黑体" pitchFamily="49" charset="-122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黑体" pitchFamily="49" charset="-122"/>
              </a:rPr>
              <a:t>1.3 </a:t>
            </a:r>
            <a:r>
              <a:rPr lang="zh-CN" altLang="en-US" sz="3200" dirty="0" smtClean="0">
                <a:solidFill>
                  <a:srgbClr val="000000"/>
                </a:solidFill>
                <a:latin typeface="黑体" pitchFamily="49" charset="-122"/>
              </a:rPr>
              <a:t>队列应用</a:t>
            </a:r>
          </a:p>
        </p:txBody>
      </p:sp>
      <p:sp>
        <p:nvSpPr>
          <p:cNvPr id="21507" name="TextBox 1"/>
          <p:cNvSpPr txBox="1">
            <a:spLocks noChangeArrowheads="1"/>
          </p:cNvSpPr>
          <p:nvPr/>
        </p:nvSpPr>
        <p:spPr bwMode="auto">
          <a:xfrm>
            <a:off x="611188" y="949325"/>
            <a:ext cx="80645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/>
              <a:t>例</a:t>
            </a:r>
            <a:r>
              <a:rPr lang="en-US" altLang="zh-CN" sz="2800" b="1" dirty="0" smtClean="0"/>
              <a:t>1  </a:t>
            </a:r>
            <a:r>
              <a:rPr lang="zh-CN" altLang="en-US" sz="2800" b="1" dirty="0" smtClean="0"/>
              <a:t>解密</a:t>
            </a:r>
            <a:r>
              <a:rPr lang="en-US" altLang="zh-CN" sz="2800" b="1" dirty="0" smtClean="0"/>
              <a:t>QQ</a:t>
            </a:r>
            <a:r>
              <a:rPr lang="zh-CN" altLang="en-US" sz="2800" b="1" dirty="0" smtClean="0"/>
              <a:t>号</a:t>
            </a:r>
            <a:endParaRPr lang="zh-CN" altLang="en-US" sz="2800" dirty="0"/>
          </a:p>
          <a:p>
            <a:r>
              <a:rPr lang="en-US" altLang="zh-CN" sz="2800" dirty="0">
                <a:latin typeface="Helvetica Neue"/>
              </a:rPr>
              <a:t>【</a:t>
            </a:r>
            <a:r>
              <a:rPr lang="zh-CN" altLang="en-US" sz="2800" dirty="0">
                <a:latin typeface="Helvetica Neue"/>
              </a:rPr>
              <a:t>题目描述</a:t>
            </a:r>
            <a:r>
              <a:rPr lang="en-US" altLang="zh-CN" sz="2800" dirty="0">
                <a:latin typeface="Helvetica Neue"/>
              </a:rPr>
              <a:t>】</a:t>
            </a:r>
          </a:p>
          <a:p>
            <a:r>
              <a:rPr lang="zh-CN" altLang="en-US" sz="2800" dirty="0">
                <a:latin typeface="Helvetica Neue"/>
              </a:rPr>
              <a:t> </a:t>
            </a:r>
            <a:r>
              <a:rPr lang="zh-CN" altLang="en-US" sz="2800" dirty="0" smtClean="0">
                <a:latin typeface="Helvetica Neue"/>
              </a:rPr>
              <a:t>    </a:t>
            </a:r>
            <a:r>
              <a:rPr lang="zh-CN" altLang="en-US" sz="2800" dirty="0" smtClean="0"/>
              <a:t>冬令营</a:t>
            </a:r>
            <a:r>
              <a:rPr lang="zh-CN" altLang="en-US" sz="2800" dirty="0" smtClean="0"/>
              <a:t>期间，你认识一位新朋友（一个小美女哦</a:t>
            </a:r>
            <a:r>
              <a:rPr lang="en-US" sz="2800" dirty="0" smtClean="0"/>
              <a:t>~</a:t>
            </a:r>
            <a:r>
              <a:rPr lang="zh-CN" altLang="en-US" sz="2800" dirty="0" smtClean="0"/>
              <a:t>），你向她询问</a:t>
            </a:r>
            <a:r>
              <a:rPr lang="en-US" sz="2800" dirty="0" smtClean="0"/>
              <a:t>QQ</a:t>
            </a:r>
            <a:r>
              <a:rPr lang="zh-CN" altLang="en-US" sz="2800" dirty="0" smtClean="0"/>
              <a:t>号，她当然不会直接告诉你啦，而是给了一串加密过的数字，同时也告诉了解密规则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 </a:t>
            </a:r>
            <a:r>
              <a:rPr lang="en-US" altLang="zh-CN" sz="2800" dirty="0" smtClean="0"/>
              <a:t>     </a:t>
            </a:r>
            <a:r>
              <a:rPr lang="zh-CN" altLang="en-US" sz="2800" dirty="0" smtClean="0"/>
              <a:t>规则</a:t>
            </a:r>
            <a:r>
              <a:rPr lang="zh-CN" altLang="en-US" sz="2800" dirty="0" smtClean="0"/>
              <a:t>是这样的：首先将第</a:t>
            </a:r>
            <a:r>
              <a:rPr lang="en-US" sz="2800" dirty="0" smtClean="0"/>
              <a:t>1</a:t>
            </a:r>
            <a:r>
              <a:rPr lang="zh-CN" altLang="en-US" sz="2800" dirty="0" smtClean="0"/>
              <a:t>个数删除，紧接着将第</a:t>
            </a:r>
            <a:r>
              <a:rPr lang="en-US" sz="2800" dirty="0" smtClean="0"/>
              <a:t>2</a:t>
            </a:r>
            <a:r>
              <a:rPr lang="zh-CN" altLang="en-US" sz="2800" dirty="0" smtClean="0"/>
              <a:t>个数放到这串数的末尾，再将第</a:t>
            </a:r>
            <a:r>
              <a:rPr lang="en-US" sz="2800" dirty="0" smtClean="0"/>
              <a:t>3</a:t>
            </a:r>
            <a:r>
              <a:rPr lang="zh-CN" altLang="en-US" sz="2800" dirty="0" smtClean="0"/>
              <a:t>个数删除并将第</a:t>
            </a:r>
            <a:r>
              <a:rPr lang="en-US" sz="2800" dirty="0" smtClean="0"/>
              <a:t>4</a:t>
            </a:r>
            <a:r>
              <a:rPr lang="zh-CN" altLang="en-US" sz="2800" dirty="0" smtClean="0"/>
              <a:t>个数再放到这串数的末尾，再将第</a:t>
            </a:r>
            <a:r>
              <a:rPr lang="en-US" sz="2800" dirty="0" smtClean="0"/>
              <a:t>5</a:t>
            </a:r>
            <a:r>
              <a:rPr lang="zh-CN" altLang="en-US" sz="2800" dirty="0" smtClean="0"/>
              <a:t>个数删除</a:t>
            </a:r>
            <a:r>
              <a:rPr lang="en-US" altLang="zh-CN" sz="2800" dirty="0" smtClean="0"/>
              <a:t>……</a:t>
            </a:r>
            <a:r>
              <a:rPr lang="zh-CN" altLang="en-US" sz="2800" dirty="0" smtClean="0"/>
              <a:t>直到剩下最后一个数，将最后一个数也删除。按照刚才删除的顺序，把这些删除的数连在一起就是她的</a:t>
            </a:r>
            <a:r>
              <a:rPr lang="en-US" sz="2800" dirty="0" smtClean="0"/>
              <a:t>QQ</a:t>
            </a:r>
            <a:r>
              <a:rPr lang="zh-CN" altLang="en-US" sz="2800" dirty="0" smtClean="0"/>
              <a:t>啦。</a:t>
            </a:r>
            <a:endParaRPr lang="zh-CN" altLang="en-US" sz="2800" dirty="0"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Box 1"/>
          <p:cNvSpPr txBox="1">
            <a:spLocks noChangeArrowheads="1"/>
          </p:cNvSpPr>
          <p:nvPr/>
        </p:nvSpPr>
        <p:spPr bwMode="auto">
          <a:xfrm>
            <a:off x="611560" y="692696"/>
            <a:ext cx="80645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输入格式</a:t>
            </a:r>
            <a:r>
              <a:rPr lang="en-US" altLang="zh-CN" sz="2800" dirty="0" smtClean="0"/>
              <a:t>】</a:t>
            </a:r>
          </a:p>
          <a:p>
            <a:r>
              <a:rPr lang="en-US" altLang="zh-CN" sz="2800" dirty="0" smtClean="0"/>
              <a:t> </a:t>
            </a:r>
            <a:r>
              <a:rPr lang="en-US" altLang="zh-CN" sz="2800" dirty="0" smtClean="0"/>
              <a:t>     </a:t>
            </a:r>
            <a:r>
              <a:rPr lang="zh-CN" altLang="en-US" sz="2800" dirty="0" smtClean="0"/>
              <a:t>两</a:t>
            </a:r>
            <a:r>
              <a:rPr lang="zh-CN" altLang="en-US" sz="2800" dirty="0" smtClean="0"/>
              <a:t>行。第一行包含一个整数</a:t>
            </a:r>
            <a:r>
              <a:rPr lang="en-US" sz="2800" dirty="0" smtClean="0"/>
              <a:t>n</a:t>
            </a:r>
            <a:r>
              <a:rPr lang="zh-CN" altLang="en-US" sz="2800" dirty="0" smtClean="0"/>
              <a:t>（</a:t>
            </a:r>
            <a:r>
              <a:rPr lang="en-US" sz="2800" dirty="0" smtClean="0"/>
              <a:t>n &lt;=100</a:t>
            </a:r>
            <a:r>
              <a:rPr lang="zh-CN" altLang="en-US" sz="2800" dirty="0" smtClean="0"/>
              <a:t>），表示加密串中数字的个数。第二行包含一行数字，代表一串加密过的数字，中间用一个空格间隔。</a:t>
            </a:r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输出格式</a:t>
            </a:r>
            <a:r>
              <a:rPr lang="en-US" altLang="zh-CN" sz="2800" dirty="0" smtClean="0"/>
              <a:t>】</a:t>
            </a:r>
          </a:p>
          <a:p>
            <a:r>
              <a:rPr lang="en-US" altLang="zh-CN" sz="2800" dirty="0" smtClean="0"/>
              <a:t> </a:t>
            </a:r>
            <a:r>
              <a:rPr lang="en-US" altLang="zh-CN" sz="2800" dirty="0" smtClean="0"/>
              <a:t>     </a:t>
            </a:r>
            <a:r>
              <a:rPr lang="zh-CN" altLang="en-US" sz="2800" dirty="0" smtClean="0"/>
              <a:t>一行</a:t>
            </a:r>
            <a:r>
              <a:rPr lang="zh-CN" altLang="en-US" sz="2800" dirty="0" smtClean="0"/>
              <a:t>数字，代表解密过后的</a:t>
            </a:r>
            <a:r>
              <a:rPr lang="en-US" sz="2800" dirty="0" smtClean="0"/>
              <a:t>QQ</a:t>
            </a:r>
            <a:r>
              <a:rPr lang="zh-CN" altLang="en-US" sz="2800" dirty="0" smtClean="0"/>
              <a:t>号，中间用一个空格间隔。</a:t>
            </a:r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输入输出样例</a:t>
            </a:r>
            <a:r>
              <a:rPr lang="en-US" altLang="zh-CN" sz="2800" dirty="0" smtClean="0"/>
              <a:t>】</a:t>
            </a:r>
          </a:p>
          <a:p>
            <a:r>
              <a:rPr lang="zh-CN" altLang="en-US" sz="2800" dirty="0" smtClean="0"/>
              <a:t>输入样例：</a:t>
            </a:r>
          </a:p>
          <a:p>
            <a:r>
              <a:rPr lang="en-US" sz="2800" dirty="0" smtClean="0"/>
              <a:t>9</a:t>
            </a:r>
            <a:endParaRPr lang="zh-CN" altLang="en-US" sz="2800" dirty="0" smtClean="0"/>
          </a:p>
          <a:p>
            <a:r>
              <a:rPr lang="en-US" sz="2800" dirty="0" smtClean="0"/>
              <a:t>6 3 1 7 5 8 9 2 4</a:t>
            </a:r>
            <a:endParaRPr lang="zh-CN" altLang="en-US" sz="2800" dirty="0" smtClean="0"/>
          </a:p>
          <a:p>
            <a:r>
              <a:rPr lang="zh-CN" altLang="en-US" sz="2800" dirty="0" smtClean="0"/>
              <a:t>输出样例： </a:t>
            </a:r>
          </a:p>
          <a:p>
            <a:r>
              <a:rPr lang="en-US" sz="2800" dirty="0" smtClean="0"/>
              <a:t>6 1 5 9 4 7 2 8 3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Box 1"/>
          <p:cNvSpPr txBox="1">
            <a:spLocks noChangeArrowheads="1"/>
          </p:cNvSpPr>
          <p:nvPr/>
        </p:nvSpPr>
        <p:spPr bwMode="auto">
          <a:xfrm>
            <a:off x="611188" y="949325"/>
            <a:ext cx="80645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/>
              <a:t>例</a:t>
            </a:r>
            <a:r>
              <a:rPr lang="en-US" altLang="zh-CN" sz="2800" b="1" dirty="0" smtClean="0"/>
              <a:t>2  </a:t>
            </a:r>
            <a:r>
              <a:rPr lang="en-US" altLang="zh-CN" sz="2800" b="1" dirty="0" err="1"/>
              <a:t>Blash</a:t>
            </a:r>
            <a:r>
              <a:rPr lang="zh-CN" altLang="en-US" sz="2800" b="1" dirty="0"/>
              <a:t>数集</a:t>
            </a:r>
            <a:r>
              <a:rPr lang="en-US" altLang="zh-CN" sz="2800" b="1" dirty="0"/>
              <a:t>(CCF NOI</a:t>
            </a:r>
            <a:r>
              <a:rPr lang="zh-CN" altLang="en-US" sz="2800" b="1" dirty="0"/>
              <a:t>题库</a:t>
            </a:r>
            <a:r>
              <a:rPr lang="en-US" sz="2800" b="1" dirty="0"/>
              <a:t> </a:t>
            </a:r>
            <a:r>
              <a:rPr lang="en-US" altLang="zh-CN" sz="2800" b="1" dirty="0"/>
              <a:t>1111</a:t>
            </a:r>
            <a:r>
              <a:rPr lang="zh-CN" altLang="en-US" sz="2800" b="1" dirty="0"/>
              <a:t>）</a:t>
            </a:r>
            <a:endParaRPr lang="en-US" altLang="zh-CN" sz="2800" b="1" dirty="0"/>
          </a:p>
          <a:p>
            <a:endParaRPr lang="zh-CN" altLang="en-US" sz="2800" dirty="0"/>
          </a:p>
          <a:p>
            <a:r>
              <a:rPr lang="en-US" altLang="zh-CN" sz="2800" dirty="0">
                <a:latin typeface="Helvetica Neue"/>
              </a:rPr>
              <a:t>【</a:t>
            </a:r>
            <a:r>
              <a:rPr lang="zh-CN" altLang="en-US" sz="2800" dirty="0">
                <a:latin typeface="Helvetica Neue"/>
              </a:rPr>
              <a:t>题目描述</a:t>
            </a:r>
            <a:r>
              <a:rPr lang="en-US" altLang="zh-CN" sz="2800" dirty="0">
                <a:latin typeface="Helvetica Neue"/>
              </a:rPr>
              <a:t>】</a:t>
            </a:r>
          </a:p>
          <a:p>
            <a:r>
              <a:rPr lang="zh-CN" altLang="en-US" sz="2800" dirty="0">
                <a:latin typeface="Helvetica Neue"/>
              </a:rPr>
              <a:t>      大数学家高斯小时候偶然间发现一种有趣的自然数集合</a:t>
            </a:r>
            <a:r>
              <a:rPr lang="en-US" altLang="zh-CN" sz="2800" dirty="0" err="1">
                <a:latin typeface="Helvetica Neue"/>
              </a:rPr>
              <a:t>Blash</a:t>
            </a:r>
            <a:r>
              <a:rPr lang="zh-CN" altLang="en-US" sz="2800" dirty="0">
                <a:latin typeface="Helvetica Neue"/>
              </a:rPr>
              <a:t>，定义如下：</a:t>
            </a:r>
          </a:p>
          <a:p>
            <a:r>
              <a:rPr lang="zh-CN" altLang="en-US" sz="2800" dirty="0">
                <a:latin typeface="Helvetica Neue"/>
              </a:rPr>
              <a:t>（</a:t>
            </a:r>
            <a:r>
              <a:rPr lang="en-US" altLang="zh-CN" sz="2800" dirty="0">
                <a:latin typeface="Helvetica Neue"/>
              </a:rPr>
              <a:t>1</a:t>
            </a:r>
            <a:r>
              <a:rPr lang="zh-CN" altLang="en-US" sz="2800" dirty="0">
                <a:latin typeface="Helvetica Neue"/>
              </a:rPr>
              <a:t>）</a:t>
            </a:r>
            <a:r>
              <a:rPr lang="en-US" altLang="zh-CN" sz="2800" dirty="0">
                <a:latin typeface="Helvetica Neue"/>
              </a:rPr>
              <a:t>a</a:t>
            </a:r>
            <a:r>
              <a:rPr lang="zh-CN" altLang="en-US" sz="2800" dirty="0">
                <a:latin typeface="Helvetica Neue"/>
              </a:rPr>
              <a:t>是集合</a:t>
            </a:r>
            <a:r>
              <a:rPr lang="en-US" altLang="zh-CN" sz="2800" dirty="0" err="1">
                <a:latin typeface="Helvetica Neue"/>
              </a:rPr>
              <a:t>Ba</a:t>
            </a:r>
            <a:r>
              <a:rPr lang="zh-CN" altLang="en-US" sz="2800" dirty="0">
                <a:latin typeface="Helvetica Neue"/>
              </a:rPr>
              <a:t>的基数，且</a:t>
            </a:r>
            <a:r>
              <a:rPr lang="en-US" altLang="zh-CN" sz="2800" dirty="0">
                <a:latin typeface="Helvetica Neue"/>
              </a:rPr>
              <a:t>a</a:t>
            </a:r>
            <a:r>
              <a:rPr lang="zh-CN" altLang="en-US" sz="2800" dirty="0">
                <a:latin typeface="Helvetica Neue"/>
              </a:rPr>
              <a:t>是</a:t>
            </a:r>
            <a:r>
              <a:rPr lang="en-US" altLang="zh-CN" sz="2800" dirty="0" err="1">
                <a:latin typeface="Helvetica Neue"/>
              </a:rPr>
              <a:t>Ba</a:t>
            </a:r>
            <a:r>
              <a:rPr lang="zh-CN" altLang="en-US" sz="2800" dirty="0">
                <a:latin typeface="Helvetica Neue"/>
              </a:rPr>
              <a:t>的第一个元素；</a:t>
            </a:r>
          </a:p>
          <a:p>
            <a:r>
              <a:rPr lang="zh-CN" altLang="en-US" sz="2800" dirty="0">
                <a:latin typeface="Helvetica Neue"/>
              </a:rPr>
              <a:t>（</a:t>
            </a:r>
            <a:r>
              <a:rPr lang="en-US" altLang="zh-CN" sz="2800" dirty="0">
                <a:latin typeface="Helvetica Neue"/>
              </a:rPr>
              <a:t>2</a:t>
            </a:r>
            <a:r>
              <a:rPr lang="zh-CN" altLang="en-US" sz="2800" dirty="0">
                <a:latin typeface="Helvetica Neue"/>
              </a:rPr>
              <a:t>）如果</a:t>
            </a:r>
            <a:r>
              <a:rPr lang="en-US" altLang="zh-CN" sz="2800" dirty="0">
                <a:latin typeface="Helvetica Neue"/>
              </a:rPr>
              <a:t>x</a:t>
            </a:r>
            <a:r>
              <a:rPr lang="zh-CN" altLang="en-US" sz="2800" dirty="0">
                <a:latin typeface="Helvetica Neue"/>
              </a:rPr>
              <a:t>在集合</a:t>
            </a:r>
            <a:r>
              <a:rPr lang="en-US" altLang="zh-CN" sz="2800" dirty="0" err="1">
                <a:latin typeface="Helvetica Neue"/>
              </a:rPr>
              <a:t>Ba</a:t>
            </a:r>
            <a:r>
              <a:rPr lang="zh-CN" altLang="en-US" sz="2800" dirty="0">
                <a:latin typeface="Helvetica Neue"/>
              </a:rPr>
              <a:t>中，则</a:t>
            </a:r>
            <a:r>
              <a:rPr lang="en-US" altLang="zh-CN" sz="2800" dirty="0">
                <a:latin typeface="Helvetica Neue"/>
              </a:rPr>
              <a:t>2x+1</a:t>
            </a:r>
            <a:r>
              <a:rPr lang="zh-CN" altLang="en-US" sz="2800" dirty="0">
                <a:latin typeface="Helvetica Neue"/>
              </a:rPr>
              <a:t>和</a:t>
            </a:r>
            <a:r>
              <a:rPr lang="en-US" altLang="zh-CN" sz="2800" dirty="0">
                <a:latin typeface="Helvetica Neue"/>
              </a:rPr>
              <a:t>3x+1</a:t>
            </a:r>
            <a:r>
              <a:rPr lang="zh-CN" altLang="en-US" sz="2800" dirty="0">
                <a:latin typeface="Helvetica Neue"/>
              </a:rPr>
              <a:t>也都在集合</a:t>
            </a:r>
            <a:r>
              <a:rPr lang="en-US" altLang="zh-CN" sz="2800" dirty="0" err="1">
                <a:latin typeface="Helvetica Neue"/>
              </a:rPr>
              <a:t>Ba</a:t>
            </a:r>
            <a:r>
              <a:rPr lang="zh-CN" altLang="en-US" sz="2800" dirty="0">
                <a:latin typeface="Helvetica Neue"/>
              </a:rPr>
              <a:t>中；</a:t>
            </a:r>
          </a:p>
          <a:p>
            <a:r>
              <a:rPr lang="zh-CN" altLang="en-US" sz="2800" dirty="0">
                <a:latin typeface="Helvetica Neue"/>
              </a:rPr>
              <a:t>（</a:t>
            </a:r>
            <a:r>
              <a:rPr lang="en-US" altLang="zh-CN" sz="2800" dirty="0">
                <a:latin typeface="Helvetica Neue"/>
              </a:rPr>
              <a:t>3</a:t>
            </a:r>
            <a:r>
              <a:rPr lang="zh-CN" altLang="en-US" sz="2800" dirty="0">
                <a:latin typeface="Helvetica Neue"/>
              </a:rPr>
              <a:t>）没有其他元素在集合</a:t>
            </a:r>
            <a:r>
              <a:rPr lang="en-US" altLang="zh-CN" sz="2800" dirty="0" err="1">
                <a:latin typeface="Helvetica Neue"/>
              </a:rPr>
              <a:t>Ba</a:t>
            </a:r>
            <a:r>
              <a:rPr lang="zh-CN" altLang="en-US" sz="2800" dirty="0">
                <a:latin typeface="Helvetica Neue"/>
              </a:rPr>
              <a:t>中了。</a:t>
            </a:r>
          </a:p>
          <a:p>
            <a:r>
              <a:rPr lang="zh-CN" altLang="en-US" sz="2800" dirty="0">
                <a:latin typeface="Helvetica Neue"/>
              </a:rPr>
              <a:t>     现在小高斯想知道如果将集合</a:t>
            </a:r>
            <a:r>
              <a:rPr lang="en-US" altLang="zh-CN" sz="2800" dirty="0" err="1">
                <a:latin typeface="Helvetica Neue"/>
              </a:rPr>
              <a:t>Ba</a:t>
            </a:r>
            <a:r>
              <a:rPr lang="zh-CN" altLang="en-US" sz="2800" dirty="0">
                <a:latin typeface="Helvetica Neue"/>
              </a:rPr>
              <a:t>中元素按照升序排列，第</a:t>
            </a:r>
            <a:r>
              <a:rPr lang="en-US" altLang="zh-CN" sz="2800" dirty="0">
                <a:latin typeface="Helvetica Neue"/>
              </a:rPr>
              <a:t>n</a:t>
            </a:r>
            <a:r>
              <a:rPr lang="zh-CN" altLang="en-US" sz="2800" dirty="0">
                <a:latin typeface="Helvetica Neue"/>
              </a:rPr>
              <a:t>个元素会是多少？</a:t>
            </a:r>
            <a:endParaRPr lang="zh-CN" altLang="en-US" sz="2800" dirty="0"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"/>
          <p:cNvSpPr txBox="1">
            <a:spLocks noChangeArrowheads="1"/>
          </p:cNvSpPr>
          <p:nvPr/>
        </p:nvSpPr>
        <p:spPr bwMode="auto">
          <a:xfrm>
            <a:off x="611188" y="588963"/>
            <a:ext cx="80645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/>
              <a:t>【</a:t>
            </a:r>
            <a:r>
              <a:rPr lang="zh-CN" altLang="en-US" sz="2800"/>
              <a:t>输入格式</a:t>
            </a:r>
            <a:r>
              <a:rPr lang="en-US" altLang="zh-CN" sz="2800"/>
              <a:t>】</a:t>
            </a:r>
          </a:p>
          <a:p>
            <a:r>
              <a:rPr lang="en-US" sz="2800"/>
              <a:t>      </a:t>
            </a:r>
            <a:r>
              <a:rPr lang="zh-CN" altLang="en-US" sz="2800"/>
              <a:t>输入包含很多行，每行输入包括两个数字，集合的基</a:t>
            </a:r>
            <a:r>
              <a:rPr lang="en-US" altLang="zh-CN" sz="2800"/>
              <a:t>a(1&lt;=a&lt;=50)</a:t>
            </a:r>
            <a:r>
              <a:rPr lang="zh-CN" altLang="en-US" sz="2800"/>
              <a:t>以及所求元素序号</a:t>
            </a:r>
            <a:r>
              <a:rPr lang="en-US" altLang="zh-CN" sz="2800"/>
              <a:t>n(1&lt;=n&lt;=1000000)</a:t>
            </a:r>
            <a:r>
              <a:rPr lang="zh-CN" altLang="en-US" sz="2800"/>
              <a:t>。</a:t>
            </a:r>
            <a:endParaRPr lang="en-US" altLang="zh-CN" sz="2800"/>
          </a:p>
          <a:p>
            <a:endParaRPr lang="zh-CN" altLang="en-US" sz="2800"/>
          </a:p>
          <a:p>
            <a:r>
              <a:rPr lang="en-US" altLang="zh-CN" sz="2800"/>
              <a:t>【</a:t>
            </a:r>
            <a:r>
              <a:rPr lang="zh-CN" altLang="en-US" sz="2800"/>
              <a:t>输出格式</a:t>
            </a:r>
            <a:r>
              <a:rPr lang="en-US" altLang="zh-CN" sz="2800"/>
              <a:t>】</a:t>
            </a:r>
          </a:p>
          <a:p>
            <a:r>
              <a:rPr lang="zh-CN" altLang="en-US" sz="2800"/>
              <a:t>        对应每个输入，输出集合</a:t>
            </a:r>
            <a:r>
              <a:rPr lang="en-US" altLang="zh-CN" sz="2800"/>
              <a:t>Ba</a:t>
            </a:r>
            <a:r>
              <a:rPr lang="zh-CN" altLang="en-US" sz="2800"/>
              <a:t>的第</a:t>
            </a:r>
            <a:r>
              <a:rPr lang="en-US" altLang="zh-CN" sz="2800"/>
              <a:t>n</a:t>
            </a:r>
            <a:r>
              <a:rPr lang="zh-CN" altLang="en-US" sz="2800"/>
              <a:t>个元素值。</a:t>
            </a:r>
            <a:endParaRPr lang="en-US" altLang="zh-CN" sz="2800"/>
          </a:p>
          <a:p>
            <a:endParaRPr lang="zh-CN" altLang="en-US" sz="2800"/>
          </a:p>
          <a:p>
            <a:r>
              <a:rPr lang="en-US" altLang="zh-CN" sz="2800"/>
              <a:t>【</a:t>
            </a:r>
            <a:r>
              <a:rPr lang="zh-CN" altLang="en-US" sz="2800"/>
              <a:t>输入输出样例</a:t>
            </a:r>
            <a:r>
              <a:rPr lang="en-US" altLang="zh-CN" sz="2800"/>
              <a:t>】</a:t>
            </a:r>
          </a:p>
          <a:p>
            <a:endParaRPr lang="en-US" altLang="zh-CN" sz="28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16088" y="4630738"/>
          <a:ext cx="609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黑体" pitchFamily="49" charset="-122"/>
                          <a:cs typeface="+mn-cs"/>
                        </a:rPr>
                        <a:t>输入样例：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zh-CN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黑体" pitchFamily="49" charset="-122"/>
                          <a:cs typeface="+mn-cs"/>
                        </a:rPr>
                        <a:t>输出样例：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黑体" pitchFamily="49" charset="-122"/>
                          <a:cs typeface="+mn-cs"/>
                        </a:rPr>
                        <a:t>1 100</a:t>
                      </a:r>
                      <a:endParaRPr kumimoji="0" lang="zh-CN" altLang="en-US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黑体" pitchFamily="49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黑体" pitchFamily="49" charset="-122"/>
                          <a:cs typeface="+mn-cs"/>
                        </a:rPr>
                        <a:t>28 5437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黑体" pitchFamily="49" charset="-122"/>
                          <a:cs typeface="+mn-cs"/>
                        </a:rPr>
                        <a:t>418</a:t>
                      </a:r>
                      <a:endParaRPr kumimoji="0" lang="zh-CN" altLang="en-US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黑体" pitchFamily="49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黑体" pitchFamily="49" charset="-122"/>
                          <a:cs typeface="+mn-cs"/>
                        </a:rPr>
                        <a:t>900585</a:t>
                      </a:r>
                      <a:endParaRPr kumimoji="0" lang="zh-CN" altLang="en-US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1"/>
          <p:cNvSpPr txBox="1">
            <a:spLocks noChangeArrowheads="1"/>
          </p:cNvSpPr>
          <p:nvPr/>
        </p:nvSpPr>
        <p:spPr bwMode="auto">
          <a:xfrm>
            <a:off x="539750" y="1196975"/>
            <a:ext cx="80645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/>
              <a:t>方法</a:t>
            </a:r>
            <a:r>
              <a:rPr lang="en-US" altLang="zh-CN" sz="2800" dirty="0"/>
              <a:t>1</a:t>
            </a:r>
            <a:r>
              <a:rPr lang="zh-CN" altLang="en-US" sz="2800" dirty="0"/>
              <a:t>：三个队列； </a:t>
            </a:r>
            <a:r>
              <a:rPr lang="en-US" altLang="zh-CN" sz="2800" dirty="0" smtClean="0"/>
              <a:t>STL</a:t>
            </a:r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23555" name="标题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5900"/>
            <a:ext cx="5435600" cy="692150"/>
          </a:xfrm>
          <a:solidFill>
            <a:srgbClr val="FFC000"/>
          </a:solidFill>
        </p:spPr>
        <p:txBody>
          <a:bodyPr/>
          <a:lstStyle/>
          <a:p>
            <a:pPr algn="l"/>
            <a:r>
              <a:rPr lang="en-US" altLang="zh-CN" sz="3200" smtClean="0">
                <a:solidFill>
                  <a:srgbClr val="000000"/>
                </a:solidFill>
                <a:latin typeface="黑体" pitchFamily="49" charset="-122"/>
              </a:rPr>
              <a:t> </a:t>
            </a:r>
            <a:r>
              <a:rPr lang="zh-CN" altLang="en-US" sz="3200" smtClean="0">
                <a:solidFill>
                  <a:srgbClr val="000000"/>
                </a:solidFill>
                <a:latin typeface="黑体" pitchFamily="49" charset="-122"/>
              </a:rPr>
              <a:t>解题思路：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387600" y="788988"/>
          <a:ext cx="4632173" cy="9515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61739"/>
                <a:gridCol w="661739"/>
                <a:gridCol w="661739"/>
                <a:gridCol w="661739"/>
                <a:gridCol w="661739"/>
                <a:gridCol w="661739"/>
                <a:gridCol w="661739"/>
              </a:tblGrid>
              <a:tr h="475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</a:tr>
              <a:tr h="475779"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组合 44"/>
          <p:cNvGrpSpPr>
            <a:grpSpLocks/>
          </p:cNvGrpSpPr>
          <p:nvPr/>
        </p:nvGrpSpPr>
        <p:grpSpPr bwMode="auto">
          <a:xfrm>
            <a:off x="2387600" y="149225"/>
            <a:ext cx="696913" cy="615950"/>
            <a:chOff x="2339752" y="76562"/>
            <a:chExt cx="696024" cy="616136"/>
          </a:xfrm>
        </p:grpSpPr>
        <p:sp>
          <p:nvSpPr>
            <p:cNvPr id="24681" name="TextBox 9"/>
            <p:cNvSpPr txBox="1">
              <a:spLocks noChangeArrowheads="1"/>
            </p:cNvSpPr>
            <p:nvPr/>
          </p:nvSpPr>
          <p:spPr bwMode="auto">
            <a:xfrm>
              <a:off x="2339752" y="76562"/>
              <a:ext cx="6960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front</a:t>
              </a:r>
              <a:endParaRPr lang="zh-CN" altLang="en-US" sz="2000" dirty="0"/>
            </a:p>
          </p:txBody>
        </p:sp>
        <p:cxnSp>
          <p:nvCxnSpPr>
            <p:cNvPr id="12" name="直接箭头连接符 11"/>
            <p:cNvCxnSpPr/>
            <p:nvPr/>
          </p:nvCxnSpPr>
          <p:spPr bwMode="auto">
            <a:xfrm rot="16200000" flipH="1">
              <a:off x="2555943" y="548987"/>
              <a:ext cx="287424" cy="0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组合 47"/>
          <p:cNvGrpSpPr>
            <a:grpSpLocks/>
          </p:cNvGrpSpPr>
          <p:nvPr/>
        </p:nvGrpSpPr>
        <p:grpSpPr bwMode="auto">
          <a:xfrm>
            <a:off x="3059113" y="1722438"/>
            <a:ext cx="641350" cy="627062"/>
            <a:chOff x="2339752" y="1772816"/>
            <a:chExt cx="639919" cy="626561"/>
          </a:xfrm>
        </p:grpSpPr>
        <p:sp>
          <p:nvSpPr>
            <p:cNvPr id="24679" name="TextBox 12"/>
            <p:cNvSpPr txBox="1">
              <a:spLocks noChangeArrowheads="1"/>
            </p:cNvSpPr>
            <p:nvPr/>
          </p:nvSpPr>
          <p:spPr bwMode="auto">
            <a:xfrm>
              <a:off x="2339752" y="1999267"/>
              <a:ext cx="63991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rear</a:t>
              </a:r>
              <a:endParaRPr lang="zh-CN" altLang="en-US" sz="2000" dirty="0"/>
            </a:p>
          </p:txBody>
        </p:sp>
        <p:cxnSp>
          <p:nvCxnSpPr>
            <p:cNvPr id="14" name="直接箭头连接符 13"/>
            <p:cNvCxnSpPr/>
            <p:nvPr/>
          </p:nvCxnSpPr>
          <p:spPr bwMode="auto">
            <a:xfrm rot="16200000" flipV="1">
              <a:off x="2535927" y="1936198"/>
              <a:ext cx="328349" cy="1584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606" name="TextBox 15"/>
          <p:cNvSpPr txBox="1">
            <a:spLocks noChangeArrowheads="1"/>
          </p:cNvSpPr>
          <p:nvPr/>
        </p:nvSpPr>
        <p:spPr bwMode="auto">
          <a:xfrm>
            <a:off x="1668463" y="981075"/>
            <a:ext cx="4699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/>
              <a:t>q</a:t>
            </a:r>
            <a:endParaRPr lang="zh-CN" altLang="en-US" sz="4000"/>
          </a:p>
        </p:txBody>
      </p:sp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2387600" y="2878138"/>
          <a:ext cx="4632173" cy="9515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61739"/>
                <a:gridCol w="661739"/>
                <a:gridCol w="661739"/>
                <a:gridCol w="661739"/>
                <a:gridCol w="661739"/>
                <a:gridCol w="661739"/>
                <a:gridCol w="661739"/>
              </a:tblGrid>
              <a:tr h="475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</a:tr>
              <a:tr h="475779"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组合 49"/>
          <p:cNvGrpSpPr>
            <a:grpSpLocks/>
          </p:cNvGrpSpPr>
          <p:nvPr/>
        </p:nvGrpSpPr>
        <p:grpSpPr bwMode="auto">
          <a:xfrm>
            <a:off x="2387600" y="2236788"/>
            <a:ext cx="696913" cy="615950"/>
            <a:chOff x="2339752" y="76562"/>
            <a:chExt cx="696024" cy="616136"/>
          </a:xfrm>
        </p:grpSpPr>
        <p:sp>
          <p:nvSpPr>
            <p:cNvPr id="24677" name="TextBox 9"/>
            <p:cNvSpPr txBox="1">
              <a:spLocks noChangeArrowheads="1"/>
            </p:cNvSpPr>
            <p:nvPr/>
          </p:nvSpPr>
          <p:spPr bwMode="auto">
            <a:xfrm>
              <a:off x="2339752" y="76562"/>
              <a:ext cx="6960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</a:t>
              </a:r>
              <a:endParaRPr lang="zh-CN" altLang="en-US" sz="2000"/>
            </a:p>
          </p:txBody>
        </p:sp>
        <p:cxnSp>
          <p:nvCxnSpPr>
            <p:cNvPr id="52" name="直接箭头连接符 51"/>
            <p:cNvCxnSpPr/>
            <p:nvPr/>
          </p:nvCxnSpPr>
          <p:spPr bwMode="auto">
            <a:xfrm rot="16200000" flipH="1">
              <a:off x="2555943" y="548986"/>
              <a:ext cx="287425" cy="0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组合 52"/>
          <p:cNvGrpSpPr>
            <a:grpSpLocks/>
          </p:cNvGrpSpPr>
          <p:nvPr/>
        </p:nvGrpSpPr>
        <p:grpSpPr bwMode="auto">
          <a:xfrm>
            <a:off x="2387600" y="3810000"/>
            <a:ext cx="639763" cy="627063"/>
            <a:chOff x="2339752" y="1772816"/>
            <a:chExt cx="639919" cy="626561"/>
          </a:xfrm>
        </p:grpSpPr>
        <p:sp>
          <p:nvSpPr>
            <p:cNvPr id="24675" name="TextBox 12"/>
            <p:cNvSpPr txBox="1">
              <a:spLocks noChangeArrowheads="1"/>
            </p:cNvSpPr>
            <p:nvPr/>
          </p:nvSpPr>
          <p:spPr bwMode="auto">
            <a:xfrm>
              <a:off x="2339752" y="1999267"/>
              <a:ext cx="63991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</a:t>
              </a:r>
              <a:endParaRPr lang="zh-CN" altLang="en-US" sz="2000"/>
            </a:p>
          </p:txBody>
        </p:sp>
        <p:cxnSp>
          <p:nvCxnSpPr>
            <p:cNvPr id="55" name="直接箭头连接符 54"/>
            <p:cNvCxnSpPr/>
            <p:nvPr/>
          </p:nvCxnSpPr>
          <p:spPr bwMode="auto">
            <a:xfrm rot="16200000" flipV="1">
              <a:off x="2536027" y="1936991"/>
              <a:ext cx="328350" cy="0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635" name="TextBox 55"/>
          <p:cNvSpPr txBox="1">
            <a:spLocks noChangeArrowheads="1"/>
          </p:cNvSpPr>
          <p:nvPr/>
        </p:nvSpPr>
        <p:spPr bwMode="auto">
          <a:xfrm>
            <a:off x="1524000" y="3068638"/>
            <a:ext cx="755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/>
              <a:t>q2</a:t>
            </a:r>
            <a:endParaRPr lang="zh-CN" altLang="en-US" sz="4000"/>
          </a:p>
        </p:txBody>
      </p:sp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2363788" y="5037138"/>
          <a:ext cx="4632173" cy="9515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61739"/>
                <a:gridCol w="661739"/>
                <a:gridCol w="661739"/>
                <a:gridCol w="661739"/>
                <a:gridCol w="661739"/>
                <a:gridCol w="661739"/>
                <a:gridCol w="661739"/>
              </a:tblGrid>
              <a:tr h="475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</a:tr>
              <a:tr h="475779"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4662" name="组合 57"/>
          <p:cNvGrpSpPr>
            <a:grpSpLocks/>
          </p:cNvGrpSpPr>
          <p:nvPr/>
        </p:nvGrpSpPr>
        <p:grpSpPr bwMode="auto">
          <a:xfrm>
            <a:off x="2363788" y="4397375"/>
            <a:ext cx="696912" cy="615950"/>
            <a:chOff x="2339752" y="76562"/>
            <a:chExt cx="696024" cy="616136"/>
          </a:xfrm>
        </p:grpSpPr>
        <p:sp>
          <p:nvSpPr>
            <p:cNvPr id="24673" name="TextBox 9"/>
            <p:cNvSpPr txBox="1">
              <a:spLocks noChangeArrowheads="1"/>
            </p:cNvSpPr>
            <p:nvPr/>
          </p:nvSpPr>
          <p:spPr bwMode="auto">
            <a:xfrm>
              <a:off x="2339752" y="76562"/>
              <a:ext cx="6960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</a:t>
              </a:r>
              <a:endParaRPr lang="zh-CN" altLang="en-US" sz="2000"/>
            </a:p>
          </p:txBody>
        </p:sp>
        <p:cxnSp>
          <p:nvCxnSpPr>
            <p:cNvPr id="60" name="直接箭头连接符 59"/>
            <p:cNvCxnSpPr/>
            <p:nvPr/>
          </p:nvCxnSpPr>
          <p:spPr bwMode="auto">
            <a:xfrm rot="16200000" flipH="1">
              <a:off x="2555942" y="548987"/>
              <a:ext cx="287424" cy="0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组合 60"/>
          <p:cNvGrpSpPr>
            <a:grpSpLocks/>
          </p:cNvGrpSpPr>
          <p:nvPr/>
        </p:nvGrpSpPr>
        <p:grpSpPr bwMode="auto">
          <a:xfrm>
            <a:off x="2363788" y="5970588"/>
            <a:ext cx="641350" cy="627062"/>
            <a:chOff x="2339752" y="1772816"/>
            <a:chExt cx="639919" cy="626561"/>
          </a:xfrm>
        </p:grpSpPr>
        <p:sp>
          <p:nvSpPr>
            <p:cNvPr id="24671" name="TextBox 12"/>
            <p:cNvSpPr txBox="1">
              <a:spLocks noChangeArrowheads="1"/>
            </p:cNvSpPr>
            <p:nvPr/>
          </p:nvSpPr>
          <p:spPr bwMode="auto">
            <a:xfrm>
              <a:off x="2339752" y="1999267"/>
              <a:ext cx="63991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</a:t>
              </a:r>
              <a:endParaRPr lang="zh-CN" altLang="en-US" sz="2000"/>
            </a:p>
          </p:txBody>
        </p:sp>
        <p:cxnSp>
          <p:nvCxnSpPr>
            <p:cNvPr id="63" name="直接箭头连接符 62"/>
            <p:cNvCxnSpPr/>
            <p:nvPr/>
          </p:nvCxnSpPr>
          <p:spPr bwMode="auto">
            <a:xfrm rot="16200000" flipV="1">
              <a:off x="2535927" y="1936198"/>
              <a:ext cx="328349" cy="1584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664" name="TextBox 63"/>
          <p:cNvSpPr txBox="1">
            <a:spLocks noChangeArrowheads="1"/>
          </p:cNvSpPr>
          <p:nvPr/>
        </p:nvSpPr>
        <p:spPr bwMode="auto">
          <a:xfrm>
            <a:off x="1524000" y="5229225"/>
            <a:ext cx="755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/>
              <a:t>q3</a:t>
            </a:r>
            <a:endParaRPr lang="zh-CN" altLang="en-US" sz="4000"/>
          </a:p>
        </p:txBody>
      </p:sp>
      <p:sp>
        <p:nvSpPr>
          <p:cNvPr id="24665" name="TextBox 64"/>
          <p:cNvSpPr txBox="1">
            <a:spLocks noChangeArrowheads="1"/>
          </p:cNvSpPr>
          <p:nvPr/>
        </p:nvSpPr>
        <p:spPr bwMode="auto">
          <a:xfrm>
            <a:off x="2555875" y="1249363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1</a:t>
            </a:r>
            <a:endParaRPr lang="zh-CN" altLang="en-US" sz="2800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2530475" y="3357563"/>
            <a:ext cx="38576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3</a:t>
            </a:r>
            <a:endParaRPr lang="zh-CN" altLang="en-US" sz="2800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30475" y="5516563"/>
            <a:ext cx="3857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4</a:t>
            </a:r>
            <a:endParaRPr lang="zh-CN" altLang="en-US" sz="2800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203575" y="1268413"/>
            <a:ext cx="3857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3203575" y="3357563"/>
            <a:ext cx="38576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7</a:t>
            </a:r>
            <a:endParaRPr lang="zh-CN" altLang="en-US" sz="2800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132138" y="5497513"/>
            <a:ext cx="5857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10</a:t>
            </a:r>
            <a:endParaRPr lang="zh-CN" altLang="en-US" sz="2800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851920" y="1268413"/>
            <a:ext cx="3857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4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42775E-6 L 0.07795 -2.42775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50867E-6 L 0.07257 -4.5086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81503E-6 L 0.07517 0.003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16185E-6 L 0.07483 4.16185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4624E-7 L 0.07483 4.04624E-7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95 -2.42775E-6 L 0.14878 0.0039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257 -4.50867E-6 L 0.15121 -0.0016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17 0.0037 L 0.14618 0.003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08092E-6 L 0.07743 2.08092E-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46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483 4.04624E-7 L 0.14566 -0.0011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69" grpId="0"/>
      <p:bldP spid="70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5900"/>
            <a:ext cx="5435600" cy="692150"/>
          </a:xfrm>
          <a:solidFill>
            <a:srgbClr val="FFC000"/>
          </a:solidFill>
        </p:spPr>
        <p:txBody>
          <a:bodyPr/>
          <a:lstStyle/>
          <a:p>
            <a:pPr algn="l"/>
            <a:r>
              <a:rPr lang="en-US" altLang="zh-CN" sz="3200" smtClean="0">
                <a:solidFill>
                  <a:srgbClr val="000000"/>
                </a:solidFill>
                <a:latin typeface="黑体" pitchFamily="49" charset="-122"/>
              </a:rPr>
              <a:t> </a:t>
            </a:r>
            <a:r>
              <a:rPr lang="zh-CN" altLang="en-US" sz="3200" smtClean="0">
                <a:solidFill>
                  <a:srgbClr val="000000"/>
                </a:solidFill>
                <a:latin typeface="黑体" pitchFamily="49" charset="-122"/>
              </a:rPr>
              <a:t>解题思路：</a:t>
            </a:r>
          </a:p>
        </p:txBody>
      </p:sp>
      <p:sp>
        <p:nvSpPr>
          <p:cNvPr id="25603" name="TextBox 1"/>
          <p:cNvSpPr txBox="1">
            <a:spLocks noChangeArrowheads="1"/>
          </p:cNvSpPr>
          <p:nvPr/>
        </p:nvSpPr>
        <p:spPr bwMode="auto">
          <a:xfrm>
            <a:off x="395288" y="1196975"/>
            <a:ext cx="80645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/>
              <a:t>方法</a:t>
            </a:r>
            <a:r>
              <a:rPr lang="en-US" altLang="zh-CN" sz="2800" dirty="0"/>
              <a:t>1</a:t>
            </a:r>
            <a:r>
              <a:rPr lang="zh-CN" altLang="en-US" sz="2800" dirty="0"/>
              <a:t>：三个队列； </a:t>
            </a:r>
            <a:r>
              <a:rPr lang="en-US" altLang="zh-CN" sz="2800" dirty="0"/>
              <a:t>STL</a:t>
            </a:r>
            <a:r>
              <a:rPr lang="zh-CN" altLang="en-US" sz="2800" dirty="0"/>
              <a:t>（通过</a:t>
            </a:r>
            <a:r>
              <a:rPr lang="en-US" altLang="zh-CN" sz="2800" dirty="0"/>
              <a:t>70%</a:t>
            </a:r>
            <a:r>
              <a:rPr lang="zh-CN" altLang="en-US" sz="2800" dirty="0"/>
              <a:t>的数据）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方法</a:t>
            </a:r>
            <a:r>
              <a:rPr lang="en-US" altLang="zh-CN" sz="2800" dirty="0"/>
              <a:t>2</a:t>
            </a:r>
            <a:r>
              <a:rPr lang="zh-CN" altLang="en-US" sz="2800" dirty="0"/>
              <a:t>：三个数组 </a:t>
            </a:r>
            <a:r>
              <a:rPr lang="en-US" altLang="zh-CN" sz="2800" dirty="0"/>
              <a:t>+ </a:t>
            </a:r>
            <a:r>
              <a:rPr lang="zh-CN" altLang="en-US" sz="2800" dirty="0"/>
              <a:t>三对队首、队尾“指针</a:t>
            </a:r>
            <a:r>
              <a:rPr lang="en-US" altLang="zh-CN" sz="2800" dirty="0"/>
              <a:t>”</a:t>
            </a:r>
            <a:r>
              <a:rPr lang="zh-CN" altLang="en-US" sz="2800" dirty="0"/>
              <a:t>（</a:t>
            </a:r>
            <a:r>
              <a:rPr lang="en-US" altLang="zh-CN" sz="2800" dirty="0"/>
              <a:t>AC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方法</a:t>
            </a:r>
            <a:r>
              <a:rPr lang="en-US" altLang="zh-CN" sz="2800" dirty="0"/>
              <a:t>3</a:t>
            </a:r>
            <a:r>
              <a:rPr lang="zh-CN" altLang="en-US" sz="2800" dirty="0"/>
              <a:t>：一个数组 </a:t>
            </a:r>
            <a:r>
              <a:rPr lang="en-US" altLang="zh-CN" sz="2800" dirty="0"/>
              <a:t> + </a:t>
            </a:r>
            <a:r>
              <a:rPr lang="zh-CN" altLang="en-US" sz="2800" dirty="0"/>
              <a:t>两个队首指针（</a:t>
            </a:r>
            <a:r>
              <a:rPr lang="en-US" altLang="zh-CN" sz="2800" dirty="0"/>
              <a:t>AC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endParaRPr lang="en-US" altLang="zh-CN" sz="2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79613" y="4768850"/>
          <a:ext cx="5904654" cy="1036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3522"/>
                <a:gridCol w="843522"/>
                <a:gridCol w="843522"/>
                <a:gridCol w="843522"/>
                <a:gridCol w="843522"/>
                <a:gridCol w="843522"/>
                <a:gridCol w="843522"/>
              </a:tblGrid>
              <a:tr h="475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</a:tr>
              <a:tr h="475779"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630" name="TextBox 15"/>
          <p:cNvSpPr txBox="1">
            <a:spLocks noChangeArrowheads="1"/>
          </p:cNvSpPr>
          <p:nvPr/>
        </p:nvSpPr>
        <p:spPr bwMode="auto">
          <a:xfrm>
            <a:off x="1187450" y="4913313"/>
            <a:ext cx="4699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/>
              <a:t>q</a:t>
            </a:r>
            <a:endParaRPr lang="zh-CN" altLang="en-US" sz="4000"/>
          </a:p>
        </p:txBody>
      </p:sp>
      <p:sp>
        <p:nvSpPr>
          <p:cNvPr id="25631" name="TextBox 64"/>
          <p:cNvSpPr txBox="1">
            <a:spLocks noChangeArrowheads="1"/>
          </p:cNvSpPr>
          <p:nvPr/>
        </p:nvSpPr>
        <p:spPr bwMode="auto">
          <a:xfrm>
            <a:off x="2243138" y="5273675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1</a:t>
            </a:r>
            <a:endParaRPr lang="zh-CN" altLang="en-US" sz="2800"/>
          </a:p>
        </p:txBody>
      </p:sp>
      <p:grpSp>
        <p:nvGrpSpPr>
          <p:cNvPr id="2" name="组合 17"/>
          <p:cNvGrpSpPr>
            <a:grpSpLocks/>
          </p:cNvGrpSpPr>
          <p:nvPr/>
        </p:nvGrpSpPr>
        <p:grpSpPr bwMode="auto">
          <a:xfrm>
            <a:off x="2051050" y="4008438"/>
            <a:ext cx="398463" cy="615950"/>
            <a:chOff x="2843808" y="1916832"/>
            <a:chExt cx="397866" cy="615950"/>
          </a:xfrm>
        </p:grpSpPr>
        <p:sp>
          <p:nvSpPr>
            <p:cNvPr id="25639" name="TextBox 9"/>
            <p:cNvSpPr txBox="1">
              <a:spLocks noChangeArrowheads="1"/>
            </p:cNvSpPr>
            <p:nvPr/>
          </p:nvSpPr>
          <p:spPr bwMode="auto">
            <a:xfrm>
              <a:off x="2843808" y="1916832"/>
              <a:ext cx="39786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f2</a:t>
              </a:r>
              <a:endParaRPr lang="zh-CN" altLang="en-US" sz="2000"/>
            </a:p>
          </p:txBody>
        </p:sp>
        <p:cxnSp>
          <p:nvCxnSpPr>
            <p:cNvPr id="20" name="直接箭头连接符 19"/>
            <p:cNvCxnSpPr/>
            <p:nvPr/>
          </p:nvCxnSpPr>
          <p:spPr bwMode="auto">
            <a:xfrm rot="16200000" flipH="1">
              <a:off x="2844386" y="2389113"/>
              <a:ext cx="287338" cy="0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组合 20"/>
          <p:cNvGrpSpPr>
            <a:grpSpLocks/>
          </p:cNvGrpSpPr>
          <p:nvPr/>
        </p:nvGrpSpPr>
        <p:grpSpPr bwMode="auto">
          <a:xfrm>
            <a:off x="2484438" y="4008438"/>
            <a:ext cx="396875" cy="615950"/>
            <a:chOff x="2843808" y="1916832"/>
            <a:chExt cx="397866" cy="615950"/>
          </a:xfrm>
        </p:grpSpPr>
        <p:sp>
          <p:nvSpPr>
            <p:cNvPr id="25637" name="TextBox 9"/>
            <p:cNvSpPr txBox="1">
              <a:spLocks noChangeArrowheads="1"/>
            </p:cNvSpPr>
            <p:nvPr/>
          </p:nvSpPr>
          <p:spPr bwMode="auto">
            <a:xfrm>
              <a:off x="2843808" y="1916832"/>
              <a:ext cx="39786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f3</a:t>
              </a:r>
              <a:endParaRPr lang="zh-CN" altLang="en-US" sz="2000"/>
            </a:p>
          </p:txBody>
        </p:sp>
        <p:cxnSp>
          <p:nvCxnSpPr>
            <p:cNvPr id="23" name="直接箭头连接符 22"/>
            <p:cNvCxnSpPr/>
            <p:nvPr/>
          </p:nvCxnSpPr>
          <p:spPr bwMode="auto">
            <a:xfrm rot="16200000" flipH="1">
              <a:off x="2844962" y="2389113"/>
              <a:ext cx="287338" cy="0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64"/>
          <p:cNvSpPr txBox="1">
            <a:spLocks noChangeArrowheads="1"/>
          </p:cNvSpPr>
          <p:nvPr/>
        </p:nvSpPr>
        <p:spPr bwMode="auto">
          <a:xfrm>
            <a:off x="3059113" y="5273675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3</a:t>
            </a:r>
            <a:endParaRPr lang="zh-CN" altLang="en-US" sz="2800"/>
          </a:p>
        </p:txBody>
      </p:sp>
      <p:sp>
        <p:nvSpPr>
          <p:cNvPr id="31" name="TextBox 64"/>
          <p:cNvSpPr txBox="1">
            <a:spLocks noChangeArrowheads="1"/>
          </p:cNvSpPr>
          <p:nvPr/>
        </p:nvSpPr>
        <p:spPr bwMode="auto">
          <a:xfrm>
            <a:off x="3924300" y="5273675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/>
              <a:t>4</a:t>
            </a:r>
            <a:endParaRPr lang="zh-CN" altLang="en-US" sz="2800" dirty="0"/>
          </a:p>
        </p:txBody>
      </p:sp>
      <p:sp>
        <p:nvSpPr>
          <p:cNvPr id="16" name="TextBox 64"/>
          <p:cNvSpPr txBox="1">
            <a:spLocks noChangeArrowheads="1"/>
          </p:cNvSpPr>
          <p:nvPr/>
        </p:nvSpPr>
        <p:spPr bwMode="auto">
          <a:xfrm>
            <a:off x="4716016" y="5273675"/>
            <a:ext cx="3850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7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5.20231E-7 L 0.10434 -5.20231E-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5.20231E-7 L 0.08854 -5.20231E-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34 -5.20231E-7 L 0.19097 -5.20231E-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标题 3"/>
          <p:cNvSpPr>
            <a:spLocks noGrp="1" noChangeArrowheads="1"/>
          </p:cNvSpPr>
          <p:nvPr>
            <p:ph type="ctrTitle"/>
          </p:nvPr>
        </p:nvSpPr>
        <p:spPr>
          <a:xfrm>
            <a:off x="1476375" y="2276475"/>
            <a:ext cx="6554788" cy="1803400"/>
          </a:xfrm>
        </p:spPr>
        <p:txBody>
          <a:bodyPr/>
          <a:lstStyle/>
          <a:p>
            <a:r>
              <a:rPr lang="zh-CN" altLang="en-US" sz="5500" smtClean="0">
                <a:solidFill>
                  <a:srgbClr val="000000"/>
                </a:solidFill>
                <a:latin typeface="黑体" pitchFamily="49" charset="-122"/>
              </a:rPr>
              <a:t>讲座</a:t>
            </a:r>
            <a:r>
              <a:rPr lang="en-US" altLang="zh-CN" sz="5500" smtClean="0">
                <a:solidFill>
                  <a:srgbClr val="000000"/>
                </a:solidFill>
                <a:latin typeface="黑体" pitchFamily="49" charset="-122"/>
              </a:rPr>
              <a:t>1</a:t>
            </a:r>
            <a:r>
              <a:rPr lang="zh-CN" altLang="en-US" sz="5500" smtClean="0">
                <a:solidFill>
                  <a:srgbClr val="000000"/>
                </a:solidFill>
                <a:latin typeface="黑体" pitchFamily="49" charset="-122"/>
              </a:rPr>
              <a:t>、队列及宽搜</a:t>
            </a:r>
          </a:p>
        </p:txBody>
      </p:sp>
      <p:graphicFrame>
        <p:nvGraphicFramePr>
          <p:cNvPr id="1026" name="对象 1"/>
          <p:cNvGraphicFramePr>
            <a:graphicFrameLocks/>
          </p:cNvGraphicFramePr>
          <p:nvPr/>
        </p:nvGraphicFramePr>
        <p:xfrm>
          <a:off x="4572000" y="3429000"/>
          <a:ext cx="0" cy="0"/>
        </p:xfrm>
        <a:graphic>
          <a:graphicData uri="http://schemas.openxmlformats.org/presentationml/2006/ole">
            <p:oleObj spid="_x0000_s1026" r:id="rId4" imgW="4572139" imgH="3428994" progId="PowerPoint.Show.8">
              <p:embed/>
            </p:oleObj>
          </a:graphicData>
        </a:graphic>
      </p:graphicFrame>
      <p:graphicFrame>
        <p:nvGraphicFramePr>
          <p:cNvPr id="1027" name="对象 5"/>
          <p:cNvGraphicFramePr>
            <a:graphicFrameLocks/>
          </p:cNvGraphicFramePr>
          <p:nvPr/>
        </p:nvGraphicFramePr>
        <p:xfrm>
          <a:off x="4572000" y="3429000"/>
          <a:ext cx="0" cy="0"/>
        </p:xfrm>
        <a:graphic>
          <a:graphicData uri="http://schemas.openxmlformats.org/presentationml/2006/ole">
            <p:oleObj spid="_x0000_s1027" r:id="rId5" imgW="4572139" imgH="3428994" progId="PowerPoint.Show.8">
              <p:embed/>
            </p:oleObj>
          </a:graphicData>
        </a:graphic>
      </p:graphicFrame>
      <p:sp>
        <p:nvSpPr>
          <p:cNvPr id="1029" name="副标题 5"/>
          <p:cNvSpPr>
            <a:spLocks noGrp="1"/>
          </p:cNvSpPr>
          <p:nvPr>
            <p:ph type="subTitle" idx="1"/>
          </p:nvPr>
        </p:nvSpPr>
        <p:spPr>
          <a:xfrm>
            <a:off x="3060700" y="4089400"/>
            <a:ext cx="3022600" cy="396875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江苏省扬州中学 刘超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标题 3"/>
          <p:cNvSpPr>
            <a:spLocks noGrp="1" noChangeArrowheads="1"/>
          </p:cNvSpPr>
          <p:nvPr>
            <p:ph type="ctrTitle"/>
          </p:nvPr>
        </p:nvSpPr>
        <p:spPr>
          <a:xfrm>
            <a:off x="1476375" y="2276475"/>
            <a:ext cx="6554788" cy="1803400"/>
          </a:xfrm>
        </p:spPr>
        <p:txBody>
          <a:bodyPr/>
          <a:lstStyle/>
          <a:p>
            <a:r>
              <a:rPr lang="zh-CN" altLang="en-US" sz="5500" smtClean="0">
                <a:solidFill>
                  <a:srgbClr val="000000"/>
                </a:solidFill>
                <a:latin typeface="黑体" pitchFamily="49" charset="-122"/>
              </a:rPr>
              <a:t>二、宽搜入门</a:t>
            </a:r>
          </a:p>
        </p:txBody>
      </p:sp>
      <p:graphicFrame>
        <p:nvGraphicFramePr>
          <p:cNvPr id="3074" name="对象 1"/>
          <p:cNvGraphicFramePr>
            <a:graphicFrameLocks/>
          </p:cNvGraphicFramePr>
          <p:nvPr/>
        </p:nvGraphicFramePr>
        <p:xfrm>
          <a:off x="4572000" y="3429000"/>
          <a:ext cx="0" cy="0"/>
        </p:xfrm>
        <a:graphic>
          <a:graphicData uri="http://schemas.openxmlformats.org/presentationml/2006/ole">
            <p:oleObj spid="_x0000_s3074" r:id="rId4" imgW="4572139" imgH="3428994" progId="PowerPoint.Show.8">
              <p:embed/>
            </p:oleObj>
          </a:graphicData>
        </a:graphic>
      </p:graphicFrame>
      <p:graphicFrame>
        <p:nvGraphicFramePr>
          <p:cNvPr id="3075" name="对象 5"/>
          <p:cNvGraphicFramePr>
            <a:graphicFrameLocks/>
          </p:cNvGraphicFramePr>
          <p:nvPr/>
        </p:nvGraphicFramePr>
        <p:xfrm>
          <a:off x="4572000" y="3429000"/>
          <a:ext cx="0" cy="0"/>
        </p:xfrm>
        <a:graphic>
          <a:graphicData uri="http://schemas.openxmlformats.org/presentationml/2006/ole">
            <p:oleObj spid="_x0000_s3075" r:id="rId5" imgW="4572139" imgH="3428994" progId="PowerPoint.Show.8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0350"/>
            <a:ext cx="6659563" cy="692150"/>
          </a:xfrm>
          <a:solidFill>
            <a:srgbClr val="FFC000"/>
          </a:solidFill>
        </p:spPr>
        <p:txBody>
          <a:bodyPr/>
          <a:lstStyle/>
          <a:p>
            <a:pPr algn="l"/>
            <a:r>
              <a:rPr lang="zh-CN" altLang="en-US" sz="3200" smtClean="0">
                <a:solidFill>
                  <a:srgbClr val="000000"/>
                </a:solidFill>
                <a:latin typeface="黑体" pitchFamily="49" charset="-122"/>
              </a:rPr>
              <a:t> </a:t>
            </a:r>
            <a:r>
              <a:rPr lang="en-US" altLang="zh-CN" sz="3200" smtClean="0">
                <a:solidFill>
                  <a:srgbClr val="000000"/>
                </a:solidFill>
                <a:latin typeface="黑体" pitchFamily="49" charset="-122"/>
              </a:rPr>
              <a:t>2.1 </a:t>
            </a:r>
            <a:r>
              <a:rPr lang="zh-CN" altLang="en-US" sz="3200" smtClean="0">
                <a:solidFill>
                  <a:srgbClr val="000000"/>
                </a:solidFill>
                <a:latin typeface="黑体" pitchFamily="49" charset="-122"/>
              </a:rPr>
              <a:t>宽搜模型：逐层扩展</a:t>
            </a:r>
          </a:p>
        </p:txBody>
      </p:sp>
      <p:pic>
        <p:nvPicPr>
          <p:cNvPr id="26627" name="图片 7" descr="未标题-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196975"/>
            <a:ext cx="449580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图片 3" descr="Animated_BFS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9338" y="1557338"/>
            <a:ext cx="3998912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矩形 21"/>
          <p:cNvSpPr>
            <a:spLocks noChangeArrowheads="1"/>
          </p:cNvSpPr>
          <p:nvPr/>
        </p:nvSpPr>
        <p:spPr bwMode="auto">
          <a:xfrm>
            <a:off x="250825" y="5805264"/>
            <a:ext cx="83883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</a:rPr>
              <a:t>      </a:t>
            </a:r>
            <a:r>
              <a:rPr lang="zh-CN" altLang="en-US" sz="2400" dirty="0">
                <a:solidFill>
                  <a:srgbClr val="000000"/>
                </a:solidFill>
              </a:rPr>
              <a:t>为保证“先访问的优先扩展”，宽搜需用到符合“先进先出”特点的队列这种重要的数据结构。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47664" y="54452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按辈分拜年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56176" y="54452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按层次扩展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0350"/>
            <a:ext cx="6659563" cy="692150"/>
          </a:xfrm>
          <a:solidFill>
            <a:srgbClr val="FFC000"/>
          </a:solidFill>
        </p:spPr>
        <p:txBody>
          <a:bodyPr/>
          <a:lstStyle/>
          <a:p>
            <a:pPr algn="l"/>
            <a:r>
              <a:rPr lang="zh-CN" altLang="en-US" sz="3200" smtClean="0">
                <a:solidFill>
                  <a:srgbClr val="000000"/>
                </a:solidFill>
                <a:latin typeface="黑体" pitchFamily="49" charset="-122"/>
              </a:rPr>
              <a:t> </a:t>
            </a:r>
            <a:r>
              <a:rPr lang="en-US" altLang="zh-CN" sz="3200" smtClean="0">
                <a:solidFill>
                  <a:srgbClr val="000000"/>
                </a:solidFill>
                <a:latin typeface="黑体" pitchFamily="49" charset="-122"/>
              </a:rPr>
              <a:t>2.2 </a:t>
            </a:r>
            <a:r>
              <a:rPr lang="zh-CN" altLang="en-US" sz="3200" smtClean="0">
                <a:solidFill>
                  <a:srgbClr val="000000"/>
                </a:solidFill>
                <a:latin typeface="黑体" pitchFamily="49" charset="-122"/>
              </a:rPr>
              <a:t>宽搜框架</a:t>
            </a:r>
          </a:p>
        </p:txBody>
      </p:sp>
      <p:sp>
        <p:nvSpPr>
          <p:cNvPr id="27651" name="TextBox 6"/>
          <p:cNvSpPr txBox="1">
            <a:spLocks noChangeArrowheads="1"/>
          </p:cNvSpPr>
          <p:nvPr/>
        </p:nvSpPr>
        <p:spPr bwMode="auto">
          <a:xfrm>
            <a:off x="1187450" y="1568450"/>
            <a:ext cx="6624638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队列初始化；初始结点入队</a:t>
            </a:r>
            <a:r>
              <a:rPr lang="en-US" altLang="zh-CN" sz="2400"/>
              <a:t>;       </a:t>
            </a:r>
          </a:p>
          <a:p>
            <a:r>
              <a:rPr lang="en-US" altLang="zh-CN" sz="2400"/>
              <a:t>while(</a:t>
            </a:r>
            <a:r>
              <a:rPr lang="zh-CN" altLang="en-US" sz="2400"/>
              <a:t>队列不空</a:t>
            </a:r>
            <a:r>
              <a:rPr lang="en-US" altLang="zh-CN" sz="2400"/>
              <a:t>) </a:t>
            </a:r>
            <a:endParaRPr lang="zh-CN" altLang="en-US" sz="2400"/>
          </a:p>
          <a:p>
            <a:r>
              <a:rPr lang="en-US" altLang="zh-CN" sz="2400"/>
              <a:t>{</a:t>
            </a:r>
          </a:p>
          <a:p>
            <a:r>
              <a:rPr lang="en-US" altLang="zh-CN" sz="2400"/>
              <a:t>         </a:t>
            </a:r>
            <a:r>
              <a:rPr lang="zh-CN" altLang="en-US" sz="2400"/>
              <a:t>取队首结点进行扩展</a:t>
            </a:r>
            <a:r>
              <a:rPr lang="en-US" altLang="zh-CN" sz="2400"/>
              <a:t>; </a:t>
            </a:r>
          </a:p>
          <a:p>
            <a:r>
              <a:rPr lang="en-US" altLang="zh-CN" sz="2400"/>
              <a:t>         for(</a:t>
            </a:r>
            <a:r>
              <a:rPr lang="zh-CN" altLang="en-US" sz="2400"/>
              <a:t>对所有可能的拓展状态</a:t>
            </a:r>
            <a:r>
              <a:rPr lang="en-US" altLang="zh-CN" sz="2400"/>
              <a:t>)</a:t>
            </a:r>
          </a:p>
          <a:p>
            <a:r>
              <a:rPr lang="en-US" altLang="zh-CN" sz="2400"/>
              <a:t>         {</a:t>
            </a:r>
          </a:p>
          <a:p>
            <a:r>
              <a:rPr lang="en-US" altLang="zh-CN" sz="2400"/>
              <a:t>	     if(</a:t>
            </a:r>
            <a:r>
              <a:rPr lang="zh-CN" altLang="en-US" sz="2400"/>
              <a:t>新状态合法</a:t>
            </a:r>
            <a:r>
              <a:rPr lang="en-US" altLang="zh-CN" sz="2400"/>
              <a:t>)  </a:t>
            </a:r>
            <a:r>
              <a:rPr lang="zh-CN" altLang="en-US" sz="2400"/>
              <a:t>入队</a:t>
            </a:r>
            <a:r>
              <a:rPr lang="en-US" altLang="zh-CN" sz="2400"/>
              <a:t>;</a:t>
            </a:r>
          </a:p>
          <a:p>
            <a:r>
              <a:rPr lang="en-US" altLang="zh-CN" sz="2400"/>
              <a:t>                if(</a:t>
            </a:r>
            <a:r>
              <a:rPr lang="zh-CN" altLang="en-US" sz="2400"/>
              <a:t>当前状态是目标状态</a:t>
            </a:r>
            <a:r>
              <a:rPr lang="en-US" altLang="zh-CN" sz="2400"/>
              <a:t>)	</a:t>
            </a:r>
          </a:p>
          <a:p>
            <a:r>
              <a:rPr lang="en-US" altLang="zh-CN" sz="2400"/>
              <a:t>                          </a:t>
            </a:r>
            <a:r>
              <a:rPr lang="zh-CN" altLang="en-US" sz="2400"/>
              <a:t>处理</a:t>
            </a:r>
            <a:r>
              <a:rPr lang="en-US" altLang="zh-CN" sz="2400"/>
              <a:t>(</a:t>
            </a:r>
            <a:r>
              <a:rPr lang="zh-CN" altLang="en-US" sz="2400"/>
              <a:t>输出解或比较解的优劣</a:t>
            </a:r>
            <a:r>
              <a:rPr lang="en-US" altLang="zh-CN" sz="2400"/>
              <a:t>); </a:t>
            </a:r>
          </a:p>
          <a:p>
            <a:r>
              <a:rPr lang="en-US" altLang="zh-CN" sz="2400"/>
              <a:t>	}</a:t>
            </a:r>
          </a:p>
          <a:p>
            <a:r>
              <a:rPr lang="en-US" altLang="zh-CN" sz="2400"/>
              <a:t>	</a:t>
            </a:r>
            <a:r>
              <a:rPr lang="zh-CN" altLang="en-US" sz="2400"/>
              <a:t>队首结点扩展完毕，出队</a:t>
            </a:r>
            <a:r>
              <a:rPr lang="en-US" altLang="zh-CN" sz="2400"/>
              <a:t>; </a:t>
            </a:r>
          </a:p>
          <a:p>
            <a:r>
              <a:rPr lang="en-US" altLang="zh-CN" sz="24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0350"/>
            <a:ext cx="6659563" cy="692150"/>
          </a:xfrm>
          <a:solidFill>
            <a:srgbClr val="FFC000"/>
          </a:solidFill>
        </p:spPr>
        <p:txBody>
          <a:bodyPr/>
          <a:lstStyle/>
          <a:p>
            <a:pPr algn="l"/>
            <a:r>
              <a:rPr lang="zh-CN" altLang="en-US" sz="3200" dirty="0" smtClean="0">
                <a:solidFill>
                  <a:srgbClr val="000000"/>
                </a:solidFill>
                <a:latin typeface="黑体" pitchFamily="49" charset="-122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黑体" pitchFamily="49" charset="-122"/>
              </a:rPr>
              <a:t>2.3 </a:t>
            </a:r>
            <a:r>
              <a:rPr lang="zh-CN" altLang="en-US" sz="3200" dirty="0" smtClean="0">
                <a:solidFill>
                  <a:srgbClr val="000000"/>
                </a:solidFill>
                <a:latin typeface="黑体" pitchFamily="49" charset="-122"/>
              </a:rPr>
              <a:t>宽搜应用</a:t>
            </a:r>
          </a:p>
        </p:txBody>
      </p:sp>
      <p:sp>
        <p:nvSpPr>
          <p:cNvPr id="8" name="内容占位符 2"/>
          <p:cNvSpPr txBox="1">
            <a:spLocks noChangeArrowheads="1"/>
          </p:cNvSpPr>
          <p:nvPr/>
        </p:nvSpPr>
        <p:spPr>
          <a:xfrm>
            <a:off x="323850" y="1295400"/>
            <a:ext cx="8604250" cy="5229225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200" dirty="0">
                <a:latin typeface="+mn-lt"/>
                <a:ea typeface="+mn-ea"/>
              </a:rPr>
              <a:t>BFS</a:t>
            </a:r>
            <a:r>
              <a:rPr lang="zh-CN" altLang="en-US" sz="3200" dirty="0">
                <a:latin typeface="+mn-lt"/>
                <a:ea typeface="+mn-ea"/>
              </a:rPr>
              <a:t>问题解决的关键</a:t>
            </a:r>
            <a:endParaRPr lang="en-US" altLang="zh-CN" sz="3200" dirty="0">
              <a:latin typeface="+mn-lt"/>
              <a:ea typeface="+mn-ea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3200" dirty="0"/>
              <a:t>状态表示：状态一般是指现场信息的描述，通常用</a:t>
            </a:r>
            <a:r>
              <a:rPr lang="en-US" altLang="zh-CN" sz="3200" dirty="0"/>
              <a:t>T</a:t>
            </a:r>
            <a:r>
              <a:rPr lang="zh-CN" altLang="en-US" sz="3200" dirty="0"/>
              <a:t>表示。一般用</a:t>
            </a:r>
            <a:r>
              <a:rPr lang="en-US" altLang="zh-CN" sz="3200" dirty="0"/>
              <a:t>T0</a:t>
            </a:r>
            <a:r>
              <a:rPr lang="zh-CN" altLang="en-US" sz="3200" dirty="0"/>
              <a:t>表示初始状态，</a:t>
            </a:r>
            <a:r>
              <a:rPr lang="en-US" altLang="zh-CN" sz="3200" dirty="0" err="1"/>
              <a:t>Tn</a:t>
            </a:r>
            <a:r>
              <a:rPr lang="zh-CN" altLang="en-US" sz="3200" dirty="0"/>
              <a:t>表示目标状态。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3200" dirty="0"/>
              <a:t>状态转移：根据产生式规则和约束条件控制从当前状态转移到下一个状态。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3200" dirty="0"/>
              <a:t>状态判重：大多数情况下，出现重复状态会造成死循环或空间的浪费</a:t>
            </a:r>
            <a:r>
              <a:rPr lang="zh-CN" altLang="en-US" sz="3200" b="1" dirty="0"/>
              <a:t>。</a:t>
            </a:r>
            <a:endParaRPr lang="en-US" altLang="zh-CN" sz="3200" b="1" dirty="0"/>
          </a:p>
        </p:txBody>
      </p:sp>
      <p:sp>
        <p:nvSpPr>
          <p:cNvPr id="12" name="对角圆角矩形 11"/>
          <p:cNvSpPr/>
          <p:nvPr/>
        </p:nvSpPr>
        <p:spPr>
          <a:xfrm>
            <a:off x="2195513" y="1916113"/>
            <a:ext cx="4897437" cy="985837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/>
                </a:solidFill>
              </a:rPr>
              <a:t>现在在哪儿？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对角圆角矩形 12"/>
          <p:cNvSpPr/>
          <p:nvPr/>
        </p:nvSpPr>
        <p:spPr>
          <a:xfrm>
            <a:off x="2195513" y="3357563"/>
            <a:ext cx="4897437" cy="985837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/>
                </a:solidFill>
              </a:rPr>
              <a:t>下一步去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哪？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对角圆角矩形 13"/>
          <p:cNvSpPr/>
          <p:nvPr/>
        </p:nvSpPr>
        <p:spPr>
          <a:xfrm>
            <a:off x="2268538" y="4652963"/>
            <a:ext cx="4824412" cy="936625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/>
                </a:solidFill>
              </a:rPr>
              <a:t>去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过就别去！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Box 1"/>
          <p:cNvSpPr txBox="1">
            <a:spLocks noChangeArrowheads="1"/>
          </p:cNvSpPr>
          <p:nvPr/>
        </p:nvSpPr>
        <p:spPr bwMode="auto">
          <a:xfrm>
            <a:off x="611188" y="1125538"/>
            <a:ext cx="8064500" cy="526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/>
              <a:t>例</a:t>
            </a:r>
            <a:r>
              <a:rPr lang="en-US" altLang="zh-CN" sz="2800" b="1" dirty="0" smtClean="0"/>
              <a:t>3  </a:t>
            </a:r>
            <a:r>
              <a:rPr lang="zh-CN" altLang="en-US" sz="2800" b="1" dirty="0"/>
              <a:t>抓住那头牛</a:t>
            </a:r>
            <a:r>
              <a:rPr lang="en-US" sz="2800" b="1" dirty="0"/>
              <a:t>(</a:t>
            </a:r>
            <a:r>
              <a:rPr lang="en-US" sz="2800" b="1" dirty="0" err="1"/>
              <a:t>openjudge</a:t>
            </a:r>
            <a:r>
              <a:rPr lang="zh-CN" altLang="en-US" sz="2800" b="1" dirty="0"/>
              <a:t>题库</a:t>
            </a:r>
            <a:r>
              <a:rPr lang="en-US" sz="2800" b="1" dirty="0"/>
              <a:t>2971)</a:t>
            </a:r>
            <a:endParaRPr lang="zh-CN" altLang="en-US" sz="2800" dirty="0"/>
          </a:p>
          <a:p>
            <a:pPr>
              <a:defRPr/>
            </a:pPr>
            <a:r>
              <a:rPr lang="en-US" altLang="zh-CN" sz="2800" dirty="0">
                <a:latin typeface="Helvetica Neue"/>
              </a:rPr>
              <a:t>【</a:t>
            </a:r>
            <a:r>
              <a:rPr lang="zh-CN" altLang="en-US" sz="2800" dirty="0">
                <a:latin typeface="Helvetica Neue"/>
              </a:rPr>
              <a:t>题目描述</a:t>
            </a:r>
            <a:r>
              <a:rPr lang="en-US" altLang="zh-CN" sz="2800" dirty="0">
                <a:latin typeface="Helvetica Neue"/>
              </a:rPr>
              <a:t>】</a:t>
            </a:r>
          </a:p>
          <a:p>
            <a:pPr>
              <a:defRPr/>
            </a:pPr>
            <a:r>
              <a:rPr lang="zh-CN" altLang="en-US" sz="2800" dirty="0">
                <a:latin typeface="Helvetica Neue"/>
              </a:rPr>
              <a:t>      </a:t>
            </a:r>
            <a:r>
              <a:rPr lang="zh-CN" altLang="en-US" sz="2800" dirty="0"/>
              <a:t> </a:t>
            </a:r>
            <a:r>
              <a:rPr lang="zh-CN" altLang="en-US" sz="2800" dirty="0">
                <a:latin typeface="+mn-ea"/>
              </a:rPr>
              <a:t>农夫知道一头牛的位置，想要抓住它。农夫和牛都位于数轴上，农夫起始位于点</a:t>
            </a:r>
            <a:r>
              <a:rPr lang="en-US" altLang="zh-CN" sz="2800" dirty="0">
                <a:latin typeface="+mn-ea"/>
              </a:rPr>
              <a:t>N(0&lt;=N&lt;=100000)</a:t>
            </a:r>
            <a:r>
              <a:rPr lang="zh-CN" altLang="en-US" sz="2800" dirty="0">
                <a:latin typeface="+mn-ea"/>
              </a:rPr>
              <a:t>，牛位于点</a:t>
            </a:r>
            <a:r>
              <a:rPr lang="en-US" altLang="zh-CN" sz="2800" dirty="0">
                <a:latin typeface="+mn-ea"/>
              </a:rPr>
              <a:t>K(0&lt;=K&lt;=100000)</a:t>
            </a:r>
            <a:r>
              <a:rPr lang="zh-CN" altLang="en-US" sz="2800" dirty="0">
                <a:latin typeface="+mn-ea"/>
              </a:rPr>
              <a:t>。</a:t>
            </a:r>
            <a:endParaRPr lang="en-US" altLang="zh-CN" sz="2800" dirty="0">
              <a:latin typeface="+mn-ea"/>
            </a:endParaRPr>
          </a:p>
          <a:p>
            <a:pPr>
              <a:defRPr/>
            </a:pPr>
            <a:r>
              <a:rPr lang="en-US" altLang="zh-CN" sz="2800" dirty="0">
                <a:latin typeface="+mn-ea"/>
              </a:rPr>
              <a:t>    </a:t>
            </a:r>
            <a:r>
              <a:rPr lang="zh-CN" altLang="en-US" sz="2800" dirty="0">
                <a:latin typeface="+mn-ea"/>
              </a:rPr>
              <a:t>农夫有两种移动方式：</a:t>
            </a:r>
          </a:p>
          <a:p>
            <a:pPr>
              <a:defRPr/>
            </a:pPr>
            <a:r>
              <a:rPr lang="zh-CN" altLang="en-US" sz="2800" dirty="0">
                <a:latin typeface="+mn-ea"/>
              </a:rPr>
              <a:t>    </a:t>
            </a:r>
            <a:r>
              <a:rPr lang="en-US" altLang="zh-CN" sz="2800" dirty="0">
                <a:latin typeface="+mn-ea"/>
              </a:rPr>
              <a:t>1</a:t>
            </a:r>
            <a:r>
              <a:rPr lang="zh-CN" altLang="en-US" sz="2800" dirty="0">
                <a:latin typeface="+mn-ea"/>
              </a:rPr>
              <a:t>、从</a:t>
            </a:r>
            <a:r>
              <a:rPr lang="en-US" altLang="zh-CN" sz="2800" dirty="0">
                <a:latin typeface="+mn-ea"/>
              </a:rPr>
              <a:t>X</a:t>
            </a:r>
            <a:r>
              <a:rPr lang="zh-CN" altLang="en-US" sz="2800" dirty="0">
                <a:latin typeface="+mn-ea"/>
              </a:rPr>
              <a:t>移动到</a:t>
            </a:r>
            <a:r>
              <a:rPr lang="en-US" altLang="zh-CN" sz="2800" dirty="0">
                <a:latin typeface="+mn-ea"/>
              </a:rPr>
              <a:t>X-1</a:t>
            </a:r>
            <a:r>
              <a:rPr lang="zh-CN" altLang="en-US" sz="2800" dirty="0">
                <a:latin typeface="+mn-ea"/>
              </a:rPr>
              <a:t>或</a:t>
            </a:r>
            <a:r>
              <a:rPr lang="en-US" altLang="zh-CN" sz="2800" dirty="0">
                <a:latin typeface="+mn-ea"/>
              </a:rPr>
              <a:t>X+1</a:t>
            </a:r>
            <a:r>
              <a:rPr lang="zh-CN" altLang="en-US" sz="2800" dirty="0">
                <a:latin typeface="+mn-ea"/>
              </a:rPr>
              <a:t>，每次移动花费一分钟</a:t>
            </a:r>
          </a:p>
          <a:p>
            <a:pPr>
              <a:defRPr/>
            </a:pPr>
            <a:r>
              <a:rPr lang="zh-CN" altLang="en-US" sz="2800" dirty="0">
                <a:latin typeface="+mn-ea"/>
              </a:rPr>
              <a:t>    </a:t>
            </a:r>
            <a:r>
              <a:rPr lang="en-US" altLang="zh-CN" sz="2800" dirty="0">
                <a:latin typeface="+mn-ea"/>
              </a:rPr>
              <a:t>2</a:t>
            </a:r>
            <a:r>
              <a:rPr lang="zh-CN" altLang="en-US" sz="2800" dirty="0">
                <a:latin typeface="+mn-ea"/>
              </a:rPr>
              <a:t>、从</a:t>
            </a:r>
            <a:r>
              <a:rPr lang="en-US" altLang="zh-CN" sz="2800" dirty="0">
                <a:latin typeface="+mn-ea"/>
              </a:rPr>
              <a:t>X</a:t>
            </a:r>
            <a:r>
              <a:rPr lang="zh-CN" altLang="en-US" sz="2800" dirty="0">
                <a:latin typeface="+mn-ea"/>
              </a:rPr>
              <a:t>移动到</a:t>
            </a:r>
            <a:r>
              <a:rPr lang="en-US" altLang="zh-CN" sz="2800" dirty="0">
                <a:latin typeface="+mn-ea"/>
              </a:rPr>
              <a:t>2*X</a:t>
            </a:r>
            <a:r>
              <a:rPr lang="zh-CN" altLang="en-US" sz="2800" dirty="0">
                <a:latin typeface="+mn-ea"/>
              </a:rPr>
              <a:t>，每次移动花费一分钟</a:t>
            </a:r>
          </a:p>
          <a:p>
            <a:pPr>
              <a:defRPr/>
            </a:pPr>
            <a:r>
              <a:rPr lang="zh-CN" altLang="en-US" sz="2800" dirty="0">
                <a:latin typeface="+mn-ea"/>
              </a:rPr>
              <a:t>    假设牛没有意识到农夫的行动，站在原地不动。问：农夫最少需要花多少时间才能抓住那头牛？</a:t>
            </a:r>
            <a:endParaRPr lang="en-US" altLang="zh-CN" sz="2800" dirty="0">
              <a:latin typeface="+mn-ea"/>
            </a:endParaRPr>
          </a:p>
          <a:p>
            <a:pPr>
              <a:defRPr/>
            </a:pPr>
            <a:r>
              <a:rPr lang="en-US" altLang="zh-CN" sz="2800" dirty="0"/>
              <a:t>【</a:t>
            </a:r>
            <a:r>
              <a:rPr lang="zh-CN" altLang="en-US" sz="2800" dirty="0"/>
              <a:t>样例输入</a:t>
            </a:r>
            <a:r>
              <a:rPr lang="en-US" altLang="zh-CN" sz="2800" dirty="0"/>
              <a:t>】    【</a:t>
            </a:r>
            <a:r>
              <a:rPr lang="zh-CN" altLang="en-US" sz="2800" dirty="0"/>
              <a:t>样例输出</a:t>
            </a:r>
            <a:r>
              <a:rPr lang="en-US" altLang="zh-CN" sz="2800" dirty="0"/>
              <a:t>】</a:t>
            </a:r>
            <a:endParaRPr lang="zh-CN" altLang="en-US" sz="2800" dirty="0"/>
          </a:p>
          <a:p>
            <a:pPr>
              <a:defRPr/>
            </a:pPr>
            <a:r>
              <a:rPr lang="en-US" sz="2800" dirty="0"/>
              <a:t>    3   5                     2</a:t>
            </a:r>
            <a:endParaRPr lang="zh-CN" altLang="en-US" sz="2800" dirty="0"/>
          </a:p>
        </p:txBody>
      </p:sp>
      <p:sp>
        <p:nvSpPr>
          <p:cNvPr id="5" name="标题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0648"/>
            <a:ext cx="6659563" cy="692150"/>
          </a:xfrm>
          <a:solidFill>
            <a:srgbClr val="FFC000"/>
          </a:solidFill>
        </p:spPr>
        <p:txBody>
          <a:bodyPr/>
          <a:lstStyle/>
          <a:p>
            <a:pPr algn="l"/>
            <a:r>
              <a:rPr lang="zh-CN" altLang="en-US" sz="3200" dirty="0" smtClean="0">
                <a:solidFill>
                  <a:srgbClr val="000000"/>
                </a:solidFill>
                <a:latin typeface="黑体" pitchFamily="49" charset="-122"/>
              </a:rPr>
              <a:t> </a:t>
            </a:r>
            <a:r>
              <a:rPr lang="zh-CN" altLang="en-US" sz="3200" dirty="0" smtClean="0">
                <a:solidFill>
                  <a:srgbClr val="000000"/>
                </a:solidFill>
                <a:latin typeface="黑体" pitchFamily="49" charset="-122"/>
              </a:rPr>
              <a:t>应用一、求最优解问题</a:t>
            </a:r>
            <a:endParaRPr lang="zh-CN" altLang="en-US" sz="3200" dirty="0" smtClean="0">
              <a:solidFill>
                <a:srgbClr val="000000"/>
              </a:solidFill>
              <a:latin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 descr="http://img4.imgtn.bdimg.com/it/u=1336651389,411675681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0723" name="图片 5" descr="1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8" y="1311275"/>
            <a:ext cx="1508125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图片 6" descr="2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58063" y="1382713"/>
            <a:ext cx="1016000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图片 7" descr="3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2376488"/>
            <a:ext cx="91440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714750" y="2952750"/>
            <a:ext cx="21828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初始状态 </a:t>
            </a:r>
            <a:r>
              <a:rPr lang="en-US" altLang="zh-CN" sz="3200" b="1"/>
              <a:t>N</a:t>
            </a:r>
            <a:endParaRPr lang="zh-CN" altLang="en-US" sz="3200" b="1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429375" y="2952750"/>
            <a:ext cx="21494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目标状态</a:t>
            </a:r>
            <a:r>
              <a:rPr lang="en-US" altLang="zh-CN" sz="3200" b="1"/>
              <a:t> K</a:t>
            </a:r>
            <a:endParaRPr lang="zh-CN" altLang="en-US" sz="3200" b="1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379538" y="4572000"/>
            <a:ext cx="1831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状态转移</a:t>
            </a:r>
          </a:p>
        </p:txBody>
      </p:sp>
      <p:sp>
        <p:nvSpPr>
          <p:cNvPr id="12" name="左大括号 11"/>
          <p:cNvSpPr/>
          <p:nvPr/>
        </p:nvSpPr>
        <p:spPr>
          <a:xfrm>
            <a:off x="3135313" y="3995738"/>
            <a:ext cx="285750" cy="180022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421063" y="3779838"/>
            <a:ext cx="341947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规则</a:t>
            </a:r>
            <a:r>
              <a:rPr lang="en-US" altLang="zh-CN" sz="3200" b="1"/>
              <a:t>1</a:t>
            </a:r>
            <a:r>
              <a:rPr lang="zh-CN" altLang="en-US" sz="3200" b="1"/>
              <a:t>：</a:t>
            </a:r>
            <a:r>
              <a:rPr lang="en-US" altLang="zh-CN" sz="3200" b="1"/>
              <a:t>X </a:t>
            </a:r>
            <a:r>
              <a:rPr lang="en-US" altLang="zh-CN" sz="3200" b="1">
                <a:sym typeface="Wingdings" pitchFamily="2" charset="2"/>
              </a:rPr>
              <a:t> X - 1</a:t>
            </a:r>
            <a:endParaRPr lang="zh-CN" altLang="en-US" sz="3200" b="1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421063" y="4498975"/>
            <a:ext cx="35226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规则</a:t>
            </a:r>
            <a:r>
              <a:rPr lang="en-US" altLang="zh-CN" sz="3200" b="1"/>
              <a:t>2</a:t>
            </a:r>
            <a:r>
              <a:rPr lang="zh-CN" altLang="en-US" sz="3200" b="1"/>
              <a:t>：</a:t>
            </a:r>
            <a:r>
              <a:rPr lang="en-US" altLang="zh-CN" sz="3200" b="1"/>
              <a:t>X </a:t>
            </a:r>
            <a:r>
              <a:rPr lang="en-US" altLang="zh-CN" sz="3200" b="1">
                <a:sym typeface="Wingdings" pitchFamily="2" charset="2"/>
              </a:rPr>
              <a:t> </a:t>
            </a:r>
            <a:r>
              <a:rPr lang="en-US" altLang="zh-CN" sz="3200" b="1"/>
              <a:t>X</a:t>
            </a:r>
            <a:r>
              <a:rPr lang="en-US" altLang="zh-CN" sz="3200" b="1">
                <a:sym typeface="Wingdings" pitchFamily="2" charset="2"/>
              </a:rPr>
              <a:t> + 1</a:t>
            </a:r>
            <a:endParaRPr lang="zh-CN" altLang="en-US" sz="3200" b="1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421063" y="5291138"/>
            <a:ext cx="3556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规则</a:t>
            </a:r>
            <a:r>
              <a:rPr lang="en-US" altLang="zh-CN" sz="3200" b="1"/>
              <a:t>3</a:t>
            </a:r>
            <a:r>
              <a:rPr lang="zh-CN" altLang="en-US" sz="3200" b="1"/>
              <a:t>：</a:t>
            </a:r>
            <a:r>
              <a:rPr lang="en-US" altLang="zh-CN" sz="3200" b="1"/>
              <a:t>X </a:t>
            </a:r>
            <a:r>
              <a:rPr lang="en-US" altLang="zh-CN" sz="3200" b="1">
                <a:sym typeface="Wingdings" pitchFamily="2" charset="2"/>
              </a:rPr>
              <a:t> 2 * </a:t>
            </a:r>
            <a:r>
              <a:rPr lang="en-US" altLang="zh-CN" sz="3200" b="1"/>
              <a:t>X</a:t>
            </a:r>
            <a:r>
              <a:rPr lang="en-US" altLang="zh-CN" sz="3200" b="1">
                <a:sym typeface="Wingdings" pitchFamily="2" charset="2"/>
              </a:rPr>
              <a:t> </a:t>
            </a:r>
            <a:endParaRPr lang="zh-CN" altLang="en-US" sz="3200" b="1"/>
          </a:p>
        </p:txBody>
      </p:sp>
      <p:sp>
        <p:nvSpPr>
          <p:cNvPr id="16" name="TextBox 15"/>
          <p:cNvSpPr txBox="1"/>
          <p:nvPr/>
        </p:nvSpPr>
        <p:spPr>
          <a:xfrm>
            <a:off x="1398588" y="6083300"/>
            <a:ext cx="5073650" cy="585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/>
              <a:t>约束条件： </a:t>
            </a:r>
            <a:r>
              <a:rPr lang="en-US" altLang="zh-CN" sz="3200" b="1" dirty="0"/>
              <a:t>0 &lt;= X &lt;=</a:t>
            </a:r>
            <a:r>
              <a:rPr lang="en-US" altLang="zh-CN" sz="3200" b="1" dirty="0">
                <a:latin typeface="+mn-ea"/>
              </a:rPr>
              <a:t>100000</a:t>
            </a:r>
            <a:endParaRPr lang="zh-CN" altLang="en-US" sz="3200" b="1" dirty="0"/>
          </a:p>
        </p:txBody>
      </p:sp>
      <p:grpSp>
        <p:nvGrpSpPr>
          <p:cNvPr id="2" name="组合 21"/>
          <p:cNvGrpSpPr>
            <a:grpSpLocks/>
          </p:cNvGrpSpPr>
          <p:nvPr/>
        </p:nvGrpSpPr>
        <p:grpSpPr bwMode="auto">
          <a:xfrm>
            <a:off x="500063" y="2941638"/>
            <a:ext cx="2992437" cy="584200"/>
            <a:chOff x="500034" y="3129977"/>
            <a:chExt cx="2991846" cy="584775"/>
          </a:xfrm>
        </p:grpSpPr>
        <p:sp>
          <p:nvSpPr>
            <p:cNvPr id="30737" name="TextBox 17"/>
            <p:cNvSpPr txBox="1">
              <a:spLocks noChangeArrowheads="1"/>
            </p:cNvSpPr>
            <p:nvPr/>
          </p:nvSpPr>
          <p:spPr bwMode="auto">
            <a:xfrm>
              <a:off x="500034" y="3129977"/>
              <a:ext cx="1832553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/>
                <a:t>状态表示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2268160" y="3644833"/>
              <a:ext cx="1223720" cy="15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339975" y="2943225"/>
            <a:ext cx="10080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/>
              <a:t>位置</a:t>
            </a:r>
          </a:p>
        </p:txBody>
      </p:sp>
      <p:sp>
        <p:nvSpPr>
          <p:cNvPr id="22" name="标题 4"/>
          <p:cNvSpPr txBox="1">
            <a:spLocks noChangeArrowheads="1"/>
          </p:cNvSpPr>
          <p:nvPr/>
        </p:nvSpPr>
        <p:spPr bwMode="auto">
          <a:xfrm>
            <a:off x="0" y="215900"/>
            <a:ext cx="5435600" cy="69215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buFontTx/>
              <a:buNone/>
              <a:defRPr/>
            </a:pPr>
            <a:r>
              <a:rPr lang="zh-CN" altLang="en-US" sz="3200" kern="0" dirty="0" smtClean="0">
                <a:solidFill>
                  <a:srgbClr val="000000"/>
                </a:solidFill>
                <a:latin typeface="黑体" pitchFamily="49" charset="-122"/>
                <a:ea typeface="+mj-ea"/>
                <a:cs typeface="+mj-cs"/>
                <a:sym typeface="Arial" pitchFamily="34" charset="0"/>
              </a:rPr>
              <a:t> 问题分析</a:t>
            </a:r>
            <a:endParaRPr lang="zh-CN" altLang="en-US" sz="3200" kern="0" dirty="0">
              <a:solidFill>
                <a:srgbClr val="000000"/>
              </a:solidFill>
              <a:latin typeface="黑体" pitchFamily="49" charset="-122"/>
              <a:ea typeface="+mj-ea"/>
              <a:cs typeface="+mj-cs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3" grpId="0"/>
      <p:bldP spid="14" grpId="0"/>
      <p:bldP spid="15" grpId="0"/>
      <p:bldP spid="16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 descr="http://img4.imgtn.bdimg.com/it/u=1336651389,411675681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005013" y="3860800"/>
          <a:ext cx="645604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604"/>
                <a:gridCol w="645604"/>
                <a:gridCol w="645604"/>
                <a:gridCol w="645604"/>
                <a:gridCol w="645604"/>
                <a:gridCol w="645604"/>
                <a:gridCol w="645604"/>
                <a:gridCol w="645604"/>
                <a:gridCol w="645604"/>
                <a:gridCol w="6456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3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0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椭圆 12"/>
          <p:cNvSpPr/>
          <p:nvPr/>
        </p:nvSpPr>
        <p:spPr>
          <a:xfrm>
            <a:off x="6948488" y="260350"/>
            <a:ext cx="576262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4000" dirty="0">
                <a:solidFill>
                  <a:schemeClr val="tx1"/>
                </a:solidFill>
              </a:rPr>
              <a:t>3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3" idx="3"/>
          </p:cNvCxnSpPr>
          <p:nvPr/>
        </p:nvCxnSpPr>
        <p:spPr>
          <a:xfrm rot="5400000">
            <a:off x="6552407" y="716756"/>
            <a:ext cx="444500" cy="5159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6156325" y="1196975"/>
            <a:ext cx="576263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4000" dirty="0">
                <a:solidFill>
                  <a:schemeClr val="tx1"/>
                </a:solidFill>
              </a:rPr>
              <a:t>2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948488" y="1196975"/>
            <a:ext cx="576262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4000" dirty="0">
                <a:solidFill>
                  <a:schemeClr val="tx1"/>
                </a:solidFill>
              </a:rPr>
              <a:t>4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endCxn id="24" idx="0"/>
          </p:cNvCxnSpPr>
          <p:nvPr/>
        </p:nvCxnSpPr>
        <p:spPr>
          <a:xfrm rot="5400000">
            <a:off x="7055644" y="1016794"/>
            <a:ext cx="36036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7812088" y="1196975"/>
            <a:ext cx="576262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4000" dirty="0">
                <a:solidFill>
                  <a:schemeClr val="tx1"/>
                </a:solidFill>
              </a:rPr>
              <a:t>6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endCxn id="32" idx="0"/>
          </p:cNvCxnSpPr>
          <p:nvPr/>
        </p:nvCxnSpPr>
        <p:spPr>
          <a:xfrm>
            <a:off x="7451725" y="692150"/>
            <a:ext cx="649288" cy="5048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00" name="TextBox 37"/>
          <p:cNvSpPr txBox="1">
            <a:spLocks noChangeArrowheads="1"/>
          </p:cNvSpPr>
          <p:nvPr/>
        </p:nvSpPr>
        <p:spPr bwMode="auto">
          <a:xfrm>
            <a:off x="438150" y="4446588"/>
            <a:ext cx="1422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当前位置</a:t>
            </a:r>
          </a:p>
        </p:txBody>
      </p:sp>
      <p:sp>
        <p:nvSpPr>
          <p:cNvPr id="31801" name="TextBox 38"/>
          <p:cNvSpPr txBox="1">
            <a:spLocks noChangeArrowheads="1"/>
          </p:cNvSpPr>
          <p:nvPr/>
        </p:nvSpPr>
        <p:spPr bwMode="auto">
          <a:xfrm>
            <a:off x="438150" y="5094288"/>
            <a:ext cx="1422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u="sng">
                <a:solidFill>
                  <a:srgbClr val="FF0000"/>
                </a:solidFill>
              </a:rPr>
              <a:t>最少时间</a:t>
            </a:r>
          </a:p>
        </p:txBody>
      </p:sp>
      <p:cxnSp>
        <p:nvCxnSpPr>
          <p:cNvPr id="40" name="直接箭头连接符 39"/>
          <p:cNvCxnSpPr>
            <a:endCxn id="41" idx="7"/>
          </p:cNvCxnSpPr>
          <p:nvPr/>
        </p:nvCxnSpPr>
        <p:spPr>
          <a:xfrm rot="5400000">
            <a:off x="5825331" y="1731170"/>
            <a:ext cx="517525" cy="4556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5364163" y="2133600"/>
            <a:ext cx="576262" cy="57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4000" dirty="0">
                <a:solidFill>
                  <a:schemeClr val="tx1"/>
                </a:solidFill>
              </a:rPr>
              <a:t>1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rot="5400000">
            <a:off x="7055643" y="2024857"/>
            <a:ext cx="36036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6948488" y="2276475"/>
            <a:ext cx="576262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4000" dirty="0">
                <a:solidFill>
                  <a:schemeClr val="tx1"/>
                </a:solidFill>
              </a:rPr>
              <a:t>5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627313" y="2997200"/>
            <a:ext cx="696912" cy="777875"/>
            <a:chOff x="765" y="1586"/>
            <a:chExt cx="439" cy="490"/>
          </a:xfrm>
        </p:grpSpPr>
        <p:sp>
          <p:nvSpPr>
            <p:cNvPr id="31824" name="Text Box 15"/>
            <p:cNvSpPr txBox="1">
              <a:spLocks noChangeArrowheads="1"/>
            </p:cNvSpPr>
            <p:nvPr/>
          </p:nvSpPr>
          <p:spPr bwMode="auto">
            <a:xfrm>
              <a:off x="765" y="1586"/>
              <a:ext cx="43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rear</a:t>
              </a:r>
            </a:p>
          </p:txBody>
        </p:sp>
        <p:sp>
          <p:nvSpPr>
            <p:cNvPr id="31825" name="Line 16"/>
            <p:cNvSpPr>
              <a:spLocks noChangeShapeType="1"/>
            </p:cNvSpPr>
            <p:nvPr/>
          </p:nvSpPr>
          <p:spPr bwMode="auto">
            <a:xfrm>
              <a:off x="975" y="1895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36"/>
          <p:cNvGrpSpPr>
            <a:grpSpLocks/>
          </p:cNvGrpSpPr>
          <p:nvPr/>
        </p:nvGrpSpPr>
        <p:grpSpPr bwMode="auto">
          <a:xfrm>
            <a:off x="1908175" y="5678488"/>
            <a:ext cx="804863" cy="733425"/>
            <a:chOff x="1907704" y="5679208"/>
            <a:chExt cx="804863" cy="732034"/>
          </a:xfrm>
        </p:grpSpPr>
        <p:sp>
          <p:nvSpPr>
            <p:cNvPr id="31822" name="Text Box 18"/>
            <p:cNvSpPr txBox="1">
              <a:spLocks noChangeArrowheads="1"/>
            </p:cNvSpPr>
            <p:nvPr/>
          </p:nvSpPr>
          <p:spPr bwMode="auto">
            <a:xfrm>
              <a:off x="1907704" y="5949280"/>
              <a:ext cx="804863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front</a:t>
              </a:r>
            </a:p>
          </p:txBody>
        </p:sp>
        <p:sp>
          <p:nvSpPr>
            <p:cNvPr id="31823" name="Line 19"/>
            <p:cNvSpPr>
              <a:spLocks noChangeShapeType="1"/>
            </p:cNvSpPr>
            <p:nvPr/>
          </p:nvSpPr>
          <p:spPr bwMode="auto">
            <a:xfrm flipH="1" flipV="1">
              <a:off x="2306737" y="5679208"/>
              <a:ext cx="0" cy="2873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2771775" y="4437063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/>
              <a:t>2</a:t>
            </a:r>
            <a:endParaRPr lang="zh-CN" altLang="en-US" sz="3200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2738438" y="5084763"/>
            <a:ext cx="3937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/>
              <a:t>1</a:t>
            </a:r>
            <a:endParaRPr lang="zh-CN" altLang="en-US" sz="320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386138" y="4437063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/>
              <a:t>4</a:t>
            </a:r>
            <a:endParaRPr lang="zh-CN" altLang="en-US" sz="3200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3386138" y="5084763"/>
            <a:ext cx="3937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/>
              <a:t>1</a:t>
            </a:r>
            <a:endParaRPr lang="zh-CN" altLang="en-US" sz="3200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4035425" y="4437063"/>
            <a:ext cx="3921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/>
              <a:t>6</a:t>
            </a:r>
            <a:endParaRPr lang="zh-CN" altLang="en-US" sz="3200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035425" y="5084763"/>
            <a:ext cx="392113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/>
              <a:t>1</a:t>
            </a:r>
            <a:endParaRPr lang="zh-CN" altLang="en-US" sz="3200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4683125" y="4437063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/>
              <a:t>1</a:t>
            </a:r>
            <a:endParaRPr lang="zh-CN" altLang="en-US" sz="3200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683125" y="5084763"/>
            <a:ext cx="3937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/>
              <a:t>2</a:t>
            </a:r>
            <a:endParaRPr lang="zh-CN" altLang="en-US" sz="3200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5330825" y="4437063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/>
              <a:t>5</a:t>
            </a:r>
            <a:endParaRPr lang="zh-CN" altLang="en-US" sz="3200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330825" y="5084763"/>
            <a:ext cx="3937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/>
              <a:t>2</a:t>
            </a:r>
            <a:endParaRPr lang="zh-CN" altLang="en-US" sz="3200"/>
          </a:p>
        </p:txBody>
      </p:sp>
      <p:pic>
        <p:nvPicPr>
          <p:cNvPr id="31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8913"/>
            <a:ext cx="47879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云形标注 35"/>
          <p:cNvSpPr/>
          <p:nvPr/>
        </p:nvSpPr>
        <p:spPr>
          <a:xfrm>
            <a:off x="6047656" y="4293096"/>
            <a:ext cx="3096344" cy="1008112"/>
          </a:xfrm>
          <a:prstGeom prst="cloudCallout">
            <a:avLst>
              <a:gd name="adj1" fmla="val -56622"/>
              <a:gd name="adj2" fmla="val 7574"/>
            </a:avLst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/>
              <a:t>找到目标状态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8.09249E-7 L 0.06441 8.09249E-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41 8.09249E-7 L 0.13524 8.09249E-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524 8.09249E-7 L 0.21406 8.09249E-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42775E-6 L 0.07414 -2.42775E-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406 8.09249E-7 L 0.29288 8.09249E-7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414 -2.42775E-6 L 0.13716 -2.42775E-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288 8.09249E-7 L 0.36372 8.09249E-7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32" grpId="0" animBg="1"/>
      <p:bldP spid="41" grpId="0" animBg="1"/>
      <p:bldP spid="43" grpId="0" animBg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2"/>
          <p:cNvSpPr txBox="1">
            <a:spLocks noChangeArrowheads="1"/>
          </p:cNvSpPr>
          <p:nvPr/>
        </p:nvSpPr>
        <p:spPr bwMode="auto">
          <a:xfrm>
            <a:off x="323850" y="1339850"/>
            <a:ext cx="8424863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800" b="1" dirty="0"/>
              <a:t>为什么</a:t>
            </a:r>
            <a:r>
              <a:rPr lang="en-US" altLang="zh-CN" sz="2800" b="1" dirty="0"/>
              <a:t>BFS</a:t>
            </a:r>
            <a:r>
              <a:rPr lang="zh-CN" altLang="en-US" sz="2800" b="1" dirty="0"/>
              <a:t>找到的第一个目标结点一定是最优解？</a:t>
            </a:r>
            <a:endParaRPr lang="en-US" sz="2800" b="1" dirty="0"/>
          </a:p>
          <a:p>
            <a:pPr>
              <a:lnSpc>
                <a:spcPct val="150000"/>
              </a:lnSpc>
            </a:pPr>
            <a:endParaRPr lang="zh-CN" altLang="en-US" sz="36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3600" b="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3600" b="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600" b="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3600" b="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600" b="1" dirty="0">
              <a:solidFill>
                <a:srgbClr val="000000"/>
              </a:solidFill>
            </a:endParaRPr>
          </a:p>
        </p:txBody>
      </p:sp>
      <p:sp>
        <p:nvSpPr>
          <p:cNvPr id="32771" name="AutoShape 2" descr="http://img4.imgtn.bdimg.com/it/u=1336651389,411675681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512" y="2129135"/>
            <a:ext cx="8605838" cy="2740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latin typeface="+mn-ea"/>
              </a:rPr>
              <a:t>    </a:t>
            </a:r>
            <a:r>
              <a:rPr lang="zh-CN" altLang="en-US" sz="2800" dirty="0">
                <a:latin typeface="+mn-ea"/>
              </a:rPr>
              <a:t>在搜索的过程中，</a:t>
            </a:r>
            <a:r>
              <a:rPr lang="en-US" altLang="zh-CN" sz="2800" dirty="0">
                <a:latin typeface="+mn-ea"/>
              </a:rPr>
              <a:t>BFS</a:t>
            </a:r>
            <a:r>
              <a:rPr lang="zh-CN" altLang="en-US" sz="2800" dirty="0">
                <a:latin typeface="+mn-ea"/>
              </a:rPr>
              <a:t>对于结点总是沿着深度的断层逐层扩展的，即要扩展第</a:t>
            </a:r>
            <a:r>
              <a:rPr lang="en-US" altLang="zh-CN" sz="2800" dirty="0">
                <a:latin typeface="+mn-ea"/>
              </a:rPr>
              <a:t>n+1</a:t>
            </a:r>
            <a:r>
              <a:rPr lang="zh-CN" altLang="en-US" sz="2800" dirty="0">
                <a:latin typeface="+mn-ea"/>
              </a:rPr>
              <a:t>层结点，必须先将第</a:t>
            </a:r>
            <a:r>
              <a:rPr lang="en-US" altLang="zh-CN" sz="2800" dirty="0">
                <a:latin typeface="+mn-ea"/>
              </a:rPr>
              <a:t>n</a:t>
            </a:r>
            <a:r>
              <a:rPr lang="zh-CN" altLang="en-US" sz="2800" dirty="0">
                <a:latin typeface="+mn-ea"/>
              </a:rPr>
              <a:t>层结点全部扩展完毕。且对于同一层结点而言，它们对于问题解的价值是相同的。 所以</a:t>
            </a:r>
            <a:r>
              <a:rPr lang="en-US" altLang="zh-CN" sz="2800" dirty="0">
                <a:latin typeface="+mn-ea"/>
              </a:rPr>
              <a:t>BFS</a:t>
            </a:r>
            <a:r>
              <a:rPr lang="zh-CN" altLang="en-US" sz="2800" dirty="0">
                <a:latin typeface="+mn-ea"/>
              </a:rPr>
              <a:t>一定能保证：第一个找到的目标结点，一定是应用产生式规则最少的。因此，</a:t>
            </a: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</a:rPr>
              <a:t>宽度优先搜索较适合求最优解的题目</a:t>
            </a:r>
            <a:r>
              <a:rPr lang="zh-CN" altLang="en-US" sz="2800" dirty="0">
                <a:latin typeface="+mn-ea"/>
              </a:rPr>
              <a:t>。</a:t>
            </a:r>
            <a:endParaRPr lang="en-US" altLang="zh-CN" sz="2800" dirty="0">
              <a:latin typeface="+mn-ea"/>
            </a:endParaRPr>
          </a:p>
        </p:txBody>
      </p:sp>
      <p:sp>
        <p:nvSpPr>
          <p:cNvPr id="5" name="标题 4"/>
          <p:cNvSpPr txBox="1">
            <a:spLocks noChangeArrowheads="1"/>
          </p:cNvSpPr>
          <p:nvPr/>
        </p:nvSpPr>
        <p:spPr bwMode="auto">
          <a:xfrm>
            <a:off x="0" y="215900"/>
            <a:ext cx="5435600" cy="69215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buFontTx/>
              <a:buNone/>
              <a:defRPr/>
            </a:pPr>
            <a:r>
              <a:rPr lang="en-US" altLang="zh-CN" sz="3200" kern="0" dirty="0">
                <a:solidFill>
                  <a:srgbClr val="000000"/>
                </a:solidFill>
                <a:latin typeface="黑体" pitchFamily="49" charset="-122"/>
                <a:ea typeface="+mj-ea"/>
                <a:cs typeface="+mj-cs"/>
                <a:sym typeface="Arial" pitchFamily="34" charset="0"/>
              </a:rPr>
              <a:t> </a:t>
            </a:r>
            <a:r>
              <a:rPr lang="zh-CN" altLang="en-US" sz="3200" kern="0" dirty="0">
                <a:solidFill>
                  <a:srgbClr val="000000"/>
                </a:solidFill>
                <a:latin typeface="黑体" pitchFamily="49" charset="-122"/>
                <a:ea typeface="+mj-ea"/>
                <a:cs typeface="+mj-cs"/>
                <a:sym typeface="Arial" pitchFamily="34" charset="0"/>
              </a:rPr>
              <a:t>思 考：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467544" y="392683"/>
            <a:ext cx="80645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/>
              <a:t>例</a:t>
            </a:r>
            <a:r>
              <a:rPr lang="en-US" altLang="zh-CN" sz="2800" b="1" dirty="0" smtClean="0"/>
              <a:t>4  </a:t>
            </a:r>
            <a:r>
              <a:rPr lang="zh-CN" altLang="en-US" sz="2800" b="1" dirty="0"/>
              <a:t>走迷宫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openjudge</a:t>
            </a:r>
            <a:r>
              <a:rPr lang="zh-CN" altLang="en-US" sz="2800" b="1" dirty="0"/>
              <a:t>题库</a:t>
            </a:r>
            <a:r>
              <a:rPr lang="en-US" altLang="zh-CN" sz="2800" b="1" dirty="0"/>
              <a:t>2753)</a:t>
            </a:r>
            <a:endParaRPr lang="zh-CN" altLang="en-US" sz="2800" dirty="0"/>
          </a:p>
          <a:p>
            <a:r>
              <a:rPr lang="en-US" altLang="zh-CN" sz="2800" dirty="0">
                <a:latin typeface="Helvetica Neue"/>
              </a:rPr>
              <a:t>【</a:t>
            </a:r>
            <a:r>
              <a:rPr lang="zh-CN" altLang="en-US" sz="2800" dirty="0">
                <a:latin typeface="Helvetica Neue"/>
              </a:rPr>
              <a:t>题目描述</a:t>
            </a:r>
            <a:r>
              <a:rPr lang="en-US" altLang="zh-CN" sz="2800" dirty="0">
                <a:latin typeface="Helvetica Neue"/>
              </a:rPr>
              <a:t>】</a:t>
            </a:r>
          </a:p>
          <a:p>
            <a:r>
              <a:rPr lang="zh-CN" altLang="en-US" sz="2800" dirty="0"/>
              <a:t>       一个迷宫由</a:t>
            </a:r>
            <a:r>
              <a:rPr lang="en-US" altLang="zh-CN" sz="2800" dirty="0"/>
              <a:t>R</a:t>
            </a:r>
            <a:r>
              <a:rPr lang="zh-CN" altLang="en-US" sz="2800" dirty="0"/>
              <a:t>行</a:t>
            </a:r>
            <a:r>
              <a:rPr lang="en-US" altLang="zh-CN" sz="2800" dirty="0"/>
              <a:t>C</a:t>
            </a:r>
            <a:r>
              <a:rPr lang="zh-CN" altLang="en-US" sz="2800" dirty="0" smtClean="0"/>
              <a:t>列（ </a:t>
            </a:r>
            <a:r>
              <a:rPr lang="en-US" altLang="zh-CN" sz="2800" dirty="0" smtClean="0"/>
              <a:t>1&lt;= R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C &lt;= 40)</a:t>
            </a:r>
            <a:r>
              <a:rPr lang="zh-CN" altLang="en-US" sz="2800" dirty="0" smtClean="0"/>
              <a:t>格子</a:t>
            </a:r>
            <a:r>
              <a:rPr lang="zh-CN" altLang="en-US" sz="2800" dirty="0"/>
              <a:t>组成，有的格子里有</a:t>
            </a:r>
            <a:r>
              <a:rPr lang="zh-CN" altLang="en-US" sz="2800" dirty="0" smtClean="0"/>
              <a:t>障碍物，不能走，用</a:t>
            </a:r>
            <a:r>
              <a:rPr lang="en-US" altLang="zh-CN" sz="2800" dirty="0" smtClean="0"/>
              <a:t>‘#’</a:t>
            </a:r>
            <a:r>
              <a:rPr lang="zh-CN" altLang="en-US" sz="2800" dirty="0" smtClean="0"/>
              <a:t>表示，；</a:t>
            </a:r>
            <a:r>
              <a:rPr lang="zh-CN" altLang="en-US" sz="2800" dirty="0"/>
              <a:t>有的格子是空地，可以</a:t>
            </a:r>
            <a:r>
              <a:rPr lang="zh-CN" altLang="en-US" sz="2800" dirty="0" smtClean="0"/>
              <a:t>走，用</a:t>
            </a:r>
            <a:r>
              <a:rPr lang="en-US" altLang="zh-CN" sz="2800" dirty="0" smtClean="0"/>
              <a:t>‘.’</a:t>
            </a:r>
            <a:r>
              <a:rPr lang="zh-CN" altLang="en-US" sz="2800" dirty="0" smtClean="0"/>
              <a:t>表示。迷宫左上角和右下角都是</a:t>
            </a:r>
            <a:r>
              <a:rPr lang="en-US" altLang="zh-CN" sz="2800" dirty="0" smtClean="0"/>
              <a:t>'.'</a:t>
            </a:r>
            <a:r>
              <a:rPr lang="zh-CN" altLang="en-US" sz="2800" dirty="0" smtClean="0"/>
              <a:t>。 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zh-CN" altLang="en-US" sz="2800" dirty="0" smtClean="0"/>
              <a:t>       给定</a:t>
            </a:r>
            <a:r>
              <a:rPr lang="zh-CN" altLang="en-US" sz="2800" dirty="0"/>
              <a:t>一个迷宫，求从左上角走到右下角最少需要走多少步</a:t>
            </a:r>
            <a:r>
              <a:rPr lang="en-US" altLang="zh-CN" sz="2800" dirty="0"/>
              <a:t>(</a:t>
            </a:r>
            <a:r>
              <a:rPr lang="zh-CN" altLang="en-US" sz="2800" dirty="0"/>
              <a:t>数据保证一定能走到</a:t>
            </a:r>
            <a:r>
              <a:rPr lang="en-US" altLang="zh-CN" sz="2800" dirty="0"/>
              <a:t>)</a:t>
            </a:r>
            <a:r>
              <a:rPr lang="zh-CN" altLang="en-US" sz="2800" dirty="0"/>
              <a:t>。只能在水平方向或垂直方向走，不能斜着走</a:t>
            </a:r>
            <a:r>
              <a:rPr lang="zh-CN" altLang="en-US" sz="2800" dirty="0" smtClean="0"/>
              <a:t>。注意：计算步数要包括起点和终点。</a:t>
            </a:r>
            <a:endParaRPr lang="en-US" altLang="zh-CN" sz="2800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9552" y="4725144"/>
            <a:ext cx="80645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>
                <a:latin typeface="Helvetica Neue"/>
              </a:rPr>
              <a:t>【</a:t>
            </a:r>
            <a:r>
              <a:rPr lang="zh-CN" altLang="en-US" sz="2800" dirty="0">
                <a:latin typeface="Helvetica Neue"/>
              </a:rPr>
              <a:t>样例输入</a:t>
            </a:r>
            <a:r>
              <a:rPr lang="en-US" altLang="zh-CN" sz="2800" dirty="0">
                <a:latin typeface="Helvetica Neue"/>
              </a:rPr>
              <a:t>】      【</a:t>
            </a:r>
            <a:r>
              <a:rPr lang="zh-CN" altLang="en-US" sz="2800" dirty="0">
                <a:latin typeface="Helvetica Neue"/>
              </a:rPr>
              <a:t>样例输出</a:t>
            </a:r>
            <a:r>
              <a:rPr lang="en-US" altLang="zh-CN" sz="2800" dirty="0">
                <a:latin typeface="Helvetica Neue"/>
              </a:rPr>
              <a:t>】</a:t>
            </a:r>
          </a:p>
          <a:p>
            <a:r>
              <a:rPr lang="en-US" altLang="zh-CN" sz="2000" dirty="0"/>
              <a:t>4 4                          </a:t>
            </a:r>
            <a:r>
              <a:rPr lang="en-US" altLang="zh-CN" sz="2000" dirty="0" smtClean="0"/>
              <a:t>                </a:t>
            </a:r>
            <a:r>
              <a:rPr lang="en-US" altLang="zh-CN" sz="2000" dirty="0"/>
              <a:t>7</a:t>
            </a:r>
          </a:p>
          <a:p>
            <a:r>
              <a:rPr lang="en-US" altLang="zh-CN" sz="2000" dirty="0"/>
              <a:t>..##</a:t>
            </a:r>
          </a:p>
          <a:p>
            <a:r>
              <a:rPr lang="en-US" altLang="zh-CN" sz="2000" dirty="0"/>
              <a:t>#...</a:t>
            </a:r>
          </a:p>
          <a:p>
            <a:r>
              <a:rPr lang="en-US" altLang="zh-CN" sz="2000" dirty="0"/>
              <a:t>#.#.</a:t>
            </a:r>
          </a:p>
          <a:p>
            <a:r>
              <a:rPr lang="en-US" altLang="zh-CN" sz="2000" dirty="0"/>
              <a:t>#.#.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2" descr="http://img4.imgtn.bdimg.com/it/u=1336651389,411675681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标题 4"/>
          <p:cNvSpPr txBox="1">
            <a:spLocks noChangeArrowheads="1"/>
          </p:cNvSpPr>
          <p:nvPr/>
        </p:nvSpPr>
        <p:spPr bwMode="auto">
          <a:xfrm>
            <a:off x="0" y="215900"/>
            <a:ext cx="5435600" cy="69215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buFontTx/>
              <a:buNone/>
              <a:defRPr/>
            </a:pPr>
            <a:r>
              <a:rPr lang="en-US" altLang="zh-CN" sz="3200" kern="0" dirty="0">
                <a:solidFill>
                  <a:srgbClr val="000000"/>
                </a:solidFill>
                <a:latin typeface="黑体" pitchFamily="49" charset="-122"/>
                <a:ea typeface="+mj-ea"/>
                <a:cs typeface="+mj-cs"/>
                <a:sym typeface="Arial" pitchFamily="34" charset="0"/>
              </a:rPr>
              <a:t> </a:t>
            </a:r>
            <a:r>
              <a:rPr lang="zh-CN" altLang="en-US" sz="3200" kern="0" dirty="0" smtClean="0">
                <a:solidFill>
                  <a:srgbClr val="000000"/>
                </a:solidFill>
                <a:latin typeface="黑体" pitchFamily="49" charset="-122"/>
                <a:ea typeface="+mj-ea"/>
                <a:cs typeface="+mj-cs"/>
                <a:sym typeface="Arial" pitchFamily="34" charset="0"/>
              </a:rPr>
              <a:t>问题分析：</a:t>
            </a:r>
            <a:endParaRPr lang="zh-CN" altLang="en-US" sz="3200" kern="0" dirty="0">
              <a:solidFill>
                <a:srgbClr val="000000"/>
              </a:solidFill>
              <a:latin typeface="黑体" pitchFamily="49" charset="-122"/>
              <a:ea typeface="+mj-ea"/>
              <a:cs typeface="+mj-cs"/>
              <a:sym typeface="Arial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2700338" y="1709738"/>
            <a:ext cx="5335587" cy="3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372225" y="2420938"/>
            <a:ext cx="2520950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646363" y="1774825"/>
            <a:ext cx="11334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/>
              <a:t>(0,0)</a:t>
            </a:r>
            <a:endParaRPr lang="zh-CN" altLang="en-US" sz="3600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588125" y="1773238"/>
            <a:ext cx="21082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/>
              <a:t>(R-1,C-1</a:t>
            </a:r>
            <a:r>
              <a:rPr lang="en-US" altLang="zh-CN" sz="3600" dirty="0"/>
              <a:t>)</a:t>
            </a:r>
            <a:endParaRPr lang="zh-CN" altLang="en-US" sz="3600" dirty="0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339975" y="1052513"/>
            <a:ext cx="6357938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 smtClean="0">
                <a:solidFill>
                  <a:srgbClr val="000000"/>
                </a:solidFill>
              </a:rPr>
              <a:t>当前所在迷宫的位置</a:t>
            </a:r>
            <a:r>
              <a:rPr lang="zh-CN" altLang="en-US" sz="3200" b="1" dirty="0">
                <a:solidFill>
                  <a:srgbClr val="000000"/>
                </a:solidFill>
              </a:rPr>
              <a:t>（行号</a:t>
            </a:r>
            <a:r>
              <a:rPr lang="en-US" altLang="zh-CN" sz="3200" b="1" dirty="0">
                <a:solidFill>
                  <a:srgbClr val="000000"/>
                </a:solidFill>
              </a:rPr>
              <a:t>, </a:t>
            </a:r>
            <a:r>
              <a:rPr lang="zh-CN" altLang="en-US" sz="3200" b="1" dirty="0">
                <a:solidFill>
                  <a:srgbClr val="000000"/>
                </a:solidFill>
              </a:rPr>
              <a:t>列号）</a:t>
            </a:r>
            <a:endParaRPr lang="zh-CN" altLang="en-US" sz="3200" dirty="0"/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2411413" y="2349500"/>
            <a:ext cx="1944687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922" name="TextBox 34"/>
          <p:cNvSpPr txBox="1">
            <a:spLocks noChangeArrowheads="1"/>
          </p:cNvSpPr>
          <p:nvPr/>
        </p:nvSpPr>
        <p:spPr bwMode="auto">
          <a:xfrm>
            <a:off x="395288" y="1773238"/>
            <a:ext cx="18335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黑体" pitchFamily="49" charset="-122"/>
              </a:rPr>
              <a:t>初始状态</a:t>
            </a:r>
          </a:p>
        </p:txBody>
      </p:sp>
      <p:sp>
        <p:nvSpPr>
          <p:cNvPr id="38923" name="TextBox 35"/>
          <p:cNvSpPr txBox="1">
            <a:spLocks noChangeArrowheads="1"/>
          </p:cNvSpPr>
          <p:nvPr/>
        </p:nvSpPr>
        <p:spPr bwMode="auto">
          <a:xfrm>
            <a:off x="4540250" y="1773238"/>
            <a:ext cx="1831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黑体" pitchFamily="49" charset="-122"/>
              </a:rPr>
              <a:t>目标状态</a:t>
            </a:r>
          </a:p>
        </p:txBody>
      </p:sp>
      <p:sp>
        <p:nvSpPr>
          <p:cNvPr id="38924" name="矩形 36"/>
          <p:cNvSpPr>
            <a:spLocks noChangeArrowheads="1"/>
          </p:cNvSpPr>
          <p:nvPr/>
        </p:nvSpPr>
        <p:spPr bwMode="auto">
          <a:xfrm>
            <a:off x="217488" y="1062038"/>
            <a:ext cx="24828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3200" b="1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 状态表示：</a:t>
            </a:r>
            <a:endParaRPr lang="zh-CN" altLang="en-US"/>
          </a:p>
        </p:txBody>
      </p:sp>
      <p:sp>
        <p:nvSpPr>
          <p:cNvPr id="38925" name="矩形 37"/>
          <p:cNvSpPr>
            <a:spLocks noChangeArrowheads="1"/>
          </p:cNvSpPr>
          <p:nvPr/>
        </p:nvSpPr>
        <p:spPr bwMode="auto">
          <a:xfrm>
            <a:off x="323850" y="2565400"/>
            <a:ext cx="4572000" cy="148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b="1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状态转移：</a:t>
            </a:r>
            <a:endParaRPr lang="en-US" altLang="zh-CN" sz="3200" b="1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      </a:t>
            </a:r>
            <a:r>
              <a:rPr lang="zh-CN" altLang="en-US" sz="3200" b="1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转移规则：</a:t>
            </a:r>
            <a:endParaRPr lang="en-US" altLang="zh-CN" sz="3200" b="1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4140200" y="2636838"/>
          <a:ext cx="2543943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7981"/>
                <a:gridCol w="847981"/>
                <a:gridCol w="847981"/>
              </a:tblGrid>
              <a:tr h="533317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 smtClean="0"/>
                        <a:t>①</a:t>
                      </a:r>
                      <a:endParaRPr lang="zh-CN" altLang="en-US" sz="32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333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 smtClean="0"/>
                        <a:t>④</a:t>
                      </a:r>
                      <a:endParaRPr lang="zh-CN" altLang="en-US" sz="32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(</a:t>
                      </a:r>
                      <a:r>
                        <a:rPr lang="en-US" altLang="zh-CN" sz="3200" dirty="0" err="1" smtClean="0"/>
                        <a:t>x,y</a:t>
                      </a:r>
                      <a:r>
                        <a:rPr lang="en-US" altLang="zh-CN" sz="3200" dirty="0" smtClean="0"/>
                        <a:t>)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 smtClean="0"/>
                        <a:t>②</a:t>
                      </a:r>
                      <a:r>
                        <a:rPr lang="en-US" altLang="zh-CN" sz="3200" dirty="0" smtClean="0"/>
                        <a:t> </a:t>
                      </a:r>
                      <a:endParaRPr lang="zh-CN" alt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33317"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 smtClean="0"/>
                        <a:t>③</a:t>
                      </a:r>
                      <a:endParaRPr lang="zh-CN" altLang="en-US" sz="32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2455743" y="6146140"/>
            <a:ext cx="39164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0 </a:t>
            </a:r>
            <a:r>
              <a:rPr lang="en-US" altLang="zh-CN" sz="2800" dirty="0"/>
              <a:t>&lt;= x </a:t>
            </a:r>
            <a:r>
              <a:rPr lang="en-US" altLang="zh-CN" sz="2800" dirty="0" smtClean="0"/>
              <a:t>&lt; R    1 </a:t>
            </a:r>
            <a:r>
              <a:rPr lang="en-US" altLang="zh-CN" sz="2800" dirty="0"/>
              <a:t>&lt;= y </a:t>
            </a:r>
            <a:r>
              <a:rPr lang="en-US" altLang="zh-CN" sz="2800" dirty="0" smtClean="0"/>
              <a:t>&lt; C</a:t>
            </a:r>
            <a:endParaRPr lang="zh-CN" altLang="en-US" sz="2800" dirty="0"/>
          </a:p>
        </p:txBody>
      </p:sp>
      <p:cxnSp>
        <p:nvCxnSpPr>
          <p:cNvPr id="44" name="直接连接符 43"/>
          <p:cNvCxnSpPr/>
          <p:nvPr/>
        </p:nvCxnSpPr>
        <p:spPr>
          <a:xfrm>
            <a:off x="2195513" y="6738938"/>
            <a:ext cx="4392612" cy="3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258888" y="5011738"/>
            <a:ext cx="2736850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1187450" y="5876925"/>
            <a:ext cx="273685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427538" y="5011738"/>
            <a:ext cx="2736850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4427538" y="5876925"/>
            <a:ext cx="273685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1403350" y="4435475"/>
            <a:ext cx="18630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/>
              <a:t>①</a:t>
            </a:r>
            <a:r>
              <a:rPr lang="en-US" altLang="zh-CN" sz="2800" dirty="0"/>
              <a:t>   (</a:t>
            </a:r>
            <a:r>
              <a:rPr lang="en-US" altLang="zh-CN" sz="2800" dirty="0" smtClean="0"/>
              <a:t>x-1,y)</a:t>
            </a:r>
            <a:endParaRPr lang="zh-CN" altLang="en-US" sz="2800" dirty="0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643438" y="4489450"/>
            <a:ext cx="19527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/>
              <a:t>②</a:t>
            </a:r>
            <a:r>
              <a:rPr lang="en-US" altLang="zh-CN" sz="2800" dirty="0"/>
              <a:t>   (</a:t>
            </a:r>
            <a:r>
              <a:rPr lang="en-US" altLang="zh-CN" sz="2800" dirty="0" smtClean="0"/>
              <a:t>x,y+1)</a:t>
            </a:r>
            <a:endParaRPr lang="zh-CN" altLang="en-US" sz="2800" dirty="0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1403350" y="5372100"/>
            <a:ext cx="19527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/>
              <a:t>③</a:t>
            </a:r>
            <a:r>
              <a:rPr lang="en-US" altLang="zh-CN" sz="2800" dirty="0"/>
              <a:t>   (</a:t>
            </a:r>
            <a:r>
              <a:rPr lang="en-US" altLang="zh-CN" sz="2800" dirty="0" smtClean="0"/>
              <a:t>x+1,y)</a:t>
            </a:r>
            <a:endParaRPr lang="zh-CN" altLang="en-US" sz="2800" dirty="0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4643438" y="5372100"/>
            <a:ext cx="18630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/>
              <a:t>④</a:t>
            </a:r>
            <a:r>
              <a:rPr lang="en-US" altLang="zh-CN" sz="2800" dirty="0"/>
              <a:t>   (</a:t>
            </a:r>
            <a:r>
              <a:rPr lang="en-US" altLang="zh-CN" sz="2800" dirty="0" smtClean="0"/>
              <a:t>x,y-1)</a:t>
            </a:r>
            <a:endParaRPr lang="zh-CN" altLang="en-US" sz="2800" dirty="0"/>
          </a:p>
        </p:txBody>
      </p:sp>
      <p:sp>
        <p:nvSpPr>
          <p:cNvPr id="38954" name="矩形 53"/>
          <p:cNvSpPr>
            <a:spLocks noChangeArrowheads="1"/>
          </p:cNvSpPr>
          <p:nvPr/>
        </p:nvSpPr>
        <p:spPr bwMode="auto">
          <a:xfrm>
            <a:off x="323850" y="6092825"/>
            <a:ext cx="238879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3200" b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约束条件：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33" grpId="0"/>
      <p:bldP spid="43" grpId="0"/>
      <p:bldP spid="49" grpId="0"/>
      <p:bldP spid="50" grpId="0"/>
      <p:bldP spid="51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标题 3"/>
          <p:cNvSpPr>
            <a:spLocks noGrp="1" noChangeArrowheads="1"/>
          </p:cNvSpPr>
          <p:nvPr>
            <p:ph type="ctrTitle"/>
          </p:nvPr>
        </p:nvSpPr>
        <p:spPr>
          <a:xfrm>
            <a:off x="1476375" y="2276475"/>
            <a:ext cx="6554788" cy="1803400"/>
          </a:xfrm>
        </p:spPr>
        <p:txBody>
          <a:bodyPr/>
          <a:lstStyle/>
          <a:p>
            <a:r>
              <a:rPr lang="zh-CN" altLang="en-US" sz="5500" smtClean="0">
                <a:solidFill>
                  <a:srgbClr val="000000"/>
                </a:solidFill>
                <a:latin typeface="黑体" pitchFamily="49" charset="-122"/>
              </a:rPr>
              <a:t>一、队列基础</a:t>
            </a:r>
          </a:p>
        </p:txBody>
      </p:sp>
      <p:graphicFrame>
        <p:nvGraphicFramePr>
          <p:cNvPr id="2050" name="对象 1"/>
          <p:cNvGraphicFramePr>
            <a:graphicFrameLocks/>
          </p:cNvGraphicFramePr>
          <p:nvPr/>
        </p:nvGraphicFramePr>
        <p:xfrm>
          <a:off x="4572000" y="3429000"/>
          <a:ext cx="0" cy="0"/>
        </p:xfrm>
        <a:graphic>
          <a:graphicData uri="http://schemas.openxmlformats.org/presentationml/2006/ole">
            <p:oleObj spid="_x0000_s2050" r:id="rId4" imgW="4572139" imgH="3428994" progId="PowerPoint.Show.8">
              <p:embed/>
            </p:oleObj>
          </a:graphicData>
        </a:graphic>
      </p:graphicFrame>
      <p:graphicFrame>
        <p:nvGraphicFramePr>
          <p:cNvPr id="2051" name="对象 5"/>
          <p:cNvGraphicFramePr>
            <a:graphicFrameLocks/>
          </p:cNvGraphicFramePr>
          <p:nvPr/>
        </p:nvGraphicFramePr>
        <p:xfrm>
          <a:off x="4572000" y="3429000"/>
          <a:ext cx="0" cy="0"/>
        </p:xfrm>
        <a:graphic>
          <a:graphicData uri="http://schemas.openxmlformats.org/presentationml/2006/ole">
            <p:oleObj spid="_x0000_s2051" r:id="rId5" imgW="4572139" imgH="3428994" progId="PowerPoint.Show.8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1619672" y="3717032"/>
          <a:ext cx="3096344" cy="216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4086"/>
                <a:gridCol w="774086"/>
                <a:gridCol w="774086"/>
                <a:gridCol w="774086"/>
              </a:tblGrid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</a:t>
                      </a:r>
                      <a:r>
                        <a:rPr lang="zh-CN" altLang="en-US" dirty="0" smtClean="0"/>
                        <a:t>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400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#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●</a:t>
                      </a:r>
                    </a:p>
                  </a:txBody>
                  <a:tcPr anchor="ctr"/>
                </a:tc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●</a:t>
                      </a:r>
                    </a:p>
                  </a:txBody>
                  <a:tcPr anchor="ctr"/>
                </a:tc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●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948264" y="2372686"/>
            <a:ext cx="93610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（</a:t>
            </a:r>
            <a:r>
              <a:rPr lang="en-US" altLang="zh-CN" sz="2000" dirty="0" smtClean="0"/>
              <a:t>0,0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cxnSp>
        <p:nvCxnSpPr>
          <p:cNvPr id="41" name="直接箭头连接符 40"/>
          <p:cNvCxnSpPr/>
          <p:nvPr/>
        </p:nvCxnSpPr>
        <p:spPr bwMode="auto">
          <a:xfrm rot="5400000">
            <a:off x="7201086" y="2952022"/>
            <a:ext cx="360040" cy="1588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948264" y="3068960"/>
            <a:ext cx="93610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（</a:t>
            </a:r>
            <a:r>
              <a:rPr lang="en-US" altLang="zh-CN" sz="2000" dirty="0" smtClean="0"/>
              <a:t>0,1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cxnSp>
        <p:nvCxnSpPr>
          <p:cNvPr id="53" name="直接箭头连接符 52"/>
          <p:cNvCxnSpPr/>
          <p:nvPr/>
        </p:nvCxnSpPr>
        <p:spPr bwMode="auto">
          <a:xfrm rot="5400000">
            <a:off x="7201086" y="3608226"/>
            <a:ext cx="360040" cy="1588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948264" y="3717032"/>
            <a:ext cx="93610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（</a:t>
            </a:r>
            <a:r>
              <a:rPr lang="en-US" altLang="zh-CN" sz="2000" dirty="0" smtClean="0"/>
              <a:t>1,1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cxnSp>
        <p:nvCxnSpPr>
          <p:cNvPr id="55" name="直接箭头连接符 54"/>
          <p:cNvCxnSpPr/>
          <p:nvPr/>
        </p:nvCxnSpPr>
        <p:spPr bwMode="auto">
          <a:xfrm rot="5400000">
            <a:off x="6948264" y="4149081"/>
            <a:ext cx="360040" cy="216024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 bwMode="auto">
          <a:xfrm rot="16200000" flipH="1">
            <a:off x="7488324" y="4113077"/>
            <a:ext cx="360040" cy="288032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444208" y="4365104"/>
            <a:ext cx="93610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（</a:t>
            </a:r>
            <a:r>
              <a:rPr lang="en-US" altLang="zh-CN" sz="2000" dirty="0" smtClean="0"/>
              <a:t>1,2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7524328" y="4365104"/>
            <a:ext cx="93610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（</a:t>
            </a:r>
            <a:r>
              <a:rPr lang="en-US" altLang="zh-CN" sz="2000" dirty="0" smtClean="0"/>
              <a:t>2,1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cxnSp>
        <p:nvCxnSpPr>
          <p:cNvPr id="64" name="直接箭头连接符 63"/>
          <p:cNvCxnSpPr/>
          <p:nvPr/>
        </p:nvCxnSpPr>
        <p:spPr bwMode="auto">
          <a:xfrm rot="5400000">
            <a:off x="6769038" y="4904369"/>
            <a:ext cx="360040" cy="1588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444208" y="5085183"/>
            <a:ext cx="93610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（</a:t>
            </a:r>
            <a:r>
              <a:rPr lang="en-US" altLang="zh-CN" sz="2000" dirty="0" smtClean="0"/>
              <a:t>1,3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cxnSp>
        <p:nvCxnSpPr>
          <p:cNvPr id="66" name="直接箭头连接符 65"/>
          <p:cNvCxnSpPr/>
          <p:nvPr/>
        </p:nvCxnSpPr>
        <p:spPr bwMode="auto">
          <a:xfrm rot="5400000">
            <a:off x="7849158" y="4904369"/>
            <a:ext cx="360040" cy="1588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524328" y="5085183"/>
            <a:ext cx="93610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（</a:t>
            </a:r>
            <a:r>
              <a:rPr lang="en-US" altLang="zh-CN" sz="2000" dirty="0" smtClean="0"/>
              <a:t>3,1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cxnSp>
        <p:nvCxnSpPr>
          <p:cNvPr id="68" name="直接箭头连接符 67"/>
          <p:cNvCxnSpPr/>
          <p:nvPr/>
        </p:nvCxnSpPr>
        <p:spPr bwMode="auto">
          <a:xfrm rot="5400000">
            <a:off x="6767450" y="5624449"/>
            <a:ext cx="360040" cy="1588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516216" y="5733255"/>
            <a:ext cx="93610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（</a:t>
            </a:r>
            <a:r>
              <a:rPr lang="en-US" altLang="zh-CN" sz="2000" dirty="0" smtClean="0"/>
              <a:t>2,3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cxnSp>
        <p:nvCxnSpPr>
          <p:cNvPr id="72" name="直接箭头连接符 71"/>
          <p:cNvCxnSpPr/>
          <p:nvPr/>
        </p:nvCxnSpPr>
        <p:spPr bwMode="auto">
          <a:xfrm rot="5400000">
            <a:off x="6769038" y="6272521"/>
            <a:ext cx="360040" cy="1588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444208" y="6341257"/>
            <a:ext cx="93610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（</a:t>
            </a:r>
            <a:r>
              <a:rPr lang="en-US" altLang="zh-CN" sz="2000" dirty="0" smtClean="0"/>
              <a:t>3,3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graphicFrame>
        <p:nvGraphicFramePr>
          <p:cNvPr id="74" name="表格 73"/>
          <p:cNvGraphicFramePr>
            <a:graphicFrameLocks noGrp="1"/>
          </p:cNvGraphicFramePr>
          <p:nvPr/>
        </p:nvGraphicFramePr>
        <p:xfrm>
          <a:off x="971600" y="724634"/>
          <a:ext cx="71287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648072"/>
                <a:gridCol w="648072"/>
                <a:gridCol w="648072"/>
                <a:gridCol w="648072"/>
                <a:gridCol w="648072"/>
                <a:gridCol w="648072"/>
                <a:gridCol w="648072"/>
                <a:gridCol w="648072"/>
                <a:gridCol w="648072"/>
                <a:gridCol w="6480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5" name="TextBox 37"/>
          <p:cNvSpPr txBox="1">
            <a:spLocks noChangeArrowheads="1"/>
          </p:cNvSpPr>
          <p:nvPr/>
        </p:nvSpPr>
        <p:spPr bwMode="auto">
          <a:xfrm>
            <a:off x="288032" y="1084674"/>
            <a:ext cx="649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 smtClean="0"/>
              <a:t>行号</a:t>
            </a:r>
            <a:endParaRPr lang="zh-CN" altLang="en-US" b="1" dirty="0"/>
          </a:p>
        </p:txBody>
      </p:sp>
      <p:grpSp>
        <p:nvGrpSpPr>
          <p:cNvPr id="94" name="组合 93"/>
          <p:cNvGrpSpPr/>
          <p:nvPr/>
        </p:nvGrpSpPr>
        <p:grpSpPr>
          <a:xfrm>
            <a:off x="1619672" y="76562"/>
            <a:ext cx="595035" cy="606401"/>
            <a:chOff x="4192812" y="3254647"/>
            <a:chExt cx="595035" cy="606401"/>
          </a:xfrm>
        </p:grpSpPr>
        <p:sp>
          <p:nvSpPr>
            <p:cNvPr id="78" name="Text Box 15"/>
            <p:cNvSpPr txBox="1">
              <a:spLocks noChangeArrowheads="1"/>
            </p:cNvSpPr>
            <p:nvPr/>
          </p:nvSpPr>
          <p:spPr bwMode="auto">
            <a:xfrm>
              <a:off x="4192812" y="3254647"/>
              <a:ext cx="59503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rear</a:t>
              </a:r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>
              <a:off x="4499992" y="3573710"/>
              <a:ext cx="0" cy="2873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899592" y="2236802"/>
            <a:ext cx="646331" cy="639918"/>
            <a:chOff x="1403648" y="6538041"/>
            <a:chExt cx="646331" cy="639918"/>
          </a:xfrm>
        </p:grpSpPr>
        <p:sp>
          <p:nvSpPr>
            <p:cNvPr id="81" name="Text Box 18"/>
            <p:cNvSpPr txBox="1">
              <a:spLocks noChangeArrowheads="1"/>
            </p:cNvSpPr>
            <p:nvPr/>
          </p:nvSpPr>
          <p:spPr bwMode="auto">
            <a:xfrm>
              <a:off x="1403648" y="6808626"/>
              <a:ext cx="646331" cy="369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front</a:t>
              </a:r>
            </a:p>
          </p:txBody>
        </p:sp>
        <p:sp>
          <p:nvSpPr>
            <p:cNvPr id="82" name="Line 19"/>
            <p:cNvSpPr>
              <a:spLocks noChangeShapeType="1"/>
            </p:cNvSpPr>
            <p:nvPr/>
          </p:nvSpPr>
          <p:spPr bwMode="auto">
            <a:xfrm flipH="1" flipV="1">
              <a:off x="1802681" y="6538041"/>
              <a:ext cx="0" cy="2878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5" name="TextBox 37"/>
          <p:cNvSpPr txBox="1">
            <a:spLocks noChangeArrowheads="1"/>
          </p:cNvSpPr>
          <p:nvPr/>
        </p:nvSpPr>
        <p:spPr bwMode="auto">
          <a:xfrm>
            <a:off x="288032" y="1444714"/>
            <a:ext cx="649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列号</a:t>
            </a:r>
            <a:endParaRPr lang="zh-CN" altLang="en-US" b="1" dirty="0"/>
          </a:p>
        </p:txBody>
      </p:sp>
      <p:sp>
        <p:nvSpPr>
          <p:cNvPr id="97" name="TextBox 37"/>
          <p:cNvSpPr txBox="1">
            <a:spLocks noChangeArrowheads="1"/>
          </p:cNvSpPr>
          <p:nvPr/>
        </p:nvSpPr>
        <p:spPr bwMode="auto">
          <a:xfrm>
            <a:off x="288032" y="1876762"/>
            <a:ext cx="649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 smtClean="0"/>
              <a:t>步数</a:t>
            </a:r>
            <a:endParaRPr lang="zh-CN" alt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1763688" y="992250"/>
            <a:ext cx="312906" cy="1287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0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2411760" y="992250"/>
            <a:ext cx="312906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059832" y="992250"/>
            <a:ext cx="312906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3707904" y="992250"/>
            <a:ext cx="312906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4355976" y="992250"/>
            <a:ext cx="312906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5004048" y="992250"/>
            <a:ext cx="312906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5652120" y="992250"/>
            <a:ext cx="312906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6300192" y="980728"/>
            <a:ext cx="312906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46" name="云形标注 45"/>
          <p:cNvSpPr/>
          <p:nvPr/>
        </p:nvSpPr>
        <p:spPr>
          <a:xfrm>
            <a:off x="6876256" y="764704"/>
            <a:ext cx="3096344" cy="1008112"/>
          </a:xfrm>
          <a:prstGeom prst="cloudCallout">
            <a:avLst>
              <a:gd name="adj1" fmla="val -56622"/>
              <a:gd name="adj2" fmla="val 7574"/>
            </a:avLst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/>
              <a:t>找到目标状态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38728E-6 L 0.06997 -1.38728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39306E-6 L 0.075 4.39306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96 -1.38728E-6 L 0.15659 -1.38728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 4.39306E-6 L 0.14601 4.39306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6 -1.38728E-6 L 0.21945 -1.38728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945 -1.38728E-6 L 0.29028 -1.38728E-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601 4.39306E-6 L 0.22466 4.39306E-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28 -1.38728E-6 L 0.36111 -1.38728E-6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466 4.39306E-6 L 0.28768 4.39306E-6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111 -1.38728E-6 L 0.43212 -1.38728E-6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767 -4.33526E-6 L 0.35052 -4.33526E-6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212 -4.62428E-7 L 0.49514 -0.00023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052 -4.33526E-6 L 0.4184 0.00047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153 0.00047 L 0.49254 0.00047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514 -0.00023 L 0.56614 -0.00023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54" grpId="0" animBg="1"/>
      <p:bldP spid="60" grpId="0" animBg="1"/>
      <p:bldP spid="63" grpId="0" animBg="1"/>
      <p:bldP spid="65" grpId="0" animBg="1"/>
      <p:bldP spid="67" grpId="0" animBg="1"/>
      <p:bldP spid="69" grpId="0" animBg="1"/>
      <p:bldP spid="73" grpId="0" animBg="1"/>
      <p:bldP spid="99" grpId="0"/>
      <p:bldP spid="101" grpId="0"/>
      <p:bldP spid="102" grpId="0"/>
      <p:bldP spid="103" grpId="0"/>
      <p:bldP spid="104" grpId="0"/>
      <p:bldP spid="105" grpId="0"/>
      <p:bldP spid="106" grpId="0"/>
      <p:bldP spid="10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2"/>
          <p:cNvSpPr txBox="1">
            <a:spLocks noChangeArrowheads="1"/>
          </p:cNvSpPr>
          <p:nvPr/>
        </p:nvSpPr>
        <p:spPr bwMode="auto">
          <a:xfrm>
            <a:off x="323850" y="1052736"/>
            <a:ext cx="8424863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600" dirty="0" smtClean="0"/>
              <a:t>   如何打印其中一条最短路径？</a:t>
            </a:r>
            <a:endParaRPr lang="zh-CN" altLang="en-US" sz="36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3600" b="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3600" b="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600" b="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3600" b="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600" b="1" dirty="0">
              <a:solidFill>
                <a:srgbClr val="000000"/>
              </a:solidFill>
            </a:endParaRPr>
          </a:p>
        </p:txBody>
      </p:sp>
      <p:sp>
        <p:nvSpPr>
          <p:cNvPr id="32771" name="AutoShape 2" descr="http://img4.imgtn.bdimg.com/it/u=1336651389,411675681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标题 4"/>
          <p:cNvSpPr txBox="1">
            <a:spLocks noChangeArrowheads="1"/>
          </p:cNvSpPr>
          <p:nvPr/>
        </p:nvSpPr>
        <p:spPr bwMode="auto">
          <a:xfrm>
            <a:off x="0" y="215900"/>
            <a:ext cx="5435600" cy="69215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buFontTx/>
              <a:buNone/>
              <a:defRPr/>
            </a:pPr>
            <a:r>
              <a:rPr lang="en-US" altLang="zh-CN" sz="3200" kern="0" dirty="0">
                <a:solidFill>
                  <a:srgbClr val="000000"/>
                </a:solidFill>
                <a:latin typeface="黑体" pitchFamily="49" charset="-122"/>
                <a:ea typeface="+mj-ea"/>
                <a:cs typeface="+mj-cs"/>
                <a:sym typeface="Arial" pitchFamily="34" charset="0"/>
              </a:rPr>
              <a:t> </a:t>
            </a:r>
            <a:r>
              <a:rPr lang="zh-CN" altLang="en-US" sz="3200" kern="0" dirty="0">
                <a:solidFill>
                  <a:srgbClr val="000000"/>
                </a:solidFill>
                <a:latin typeface="黑体" pitchFamily="49" charset="-122"/>
                <a:ea typeface="+mj-ea"/>
                <a:cs typeface="+mj-cs"/>
                <a:sym typeface="Arial" pitchFamily="34" charset="0"/>
              </a:rPr>
              <a:t>思 考：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00336" y="2749368"/>
          <a:ext cx="68160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644"/>
                <a:gridCol w="619644"/>
                <a:gridCol w="619644"/>
                <a:gridCol w="619644"/>
                <a:gridCol w="619644"/>
                <a:gridCol w="619644"/>
                <a:gridCol w="619644"/>
                <a:gridCol w="619644"/>
                <a:gridCol w="619644"/>
                <a:gridCol w="619644"/>
                <a:gridCol w="6196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6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7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7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37"/>
          <p:cNvSpPr txBox="1">
            <a:spLocks noChangeArrowheads="1"/>
          </p:cNvSpPr>
          <p:nvPr/>
        </p:nvSpPr>
        <p:spPr bwMode="auto">
          <a:xfrm>
            <a:off x="816768" y="3109408"/>
            <a:ext cx="649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 smtClean="0"/>
              <a:t>行号</a:t>
            </a:r>
            <a:endParaRPr lang="zh-CN" altLang="en-US" b="1" dirty="0"/>
          </a:p>
        </p:txBody>
      </p:sp>
      <p:sp>
        <p:nvSpPr>
          <p:cNvPr id="9" name="TextBox 37"/>
          <p:cNvSpPr txBox="1">
            <a:spLocks noChangeArrowheads="1"/>
          </p:cNvSpPr>
          <p:nvPr/>
        </p:nvSpPr>
        <p:spPr bwMode="auto">
          <a:xfrm>
            <a:off x="816768" y="3469448"/>
            <a:ext cx="649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列号</a:t>
            </a:r>
            <a:endParaRPr lang="zh-CN" altLang="en-US" b="1" dirty="0"/>
          </a:p>
        </p:txBody>
      </p:sp>
      <p:sp>
        <p:nvSpPr>
          <p:cNvPr id="10" name="TextBox 37"/>
          <p:cNvSpPr txBox="1">
            <a:spLocks noChangeArrowheads="1"/>
          </p:cNvSpPr>
          <p:nvPr/>
        </p:nvSpPr>
        <p:spPr bwMode="auto">
          <a:xfrm>
            <a:off x="816768" y="3901496"/>
            <a:ext cx="649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 smtClean="0"/>
              <a:t>步数</a:t>
            </a:r>
            <a:endParaRPr lang="zh-CN" altLang="en-US" b="1" dirty="0"/>
          </a:p>
        </p:txBody>
      </p:sp>
      <p:sp>
        <p:nvSpPr>
          <p:cNvPr id="20" name="TextBox 37"/>
          <p:cNvSpPr txBox="1">
            <a:spLocks noChangeArrowheads="1"/>
          </p:cNvSpPr>
          <p:nvPr/>
        </p:nvSpPr>
        <p:spPr bwMode="auto">
          <a:xfrm>
            <a:off x="611560" y="4283804"/>
            <a:ext cx="8819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 smtClean="0"/>
              <a:t>父结点</a:t>
            </a:r>
            <a:endParaRPr lang="zh-CN" altLang="en-US" b="1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092280" y="2132856"/>
            <a:ext cx="595035" cy="606401"/>
            <a:chOff x="4192812" y="3254647"/>
            <a:chExt cx="595035" cy="606401"/>
          </a:xfrm>
        </p:grpSpPr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4192812" y="3254647"/>
              <a:ext cx="59503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rear</a:t>
              </a: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4499992" y="3573710"/>
              <a:ext cx="0" cy="2873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403648" y="4581128"/>
            <a:ext cx="646331" cy="639918"/>
            <a:chOff x="1403648" y="6538041"/>
            <a:chExt cx="646331" cy="639918"/>
          </a:xfrm>
        </p:grpSpPr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1403648" y="6808626"/>
              <a:ext cx="646331" cy="369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front</a:t>
              </a: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 flipH="1" flipV="1">
              <a:off x="1802681" y="6538041"/>
              <a:ext cx="0" cy="2878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" name="上弧形箭头 24"/>
          <p:cNvSpPr/>
          <p:nvPr/>
        </p:nvSpPr>
        <p:spPr bwMode="auto">
          <a:xfrm flipH="1">
            <a:off x="6084168" y="2132856"/>
            <a:ext cx="720080" cy="576064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6" name="上弧形箭头 25"/>
          <p:cNvSpPr/>
          <p:nvPr/>
        </p:nvSpPr>
        <p:spPr bwMode="auto">
          <a:xfrm flipH="1">
            <a:off x="4860032" y="2132856"/>
            <a:ext cx="1224136" cy="576064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7" name="上弧形箭头 26"/>
          <p:cNvSpPr/>
          <p:nvPr/>
        </p:nvSpPr>
        <p:spPr bwMode="auto">
          <a:xfrm flipH="1">
            <a:off x="3635896" y="2132856"/>
            <a:ext cx="1224136" cy="576064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8" name="上弧形箭头 27"/>
          <p:cNvSpPr/>
          <p:nvPr/>
        </p:nvSpPr>
        <p:spPr bwMode="auto">
          <a:xfrm flipH="1">
            <a:off x="2915816" y="2132856"/>
            <a:ext cx="720080" cy="576064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9" name="上弧形箭头 28"/>
          <p:cNvSpPr/>
          <p:nvPr/>
        </p:nvSpPr>
        <p:spPr bwMode="auto">
          <a:xfrm flipH="1">
            <a:off x="2267744" y="2132856"/>
            <a:ext cx="720080" cy="576064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0" name="上弧形箭头 29"/>
          <p:cNvSpPr/>
          <p:nvPr/>
        </p:nvSpPr>
        <p:spPr bwMode="auto">
          <a:xfrm flipH="1">
            <a:off x="1619672" y="2132856"/>
            <a:ext cx="720080" cy="576064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Box 1"/>
          <p:cNvSpPr txBox="1">
            <a:spLocks noChangeArrowheads="1"/>
          </p:cNvSpPr>
          <p:nvPr/>
        </p:nvSpPr>
        <p:spPr bwMode="auto">
          <a:xfrm>
            <a:off x="611188" y="1118349"/>
            <a:ext cx="80645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/>
              <a:t>例</a:t>
            </a:r>
            <a:r>
              <a:rPr lang="en-US" altLang="zh-CN" sz="2800" b="1" dirty="0" smtClean="0"/>
              <a:t>5  </a:t>
            </a:r>
            <a:r>
              <a:rPr lang="zh-CN" altLang="en-US" sz="2800" b="1" dirty="0" smtClean="0"/>
              <a:t>细胞</a:t>
            </a:r>
            <a:r>
              <a:rPr lang="en-US" sz="2800" b="1" dirty="0" smtClean="0"/>
              <a:t>(oj.noi.cn 1129)</a:t>
            </a:r>
            <a:endParaRPr lang="zh-CN" altLang="en-US" sz="2800" dirty="0"/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问题描述</a:t>
            </a:r>
            <a:r>
              <a:rPr lang="en-US" altLang="zh-CN" sz="2800" dirty="0" smtClean="0"/>
              <a:t>】</a:t>
            </a:r>
          </a:p>
          <a:p>
            <a:r>
              <a:rPr lang="en-US" sz="2800" dirty="0" smtClean="0"/>
              <a:t>     </a:t>
            </a:r>
            <a:r>
              <a:rPr lang="zh-CN" altLang="en-US" sz="2800" dirty="0" smtClean="0"/>
              <a:t>一矩形阵列由数字</a:t>
            </a:r>
            <a:r>
              <a:rPr lang="en-US" sz="2800" dirty="0" smtClean="0"/>
              <a:t>0</a:t>
            </a:r>
            <a:r>
              <a:rPr lang="zh-CN" altLang="en-US" sz="2800" dirty="0" smtClean="0"/>
              <a:t>到</a:t>
            </a:r>
            <a:r>
              <a:rPr lang="en-US" sz="2800" dirty="0" smtClean="0"/>
              <a:t>9</a:t>
            </a:r>
            <a:r>
              <a:rPr lang="zh-CN" altLang="en-US" sz="2800" dirty="0" smtClean="0"/>
              <a:t>组成</a:t>
            </a:r>
            <a:r>
              <a:rPr lang="en-US" sz="2800" dirty="0" smtClean="0"/>
              <a:t>,</a:t>
            </a:r>
            <a:r>
              <a:rPr lang="zh-CN" altLang="en-US" sz="2800" dirty="0" smtClean="0"/>
              <a:t>数字</a:t>
            </a:r>
            <a:r>
              <a:rPr lang="en-US" sz="2800" dirty="0" smtClean="0"/>
              <a:t>1</a:t>
            </a:r>
            <a:r>
              <a:rPr lang="zh-CN" altLang="en-US" sz="2800" dirty="0" smtClean="0"/>
              <a:t>到</a:t>
            </a:r>
            <a:r>
              <a:rPr lang="en-US" sz="2800" dirty="0" smtClean="0"/>
              <a:t>9</a:t>
            </a:r>
            <a:r>
              <a:rPr lang="zh-CN" altLang="en-US" sz="2800" dirty="0" smtClean="0"/>
              <a:t>代表细胞</a:t>
            </a:r>
            <a:r>
              <a:rPr lang="en-US" sz="2800" dirty="0" smtClean="0"/>
              <a:t>,</a:t>
            </a:r>
            <a:r>
              <a:rPr lang="zh-CN" altLang="en-US" sz="2800" dirty="0" smtClean="0"/>
              <a:t>细胞的定义为沿细胞数字上下左右若还是细胞数字则为同一细胞</a:t>
            </a:r>
            <a:r>
              <a:rPr lang="en-US" sz="2800" dirty="0" smtClean="0"/>
              <a:t>,</a:t>
            </a:r>
            <a:r>
              <a:rPr lang="zh-CN" altLang="en-US" sz="2800" dirty="0" smtClean="0"/>
              <a:t>求给定矩形阵列的细胞个数。（</a:t>
            </a:r>
            <a:r>
              <a:rPr lang="en-US" sz="2800" dirty="0" smtClean="0"/>
              <a:t>1&lt;=</a:t>
            </a:r>
            <a:r>
              <a:rPr lang="en-US" sz="2800" dirty="0" err="1" smtClean="0"/>
              <a:t>m,n</a:t>
            </a:r>
            <a:r>
              <a:rPr lang="en-US" sz="2800" dirty="0" smtClean="0"/>
              <a:t>&lt;=100</a:t>
            </a:r>
            <a:r>
              <a:rPr lang="zh-CN" altLang="en-US" sz="2800" dirty="0" smtClean="0"/>
              <a:t>）</a:t>
            </a:r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输入格式</a:t>
            </a:r>
            <a:r>
              <a:rPr lang="en-US" altLang="zh-CN" sz="2800" dirty="0" smtClean="0"/>
              <a:t>】</a:t>
            </a:r>
          </a:p>
          <a:p>
            <a:r>
              <a:rPr lang="zh-CN" altLang="en-US" sz="2800" dirty="0" smtClean="0"/>
              <a:t>     第一行输入</a:t>
            </a:r>
            <a:r>
              <a:rPr lang="en-US" sz="2800" dirty="0" smtClean="0"/>
              <a:t>n</a:t>
            </a:r>
            <a:r>
              <a:rPr lang="zh-CN" altLang="en-US" sz="2800" dirty="0" smtClean="0"/>
              <a:t>和</a:t>
            </a:r>
            <a:r>
              <a:rPr lang="en-US" sz="2800" dirty="0" smtClean="0"/>
              <a:t>m</a:t>
            </a:r>
            <a:r>
              <a:rPr lang="zh-CN" altLang="en-US" sz="2800" dirty="0" smtClean="0"/>
              <a:t>表示阵列的行数和列数。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 </a:t>
            </a:r>
            <a:r>
              <a:rPr lang="zh-CN" altLang="en-US" sz="2800" dirty="0" smtClean="0"/>
              <a:t>接下来</a:t>
            </a:r>
            <a:r>
              <a:rPr lang="en-US" sz="2800" dirty="0" smtClean="0"/>
              <a:t>n</a:t>
            </a:r>
            <a:r>
              <a:rPr lang="zh-CN" altLang="en-US" sz="2800" dirty="0" smtClean="0"/>
              <a:t>行，每行</a:t>
            </a:r>
            <a:r>
              <a:rPr lang="en-US" sz="2800" dirty="0" smtClean="0"/>
              <a:t>m</a:t>
            </a:r>
            <a:r>
              <a:rPr lang="zh-CN" altLang="en-US" sz="2800" dirty="0" smtClean="0"/>
              <a:t>个数字，数字之间没有空格，表示具体的阵列。</a:t>
            </a:r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输出格式</a:t>
            </a:r>
            <a:r>
              <a:rPr lang="en-US" altLang="zh-CN" sz="2800" dirty="0" smtClean="0"/>
              <a:t>】</a:t>
            </a:r>
          </a:p>
          <a:p>
            <a:r>
              <a:rPr lang="zh-CN" altLang="en-US" sz="2800" dirty="0" smtClean="0"/>
              <a:t>    输出一个数字表示细胞的数量。</a:t>
            </a:r>
            <a:endParaRPr lang="zh-CN" altLang="en-US" sz="2800" dirty="0"/>
          </a:p>
        </p:txBody>
      </p:sp>
      <p:sp>
        <p:nvSpPr>
          <p:cNvPr id="5" name="标题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0648"/>
            <a:ext cx="6659563" cy="692150"/>
          </a:xfrm>
          <a:solidFill>
            <a:srgbClr val="FFC000"/>
          </a:solidFill>
        </p:spPr>
        <p:txBody>
          <a:bodyPr/>
          <a:lstStyle/>
          <a:p>
            <a:pPr algn="l"/>
            <a:r>
              <a:rPr lang="zh-CN" altLang="en-US" sz="3200" dirty="0" smtClean="0">
                <a:solidFill>
                  <a:srgbClr val="000000"/>
                </a:solidFill>
                <a:latin typeface="黑体" pitchFamily="49" charset="-122"/>
              </a:rPr>
              <a:t> </a:t>
            </a:r>
            <a:r>
              <a:rPr lang="zh-CN" altLang="en-US" sz="3200" dirty="0" smtClean="0">
                <a:solidFill>
                  <a:srgbClr val="000000"/>
                </a:solidFill>
                <a:latin typeface="黑体" pitchFamily="49" charset="-122"/>
              </a:rPr>
              <a:t>应用二、求连通块问题</a:t>
            </a:r>
            <a:endParaRPr lang="zh-CN" altLang="en-US" sz="3200" dirty="0" smtClean="0">
              <a:solidFill>
                <a:srgbClr val="000000"/>
              </a:solidFill>
              <a:latin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Box 1"/>
          <p:cNvSpPr txBox="1">
            <a:spLocks noChangeArrowheads="1"/>
          </p:cNvSpPr>
          <p:nvPr/>
        </p:nvSpPr>
        <p:spPr bwMode="auto">
          <a:xfrm>
            <a:off x="611188" y="1116027"/>
            <a:ext cx="80645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输入输出样例</a:t>
            </a:r>
            <a:r>
              <a:rPr lang="en-US" altLang="zh-CN" sz="2800" dirty="0" smtClean="0"/>
              <a:t>】</a:t>
            </a:r>
          </a:p>
          <a:p>
            <a:r>
              <a:rPr lang="zh-CN" altLang="en-US" sz="2800" dirty="0" smtClean="0"/>
              <a:t>输入样例：</a:t>
            </a:r>
          </a:p>
          <a:p>
            <a:r>
              <a:rPr lang="en-US" sz="2800" dirty="0" smtClean="0"/>
              <a:t>4  10</a:t>
            </a:r>
            <a:endParaRPr lang="zh-CN" altLang="en-US" sz="2800" dirty="0" smtClean="0"/>
          </a:p>
          <a:p>
            <a:r>
              <a:rPr lang="en-US" sz="2800" dirty="0" smtClean="0"/>
              <a:t>0234500067</a:t>
            </a:r>
            <a:endParaRPr lang="zh-CN" altLang="en-US" sz="2800" dirty="0" smtClean="0"/>
          </a:p>
          <a:p>
            <a:r>
              <a:rPr lang="en-US" sz="2800" dirty="0" smtClean="0"/>
              <a:t>1034560500</a:t>
            </a:r>
            <a:endParaRPr lang="zh-CN" altLang="en-US" sz="2800" dirty="0" smtClean="0"/>
          </a:p>
          <a:p>
            <a:r>
              <a:rPr lang="en-US" sz="2800" dirty="0" smtClean="0"/>
              <a:t>2045600671</a:t>
            </a:r>
            <a:endParaRPr lang="zh-CN" altLang="en-US" sz="2800" dirty="0" smtClean="0"/>
          </a:p>
          <a:p>
            <a:r>
              <a:rPr lang="en-US" sz="2800" dirty="0" smtClean="0"/>
              <a:t>0000000089</a:t>
            </a:r>
          </a:p>
          <a:p>
            <a:endParaRPr lang="zh-CN" altLang="en-US" sz="2800" dirty="0" smtClean="0"/>
          </a:p>
          <a:p>
            <a:r>
              <a:rPr lang="zh-CN" altLang="en-US" sz="2800" dirty="0" smtClean="0"/>
              <a:t>输出样例： </a:t>
            </a:r>
          </a:p>
          <a:p>
            <a:r>
              <a:rPr lang="en-US" sz="2800" dirty="0" smtClean="0"/>
              <a:t>4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AutoShape 2" descr="http://img4.imgtn.bdimg.com/it/u=1336651389,411675681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标题 4"/>
          <p:cNvSpPr txBox="1">
            <a:spLocks noChangeArrowheads="1"/>
          </p:cNvSpPr>
          <p:nvPr/>
        </p:nvSpPr>
        <p:spPr bwMode="auto">
          <a:xfrm>
            <a:off x="0" y="215900"/>
            <a:ext cx="5435600" cy="69215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buFontTx/>
              <a:buNone/>
              <a:defRPr/>
            </a:pPr>
            <a:r>
              <a:rPr lang="zh-CN" altLang="en-US" sz="3200" kern="0" dirty="0" smtClean="0">
                <a:solidFill>
                  <a:srgbClr val="000000"/>
                </a:solidFill>
                <a:latin typeface="黑体" pitchFamily="49" charset="-122"/>
                <a:ea typeface="+mj-ea"/>
                <a:cs typeface="+mj-cs"/>
                <a:sym typeface="Arial" pitchFamily="34" charset="0"/>
              </a:rPr>
              <a:t> 问题分析：</a:t>
            </a:r>
            <a:endParaRPr lang="zh-CN" altLang="en-US" sz="3200" kern="0" dirty="0">
              <a:solidFill>
                <a:srgbClr val="000000"/>
              </a:solidFill>
              <a:latin typeface="黑体" pitchFamily="49" charset="-122"/>
              <a:ea typeface="+mj-ea"/>
              <a:cs typeface="+mj-cs"/>
              <a:sym typeface="Arial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47664" y="1052736"/>
          <a:ext cx="5544620" cy="2592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462"/>
                <a:gridCol w="554462"/>
                <a:gridCol w="554462"/>
                <a:gridCol w="554462"/>
                <a:gridCol w="554462"/>
                <a:gridCol w="554462"/>
                <a:gridCol w="554462"/>
                <a:gridCol w="554462"/>
                <a:gridCol w="554462"/>
                <a:gridCol w="554462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2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4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5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6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7</a:t>
                      </a:r>
                      <a:endParaRPr lang="zh-CN" altLang="en-US" sz="3600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1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4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5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6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5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</a:t>
                      </a:r>
                      <a:endParaRPr lang="zh-CN" altLang="en-US" sz="3600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2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4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5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6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6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7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1</a:t>
                      </a:r>
                      <a:endParaRPr lang="zh-CN" altLang="en-US" sz="3600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8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9</a:t>
                      </a:r>
                      <a:endParaRPr lang="zh-CN" altLang="en-US" sz="3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547665" y="4149080"/>
          <a:ext cx="5184575" cy="14273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71325"/>
                <a:gridCol w="471325"/>
                <a:gridCol w="471325"/>
                <a:gridCol w="471325"/>
                <a:gridCol w="471325"/>
                <a:gridCol w="471325"/>
                <a:gridCol w="471325"/>
                <a:gridCol w="471325"/>
                <a:gridCol w="471325"/>
                <a:gridCol w="471325"/>
                <a:gridCol w="471325"/>
              </a:tblGrid>
              <a:tr h="475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</a:tr>
              <a:tr h="475779"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5779"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619672" y="4725144"/>
            <a:ext cx="360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0</a:t>
            </a:r>
          </a:p>
          <a:p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077797" y="4725144"/>
            <a:ext cx="360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0</a:t>
            </a:r>
          </a:p>
          <a:p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  <p:pic>
        <p:nvPicPr>
          <p:cNvPr id="28" name="图片 27" descr="t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908" y="1052736"/>
            <a:ext cx="425876" cy="64807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555776" y="4725144"/>
            <a:ext cx="360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0</a:t>
            </a:r>
          </a:p>
          <a:p>
            <a:r>
              <a:rPr lang="en-US" altLang="zh-CN" sz="2400" dirty="0" smtClean="0"/>
              <a:t>3</a:t>
            </a:r>
            <a:endParaRPr lang="zh-CN" alt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2987824" y="4725144"/>
            <a:ext cx="360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</a:p>
          <a:p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3441576" y="4725144"/>
            <a:ext cx="360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0</a:t>
            </a:r>
          </a:p>
          <a:p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4725144"/>
            <a:ext cx="360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</a:p>
          <a:p>
            <a:r>
              <a:rPr lang="en-US" altLang="zh-CN" sz="2400" dirty="0" smtClean="0"/>
              <a:t>3</a:t>
            </a:r>
            <a:endParaRPr lang="zh-CN" alt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4379218" y="4725144"/>
            <a:ext cx="360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</a:t>
            </a:r>
          </a:p>
          <a:p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4860032" y="4725144"/>
            <a:ext cx="360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</a:p>
          <a:p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5364088" y="4725144"/>
            <a:ext cx="360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23</a:t>
            </a:r>
            <a:endParaRPr lang="zh-CN" altLang="en-US" sz="2400" dirty="0"/>
          </a:p>
        </p:txBody>
      </p:sp>
      <p:pic>
        <p:nvPicPr>
          <p:cNvPr id="45" name="图片 44" descr="t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052736"/>
            <a:ext cx="425876" cy="648072"/>
          </a:xfrm>
          <a:prstGeom prst="rect">
            <a:avLst/>
          </a:prstGeom>
        </p:spPr>
      </p:pic>
      <p:pic>
        <p:nvPicPr>
          <p:cNvPr id="46" name="图片 45" descr="t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052736"/>
            <a:ext cx="425876" cy="648072"/>
          </a:xfrm>
          <a:prstGeom prst="rect">
            <a:avLst/>
          </a:prstGeom>
        </p:spPr>
      </p:pic>
      <p:pic>
        <p:nvPicPr>
          <p:cNvPr id="47" name="图片 46" descr="t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700808"/>
            <a:ext cx="425876" cy="648072"/>
          </a:xfrm>
          <a:prstGeom prst="rect">
            <a:avLst/>
          </a:prstGeom>
        </p:spPr>
      </p:pic>
      <p:pic>
        <p:nvPicPr>
          <p:cNvPr id="48" name="图片 47" descr="t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052736"/>
            <a:ext cx="425876" cy="648072"/>
          </a:xfrm>
          <a:prstGeom prst="rect">
            <a:avLst/>
          </a:prstGeom>
        </p:spPr>
      </p:pic>
      <p:pic>
        <p:nvPicPr>
          <p:cNvPr id="49" name="图片 48" descr="t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700808"/>
            <a:ext cx="425876" cy="648072"/>
          </a:xfrm>
          <a:prstGeom prst="rect">
            <a:avLst/>
          </a:prstGeom>
        </p:spPr>
      </p:pic>
      <p:pic>
        <p:nvPicPr>
          <p:cNvPr id="50" name="图片 49" descr="t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348880"/>
            <a:ext cx="425876" cy="648072"/>
          </a:xfrm>
          <a:prstGeom prst="rect">
            <a:avLst/>
          </a:prstGeom>
        </p:spPr>
      </p:pic>
      <p:pic>
        <p:nvPicPr>
          <p:cNvPr id="51" name="图片 50" descr="t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700808"/>
            <a:ext cx="425876" cy="648072"/>
          </a:xfrm>
          <a:prstGeom prst="rect">
            <a:avLst/>
          </a:prstGeom>
        </p:spPr>
      </p:pic>
      <p:pic>
        <p:nvPicPr>
          <p:cNvPr id="52" name="图片 51" descr="t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348880"/>
            <a:ext cx="425876" cy="648072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868144" y="4725144"/>
            <a:ext cx="360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</a:p>
          <a:p>
            <a:r>
              <a:rPr lang="en-US" altLang="zh-CN" sz="2400" dirty="0" smtClean="0"/>
              <a:t>5</a:t>
            </a:r>
            <a:endParaRPr lang="zh-CN" altLang="en-US" sz="2400" dirty="0"/>
          </a:p>
        </p:txBody>
      </p:sp>
      <p:pic>
        <p:nvPicPr>
          <p:cNvPr id="54" name="图片 53" descr="t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1700808"/>
            <a:ext cx="425876" cy="648072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6300192" y="4725144"/>
            <a:ext cx="360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</a:t>
            </a:r>
          </a:p>
          <a:p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  <p:pic>
        <p:nvPicPr>
          <p:cNvPr id="56" name="图片 55" descr="t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2348880"/>
            <a:ext cx="425876" cy="648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1" grpId="0"/>
      <p:bldP spid="33" grpId="0"/>
      <p:bldP spid="35" grpId="0"/>
      <p:bldP spid="37" grpId="0"/>
      <p:bldP spid="39" grpId="0"/>
      <p:bldP spid="41" grpId="0"/>
      <p:bldP spid="43" grpId="0"/>
      <p:bldP spid="53" grpId="0"/>
      <p:bldP spid="5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2"/>
          <p:cNvSpPr txBox="1">
            <a:spLocks noChangeArrowheads="1"/>
          </p:cNvSpPr>
          <p:nvPr/>
        </p:nvSpPr>
        <p:spPr bwMode="auto">
          <a:xfrm>
            <a:off x="323850" y="1052736"/>
            <a:ext cx="8424863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600" dirty="0" smtClean="0"/>
              <a:t> 如何再找出其中面积最大的细胞？</a:t>
            </a:r>
            <a:endParaRPr lang="zh-CN" altLang="en-US" sz="36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3600" b="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3600" b="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600" b="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3600" b="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600" b="1" dirty="0">
              <a:solidFill>
                <a:srgbClr val="000000"/>
              </a:solidFill>
            </a:endParaRPr>
          </a:p>
        </p:txBody>
      </p:sp>
      <p:sp>
        <p:nvSpPr>
          <p:cNvPr id="32771" name="AutoShape 2" descr="http://img4.imgtn.bdimg.com/it/u=1336651389,411675681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标题 4"/>
          <p:cNvSpPr txBox="1">
            <a:spLocks noChangeArrowheads="1"/>
          </p:cNvSpPr>
          <p:nvPr/>
        </p:nvSpPr>
        <p:spPr bwMode="auto">
          <a:xfrm>
            <a:off x="0" y="215900"/>
            <a:ext cx="5435600" cy="69215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buFontTx/>
              <a:buNone/>
              <a:defRPr/>
            </a:pPr>
            <a:r>
              <a:rPr lang="en-US" altLang="zh-CN" sz="3200" kern="0" dirty="0">
                <a:solidFill>
                  <a:srgbClr val="000000"/>
                </a:solidFill>
                <a:latin typeface="黑体" pitchFamily="49" charset="-122"/>
                <a:ea typeface="+mj-ea"/>
                <a:cs typeface="+mj-cs"/>
                <a:sym typeface="Arial" pitchFamily="34" charset="0"/>
              </a:rPr>
              <a:t> </a:t>
            </a:r>
            <a:r>
              <a:rPr lang="zh-CN" altLang="en-US" sz="3200" kern="0" dirty="0">
                <a:solidFill>
                  <a:srgbClr val="000000"/>
                </a:solidFill>
                <a:latin typeface="黑体" pitchFamily="49" charset="-122"/>
                <a:ea typeface="+mj-ea"/>
                <a:cs typeface="+mj-cs"/>
                <a:sym typeface="Arial" pitchFamily="34" charset="0"/>
              </a:rPr>
              <a:t>思 考：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标题 3"/>
          <p:cNvSpPr>
            <a:spLocks noGrp="1" noChangeArrowheads="1"/>
          </p:cNvSpPr>
          <p:nvPr>
            <p:ph type="ctrTitle"/>
          </p:nvPr>
        </p:nvSpPr>
        <p:spPr>
          <a:xfrm>
            <a:off x="1476375" y="2276475"/>
            <a:ext cx="6554788" cy="1803400"/>
          </a:xfrm>
        </p:spPr>
        <p:txBody>
          <a:bodyPr/>
          <a:lstStyle/>
          <a:p>
            <a:r>
              <a:rPr lang="zh-CN" altLang="en-US" sz="5500" dirty="0" smtClean="0">
                <a:solidFill>
                  <a:srgbClr val="000000"/>
                </a:solidFill>
                <a:latin typeface="黑体" pitchFamily="49" charset="-122"/>
              </a:rPr>
              <a:t>三、上机习题</a:t>
            </a:r>
          </a:p>
        </p:txBody>
      </p:sp>
      <p:graphicFrame>
        <p:nvGraphicFramePr>
          <p:cNvPr id="3074" name="对象 1"/>
          <p:cNvGraphicFramePr>
            <a:graphicFrameLocks/>
          </p:cNvGraphicFramePr>
          <p:nvPr/>
        </p:nvGraphicFramePr>
        <p:xfrm>
          <a:off x="4572000" y="3429000"/>
          <a:ext cx="0" cy="0"/>
        </p:xfrm>
        <a:graphic>
          <a:graphicData uri="http://schemas.openxmlformats.org/presentationml/2006/ole">
            <p:oleObj spid="_x0000_s27650" r:id="rId4" imgW="4572139" imgH="3428994" progId="PowerPoint.Show.8">
              <p:embed/>
            </p:oleObj>
          </a:graphicData>
        </a:graphic>
      </p:graphicFrame>
      <p:graphicFrame>
        <p:nvGraphicFramePr>
          <p:cNvPr id="3075" name="对象 5"/>
          <p:cNvGraphicFramePr>
            <a:graphicFrameLocks/>
          </p:cNvGraphicFramePr>
          <p:nvPr/>
        </p:nvGraphicFramePr>
        <p:xfrm>
          <a:off x="4572000" y="3429000"/>
          <a:ext cx="0" cy="0"/>
        </p:xfrm>
        <a:graphic>
          <a:graphicData uri="http://schemas.openxmlformats.org/presentationml/2006/ole">
            <p:oleObj spid="_x0000_s27651" r:id="rId5" imgW="4572139" imgH="3428994" progId="PowerPoint.Show.8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467544" y="392683"/>
            <a:ext cx="80645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/>
              <a:t>习</a:t>
            </a:r>
            <a:r>
              <a:rPr lang="en-US" altLang="zh-CN" sz="2800" b="1" dirty="0" smtClean="0"/>
              <a:t>1 </a:t>
            </a:r>
            <a:r>
              <a:rPr lang="zh-CN" altLang="en-US" sz="2800" b="1" dirty="0" smtClean="0"/>
              <a:t>成人礼</a:t>
            </a:r>
            <a:r>
              <a:rPr lang="en-US" altLang="zh-CN" sz="2800" b="1" dirty="0" smtClean="0"/>
              <a:t>(</a:t>
            </a:r>
            <a:r>
              <a:rPr lang="en-US" sz="2800" b="1" dirty="0" smtClean="0"/>
              <a:t>ceremony .</a:t>
            </a:r>
            <a:r>
              <a:rPr lang="en-US" sz="2800" b="1" dirty="0" err="1" smtClean="0"/>
              <a:t>cpp</a:t>
            </a:r>
            <a:r>
              <a:rPr lang="en-US" altLang="zh-CN" sz="2800" b="1" dirty="0" smtClean="0"/>
              <a:t>)</a:t>
            </a:r>
            <a:endParaRPr lang="zh-CN" altLang="en-US" sz="2800" dirty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问题描述</a:t>
            </a:r>
            <a:r>
              <a:rPr lang="en-US" altLang="zh-CN" sz="2800" dirty="0" smtClean="0"/>
              <a:t>】</a:t>
            </a:r>
          </a:p>
          <a:p>
            <a:r>
              <a:rPr lang="en-US" sz="2800" dirty="0" smtClean="0"/>
              <a:t>       </a:t>
            </a:r>
            <a:r>
              <a:rPr lang="zh-CN" altLang="en-US" sz="2800" dirty="0" smtClean="0"/>
              <a:t>昨天</a:t>
            </a:r>
            <a:r>
              <a:rPr lang="en-US" sz="2800" dirty="0" err="1" smtClean="0"/>
              <a:t>lzz</a:t>
            </a:r>
            <a:r>
              <a:rPr lang="zh-CN" altLang="en-US" sz="2800" dirty="0" smtClean="0"/>
              <a:t>成人礼，他邀请了</a:t>
            </a:r>
            <a:r>
              <a:rPr lang="en-US" sz="2800" dirty="0" smtClean="0"/>
              <a:t>n</a:t>
            </a:r>
            <a:r>
              <a:rPr lang="zh-CN" altLang="en-US" sz="2800" dirty="0" smtClean="0"/>
              <a:t>个人来参加。这</a:t>
            </a:r>
            <a:r>
              <a:rPr lang="en-US" sz="2800" dirty="0" smtClean="0"/>
              <a:t>n</a:t>
            </a:r>
            <a:r>
              <a:rPr lang="zh-CN" altLang="en-US" sz="2800" dirty="0" smtClean="0"/>
              <a:t>个人陆陆续续来到，</a:t>
            </a:r>
            <a:r>
              <a:rPr lang="en-US" sz="2800" dirty="0" err="1" smtClean="0"/>
              <a:t>lzz</a:t>
            </a:r>
            <a:r>
              <a:rPr lang="zh-CN" altLang="en-US" sz="2800" dirty="0" smtClean="0"/>
              <a:t>的成人礼现场有一张大长椅，每当有一个人来</a:t>
            </a:r>
            <a:r>
              <a:rPr lang="en-US" sz="2800" dirty="0" err="1" smtClean="0"/>
              <a:t>lzz</a:t>
            </a:r>
            <a:r>
              <a:rPr lang="zh-CN" altLang="en-US" sz="2800" dirty="0" smtClean="0"/>
              <a:t>就会让他从长椅的左边或右边进去坐下。由于来的人太多，</a:t>
            </a:r>
            <a:r>
              <a:rPr lang="en-US" sz="2800" dirty="0" err="1" smtClean="0"/>
              <a:t>lzz</a:t>
            </a:r>
            <a:r>
              <a:rPr lang="zh-CN" altLang="en-US" sz="2800" dirty="0" smtClean="0"/>
              <a:t>已经忙坏了，以至于当</a:t>
            </a:r>
            <a:r>
              <a:rPr lang="en-US" sz="2800" dirty="0" err="1" smtClean="0"/>
              <a:t>hxy</a:t>
            </a:r>
            <a:r>
              <a:rPr lang="zh-CN" altLang="en-US" sz="2800" dirty="0" smtClean="0"/>
              <a:t>来到之后问他：“现在长椅上坐着的人从左往右依次是谁？”时，他也无法立即回答出来。现在请你编一个程序来帮他回答这个问题。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3568" y="908720"/>
            <a:ext cx="80645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输入格式</a:t>
            </a:r>
            <a:r>
              <a:rPr lang="en-US" altLang="zh-CN" sz="2800" dirty="0" smtClean="0"/>
              <a:t>】</a:t>
            </a:r>
          </a:p>
          <a:p>
            <a:r>
              <a:rPr lang="en-US" sz="2800" dirty="0" smtClean="0"/>
              <a:t>   </a:t>
            </a:r>
            <a:r>
              <a:rPr lang="zh-CN" altLang="en-US" sz="2800" dirty="0" smtClean="0"/>
              <a:t>第一行有一个整数</a:t>
            </a:r>
            <a:r>
              <a:rPr lang="en-US" sz="2800" dirty="0" smtClean="0"/>
              <a:t>n</a:t>
            </a:r>
            <a:r>
              <a:rPr lang="zh-CN" altLang="en-US" sz="2800" dirty="0" smtClean="0"/>
              <a:t>。</a:t>
            </a:r>
            <a:r>
              <a:rPr lang="en-US" sz="2800" dirty="0" smtClean="0"/>
              <a:t>1&lt;=n&lt;=20000</a:t>
            </a:r>
            <a:r>
              <a:rPr lang="zh-CN" altLang="en-US" sz="2800" dirty="0" smtClean="0"/>
              <a:t>。</a:t>
            </a:r>
          </a:p>
          <a:p>
            <a:r>
              <a:rPr lang="en-US" sz="2800" dirty="0" smtClean="0"/>
              <a:t>   </a:t>
            </a:r>
            <a:r>
              <a:rPr lang="zh-CN" altLang="en-US" sz="2800" dirty="0" smtClean="0"/>
              <a:t>后面</a:t>
            </a:r>
            <a:r>
              <a:rPr lang="en-US" sz="2800" dirty="0" smtClean="0"/>
              <a:t>n</a:t>
            </a:r>
            <a:r>
              <a:rPr lang="zh-CN" altLang="en-US" sz="2800" dirty="0" smtClean="0"/>
              <a:t>行有一个数字</a:t>
            </a:r>
            <a:r>
              <a:rPr lang="en-US" sz="2800" dirty="0" smtClean="0"/>
              <a:t>a</a:t>
            </a:r>
            <a:r>
              <a:rPr lang="zh-CN" altLang="en-US" sz="2800" dirty="0" smtClean="0"/>
              <a:t>和字符串</a:t>
            </a:r>
            <a:r>
              <a:rPr lang="en-US" sz="2800" dirty="0" smtClean="0"/>
              <a:t>Name</a:t>
            </a:r>
            <a:r>
              <a:rPr lang="zh-CN" altLang="en-US" sz="2800" dirty="0" smtClean="0"/>
              <a:t>，当</a:t>
            </a:r>
            <a:r>
              <a:rPr lang="en-US" sz="2800" dirty="0" smtClean="0"/>
              <a:t>a=0</a:t>
            </a:r>
            <a:r>
              <a:rPr lang="zh-CN" altLang="en-US" sz="2800" dirty="0" smtClean="0"/>
              <a:t>表示这个人是从左边进入长椅的，当</a:t>
            </a:r>
            <a:r>
              <a:rPr lang="en-US" sz="2800" dirty="0" smtClean="0"/>
              <a:t>a=1</a:t>
            </a:r>
            <a:r>
              <a:rPr lang="zh-CN" altLang="en-US" sz="2800" dirty="0" smtClean="0"/>
              <a:t>时表示这个人是从右边进入长椅的。</a:t>
            </a:r>
            <a:r>
              <a:rPr lang="en-US" sz="2800" dirty="0" smtClean="0"/>
              <a:t>Name</a:t>
            </a:r>
            <a:r>
              <a:rPr lang="zh-CN" altLang="en-US" sz="2800" dirty="0" smtClean="0"/>
              <a:t>表示第</a:t>
            </a:r>
            <a:r>
              <a:rPr lang="en-US" sz="2800" dirty="0" err="1" smtClean="0"/>
              <a:t>i</a:t>
            </a:r>
            <a:r>
              <a:rPr lang="zh-CN" altLang="en-US" sz="2800" dirty="0" smtClean="0"/>
              <a:t>个到来的人的名字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zh-CN" altLang="en-US" sz="2800" dirty="0" smtClean="0"/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输出格式</a:t>
            </a:r>
            <a:r>
              <a:rPr lang="en-US" altLang="zh-CN" sz="2800" dirty="0" smtClean="0"/>
              <a:t>】</a:t>
            </a:r>
          </a:p>
          <a:p>
            <a:r>
              <a:rPr lang="en-US" sz="2800" dirty="0" smtClean="0"/>
              <a:t>   </a:t>
            </a:r>
            <a:r>
              <a:rPr lang="zh-CN" altLang="en-US" sz="2800" dirty="0" smtClean="0"/>
              <a:t>共</a:t>
            </a:r>
            <a:r>
              <a:rPr lang="en-US" sz="2800" dirty="0" smtClean="0"/>
              <a:t>n</a:t>
            </a:r>
            <a:r>
              <a:rPr lang="zh-CN" altLang="en-US" sz="2800" dirty="0" smtClean="0"/>
              <a:t>行，依次表示长椅上从左到右的人的名字。 </a:t>
            </a:r>
          </a:p>
          <a:p>
            <a:r>
              <a:rPr lang="en-US" sz="2800" dirty="0" smtClean="0"/>
              <a:t>   </a:t>
            </a:r>
            <a:r>
              <a:rPr lang="zh-CN" altLang="en-US" sz="2800" dirty="0" smtClean="0"/>
              <a:t>注：题目中的</a:t>
            </a:r>
            <a:r>
              <a:rPr lang="en-US" sz="2800" dirty="0" err="1" smtClean="0"/>
              <a:t>hxy</a:t>
            </a:r>
            <a:r>
              <a:rPr lang="zh-CN" altLang="en-US" sz="2800" dirty="0" smtClean="0"/>
              <a:t>不被认为是</a:t>
            </a:r>
            <a:r>
              <a:rPr lang="en-US" sz="2800" dirty="0" smtClean="0"/>
              <a:t>n</a:t>
            </a:r>
            <a:r>
              <a:rPr lang="zh-CN" altLang="en-US" sz="2800" dirty="0" smtClean="0"/>
              <a:t>个人当中的一个，且她是在</a:t>
            </a:r>
            <a:r>
              <a:rPr lang="en-US" sz="2800" dirty="0" smtClean="0"/>
              <a:t>n</a:t>
            </a:r>
            <a:r>
              <a:rPr lang="zh-CN" altLang="en-US" sz="2800" dirty="0" smtClean="0"/>
              <a:t>个人到来之后才来的。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467544" y="392683"/>
            <a:ext cx="432048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输入输出样例</a:t>
            </a:r>
            <a:r>
              <a:rPr lang="en-US" altLang="zh-CN" sz="2800" dirty="0" smtClean="0"/>
              <a:t>】</a:t>
            </a:r>
          </a:p>
          <a:p>
            <a:r>
              <a:rPr lang="zh-CN" altLang="en-US" sz="2800" dirty="0" smtClean="0"/>
              <a:t>输入样例：</a:t>
            </a:r>
          </a:p>
          <a:p>
            <a:r>
              <a:rPr lang="en-US" sz="2800" dirty="0" smtClean="0"/>
              <a:t>10</a:t>
            </a:r>
            <a:endParaRPr lang="zh-CN" altLang="en-US" sz="2800" dirty="0" smtClean="0"/>
          </a:p>
          <a:p>
            <a:r>
              <a:rPr lang="en-US" sz="2800" dirty="0" smtClean="0"/>
              <a:t>0 LZZ</a:t>
            </a:r>
            <a:endParaRPr lang="zh-CN" altLang="en-US" sz="2800" dirty="0" smtClean="0"/>
          </a:p>
          <a:p>
            <a:r>
              <a:rPr lang="en-US" sz="2800" dirty="0" smtClean="0"/>
              <a:t>0 HSY</a:t>
            </a:r>
            <a:endParaRPr lang="zh-CN" altLang="en-US" sz="2800" dirty="0" smtClean="0"/>
          </a:p>
          <a:p>
            <a:r>
              <a:rPr lang="en-US" sz="2800" dirty="0" smtClean="0"/>
              <a:t>0 TSW</a:t>
            </a:r>
            <a:endParaRPr lang="zh-CN" altLang="en-US" sz="2800" dirty="0" smtClean="0"/>
          </a:p>
          <a:p>
            <a:r>
              <a:rPr lang="en-US" sz="2800" dirty="0" smtClean="0"/>
              <a:t>1 LHS</a:t>
            </a:r>
            <a:endParaRPr lang="zh-CN" altLang="en-US" sz="2800" dirty="0" smtClean="0"/>
          </a:p>
          <a:p>
            <a:r>
              <a:rPr lang="en-US" sz="2800" dirty="0" smtClean="0"/>
              <a:t>1 WKA</a:t>
            </a:r>
            <a:endParaRPr lang="zh-CN" altLang="en-US" sz="2800" dirty="0" smtClean="0"/>
          </a:p>
          <a:p>
            <a:r>
              <a:rPr lang="en-US" sz="2800" dirty="0" smtClean="0"/>
              <a:t>0 LWJ</a:t>
            </a:r>
            <a:endParaRPr lang="zh-CN" altLang="en-US" sz="2800" dirty="0" smtClean="0"/>
          </a:p>
          <a:p>
            <a:r>
              <a:rPr lang="en-US" sz="2800" dirty="0" smtClean="0"/>
              <a:t>1 HT</a:t>
            </a:r>
            <a:endParaRPr lang="zh-CN" altLang="en-US" sz="2800" dirty="0" smtClean="0"/>
          </a:p>
          <a:p>
            <a:r>
              <a:rPr lang="en-US" sz="2800" dirty="0" smtClean="0"/>
              <a:t>0 ZZB</a:t>
            </a:r>
            <a:endParaRPr lang="zh-CN" altLang="en-US" sz="2800" dirty="0" smtClean="0"/>
          </a:p>
          <a:p>
            <a:r>
              <a:rPr lang="en-US" sz="2800" dirty="0" smtClean="0"/>
              <a:t>1 DYL</a:t>
            </a:r>
            <a:endParaRPr lang="zh-CN" altLang="en-US" sz="2800" dirty="0" smtClean="0"/>
          </a:p>
          <a:p>
            <a:r>
              <a:rPr lang="en-US" sz="2800" dirty="0" smtClean="0"/>
              <a:t>0 ZJX</a:t>
            </a:r>
            <a:endParaRPr lang="zh-CN" altLang="en-US" sz="2800" dirty="0"/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4139952" y="980728"/>
            <a:ext cx="432048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输出样例： </a:t>
            </a:r>
          </a:p>
          <a:p>
            <a:r>
              <a:rPr lang="en-US" sz="2800" dirty="0" smtClean="0"/>
              <a:t>ZJX</a:t>
            </a:r>
            <a:endParaRPr lang="zh-CN" altLang="en-US" sz="2800" dirty="0" smtClean="0"/>
          </a:p>
          <a:p>
            <a:r>
              <a:rPr lang="en-US" sz="2800" dirty="0" smtClean="0"/>
              <a:t>ZZB</a:t>
            </a:r>
            <a:endParaRPr lang="zh-CN" altLang="en-US" sz="2800" dirty="0" smtClean="0"/>
          </a:p>
          <a:p>
            <a:r>
              <a:rPr lang="en-US" sz="2800" dirty="0" smtClean="0"/>
              <a:t>LWJ</a:t>
            </a:r>
            <a:endParaRPr lang="zh-CN" altLang="en-US" sz="2800" dirty="0" smtClean="0"/>
          </a:p>
          <a:p>
            <a:r>
              <a:rPr lang="en-US" sz="2800" dirty="0" smtClean="0"/>
              <a:t>TSW</a:t>
            </a:r>
            <a:endParaRPr lang="zh-CN" altLang="en-US" sz="2800" dirty="0" smtClean="0"/>
          </a:p>
          <a:p>
            <a:r>
              <a:rPr lang="en-US" sz="2800" dirty="0" smtClean="0"/>
              <a:t>HSY</a:t>
            </a:r>
            <a:endParaRPr lang="zh-CN" altLang="en-US" sz="2800" dirty="0" smtClean="0"/>
          </a:p>
          <a:p>
            <a:r>
              <a:rPr lang="en-US" sz="2800" dirty="0" smtClean="0"/>
              <a:t>LZZ</a:t>
            </a:r>
            <a:endParaRPr lang="zh-CN" altLang="en-US" sz="2800" dirty="0" smtClean="0"/>
          </a:p>
          <a:p>
            <a:r>
              <a:rPr lang="en-US" sz="2800" dirty="0" smtClean="0"/>
              <a:t>LHS</a:t>
            </a:r>
            <a:endParaRPr lang="zh-CN" altLang="en-US" sz="2800" dirty="0" smtClean="0"/>
          </a:p>
          <a:p>
            <a:r>
              <a:rPr lang="en-US" sz="2800" dirty="0" smtClean="0"/>
              <a:t>WKA</a:t>
            </a:r>
            <a:endParaRPr lang="zh-CN" altLang="en-US" sz="2800" dirty="0" smtClean="0"/>
          </a:p>
          <a:p>
            <a:r>
              <a:rPr lang="en-US" sz="2800" dirty="0" smtClean="0"/>
              <a:t>HT</a:t>
            </a:r>
            <a:endParaRPr lang="zh-CN" altLang="en-US" sz="2800" dirty="0" smtClean="0"/>
          </a:p>
          <a:p>
            <a:r>
              <a:rPr lang="en-US" sz="2800" dirty="0" smtClean="0"/>
              <a:t>DYL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0350"/>
            <a:ext cx="6659563" cy="692150"/>
          </a:xfrm>
          <a:solidFill>
            <a:srgbClr val="FFC000"/>
          </a:solidFill>
        </p:spPr>
        <p:txBody>
          <a:bodyPr/>
          <a:lstStyle/>
          <a:p>
            <a:pPr algn="l"/>
            <a:r>
              <a:rPr lang="zh-CN" altLang="en-US" sz="3200" smtClean="0">
                <a:solidFill>
                  <a:srgbClr val="000000"/>
                </a:solidFill>
                <a:latin typeface="黑体" pitchFamily="49" charset="-122"/>
              </a:rPr>
              <a:t> </a:t>
            </a:r>
            <a:r>
              <a:rPr lang="en-US" altLang="zh-CN" sz="3200" smtClean="0">
                <a:solidFill>
                  <a:srgbClr val="000000"/>
                </a:solidFill>
                <a:latin typeface="黑体" pitchFamily="49" charset="-122"/>
              </a:rPr>
              <a:t>1.1 </a:t>
            </a:r>
            <a:r>
              <a:rPr lang="zh-CN" altLang="en-US" sz="3200" smtClean="0">
                <a:solidFill>
                  <a:srgbClr val="000000"/>
                </a:solidFill>
                <a:latin typeface="黑体" pitchFamily="49" charset="-122"/>
              </a:rPr>
              <a:t>队列模型：先进先出线性表</a:t>
            </a:r>
          </a:p>
        </p:txBody>
      </p:sp>
      <p:pic>
        <p:nvPicPr>
          <p:cNvPr id="10243" name="图片 4" descr="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484313"/>
            <a:ext cx="8370888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5" descr="https://timgsa.baidu.com/timg?image&amp;quality=80&amp;size=b9999_10000&amp;sec=1515154784392&amp;di=5ff3288a603ef7755cddaa56a491828e&amp;imgtype=0&amp;src=http%3A%2F%2Fimg.bendibao.com%2Fbeijing%2F20129%2F24%2F2012924141448469.JPG"/>
          <p:cNvPicPr>
            <a:picLocks noChangeAspect="1" noChangeArrowheads="1"/>
          </p:cNvPicPr>
          <p:nvPr/>
        </p:nvPicPr>
        <p:blipFill>
          <a:blip r:embed="rId3"/>
          <a:srcRect l="5940" r="7921" b="16647"/>
          <a:stretch>
            <a:fillRect/>
          </a:stretch>
        </p:blipFill>
        <p:spPr bwMode="auto">
          <a:xfrm>
            <a:off x="1331913" y="3141663"/>
            <a:ext cx="6335712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467544" y="392683"/>
            <a:ext cx="8064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/>
              <a:t>习</a:t>
            </a:r>
            <a:r>
              <a:rPr lang="en-US" altLang="zh-CN" sz="2800" b="1" dirty="0" smtClean="0"/>
              <a:t>2  </a:t>
            </a:r>
            <a:r>
              <a:rPr lang="en-US" altLang="zh-CN" sz="2800" b="1" dirty="0" err="1" smtClean="0"/>
              <a:t>Blash</a:t>
            </a:r>
            <a:r>
              <a:rPr lang="zh-CN" altLang="en-US" sz="2800" b="1" dirty="0" smtClean="0"/>
              <a:t>数集</a:t>
            </a:r>
            <a:r>
              <a:rPr lang="en-US" altLang="zh-CN" sz="2800" b="1" dirty="0" smtClean="0"/>
              <a:t>(</a:t>
            </a:r>
            <a:r>
              <a:rPr lang="en-US" sz="2800" b="1" dirty="0" err="1" smtClean="0"/>
              <a:t>blash</a:t>
            </a:r>
            <a:r>
              <a:rPr lang="en-US" sz="2800" b="1" dirty="0" smtClean="0"/>
              <a:t> .</a:t>
            </a:r>
            <a:r>
              <a:rPr lang="en-US" sz="2800" b="1" dirty="0" err="1" smtClean="0"/>
              <a:t>cpp</a:t>
            </a:r>
            <a:r>
              <a:rPr lang="en-US" altLang="zh-CN" sz="2800" b="1" dirty="0" smtClean="0"/>
              <a:t>)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467544" y="392683"/>
            <a:ext cx="80645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/>
              <a:t>习</a:t>
            </a:r>
            <a:r>
              <a:rPr lang="en-US" altLang="zh-CN" sz="2800" b="1" dirty="0" smtClean="0"/>
              <a:t>3 </a:t>
            </a:r>
            <a:r>
              <a:rPr lang="zh-CN" altLang="en-US" sz="2800" b="1" dirty="0" smtClean="0"/>
              <a:t>奇怪的电梯</a:t>
            </a:r>
            <a:r>
              <a:rPr lang="en-US" altLang="zh-CN" sz="2800" b="1" dirty="0" smtClean="0"/>
              <a:t>(</a:t>
            </a:r>
            <a:r>
              <a:rPr lang="en-US" sz="2800" b="1" dirty="0" smtClean="0"/>
              <a:t>lift .</a:t>
            </a:r>
            <a:r>
              <a:rPr lang="en-US" sz="2800" b="1" dirty="0" err="1" smtClean="0"/>
              <a:t>cpp</a:t>
            </a:r>
            <a:r>
              <a:rPr lang="en-US" altLang="zh-CN" sz="2800" b="1" dirty="0" smtClean="0"/>
              <a:t>)</a:t>
            </a:r>
            <a:endParaRPr lang="zh-CN" altLang="en-US" sz="2800" dirty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问题描述</a:t>
            </a:r>
            <a:r>
              <a:rPr lang="en-US" altLang="zh-CN" sz="2800" dirty="0" smtClean="0"/>
              <a:t>】</a:t>
            </a:r>
          </a:p>
          <a:p>
            <a:r>
              <a:rPr lang="en-US" sz="2800" dirty="0" smtClean="0"/>
              <a:t>     </a:t>
            </a:r>
            <a:r>
              <a:rPr lang="zh-CN" altLang="en-US" sz="2800" dirty="0" smtClean="0"/>
              <a:t>大楼的每一层楼都可以停电梯，而且第</a:t>
            </a:r>
            <a:r>
              <a:rPr lang="en-US" sz="2800" dirty="0" err="1" smtClean="0"/>
              <a:t>i</a:t>
            </a:r>
            <a:r>
              <a:rPr lang="zh-CN" altLang="en-US" sz="2800" dirty="0" smtClean="0"/>
              <a:t>层楼（</a:t>
            </a:r>
            <a:r>
              <a:rPr lang="en-US" sz="2800" dirty="0" smtClean="0"/>
              <a:t>1&lt;=</a:t>
            </a:r>
            <a:r>
              <a:rPr lang="en-US" sz="2800" dirty="0" err="1" smtClean="0"/>
              <a:t>i</a:t>
            </a:r>
            <a:r>
              <a:rPr lang="en-US" sz="2800" dirty="0" smtClean="0"/>
              <a:t>&lt;=N</a:t>
            </a:r>
            <a:r>
              <a:rPr lang="zh-CN" altLang="en-US" sz="2800" dirty="0" smtClean="0"/>
              <a:t>）上有一个数字</a:t>
            </a:r>
            <a:r>
              <a:rPr lang="en-US" sz="2800" dirty="0" err="1" smtClean="0"/>
              <a:t>Ki</a:t>
            </a:r>
            <a:r>
              <a:rPr lang="zh-CN" altLang="en-US" sz="2800" dirty="0" smtClean="0"/>
              <a:t>（</a:t>
            </a:r>
            <a:r>
              <a:rPr lang="en-US" sz="2800" dirty="0" smtClean="0"/>
              <a:t>0&lt;=</a:t>
            </a:r>
            <a:r>
              <a:rPr lang="en-US" sz="2800" dirty="0" err="1" smtClean="0"/>
              <a:t>Ki</a:t>
            </a:r>
            <a:r>
              <a:rPr lang="en-US" sz="2800" dirty="0" smtClean="0"/>
              <a:t>&lt;=N</a:t>
            </a:r>
            <a:r>
              <a:rPr lang="zh-CN" altLang="en-US" sz="2800" dirty="0" smtClean="0"/>
              <a:t>）。电梯只有四个按钮：开，关，上，下。上下的层数等于当前楼层上的那个数字。当然，如果不能满足要求，相应的按钮就会失灵。例如：</a:t>
            </a:r>
            <a:r>
              <a:rPr lang="en-US" sz="2800" dirty="0" smtClean="0"/>
              <a:t>3 3 1 2 5</a:t>
            </a:r>
            <a:r>
              <a:rPr lang="zh-CN" altLang="en-US" sz="2800" dirty="0" smtClean="0"/>
              <a:t>代表了</a:t>
            </a:r>
            <a:r>
              <a:rPr lang="en-US" sz="2800" dirty="0" err="1" smtClean="0"/>
              <a:t>Ki</a:t>
            </a:r>
            <a:r>
              <a:rPr lang="zh-CN" altLang="en-US" sz="2800" dirty="0" smtClean="0"/>
              <a:t>（</a:t>
            </a:r>
            <a:r>
              <a:rPr lang="en-US" sz="2800" dirty="0" smtClean="0"/>
              <a:t>K1=3,K2=3,</a:t>
            </a:r>
            <a:r>
              <a:rPr lang="en-US" altLang="zh-CN" sz="2800" dirty="0" smtClean="0"/>
              <a:t>……</a:t>
            </a:r>
            <a:r>
              <a:rPr lang="zh-CN" altLang="en-US" sz="2800" dirty="0" smtClean="0"/>
              <a:t>），从一楼开始。在一楼，按“上”可以到</a:t>
            </a:r>
            <a:r>
              <a:rPr lang="en-US" sz="2800" dirty="0" smtClean="0"/>
              <a:t>4</a:t>
            </a:r>
            <a:r>
              <a:rPr lang="zh-CN" altLang="en-US" sz="2800" dirty="0" smtClean="0"/>
              <a:t>楼，按“下”是不起作用的，因为没有</a:t>
            </a:r>
            <a:r>
              <a:rPr lang="en-US" sz="2800" dirty="0" smtClean="0"/>
              <a:t>-2</a:t>
            </a:r>
            <a:r>
              <a:rPr lang="zh-CN" altLang="en-US" sz="2800" dirty="0" smtClean="0"/>
              <a:t>楼。那么，从</a:t>
            </a:r>
            <a:r>
              <a:rPr lang="en-US" sz="2800" dirty="0" smtClean="0"/>
              <a:t>A</a:t>
            </a:r>
            <a:r>
              <a:rPr lang="zh-CN" altLang="en-US" sz="2800" dirty="0" smtClean="0"/>
              <a:t>楼到</a:t>
            </a:r>
            <a:r>
              <a:rPr lang="en-US" sz="2800" dirty="0" smtClean="0"/>
              <a:t>B</a:t>
            </a:r>
            <a:r>
              <a:rPr lang="zh-CN" altLang="en-US" sz="2800" dirty="0" smtClean="0"/>
              <a:t>楼至少要按几次按钮呢？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467544" y="392683"/>
            <a:ext cx="806450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/>
              <a:t>习</a:t>
            </a:r>
            <a:r>
              <a:rPr lang="en-US" altLang="zh-CN" sz="2800" b="1" dirty="0" smtClean="0"/>
              <a:t>3 </a:t>
            </a:r>
            <a:r>
              <a:rPr lang="zh-CN" altLang="en-US" sz="2800" b="1" dirty="0" smtClean="0"/>
              <a:t>奇怪的电梯</a:t>
            </a:r>
            <a:r>
              <a:rPr lang="en-US" altLang="zh-CN" sz="2800" b="1" dirty="0" smtClean="0"/>
              <a:t>(</a:t>
            </a:r>
            <a:r>
              <a:rPr lang="en-US" sz="2800" b="1" dirty="0" smtClean="0"/>
              <a:t>lift .</a:t>
            </a:r>
            <a:r>
              <a:rPr lang="en-US" sz="2800" b="1" dirty="0" err="1" smtClean="0"/>
              <a:t>cpp</a:t>
            </a:r>
            <a:r>
              <a:rPr lang="en-US" altLang="zh-CN" sz="2800" b="1" dirty="0" smtClean="0"/>
              <a:t>)</a:t>
            </a:r>
            <a:endParaRPr lang="en-US" altLang="zh-CN" sz="2800" dirty="0" smtClean="0"/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输入格式</a:t>
            </a:r>
            <a:r>
              <a:rPr lang="en-US" altLang="zh-CN" sz="2800" dirty="0" smtClean="0"/>
              <a:t>】</a:t>
            </a:r>
          </a:p>
          <a:p>
            <a:r>
              <a:rPr lang="en-US" sz="2800" dirty="0" smtClean="0"/>
              <a:t>     </a:t>
            </a:r>
            <a:r>
              <a:rPr lang="zh-CN" altLang="en-US" sz="2800" dirty="0" smtClean="0"/>
              <a:t>输入共有二行，第一行为三个用空格隔开的正整数，表示</a:t>
            </a:r>
            <a:r>
              <a:rPr lang="en-US" sz="2800" dirty="0" smtClean="0"/>
              <a:t>N,A,B(1</a:t>
            </a:r>
            <a:r>
              <a:rPr lang="zh-CN" altLang="en-US" sz="2800" dirty="0" smtClean="0"/>
              <a:t>≤</a:t>
            </a:r>
            <a:r>
              <a:rPr lang="en-US" sz="2800" dirty="0" smtClean="0"/>
              <a:t>N</a:t>
            </a:r>
            <a:r>
              <a:rPr lang="zh-CN" altLang="en-US" sz="2800" dirty="0" smtClean="0"/>
              <a:t>≤</a:t>
            </a:r>
            <a:r>
              <a:rPr lang="en-US" sz="2800" dirty="0" smtClean="0"/>
              <a:t>200, 1</a:t>
            </a:r>
            <a:r>
              <a:rPr lang="zh-CN" altLang="en-US" sz="2800" dirty="0" smtClean="0"/>
              <a:t>≤</a:t>
            </a:r>
            <a:r>
              <a:rPr lang="en-US" sz="2800" dirty="0" smtClean="0"/>
              <a:t>A,B</a:t>
            </a:r>
            <a:r>
              <a:rPr lang="zh-CN" altLang="en-US" sz="2800" dirty="0" smtClean="0"/>
              <a:t>≤</a:t>
            </a:r>
            <a:r>
              <a:rPr lang="en-US" sz="2800" dirty="0" smtClean="0"/>
              <a:t>N)</a:t>
            </a:r>
            <a:r>
              <a:rPr lang="zh-CN" altLang="en-US" sz="2800" dirty="0" smtClean="0"/>
              <a:t>，第二行为</a:t>
            </a:r>
            <a:r>
              <a:rPr lang="en-US" sz="2800" dirty="0" smtClean="0"/>
              <a:t>N</a:t>
            </a:r>
            <a:r>
              <a:rPr lang="zh-CN" altLang="en-US" sz="2800" dirty="0" smtClean="0"/>
              <a:t>个用空格隔开的正整数，表示</a:t>
            </a:r>
            <a:r>
              <a:rPr lang="en-US" sz="2800" dirty="0" err="1" smtClean="0"/>
              <a:t>Ki</a:t>
            </a:r>
            <a:r>
              <a:rPr lang="zh-CN" altLang="en-US" sz="2800" dirty="0" smtClean="0"/>
              <a:t>。</a:t>
            </a:r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输出格式</a:t>
            </a:r>
            <a:r>
              <a:rPr lang="en-US" altLang="zh-CN" sz="2800" dirty="0" smtClean="0"/>
              <a:t>】</a:t>
            </a:r>
          </a:p>
          <a:p>
            <a:r>
              <a:rPr lang="en-US" sz="2800" dirty="0" smtClean="0"/>
              <a:t>      </a:t>
            </a:r>
            <a:r>
              <a:rPr lang="zh-CN" altLang="en-US" sz="2800" dirty="0" smtClean="0"/>
              <a:t>输出仅一行，即最少按键次数</a:t>
            </a:r>
            <a:r>
              <a:rPr lang="en-US" sz="2800" dirty="0" smtClean="0"/>
              <a:t>,</a:t>
            </a:r>
            <a:r>
              <a:rPr lang="zh-CN" altLang="en-US" sz="2800" dirty="0" smtClean="0"/>
              <a:t>若无法到达，则输出</a:t>
            </a:r>
            <a:r>
              <a:rPr lang="en-US" sz="2800" dirty="0" smtClean="0"/>
              <a:t>-1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输入输出样例</a:t>
            </a:r>
            <a:r>
              <a:rPr lang="en-US" altLang="zh-CN" sz="2800" dirty="0" smtClean="0"/>
              <a:t>】</a:t>
            </a:r>
          </a:p>
          <a:p>
            <a:r>
              <a:rPr lang="zh-CN" altLang="en-US" sz="2800" dirty="0" smtClean="0"/>
              <a:t>输入样例：</a:t>
            </a:r>
          </a:p>
          <a:p>
            <a:r>
              <a:rPr lang="en-US" sz="2800" dirty="0" smtClean="0"/>
              <a:t>5 1 5</a:t>
            </a:r>
            <a:endParaRPr lang="zh-CN" altLang="en-US" sz="2800" dirty="0" smtClean="0"/>
          </a:p>
          <a:p>
            <a:r>
              <a:rPr lang="en-US" sz="2800" dirty="0" smtClean="0"/>
              <a:t>3 3 1 2 5</a:t>
            </a:r>
            <a:endParaRPr lang="zh-CN" altLang="en-US" sz="2800" dirty="0" smtClean="0"/>
          </a:p>
          <a:p>
            <a:r>
              <a:rPr lang="zh-CN" altLang="en-US" sz="2800" dirty="0" smtClean="0"/>
              <a:t>输出样例： </a:t>
            </a:r>
          </a:p>
          <a:p>
            <a:r>
              <a:rPr lang="en-US" sz="2800" dirty="0" smtClean="0"/>
              <a:t>3</a:t>
            </a: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467544" y="392683"/>
            <a:ext cx="80645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/>
              <a:t>习</a:t>
            </a:r>
            <a:r>
              <a:rPr lang="en-US" altLang="zh-CN" sz="2800" b="1" dirty="0" smtClean="0"/>
              <a:t>4 </a:t>
            </a:r>
            <a:r>
              <a:rPr lang="zh-CN" altLang="en-US" sz="2800" b="1" dirty="0" smtClean="0"/>
              <a:t>关系</a:t>
            </a:r>
            <a:r>
              <a:rPr lang="zh-CN" altLang="en-US" sz="2800" b="1" dirty="0" smtClean="0"/>
              <a:t>网络</a:t>
            </a:r>
            <a:r>
              <a:rPr lang="en-US" sz="2800" b="1" dirty="0" smtClean="0"/>
              <a:t>(</a:t>
            </a:r>
            <a:r>
              <a:rPr lang="en-US" sz="2800" b="1" dirty="0" smtClean="0"/>
              <a:t>relationship.cpp</a:t>
            </a:r>
            <a:r>
              <a:rPr lang="en-US" sz="2800" b="1" dirty="0" smtClean="0"/>
              <a:t>)</a:t>
            </a:r>
            <a:endParaRPr lang="en-US" altLang="zh-CN" sz="2800" dirty="0" smtClean="0"/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问题描述</a:t>
            </a:r>
            <a:r>
              <a:rPr lang="en-US" altLang="zh-CN" sz="2800" dirty="0" smtClean="0"/>
              <a:t>】</a:t>
            </a:r>
          </a:p>
          <a:p>
            <a:r>
              <a:rPr lang="en-US" sz="2800" dirty="0" smtClean="0"/>
              <a:t>   </a:t>
            </a:r>
            <a:r>
              <a:rPr lang="zh-CN" altLang="en-US" sz="2800" dirty="0" smtClean="0"/>
              <a:t>有</a:t>
            </a:r>
            <a:r>
              <a:rPr lang="en-US" sz="2800" dirty="0" smtClean="0"/>
              <a:t>n</a:t>
            </a:r>
            <a:r>
              <a:rPr lang="zh-CN" altLang="en-US" sz="2800" dirty="0" smtClean="0"/>
              <a:t>个人，他们的编号为</a:t>
            </a:r>
            <a:r>
              <a:rPr lang="en-US" sz="2800" dirty="0" smtClean="0"/>
              <a:t>1~n</a:t>
            </a:r>
            <a:r>
              <a:rPr lang="zh-CN" altLang="en-US" sz="2800" dirty="0" smtClean="0"/>
              <a:t>（</a:t>
            </a:r>
            <a:r>
              <a:rPr lang="en-US" sz="2800" dirty="0" smtClean="0"/>
              <a:t>n&lt;=100</a:t>
            </a:r>
            <a:r>
              <a:rPr lang="zh-CN" altLang="en-US" sz="2800" dirty="0" smtClean="0"/>
              <a:t>），其中有一些人相互认识，现在</a:t>
            </a:r>
            <a:r>
              <a:rPr lang="en-US" sz="2800" dirty="0" smtClean="0"/>
              <a:t>x</a:t>
            </a:r>
            <a:r>
              <a:rPr lang="zh-CN" altLang="en-US" sz="2800" dirty="0" smtClean="0"/>
              <a:t>想要认识</a:t>
            </a:r>
            <a:r>
              <a:rPr lang="en-US" sz="2800" dirty="0" smtClean="0"/>
              <a:t>y</a:t>
            </a:r>
            <a:r>
              <a:rPr lang="zh-CN" altLang="en-US" sz="2800" dirty="0" smtClean="0"/>
              <a:t>，可以通过他所认识的人来认识更多的人（如果</a:t>
            </a:r>
            <a:r>
              <a:rPr lang="en-US" sz="2800" dirty="0" smtClean="0"/>
              <a:t>a</a:t>
            </a:r>
            <a:r>
              <a:rPr lang="zh-CN" altLang="en-US" sz="2800" dirty="0" smtClean="0"/>
              <a:t>认识</a:t>
            </a:r>
            <a:r>
              <a:rPr lang="en-US" sz="2800" dirty="0" smtClean="0"/>
              <a:t>b</a:t>
            </a:r>
            <a:r>
              <a:rPr lang="zh-CN" altLang="en-US" sz="2800" dirty="0" smtClean="0"/>
              <a:t>、</a:t>
            </a:r>
            <a:r>
              <a:rPr lang="en-US" sz="2800" dirty="0" smtClean="0"/>
              <a:t>b</a:t>
            </a:r>
            <a:r>
              <a:rPr lang="zh-CN" altLang="en-US" sz="2800" dirty="0" smtClean="0"/>
              <a:t>认识</a:t>
            </a:r>
            <a:r>
              <a:rPr lang="en-US" sz="2800" dirty="0" smtClean="0"/>
              <a:t>c</a:t>
            </a:r>
            <a:r>
              <a:rPr lang="zh-CN" altLang="en-US" sz="2800" dirty="0" smtClean="0"/>
              <a:t>，那么</a:t>
            </a:r>
            <a:r>
              <a:rPr lang="en-US" sz="2800" dirty="0" smtClean="0"/>
              <a:t>a</a:t>
            </a:r>
            <a:r>
              <a:rPr lang="zh-CN" altLang="en-US" sz="2800" dirty="0" smtClean="0"/>
              <a:t>可以通过</a:t>
            </a:r>
            <a:r>
              <a:rPr lang="en-US" sz="2800" dirty="0" smtClean="0"/>
              <a:t>b</a:t>
            </a:r>
            <a:r>
              <a:rPr lang="zh-CN" altLang="en-US" sz="2800" dirty="0" smtClean="0"/>
              <a:t>来认识</a:t>
            </a:r>
            <a:r>
              <a:rPr lang="en-US" sz="2800" dirty="0" smtClean="0"/>
              <a:t>c</a:t>
            </a:r>
            <a:r>
              <a:rPr lang="zh-CN" altLang="en-US" sz="2800" dirty="0" smtClean="0"/>
              <a:t>），求出</a:t>
            </a:r>
            <a:r>
              <a:rPr lang="en-US" sz="2800" dirty="0" smtClean="0"/>
              <a:t>x</a:t>
            </a:r>
            <a:r>
              <a:rPr lang="zh-CN" altLang="en-US" sz="2800" dirty="0" smtClean="0"/>
              <a:t>最少需要通过多少人才能认识</a:t>
            </a:r>
            <a:r>
              <a:rPr lang="en-US" sz="2800" dirty="0" smtClean="0"/>
              <a:t>y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输入格式</a:t>
            </a:r>
            <a:r>
              <a:rPr lang="en-US" altLang="zh-CN" sz="2800" dirty="0" smtClean="0"/>
              <a:t>】</a:t>
            </a:r>
          </a:p>
          <a:p>
            <a:r>
              <a:rPr lang="en-US" sz="2800" dirty="0" smtClean="0"/>
              <a:t>   </a:t>
            </a:r>
            <a:r>
              <a:rPr lang="zh-CN" altLang="en-US" sz="2800" dirty="0" smtClean="0"/>
              <a:t>第一行三个整数</a:t>
            </a:r>
            <a:r>
              <a:rPr lang="en-US" sz="2800" dirty="0" smtClean="0"/>
              <a:t>n</a:t>
            </a:r>
            <a:r>
              <a:rPr lang="zh-CN" altLang="en-US" sz="2800" dirty="0" smtClean="0"/>
              <a:t>、</a:t>
            </a:r>
            <a:r>
              <a:rPr lang="en-US" sz="2800" dirty="0" smtClean="0"/>
              <a:t>x</a:t>
            </a:r>
            <a:r>
              <a:rPr lang="zh-CN" altLang="en-US" sz="2800" dirty="0" smtClean="0"/>
              <a:t>、</a:t>
            </a:r>
            <a:r>
              <a:rPr lang="en-US" sz="2800" dirty="0" smtClean="0"/>
              <a:t>y</a:t>
            </a:r>
            <a:r>
              <a:rPr lang="zh-CN" altLang="en-US" sz="2800" dirty="0" smtClean="0"/>
              <a:t>；接下来一个</a:t>
            </a:r>
            <a:r>
              <a:rPr lang="en-US" sz="2800" dirty="0" err="1" smtClean="0"/>
              <a:t>n</a:t>
            </a:r>
            <a:r>
              <a:rPr lang="en-US" altLang="zh-CN" sz="2800" dirty="0" err="1" smtClean="0"/>
              <a:t>×</a:t>
            </a:r>
            <a:r>
              <a:rPr lang="en-US" sz="2800" dirty="0" err="1" smtClean="0"/>
              <a:t>n</a:t>
            </a:r>
            <a:r>
              <a:rPr lang="zh-CN" altLang="en-US" sz="2800" dirty="0" smtClean="0"/>
              <a:t>的邻接矩阵，</a:t>
            </a:r>
            <a:r>
              <a:rPr lang="en-US" sz="2800" dirty="0" smtClean="0"/>
              <a:t>a[</a:t>
            </a:r>
            <a:r>
              <a:rPr lang="en-US" sz="2800" dirty="0" err="1" smtClean="0"/>
              <a:t>i</a:t>
            </a:r>
            <a:r>
              <a:rPr lang="en-US" sz="2800" dirty="0" smtClean="0"/>
              <a:t>][j]=1</a:t>
            </a:r>
            <a:r>
              <a:rPr lang="zh-CN" altLang="en-US" sz="2800" dirty="0" smtClean="0"/>
              <a:t>表示</a:t>
            </a:r>
            <a:r>
              <a:rPr lang="en-US" sz="2800" dirty="0" err="1" smtClean="0"/>
              <a:t>i</a:t>
            </a:r>
            <a:r>
              <a:rPr lang="zh-CN" altLang="en-US" sz="2800" dirty="0" smtClean="0"/>
              <a:t>认识</a:t>
            </a:r>
            <a:r>
              <a:rPr lang="en-US" sz="2800" dirty="0" smtClean="0"/>
              <a:t>j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a[</a:t>
            </a:r>
            <a:r>
              <a:rPr lang="en-US" sz="2800" dirty="0" err="1" smtClean="0"/>
              <a:t>i</a:t>
            </a:r>
            <a:r>
              <a:rPr lang="en-US" sz="2800" dirty="0" smtClean="0"/>
              <a:t>][j]=0</a:t>
            </a:r>
            <a:r>
              <a:rPr lang="zh-CN" altLang="en-US" sz="2800" dirty="0" smtClean="0"/>
              <a:t>表示不认识。保证</a:t>
            </a:r>
            <a:r>
              <a:rPr lang="en-US" sz="2800" dirty="0" err="1" smtClean="0"/>
              <a:t>i</a:t>
            </a:r>
            <a:r>
              <a:rPr lang="en-US" sz="2800" dirty="0" smtClean="0"/>
              <a:t>=j</a:t>
            </a:r>
            <a:r>
              <a:rPr lang="zh-CN" altLang="en-US" sz="2800" dirty="0" smtClean="0"/>
              <a:t>时</a:t>
            </a:r>
            <a:r>
              <a:rPr lang="en-US" sz="2800" dirty="0" smtClean="0"/>
              <a:t>,a[</a:t>
            </a:r>
            <a:r>
              <a:rPr lang="en-US" sz="2800" dirty="0" err="1" smtClean="0"/>
              <a:t>i</a:t>
            </a:r>
            <a:r>
              <a:rPr lang="en-US" sz="2800" dirty="0" smtClean="0"/>
              <a:t>][j]=0,</a:t>
            </a:r>
            <a:r>
              <a:rPr lang="zh-CN" altLang="en-US" sz="2800" dirty="0" smtClean="0"/>
              <a:t>并且</a:t>
            </a:r>
            <a:r>
              <a:rPr lang="en-US" sz="2800" dirty="0" smtClean="0"/>
              <a:t>a[</a:t>
            </a:r>
            <a:r>
              <a:rPr lang="en-US" sz="2800" dirty="0" err="1" smtClean="0"/>
              <a:t>i</a:t>
            </a:r>
            <a:r>
              <a:rPr lang="en-US" sz="2800" dirty="0" smtClean="0"/>
              <a:t>][j]=a[j][</a:t>
            </a:r>
            <a:r>
              <a:rPr lang="en-US" sz="2800" dirty="0" err="1" smtClean="0"/>
              <a:t>i</a:t>
            </a:r>
            <a:r>
              <a:rPr lang="en-US" sz="2800" dirty="0" smtClean="0"/>
              <a:t>]</a:t>
            </a:r>
            <a:r>
              <a:rPr lang="zh-CN" altLang="en-US" sz="2800" dirty="0" smtClean="0"/>
              <a:t>。</a:t>
            </a:r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输出格式</a:t>
            </a:r>
            <a:r>
              <a:rPr lang="en-US" altLang="zh-CN" sz="2800" dirty="0" smtClean="0"/>
              <a:t>】</a:t>
            </a:r>
          </a:p>
          <a:p>
            <a:r>
              <a:rPr lang="en-US" sz="2800" dirty="0" smtClean="0"/>
              <a:t>  x</a:t>
            </a:r>
            <a:r>
              <a:rPr lang="zh-CN" altLang="en-US" sz="2800" dirty="0" smtClean="0"/>
              <a:t>认识</a:t>
            </a:r>
            <a:r>
              <a:rPr lang="en-US" sz="2800" dirty="0" smtClean="0"/>
              <a:t>y</a:t>
            </a:r>
            <a:r>
              <a:rPr lang="zh-CN" altLang="en-US" sz="2800" dirty="0" smtClean="0"/>
              <a:t>最少需要通过的人数。数据保证</a:t>
            </a:r>
            <a:r>
              <a:rPr lang="en-US" sz="2800" dirty="0" smtClean="0"/>
              <a:t>x</a:t>
            </a:r>
            <a:r>
              <a:rPr lang="zh-CN" altLang="en-US" sz="2800" dirty="0" smtClean="0"/>
              <a:t>一定能认识</a:t>
            </a:r>
            <a:r>
              <a:rPr lang="en-US" sz="2800" dirty="0" smtClean="0"/>
              <a:t>y </a:t>
            </a:r>
            <a:r>
              <a:rPr lang="zh-CN" altLang="en-US" sz="2800" dirty="0" smtClean="0"/>
              <a:t>。</a:t>
            </a:r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467544" y="392683"/>
            <a:ext cx="80645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输入输出样例</a:t>
            </a:r>
            <a:r>
              <a:rPr lang="en-US" altLang="zh-CN" sz="2800" dirty="0" smtClean="0"/>
              <a:t>】</a:t>
            </a:r>
          </a:p>
          <a:p>
            <a:r>
              <a:rPr lang="zh-CN" altLang="en-US" sz="2800" dirty="0" smtClean="0"/>
              <a:t>输入样例：</a:t>
            </a:r>
          </a:p>
          <a:p>
            <a:r>
              <a:rPr lang="en-US" sz="2800" dirty="0" smtClean="0"/>
              <a:t>5 1 5</a:t>
            </a:r>
            <a:endParaRPr lang="zh-CN" altLang="en-US" sz="2800" dirty="0" smtClean="0"/>
          </a:p>
          <a:p>
            <a:r>
              <a:rPr lang="en-US" sz="2800" dirty="0" smtClean="0"/>
              <a:t>0 1 0 0 0</a:t>
            </a:r>
            <a:endParaRPr lang="zh-CN" altLang="en-US" sz="2800" dirty="0" smtClean="0"/>
          </a:p>
          <a:p>
            <a:r>
              <a:rPr lang="en-US" sz="2800" dirty="0" smtClean="0"/>
              <a:t>1 0 1 1 0</a:t>
            </a:r>
            <a:endParaRPr lang="zh-CN" altLang="en-US" sz="2800" dirty="0" smtClean="0"/>
          </a:p>
          <a:p>
            <a:r>
              <a:rPr lang="en-US" sz="2800" dirty="0" smtClean="0"/>
              <a:t>0 1 0 1 0</a:t>
            </a:r>
            <a:endParaRPr lang="zh-CN" altLang="en-US" sz="2800" dirty="0" smtClean="0"/>
          </a:p>
          <a:p>
            <a:r>
              <a:rPr lang="en-US" sz="2800" dirty="0" smtClean="0"/>
              <a:t>0 1 1 0 1</a:t>
            </a:r>
            <a:endParaRPr lang="zh-CN" altLang="en-US" sz="2800" dirty="0" smtClean="0"/>
          </a:p>
          <a:p>
            <a:r>
              <a:rPr lang="en-US" sz="2800" dirty="0" smtClean="0"/>
              <a:t>0 0 0 1 0</a:t>
            </a:r>
            <a:endParaRPr lang="zh-CN" altLang="en-US" sz="2800" dirty="0" smtClean="0"/>
          </a:p>
          <a:p>
            <a:r>
              <a:rPr lang="zh-CN" altLang="en-US" sz="2800" dirty="0" smtClean="0"/>
              <a:t>输出样例： </a:t>
            </a:r>
          </a:p>
          <a:p>
            <a:r>
              <a:rPr lang="en-US" sz="2800" dirty="0" smtClean="0"/>
              <a:t>2</a:t>
            </a:r>
            <a:endParaRPr lang="zh-CN" altLang="en-US" sz="2800" dirty="0" smtClean="0"/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467544" y="392683"/>
            <a:ext cx="80645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/>
              <a:t>习</a:t>
            </a:r>
            <a:r>
              <a:rPr lang="en-US" altLang="zh-CN" sz="2800" b="1" dirty="0" smtClean="0"/>
              <a:t>5 </a:t>
            </a:r>
            <a:r>
              <a:rPr lang="zh-CN" altLang="en-US" sz="2800" b="1" dirty="0" smtClean="0"/>
              <a:t>最</a:t>
            </a:r>
            <a:r>
              <a:rPr lang="zh-CN" altLang="en-US" sz="2800" b="1" dirty="0" smtClean="0"/>
              <a:t>短路</a:t>
            </a:r>
            <a:r>
              <a:rPr lang="en-US" altLang="zh-CN" sz="2800" b="1" dirty="0" smtClean="0"/>
              <a:t>(</a:t>
            </a:r>
            <a:r>
              <a:rPr lang="en-US" sz="2800" b="1" dirty="0" smtClean="0"/>
              <a:t>road .</a:t>
            </a:r>
            <a:r>
              <a:rPr lang="en-US" sz="2800" b="1" dirty="0" err="1" smtClean="0"/>
              <a:t>cpp</a:t>
            </a:r>
            <a:r>
              <a:rPr lang="en-US" altLang="zh-CN" sz="2800" b="1" dirty="0" smtClean="0"/>
              <a:t>)</a:t>
            </a:r>
            <a:endParaRPr lang="zh-CN" altLang="en-US" sz="2800" dirty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问题描述</a:t>
            </a:r>
            <a:r>
              <a:rPr lang="en-US" altLang="zh-CN" sz="2800" dirty="0" smtClean="0"/>
              <a:t>】</a:t>
            </a:r>
          </a:p>
          <a:p>
            <a:r>
              <a:rPr lang="zh-CN" altLang="en-US" sz="2800" dirty="0" smtClean="0"/>
              <a:t>      给定一个包含</a:t>
            </a:r>
            <a:r>
              <a:rPr lang="en-US" sz="2800" dirty="0" smtClean="0"/>
              <a:t>N</a:t>
            </a:r>
            <a:r>
              <a:rPr lang="zh-CN" altLang="en-US" sz="2800" dirty="0" smtClean="0"/>
              <a:t>个点，</a:t>
            </a:r>
            <a:r>
              <a:rPr lang="en-US" sz="2800" dirty="0" smtClean="0"/>
              <a:t>M</a:t>
            </a:r>
            <a:r>
              <a:rPr lang="zh-CN" altLang="en-US" sz="2800" dirty="0" smtClean="0"/>
              <a:t>条边的无向图，每条边的边权均为</a:t>
            </a:r>
            <a:r>
              <a:rPr lang="en-US" sz="2800" dirty="0" smtClean="0"/>
              <a:t>1</a:t>
            </a:r>
            <a:r>
              <a:rPr lang="zh-CN" altLang="en-US" sz="2800" dirty="0" smtClean="0"/>
              <a:t>。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   </a:t>
            </a:r>
            <a:r>
              <a:rPr lang="zh-CN" altLang="en-US" sz="2800" dirty="0" smtClean="0"/>
              <a:t>再给定</a:t>
            </a:r>
            <a:r>
              <a:rPr lang="en-US" sz="2800" dirty="0" smtClean="0"/>
              <a:t>K</a:t>
            </a:r>
            <a:r>
              <a:rPr lang="zh-CN" altLang="en-US" sz="2800" dirty="0" smtClean="0"/>
              <a:t>个三元组</a:t>
            </a:r>
            <a:r>
              <a:rPr lang="en-US" sz="2800" dirty="0" smtClean="0"/>
              <a:t>(A,B,C)</a:t>
            </a:r>
            <a:r>
              <a:rPr lang="zh-CN" altLang="en-US" sz="2800" dirty="0" smtClean="0"/>
              <a:t>，表示从</a:t>
            </a:r>
            <a:r>
              <a:rPr lang="en-US" sz="2800" dirty="0" smtClean="0"/>
              <a:t>A</a:t>
            </a:r>
            <a:r>
              <a:rPr lang="zh-CN" altLang="en-US" sz="2800" dirty="0" smtClean="0"/>
              <a:t>点走到</a:t>
            </a:r>
            <a:r>
              <a:rPr lang="en-US" sz="2800" dirty="0" smtClean="0"/>
              <a:t>B</a:t>
            </a:r>
            <a:r>
              <a:rPr lang="zh-CN" altLang="en-US" sz="2800" dirty="0" smtClean="0"/>
              <a:t>点后不能往</a:t>
            </a:r>
            <a:r>
              <a:rPr lang="en-US" sz="2800" dirty="0" smtClean="0"/>
              <a:t>C</a:t>
            </a:r>
            <a:r>
              <a:rPr lang="zh-CN" altLang="en-US" sz="2800" dirty="0" smtClean="0"/>
              <a:t>点走</a:t>
            </a:r>
            <a:r>
              <a:rPr lang="en-US" sz="2800" dirty="0" smtClean="0"/>
              <a:t>(</a:t>
            </a:r>
            <a:r>
              <a:rPr lang="zh-CN" altLang="en-US" sz="2800" dirty="0" smtClean="0"/>
              <a:t>即路径中不能出现连续三个点为</a:t>
            </a:r>
            <a:r>
              <a:rPr lang="en-US" sz="2800" dirty="0" smtClean="0"/>
              <a:t>ABC)</a:t>
            </a:r>
            <a:r>
              <a:rPr lang="zh-CN" altLang="en-US" sz="2800" dirty="0" smtClean="0"/>
              <a:t>。注意三元组是有序的，如可以从</a:t>
            </a:r>
            <a:r>
              <a:rPr lang="en-US" sz="2800" dirty="0" smtClean="0"/>
              <a:t>B</a:t>
            </a:r>
            <a:r>
              <a:rPr lang="zh-CN" altLang="en-US" sz="2800" dirty="0" smtClean="0"/>
              <a:t>点走到</a:t>
            </a:r>
            <a:r>
              <a:rPr lang="en-US" sz="2800" dirty="0" smtClean="0"/>
              <a:t>A</a:t>
            </a:r>
            <a:r>
              <a:rPr lang="zh-CN" altLang="en-US" sz="2800" dirty="0" smtClean="0"/>
              <a:t>点再走到</a:t>
            </a:r>
            <a:r>
              <a:rPr lang="en-US" sz="2800" dirty="0" smtClean="0"/>
              <a:t>C</a:t>
            </a:r>
            <a:r>
              <a:rPr lang="zh-CN" altLang="en-US" sz="2800" dirty="0" smtClean="0"/>
              <a:t>点。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   </a:t>
            </a:r>
            <a:r>
              <a:rPr lang="zh-CN" altLang="en-US" sz="2800" dirty="0" smtClean="0"/>
              <a:t>现在你要在</a:t>
            </a:r>
            <a:r>
              <a:rPr lang="en-US" sz="2800" dirty="0" smtClean="0"/>
              <a:t>K</a:t>
            </a:r>
            <a:r>
              <a:rPr lang="zh-CN" altLang="en-US" sz="2800" dirty="0" smtClean="0"/>
              <a:t>个三元组的限制下，找出</a:t>
            </a:r>
            <a:r>
              <a:rPr lang="en-US" sz="2800" dirty="0" smtClean="0"/>
              <a:t>1</a:t>
            </a:r>
            <a:r>
              <a:rPr lang="zh-CN" altLang="en-US" sz="2800" dirty="0" smtClean="0"/>
              <a:t>号点到</a:t>
            </a:r>
            <a:r>
              <a:rPr lang="en-US" sz="2800" dirty="0" smtClean="0"/>
              <a:t>N</a:t>
            </a:r>
            <a:r>
              <a:rPr lang="zh-CN" altLang="en-US" sz="2800" dirty="0" smtClean="0"/>
              <a:t>号点的最短路径。 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467544" y="392683"/>
            <a:ext cx="80645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sz="2800" dirty="0" smtClean="0"/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输入格式</a:t>
            </a:r>
            <a:r>
              <a:rPr lang="en-US" altLang="zh-CN" sz="2800" dirty="0" smtClean="0"/>
              <a:t>】</a:t>
            </a:r>
          </a:p>
          <a:p>
            <a:r>
              <a:rPr lang="en-US" sz="2800" dirty="0" smtClean="0"/>
              <a:t>     </a:t>
            </a:r>
            <a:r>
              <a:rPr lang="zh-CN" altLang="en-US" sz="2800" dirty="0" smtClean="0"/>
              <a:t>输入第一行有三个数</a:t>
            </a:r>
            <a:r>
              <a:rPr lang="en-US" sz="2800" dirty="0" smtClean="0"/>
              <a:t>N,M,K</a:t>
            </a:r>
            <a:r>
              <a:rPr lang="zh-CN" altLang="en-US" sz="2800" dirty="0" smtClean="0"/>
              <a:t>，意义如题目所述。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  </a:t>
            </a:r>
            <a:r>
              <a:rPr lang="zh-CN" altLang="en-US" sz="2800" dirty="0" smtClean="0"/>
              <a:t>接下来</a:t>
            </a:r>
            <a:r>
              <a:rPr lang="en-US" sz="2800" dirty="0" smtClean="0"/>
              <a:t>M</a:t>
            </a:r>
            <a:r>
              <a:rPr lang="zh-CN" altLang="en-US" sz="2800" dirty="0" smtClean="0"/>
              <a:t>行每行两个数</a:t>
            </a:r>
            <a:r>
              <a:rPr lang="en-US" sz="2800" dirty="0" smtClean="0"/>
              <a:t>A,B</a:t>
            </a:r>
            <a:r>
              <a:rPr lang="zh-CN" altLang="en-US" sz="2800" dirty="0" smtClean="0"/>
              <a:t>，表示</a:t>
            </a:r>
            <a:r>
              <a:rPr lang="en-US" sz="2800" dirty="0" smtClean="0"/>
              <a:t>A,B</a:t>
            </a:r>
            <a:r>
              <a:rPr lang="zh-CN" altLang="en-US" sz="2800" dirty="0" smtClean="0"/>
              <a:t>间有一条边。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  </a:t>
            </a:r>
            <a:r>
              <a:rPr lang="zh-CN" altLang="en-US" sz="2800" dirty="0" smtClean="0"/>
              <a:t>再下面</a:t>
            </a:r>
            <a:r>
              <a:rPr lang="en-US" sz="2800" dirty="0" smtClean="0"/>
              <a:t>K</a:t>
            </a:r>
            <a:r>
              <a:rPr lang="zh-CN" altLang="en-US" sz="2800" dirty="0" smtClean="0"/>
              <a:t>行，每行三个数</a:t>
            </a:r>
            <a:r>
              <a:rPr lang="en-US" sz="2800" dirty="0" smtClean="0"/>
              <a:t>(A,B,C)</a:t>
            </a:r>
            <a:r>
              <a:rPr lang="zh-CN" altLang="en-US" sz="2800" dirty="0" smtClean="0"/>
              <a:t>描述一个三元组。</a:t>
            </a:r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输出格式</a:t>
            </a:r>
            <a:r>
              <a:rPr lang="en-US" altLang="zh-CN" sz="2800" dirty="0" smtClean="0"/>
              <a:t>】</a:t>
            </a:r>
          </a:p>
          <a:p>
            <a:r>
              <a:rPr lang="en-US" sz="2800" dirty="0" smtClean="0"/>
              <a:t>   </a:t>
            </a:r>
            <a:r>
              <a:rPr lang="zh-CN" altLang="en-US" sz="2800" dirty="0" smtClean="0"/>
              <a:t>输出一个数</a:t>
            </a:r>
            <a:r>
              <a:rPr lang="en-US" sz="2800" dirty="0" smtClean="0"/>
              <a:t>S</a:t>
            </a:r>
            <a:r>
              <a:rPr lang="zh-CN" altLang="en-US" sz="2800" dirty="0" smtClean="0"/>
              <a:t>表示最短路径长度。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395536" y="404664"/>
            <a:ext cx="403244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输入输出样例</a:t>
            </a:r>
            <a:r>
              <a:rPr lang="en-US" altLang="zh-CN" sz="2800" dirty="0" smtClean="0"/>
              <a:t>】</a:t>
            </a:r>
          </a:p>
          <a:p>
            <a:r>
              <a:rPr lang="zh-CN" altLang="en-US" sz="2800" dirty="0" smtClean="0"/>
              <a:t>输入样例：</a:t>
            </a:r>
          </a:p>
          <a:p>
            <a:r>
              <a:rPr lang="en-US" sz="2800" dirty="0" smtClean="0"/>
              <a:t>4 4 2</a:t>
            </a:r>
            <a:endParaRPr lang="zh-CN" altLang="en-US" sz="2800" dirty="0" smtClean="0"/>
          </a:p>
          <a:p>
            <a:r>
              <a:rPr lang="en-US" sz="2800" dirty="0" smtClean="0"/>
              <a:t>1 2</a:t>
            </a:r>
            <a:endParaRPr lang="zh-CN" altLang="en-US" sz="2800" dirty="0" smtClean="0"/>
          </a:p>
          <a:p>
            <a:r>
              <a:rPr lang="en-US" sz="2800" dirty="0" smtClean="0"/>
              <a:t>2 3</a:t>
            </a:r>
            <a:endParaRPr lang="zh-CN" altLang="en-US" sz="2800" dirty="0" smtClean="0"/>
          </a:p>
          <a:p>
            <a:r>
              <a:rPr lang="en-US" sz="2800" dirty="0" smtClean="0"/>
              <a:t>3 4</a:t>
            </a:r>
            <a:endParaRPr lang="zh-CN" altLang="en-US" sz="2800" dirty="0" smtClean="0"/>
          </a:p>
          <a:p>
            <a:r>
              <a:rPr lang="en-US" sz="2800" dirty="0" smtClean="0"/>
              <a:t>1 3</a:t>
            </a:r>
            <a:endParaRPr lang="zh-CN" altLang="en-US" sz="2800" dirty="0" smtClean="0"/>
          </a:p>
          <a:p>
            <a:r>
              <a:rPr lang="en-US" sz="2800" dirty="0" smtClean="0"/>
              <a:t>1 2 3</a:t>
            </a:r>
            <a:endParaRPr lang="zh-CN" altLang="en-US" sz="2800" dirty="0" smtClean="0"/>
          </a:p>
          <a:p>
            <a:r>
              <a:rPr lang="en-US" sz="2800" dirty="0" smtClean="0"/>
              <a:t>1 3 4</a:t>
            </a:r>
            <a:endParaRPr lang="zh-CN" altLang="en-US" sz="2800" dirty="0"/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4283968" y="908720"/>
            <a:ext cx="403244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输出样例： </a:t>
            </a:r>
          </a:p>
          <a:p>
            <a:r>
              <a:rPr lang="en-US" sz="2800" dirty="0" smtClean="0"/>
              <a:t>4</a:t>
            </a:r>
            <a:endParaRPr lang="zh-CN" altLang="en-US" sz="2800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51520" y="4493438"/>
            <a:ext cx="8676456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数据规模</a:t>
            </a:r>
            <a:r>
              <a:rPr lang="en-US" altLang="zh-CN" sz="2800" dirty="0" smtClean="0"/>
              <a:t>】</a:t>
            </a:r>
          </a:p>
          <a:p>
            <a:r>
              <a:rPr lang="zh-CN" altLang="en-US" sz="2800" dirty="0" smtClean="0"/>
              <a:t>对于</a:t>
            </a:r>
            <a:r>
              <a:rPr lang="en-US" sz="2800" dirty="0" smtClean="0"/>
              <a:t>40%</a:t>
            </a:r>
            <a:r>
              <a:rPr lang="zh-CN" altLang="en-US" sz="2800" dirty="0" smtClean="0"/>
              <a:t>的数据满足</a:t>
            </a:r>
            <a:r>
              <a:rPr lang="en-US" sz="2800" dirty="0" smtClean="0"/>
              <a:t>N&lt;=10,M&lt;=20,K&lt;=5</a:t>
            </a:r>
            <a:r>
              <a:rPr lang="zh-CN" altLang="en-US" sz="2800" dirty="0" smtClean="0"/>
              <a:t>。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zh-CN" altLang="en-US" sz="2800" dirty="0" smtClean="0"/>
              <a:t>对于</a:t>
            </a:r>
            <a:r>
              <a:rPr lang="en-US" sz="2800" dirty="0" smtClean="0"/>
              <a:t>100%</a:t>
            </a:r>
            <a:r>
              <a:rPr lang="zh-CN" altLang="en-US" sz="2800" dirty="0" smtClean="0"/>
              <a:t>的数据满足</a:t>
            </a:r>
            <a:r>
              <a:rPr lang="en-US" sz="2800" dirty="0" smtClean="0"/>
              <a:t>N&lt;=3000,M&lt;=20000,K&lt;=100000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467544" y="392683"/>
            <a:ext cx="80645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/>
              <a:t>习</a:t>
            </a:r>
            <a:r>
              <a:rPr lang="en-US" sz="2800" b="1" dirty="0" smtClean="0"/>
              <a:t>6</a:t>
            </a:r>
            <a:r>
              <a:rPr lang="zh-CN" altLang="en-US" sz="2800" b="1" dirty="0" smtClean="0"/>
              <a:t>：家庭</a:t>
            </a:r>
            <a:r>
              <a:rPr lang="zh-CN" altLang="en-US" sz="2800" b="1" dirty="0" smtClean="0"/>
              <a:t>问题</a:t>
            </a:r>
            <a:r>
              <a:rPr lang="zh-CN" altLang="en-US" sz="2800" b="1" dirty="0" smtClean="0"/>
              <a:t>（</a:t>
            </a:r>
            <a:r>
              <a:rPr lang="en-US" sz="2800" b="1" dirty="0" smtClean="0"/>
              <a:t>family.cpp</a:t>
            </a:r>
            <a:r>
              <a:rPr lang="zh-CN" altLang="en-US" sz="2800" b="1" dirty="0" smtClean="0"/>
              <a:t>）</a:t>
            </a:r>
            <a:endParaRPr lang="en-US" altLang="zh-CN" sz="2800" dirty="0" smtClean="0"/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问题描述</a:t>
            </a:r>
            <a:r>
              <a:rPr lang="en-US" altLang="zh-CN" sz="2800" dirty="0" smtClean="0"/>
              <a:t>】</a:t>
            </a:r>
          </a:p>
          <a:p>
            <a:r>
              <a:rPr lang="en-US" sz="2800" dirty="0" smtClean="0"/>
              <a:t>   </a:t>
            </a:r>
            <a:r>
              <a:rPr lang="zh-CN" altLang="en-US" sz="2800" dirty="0" smtClean="0"/>
              <a:t>有</a:t>
            </a:r>
            <a:r>
              <a:rPr lang="en-US" sz="2800" dirty="0" smtClean="0"/>
              <a:t>n</a:t>
            </a:r>
            <a:r>
              <a:rPr lang="zh-CN" altLang="en-US" sz="2800" dirty="0" smtClean="0"/>
              <a:t>个人，编号为</a:t>
            </a:r>
            <a:r>
              <a:rPr lang="en-US" sz="2800" dirty="0" smtClean="0"/>
              <a:t>1,2,</a:t>
            </a:r>
            <a:r>
              <a:rPr lang="en-US" altLang="zh-CN" sz="2800" dirty="0" smtClean="0"/>
              <a:t>……</a:t>
            </a:r>
            <a:r>
              <a:rPr lang="en-US" sz="2800" dirty="0" smtClean="0"/>
              <a:t>n</a:t>
            </a:r>
            <a:r>
              <a:rPr lang="zh-CN" altLang="en-US" sz="2800" dirty="0" smtClean="0"/>
              <a:t>，另外还知道存在</a:t>
            </a:r>
            <a:r>
              <a:rPr lang="en-US" sz="2800" dirty="0" smtClean="0"/>
              <a:t>K</a:t>
            </a:r>
            <a:r>
              <a:rPr lang="zh-CN" altLang="en-US" sz="2800" dirty="0" smtClean="0"/>
              <a:t>个关系。一个关系的表达为二元组（</a:t>
            </a:r>
            <a:r>
              <a:rPr lang="en-US" altLang="zh-CN" sz="2800" dirty="0" smtClean="0"/>
              <a:t>α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β</a:t>
            </a:r>
            <a:r>
              <a:rPr lang="zh-CN" altLang="en-US" sz="2800" dirty="0" smtClean="0"/>
              <a:t>）形式，表示</a:t>
            </a:r>
            <a:r>
              <a:rPr lang="en-US" altLang="zh-CN" sz="2800" dirty="0" smtClean="0"/>
              <a:t>α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β</a:t>
            </a:r>
            <a:r>
              <a:rPr lang="zh-CN" altLang="en-US" sz="2800" dirty="0" smtClean="0"/>
              <a:t>为同一家庭的成员。</a:t>
            </a:r>
          </a:p>
          <a:p>
            <a:r>
              <a:rPr lang="zh-CN" altLang="en-US" sz="2800" dirty="0" smtClean="0"/>
              <a:t>当</a:t>
            </a:r>
            <a:r>
              <a:rPr lang="en-US" sz="2800" dirty="0" smtClean="0"/>
              <a:t>n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k</a:t>
            </a:r>
            <a:r>
              <a:rPr lang="zh-CN" altLang="en-US" sz="2800" dirty="0" smtClean="0"/>
              <a:t>和</a:t>
            </a:r>
            <a:r>
              <a:rPr lang="en-US" sz="2800" dirty="0" smtClean="0"/>
              <a:t>k</a:t>
            </a:r>
            <a:r>
              <a:rPr lang="zh-CN" altLang="en-US" sz="2800" dirty="0" smtClean="0"/>
              <a:t>个关系给出之后，求出其中共有多少个家庭、最大的家庭中有多少人？</a:t>
            </a:r>
          </a:p>
          <a:p>
            <a:r>
              <a:rPr lang="zh-CN" altLang="en-US" sz="2800" dirty="0" smtClean="0"/>
              <a:t>例如：</a:t>
            </a:r>
            <a:r>
              <a:rPr lang="en-US" sz="2800" dirty="0" smtClean="0"/>
              <a:t>n</a:t>
            </a:r>
            <a:r>
              <a:rPr lang="zh-CN" altLang="en-US" sz="2800" dirty="0" smtClean="0"/>
              <a:t>＝</a:t>
            </a:r>
            <a:r>
              <a:rPr lang="en-US" sz="2800" dirty="0" smtClean="0"/>
              <a:t>6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k</a:t>
            </a:r>
            <a:r>
              <a:rPr lang="zh-CN" altLang="en-US" sz="2800" dirty="0" smtClean="0"/>
              <a:t>＝</a:t>
            </a:r>
            <a:r>
              <a:rPr lang="en-US" sz="2800" dirty="0" smtClean="0"/>
              <a:t>3</a:t>
            </a:r>
            <a:r>
              <a:rPr lang="zh-CN" altLang="en-US" sz="2800" dirty="0" smtClean="0"/>
              <a:t>，三个关系为（</a:t>
            </a:r>
            <a:r>
              <a:rPr lang="en-US" sz="2800" dirty="0" smtClean="0"/>
              <a:t>1,2</a:t>
            </a:r>
            <a:r>
              <a:rPr lang="zh-CN" altLang="en-US" sz="2800" dirty="0" smtClean="0"/>
              <a:t>），</a:t>
            </a:r>
            <a:r>
              <a:rPr lang="en-US" sz="2800" dirty="0" smtClean="0"/>
              <a:t>(1,3)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(4,5)</a:t>
            </a:r>
            <a:endParaRPr lang="zh-CN" altLang="en-US" sz="2800" dirty="0" smtClean="0"/>
          </a:p>
          <a:p>
            <a:r>
              <a:rPr lang="zh-CN" altLang="en-US" sz="2800" dirty="0" smtClean="0"/>
              <a:t>此时，</a:t>
            </a:r>
            <a:r>
              <a:rPr lang="en-US" sz="2800" dirty="0" smtClean="0"/>
              <a:t>6</a:t>
            </a:r>
            <a:r>
              <a:rPr lang="zh-CN" altLang="en-US" sz="2800" dirty="0" smtClean="0"/>
              <a:t>个人组成三个家庭，即：｛</a:t>
            </a:r>
            <a:r>
              <a:rPr lang="en-US" sz="2800" dirty="0" smtClean="0"/>
              <a:t>1,2,3</a:t>
            </a:r>
            <a:r>
              <a:rPr lang="zh-CN" altLang="en-US" sz="2800" dirty="0" smtClean="0"/>
              <a:t>｝为一个家庭，｛</a:t>
            </a:r>
            <a:r>
              <a:rPr lang="en-US" sz="2800" dirty="0" smtClean="0"/>
              <a:t>4,5</a:t>
            </a:r>
            <a:r>
              <a:rPr lang="zh-CN" altLang="en-US" sz="2800" dirty="0" smtClean="0"/>
              <a:t>｝为一个家庭，｛</a:t>
            </a:r>
            <a:r>
              <a:rPr lang="en-US" sz="2800" dirty="0" smtClean="0"/>
              <a:t>6</a:t>
            </a:r>
            <a:r>
              <a:rPr lang="zh-CN" altLang="en-US" sz="2800" dirty="0" smtClean="0"/>
              <a:t>｝单独为一个家庭，第一个家庭的人数为最多。</a:t>
            </a:r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467544" y="260648"/>
            <a:ext cx="80645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输入格式</a:t>
            </a:r>
            <a:r>
              <a:rPr lang="en-US" altLang="zh-CN" sz="2800" dirty="0" smtClean="0"/>
              <a:t>】</a:t>
            </a:r>
          </a:p>
          <a:p>
            <a:r>
              <a:rPr lang="en-US" sz="2800" dirty="0" smtClean="0"/>
              <a:t> </a:t>
            </a:r>
            <a:r>
              <a:rPr lang="zh-CN" altLang="en-US" sz="2800" dirty="0" smtClean="0"/>
              <a:t>第一行为</a:t>
            </a:r>
            <a:r>
              <a:rPr lang="en-US" sz="2800" dirty="0" err="1" smtClean="0"/>
              <a:t>n,k</a:t>
            </a:r>
            <a:r>
              <a:rPr lang="zh-CN" altLang="en-US" sz="2800" dirty="0" smtClean="0"/>
              <a:t>二个整数（</a:t>
            </a:r>
            <a:r>
              <a:rPr lang="en-US" sz="2800" dirty="0" smtClean="0"/>
              <a:t>1</a:t>
            </a:r>
            <a:r>
              <a:rPr lang="zh-CN" altLang="en-US" sz="2800" dirty="0" smtClean="0"/>
              <a:t>≤</a:t>
            </a:r>
            <a:r>
              <a:rPr lang="en-US" sz="2800" dirty="0" smtClean="0"/>
              <a:t>n</a:t>
            </a:r>
            <a:r>
              <a:rPr lang="zh-CN" altLang="en-US" sz="2800" dirty="0" smtClean="0"/>
              <a:t>≤</a:t>
            </a:r>
            <a:r>
              <a:rPr lang="en-US" sz="2800" dirty="0" smtClean="0"/>
              <a:t>100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0&lt;=k&lt;=1000</a:t>
            </a:r>
            <a:r>
              <a:rPr lang="zh-CN" altLang="en-US" sz="2800" dirty="0" smtClean="0"/>
              <a:t>）（用空格分隔）。</a:t>
            </a:r>
          </a:p>
          <a:p>
            <a:r>
              <a:rPr lang="zh-CN" altLang="en-US" sz="2800" dirty="0" smtClean="0"/>
              <a:t>接下来的</a:t>
            </a:r>
            <a:r>
              <a:rPr lang="en-US" sz="2800" dirty="0" smtClean="0"/>
              <a:t>k</a:t>
            </a:r>
            <a:r>
              <a:rPr lang="zh-CN" altLang="en-US" sz="2800" dirty="0" smtClean="0"/>
              <a:t>行，每行二个整数（用空格分隔）表示关系。</a:t>
            </a:r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输出格式</a:t>
            </a:r>
            <a:r>
              <a:rPr lang="en-US" altLang="zh-CN" sz="2800" dirty="0" smtClean="0"/>
              <a:t>】</a:t>
            </a:r>
          </a:p>
          <a:p>
            <a:r>
              <a:rPr lang="en-US" sz="2800" dirty="0" smtClean="0"/>
              <a:t> </a:t>
            </a:r>
            <a:r>
              <a:rPr lang="zh-CN" altLang="en-US" sz="2800" dirty="0" smtClean="0"/>
              <a:t>二个整数（分别表示家庭个数和最大家庭人数）。</a:t>
            </a:r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输入输出样例</a:t>
            </a:r>
            <a:r>
              <a:rPr lang="en-US" altLang="zh-CN" sz="2800" dirty="0" smtClean="0"/>
              <a:t>】</a:t>
            </a:r>
          </a:p>
          <a:p>
            <a:r>
              <a:rPr lang="zh-CN" altLang="en-US" sz="2800" dirty="0" smtClean="0"/>
              <a:t>输入样例</a:t>
            </a:r>
            <a:r>
              <a:rPr lang="zh-CN" altLang="en-US" sz="2800" dirty="0" smtClean="0"/>
              <a:t>：</a:t>
            </a:r>
            <a:r>
              <a:rPr lang="zh-CN" altLang="en-US" sz="2800" dirty="0" smtClean="0"/>
              <a:t>输出样例： </a:t>
            </a:r>
          </a:p>
          <a:p>
            <a:r>
              <a:rPr lang="en-US" sz="2800" dirty="0" smtClean="0"/>
              <a:t>6 </a:t>
            </a:r>
            <a:r>
              <a:rPr lang="en-US" sz="2800" dirty="0" smtClean="0"/>
              <a:t>3               3 3</a:t>
            </a:r>
            <a:endParaRPr lang="zh-CN" altLang="en-US" sz="2800" dirty="0" smtClean="0"/>
          </a:p>
          <a:p>
            <a:r>
              <a:rPr lang="en-US" sz="2800" dirty="0" smtClean="0"/>
              <a:t>1 2</a:t>
            </a:r>
            <a:endParaRPr lang="zh-CN" altLang="en-US" sz="2800" dirty="0" smtClean="0"/>
          </a:p>
          <a:p>
            <a:r>
              <a:rPr lang="en-US" sz="2800" dirty="0" smtClean="0"/>
              <a:t>1 3</a:t>
            </a:r>
            <a:endParaRPr lang="zh-CN" altLang="en-US" sz="2800" dirty="0" smtClean="0"/>
          </a:p>
          <a:p>
            <a:r>
              <a:rPr lang="en-US" sz="2800" dirty="0" smtClean="0"/>
              <a:t>4 5</a:t>
            </a:r>
            <a:endParaRPr lang="zh-CN" altLang="en-US" sz="2800" dirty="0" smtClean="0"/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数据说明</a:t>
            </a:r>
            <a:r>
              <a:rPr lang="en-US" altLang="zh-CN" sz="2800" dirty="0" smtClean="0"/>
              <a:t>】 </a:t>
            </a:r>
            <a:r>
              <a:rPr lang="en-US" sz="2800" dirty="0" smtClean="0"/>
              <a:t>1</a:t>
            </a:r>
            <a:r>
              <a:rPr lang="zh-CN" altLang="en-US" sz="2800" dirty="0" smtClean="0"/>
              <a:t>≤</a:t>
            </a:r>
            <a:r>
              <a:rPr lang="en-US" sz="2800" dirty="0" smtClean="0"/>
              <a:t>n</a:t>
            </a:r>
            <a:r>
              <a:rPr lang="zh-CN" altLang="en-US" sz="2800" dirty="0" smtClean="0"/>
              <a:t>≤</a:t>
            </a:r>
            <a:r>
              <a:rPr lang="en-US" sz="2800" dirty="0" smtClean="0"/>
              <a:t>100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0</a:t>
            </a:r>
            <a:r>
              <a:rPr lang="zh-CN" altLang="en-US" sz="2800" dirty="0" smtClean="0"/>
              <a:t>≤</a:t>
            </a:r>
            <a:r>
              <a:rPr lang="en-US" sz="2800" dirty="0" smtClean="0"/>
              <a:t>k</a:t>
            </a:r>
            <a:r>
              <a:rPr lang="zh-CN" altLang="en-US" sz="2800" dirty="0" smtClean="0"/>
              <a:t>≤</a:t>
            </a:r>
            <a:r>
              <a:rPr lang="en-US" sz="2800" dirty="0" smtClean="0"/>
              <a:t>1000</a:t>
            </a:r>
            <a:endParaRPr lang="zh-CN" altLang="en-US" sz="2800" dirty="0" smtClean="0"/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860800"/>
            <a:ext cx="3916363" cy="22463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zh-CN" altLang="en-US" sz="2800" b="1" dirty="0">
                <a:solidFill>
                  <a:schemeClr val="bg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队列初始化</a:t>
            </a:r>
            <a:endParaRPr lang="en-US" altLang="zh-CN" sz="2800" b="1" dirty="0">
              <a:solidFill>
                <a:schemeClr val="bg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入队</a:t>
            </a:r>
            <a:endParaRPr lang="en-US" altLang="zh-CN" sz="2800" b="1" dirty="0">
              <a:latin typeface="楷体" pitchFamily="49" charset="-122"/>
              <a:ea typeface="楷体" pitchFamily="49" charset="-122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返回队列实际元素个数</a:t>
            </a:r>
            <a:endParaRPr lang="en-US" altLang="zh-CN" sz="2800" b="1" dirty="0">
              <a:latin typeface="楷体" pitchFamily="49" charset="-122"/>
              <a:ea typeface="楷体" pitchFamily="49" charset="-122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取队首元素、出队</a:t>
            </a:r>
            <a:endParaRPr lang="en-US" altLang="zh-CN" sz="2800" b="1" dirty="0">
              <a:latin typeface="楷体" pitchFamily="49" charset="-122"/>
              <a:ea typeface="楷体" pitchFamily="49" charset="-122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判队空</a:t>
            </a:r>
            <a:endParaRPr lang="en-US" altLang="zh-CN" sz="2800" b="1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979613" y="1757363"/>
          <a:ext cx="4632174" cy="11679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2029"/>
                <a:gridCol w="772029"/>
                <a:gridCol w="772029"/>
                <a:gridCol w="772029"/>
                <a:gridCol w="772029"/>
                <a:gridCol w="772029"/>
              </a:tblGrid>
              <a:tr h="583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38824"/>
                      </a:srgbClr>
                    </a:solidFill>
                  </a:tcPr>
                </a:tc>
              </a:tr>
              <a:tr h="583952"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97325" y="3356992"/>
            <a:ext cx="489585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sz="2400" dirty="0">
                <a:latin typeface="Consolas" pitchFamily="49" charset="0"/>
              </a:rPr>
              <a:t>const </a:t>
            </a:r>
            <a:r>
              <a:rPr lang="en-US" altLang="zh-CN" sz="2400" dirty="0" err="1">
                <a:latin typeface="Consolas" pitchFamily="49" charset="0"/>
              </a:rPr>
              <a:t>int</a:t>
            </a:r>
            <a:r>
              <a:rPr lang="en-US" altLang="zh-CN" sz="2400" dirty="0">
                <a:latin typeface="Consolas" pitchFamily="49" charset="0"/>
              </a:rPr>
              <a:t> MAXN = 100 + 10;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//MAXN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表示队列的最大存储容量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 sz="2400" dirty="0" err="1">
                <a:latin typeface="Consolas" pitchFamily="49" charset="0"/>
              </a:rPr>
              <a:t>int</a:t>
            </a:r>
            <a:r>
              <a:rPr lang="en-US" altLang="zh-CN" sz="2400" dirty="0">
                <a:latin typeface="Consolas" pitchFamily="49" charset="0"/>
              </a:rPr>
              <a:t> q[MAXN];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400" dirty="0" err="1">
                <a:latin typeface="Consolas" pitchFamily="49" charset="0"/>
              </a:rPr>
              <a:t>int</a:t>
            </a:r>
            <a:r>
              <a:rPr lang="en-US" altLang="zh-CN" sz="2400" dirty="0">
                <a:latin typeface="Consolas" pitchFamily="49" charset="0"/>
              </a:rPr>
              <a:t> front, rear;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//front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表示队首指针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//rear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表示队尾指针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通常初始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时都指向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0</a:t>
            </a:r>
            <a:endParaRPr lang="en-US" altLang="zh-CN" sz="2400" dirty="0">
              <a:latin typeface="Consolas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 sz="2400" dirty="0">
                <a:latin typeface="Consolas" pitchFamily="49" charset="0"/>
              </a:rPr>
              <a:t>front = rear = 0;</a:t>
            </a:r>
          </a:p>
        </p:txBody>
      </p:sp>
      <p:grpSp>
        <p:nvGrpSpPr>
          <p:cNvPr id="11291" name="组合 15"/>
          <p:cNvGrpSpPr>
            <a:grpSpLocks/>
          </p:cNvGrpSpPr>
          <p:nvPr/>
        </p:nvGrpSpPr>
        <p:grpSpPr bwMode="auto">
          <a:xfrm>
            <a:off x="1979613" y="836613"/>
            <a:ext cx="800100" cy="847725"/>
            <a:chOff x="1979712" y="836712"/>
            <a:chExt cx="800219" cy="848320"/>
          </a:xfrm>
        </p:grpSpPr>
        <p:sp>
          <p:nvSpPr>
            <p:cNvPr id="11296" name="TextBox 9"/>
            <p:cNvSpPr txBox="1">
              <a:spLocks noChangeArrowheads="1"/>
            </p:cNvSpPr>
            <p:nvPr/>
          </p:nvSpPr>
          <p:spPr bwMode="auto">
            <a:xfrm>
              <a:off x="1979712" y="836712"/>
              <a:ext cx="80021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front</a:t>
              </a:r>
              <a:endParaRPr lang="zh-CN" altLang="en-US" sz="2400"/>
            </a:p>
          </p:txBody>
        </p:sp>
        <p:cxnSp>
          <p:nvCxnSpPr>
            <p:cNvPr id="12" name="直接箭头连接符 11"/>
            <p:cNvCxnSpPr/>
            <p:nvPr/>
          </p:nvCxnSpPr>
          <p:spPr bwMode="auto">
            <a:xfrm rot="5400000">
              <a:off x="2124870" y="1468186"/>
              <a:ext cx="432103" cy="1588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92" name="组合 14"/>
          <p:cNvGrpSpPr>
            <a:grpSpLocks/>
          </p:cNvGrpSpPr>
          <p:nvPr/>
        </p:nvGrpSpPr>
        <p:grpSpPr bwMode="auto">
          <a:xfrm>
            <a:off x="1979613" y="2997200"/>
            <a:ext cx="733425" cy="893763"/>
            <a:chOff x="1979712" y="2924944"/>
            <a:chExt cx="732893" cy="893713"/>
          </a:xfrm>
        </p:grpSpPr>
        <p:sp>
          <p:nvSpPr>
            <p:cNvPr id="11294" name="TextBox 12"/>
            <p:cNvSpPr txBox="1">
              <a:spLocks noChangeArrowheads="1"/>
            </p:cNvSpPr>
            <p:nvPr/>
          </p:nvSpPr>
          <p:spPr bwMode="auto">
            <a:xfrm>
              <a:off x="1979712" y="3356992"/>
              <a:ext cx="73289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rear</a:t>
              </a:r>
              <a:endParaRPr lang="zh-CN" altLang="en-US" sz="2400"/>
            </a:p>
          </p:txBody>
        </p:sp>
        <p:cxnSp>
          <p:nvCxnSpPr>
            <p:cNvPr id="14" name="直接箭头连接符 13"/>
            <p:cNvCxnSpPr/>
            <p:nvPr/>
          </p:nvCxnSpPr>
          <p:spPr bwMode="auto">
            <a:xfrm rot="16200000" flipV="1">
              <a:off x="2123132" y="3140038"/>
              <a:ext cx="431776" cy="1586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293" name="标题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5900"/>
            <a:ext cx="5435600" cy="692150"/>
          </a:xfrm>
          <a:solidFill>
            <a:srgbClr val="FFC000"/>
          </a:solidFill>
        </p:spPr>
        <p:txBody>
          <a:bodyPr/>
          <a:lstStyle/>
          <a:p>
            <a:pPr algn="l"/>
            <a:r>
              <a:rPr lang="zh-CN" altLang="en-US" sz="3200" smtClean="0">
                <a:solidFill>
                  <a:srgbClr val="000000"/>
                </a:solidFill>
                <a:latin typeface="黑体" pitchFamily="49" charset="-122"/>
              </a:rPr>
              <a:t> </a:t>
            </a:r>
            <a:r>
              <a:rPr lang="en-US" altLang="zh-CN" sz="3200" smtClean="0">
                <a:solidFill>
                  <a:srgbClr val="000000"/>
                </a:solidFill>
                <a:latin typeface="黑体" pitchFamily="49" charset="-122"/>
              </a:rPr>
              <a:t>1.2 </a:t>
            </a:r>
            <a:r>
              <a:rPr lang="zh-CN" altLang="en-US" sz="3200" smtClean="0">
                <a:solidFill>
                  <a:srgbClr val="000000"/>
                </a:solidFill>
                <a:latin typeface="黑体" pitchFamily="49" charset="-122"/>
              </a:rPr>
              <a:t>队列实现：数组模拟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860800"/>
            <a:ext cx="3916363" cy="22463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zh-CN" altLang="en-US" sz="2800" b="1" dirty="0">
                <a:solidFill>
                  <a:schemeClr val="bg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队列初始化</a:t>
            </a:r>
            <a:endParaRPr lang="en-US" altLang="zh-CN" sz="2800" b="1" dirty="0">
              <a:solidFill>
                <a:schemeClr val="bg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入队</a:t>
            </a:r>
            <a:endParaRPr lang="en-US" altLang="zh-CN" sz="2800" b="1" dirty="0">
              <a:latin typeface="楷体" pitchFamily="49" charset="-122"/>
              <a:ea typeface="楷体" pitchFamily="49" charset="-122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返回队列实际元素个数</a:t>
            </a:r>
            <a:endParaRPr lang="en-US" altLang="zh-CN" sz="2800" b="1" dirty="0">
              <a:latin typeface="楷体" pitchFamily="49" charset="-122"/>
              <a:ea typeface="楷体" pitchFamily="49" charset="-122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取队首元素、出队</a:t>
            </a:r>
            <a:endParaRPr lang="en-US" altLang="zh-CN" sz="2800" b="1" dirty="0">
              <a:latin typeface="楷体" pitchFamily="49" charset="-122"/>
              <a:ea typeface="楷体" pitchFamily="49" charset="-122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判队空</a:t>
            </a:r>
            <a:endParaRPr lang="en-US" altLang="zh-CN" sz="2800" b="1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979613" y="1757363"/>
          <a:ext cx="4632174" cy="11679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2029"/>
                <a:gridCol w="772029"/>
                <a:gridCol w="772029"/>
                <a:gridCol w="772029"/>
                <a:gridCol w="772029"/>
                <a:gridCol w="772029"/>
              </a:tblGrid>
              <a:tr h="583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38824"/>
                      </a:srgbClr>
                    </a:solidFill>
                  </a:tcPr>
                </a:tc>
              </a:tr>
              <a:tr h="583952"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314" name="Text Box 2"/>
          <p:cNvSpPr txBox="1">
            <a:spLocks noChangeArrowheads="1"/>
          </p:cNvSpPr>
          <p:nvPr/>
        </p:nvSpPr>
        <p:spPr bwMode="auto">
          <a:xfrm>
            <a:off x="3997325" y="3716338"/>
            <a:ext cx="496728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Consolas" pitchFamily="49" charset="0"/>
              </a:rPr>
              <a:t>几个</a:t>
            </a:r>
            <a:r>
              <a:rPr lang="zh-CN" altLang="en-US" sz="2400" dirty="0" smtClean="0">
                <a:latin typeface="Consolas" pitchFamily="49" charset="0"/>
              </a:rPr>
              <a:t>约定（</a:t>
            </a:r>
            <a:r>
              <a:rPr lang="en-US" altLang="zh-CN" sz="2400" dirty="0" smtClean="0">
                <a:latin typeface="Consolas" pitchFamily="49" charset="0"/>
              </a:rPr>
              <a:t>C++</a:t>
            </a:r>
            <a:r>
              <a:rPr lang="zh-CN" altLang="en-US" sz="2400" dirty="0" smtClean="0">
                <a:latin typeface="Consolas" pitchFamily="49" charset="0"/>
              </a:rPr>
              <a:t>编程习惯）：</a:t>
            </a:r>
            <a:endParaRPr lang="en-US" altLang="zh-CN" sz="2400" dirty="0">
              <a:latin typeface="Consolas" pitchFamily="49" charset="0"/>
            </a:endParaRPr>
          </a:p>
          <a:p>
            <a:r>
              <a:rPr lang="zh-CN" altLang="en-US" sz="2400" dirty="0">
                <a:latin typeface="Consolas" pitchFamily="49" charset="0"/>
              </a:rPr>
              <a:t>（</a:t>
            </a:r>
            <a:r>
              <a:rPr lang="en-US" altLang="zh-CN" sz="2400" dirty="0">
                <a:latin typeface="Consolas" pitchFamily="49" charset="0"/>
              </a:rPr>
              <a:t>1</a:t>
            </a:r>
            <a:r>
              <a:rPr lang="zh-CN" altLang="en-US" sz="2400" dirty="0" smtClean="0">
                <a:latin typeface="Consolas" pitchFamily="49" charset="0"/>
              </a:rPr>
              <a:t>）数组</a:t>
            </a:r>
            <a:r>
              <a:rPr lang="zh-CN" altLang="en-US" sz="2400" dirty="0">
                <a:latin typeface="Consolas" pitchFamily="49" charset="0"/>
              </a:rPr>
              <a:t>下标从</a:t>
            </a:r>
            <a:r>
              <a:rPr lang="en-US" altLang="zh-CN" sz="2400" dirty="0">
                <a:latin typeface="Consolas" pitchFamily="49" charset="0"/>
              </a:rPr>
              <a:t>0</a:t>
            </a:r>
            <a:r>
              <a:rPr lang="zh-CN" altLang="en-US" sz="2400" dirty="0">
                <a:latin typeface="Consolas" pitchFamily="49" charset="0"/>
              </a:rPr>
              <a:t>开始</a:t>
            </a:r>
            <a:r>
              <a:rPr lang="en-US" altLang="zh-CN" sz="2400" dirty="0">
                <a:latin typeface="Consolas" pitchFamily="49" charset="0"/>
              </a:rPr>
              <a:t>;</a:t>
            </a:r>
          </a:p>
          <a:p>
            <a:r>
              <a:rPr lang="zh-CN" altLang="en-US" sz="2400" dirty="0">
                <a:latin typeface="Consolas" pitchFamily="49" charset="0"/>
              </a:rPr>
              <a:t>（</a:t>
            </a:r>
            <a:r>
              <a:rPr lang="en-US" altLang="zh-CN" sz="2400" dirty="0">
                <a:latin typeface="Consolas" pitchFamily="49" charset="0"/>
              </a:rPr>
              <a:t>2</a:t>
            </a:r>
            <a:r>
              <a:rPr lang="zh-CN" altLang="en-US" sz="2400" dirty="0" smtClean="0">
                <a:latin typeface="Consolas" pitchFamily="49" charset="0"/>
              </a:rPr>
              <a:t>）</a:t>
            </a:r>
            <a:r>
              <a:rPr lang="en-US" altLang="zh-CN" sz="2400" dirty="0" smtClean="0">
                <a:latin typeface="Consolas" pitchFamily="49" charset="0"/>
              </a:rPr>
              <a:t>front</a:t>
            </a:r>
            <a:r>
              <a:rPr lang="zh-CN" altLang="en-US" sz="2400" dirty="0">
                <a:latin typeface="Consolas" pitchFamily="49" charset="0"/>
              </a:rPr>
              <a:t>队首指针指向实际队首元素</a:t>
            </a:r>
            <a:r>
              <a:rPr lang="en-US" altLang="zh-CN" sz="2400" dirty="0">
                <a:latin typeface="Consolas" pitchFamily="49" charset="0"/>
              </a:rPr>
              <a:t>,rear</a:t>
            </a:r>
            <a:r>
              <a:rPr lang="zh-CN" altLang="en-US" sz="2400" dirty="0">
                <a:latin typeface="Consolas" pitchFamily="49" charset="0"/>
              </a:rPr>
              <a:t>队尾指针则指向实际队尾元素的下一个位置。</a:t>
            </a:r>
            <a:endParaRPr lang="en-US" altLang="zh-CN" sz="2400" dirty="0">
              <a:latin typeface="Consolas" pitchFamily="49" charset="0"/>
            </a:endParaRPr>
          </a:p>
        </p:txBody>
      </p:sp>
      <p:grpSp>
        <p:nvGrpSpPr>
          <p:cNvPr id="12315" name="组合 15"/>
          <p:cNvGrpSpPr>
            <a:grpSpLocks/>
          </p:cNvGrpSpPr>
          <p:nvPr/>
        </p:nvGrpSpPr>
        <p:grpSpPr bwMode="auto">
          <a:xfrm>
            <a:off x="1979613" y="836613"/>
            <a:ext cx="800100" cy="847725"/>
            <a:chOff x="1979712" y="836712"/>
            <a:chExt cx="800219" cy="848320"/>
          </a:xfrm>
        </p:grpSpPr>
        <p:sp>
          <p:nvSpPr>
            <p:cNvPr id="12319" name="TextBox 9"/>
            <p:cNvSpPr txBox="1">
              <a:spLocks noChangeArrowheads="1"/>
            </p:cNvSpPr>
            <p:nvPr/>
          </p:nvSpPr>
          <p:spPr bwMode="auto">
            <a:xfrm>
              <a:off x="1979712" y="836712"/>
              <a:ext cx="80021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front</a:t>
              </a:r>
              <a:endParaRPr lang="zh-CN" altLang="en-US" sz="2400"/>
            </a:p>
          </p:txBody>
        </p:sp>
        <p:cxnSp>
          <p:nvCxnSpPr>
            <p:cNvPr id="12" name="直接箭头连接符 11"/>
            <p:cNvCxnSpPr/>
            <p:nvPr/>
          </p:nvCxnSpPr>
          <p:spPr bwMode="auto">
            <a:xfrm rot="5400000">
              <a:off x="2124870" y="1468186"/>
              <a:ext cx="432103" cy="1588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316" name="组合 14"/>
          <p:cNvGrpSpPr>
            <a:grpSpLocks/>
          </p:cNvGrpSpPr>
          <p:nvPr/>
        </p:nvGrpSpPr>
        <p:grpSpPr bwMode="auto">
          <a:xfrm>
            <a:off x="1979613" y="2997200"/>
            <a:ext cx="733425" cy="893763"/>
            <a:chOff x="1979712" y="2924944"/>
            <a:chExt cx="732893" cy="893713"/>
          </a:xfrm>
        </p:grpSpPr>
        <p:sp>
          <p:nvSpPr>
            <p:cNvPr id="12317" name="TextBox 12"/>
            <p:cNvSpPr txBox="1">
              <a:spLocks noChangeArrowheads="1"/>
            </p:cNvSpPr>
            <p:nvPr/>
          </p:nvSpPr>
          <p:spPr bwMode="auto">
            <a:xfrm>
              <a:off x="1979712" y="3356992"/>
              <a:ext cx="73289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rear</a:t>
              </a:r>
              <a:endParaRPr lang="zh-CN" altLang="en-US" sz="2400"/>
            </a:p>
          </p:txBody>
        </p:sp>
        <p:cxnSp>
          <p:nvCxnSpPr>
            <p:cNvPr id="14" name="直接箭头连接符 13"/>
            <p:cNvCxnSpPr/>
            <p:nvPr/>
          </p:nvCxnSpPr>
          <p:spPr bwMode="auto">
            <a:xfrm rot="16200000" flipV="1">
              <a:off x="2123132" y="3140038"/>
              <a:ext cx="431776" cy="1586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860800"/>
            <a:ext cx="3916363" cy="22463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队列初始化</a:t>
            </a:r>
            <a:endParaRPr lang="en-US" altLang="zh-CN" sz="2800" b="1" dirty="0">
              <a:latin typeface="楷体" pitchFamily="49" charset="-122"/>
              <a:ea typeface="楷体" pitchFamily="49" charset="-122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zh-CN" altLang="en-US" sz="2800" b="1" dirty="0">
                <a:solidFill>
                  <a:schemeClr val="bg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入队</a:t>
            </a:r>
            <a:endParaRPr lang="en-US" altLang="zh-CN" sz="2800" b="1" dirty="0">
              <a:solidFill>
                <a:schemeClr val="bg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返回队列实际元素个数</a:t>
            </a:r>
            <a:endParaRPr lang="en-US" altLang="zh-CN" sz="2800" b="1" dirty="0">
              <a:latin typeface="楷体" pitchFamily="49" charset="-122"/>
              <a:ea typeface="楷体" pitchFamily="49" charset="-122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取队首元素、出队</a:t>
            </a:r>
            <a:endParaRPr lang="en-US" altLang="zh-CN" sz="2800" b="1" dirty="0">
              <a:latin typeface="楷体" pitchFamily="49" charset="-122"/>
              <a:ea typeface="楷体" pitchFamily="49" charset="-122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判队空</a:t>
            </a:r>
            <a:endParaRPr lang="en-US" altLang="zh-CN" sz="2800" b="1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979613" y="1757363"/>
          <a:ext cx="4632174" cy="11679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2029"/>
                <a:gridCol w="772029"/>
                <a:gridCol w="772029"/>
                <a:gridCol w="772029"/>
                <a:gridCol w="772029"/>
                <a:gridCol w="772029"/>
              </a:tblGrid>
              <a:tr h="583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</a:tr>
              <a:tr h="583952"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338" name="Text Box 2"/>
          <p:cNvSpPr txBox="1">
            <a:spLocks noChangeArrowheads="1"/>
          </p:cNvSpPr>
          <p:nvPr/>
        </p:nvSpPr>
        <p:spPr bwMode="auto">
          <a:xfrm>
            <a:off x="4211638" y="3860800"/>
            <a:ext cx="4465637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onsolas" pitchFamily="49" charset="0"/>
              </a:rPr>
              <a:t>q[rear] = 1; rear++;</a:t>
            </a:r>
          </a:p>
          <a:p>
            <a:r>
              <a:rPr lang="en-US" altLang="zh-CN" sz="2400">
                <a:latin typeface="Consolas" pitchFamily="49" charset="0"/>
              </a:rPr>
              <a:t>q[rear] = 2; rear++; </a:t>
            </a:r>
          </a:p>
          <a:p>
            <a:r>
              <a:rPr lang="en-US" altLang="zh-CN" sz="2400">
                <a:latin typeface="Consolas" pitchFamily="49" charset="0"/>
              </a:rPr>
              <a:t>q[rear] = 3; rear++; </a:t>
            </a:r>
          </a:p>
          <a:p>
            <a:r>
              <a:rPr lang="en-US" altLang="zh-CN" sz="2400">
                <a:latin typeface="Consolas" pitchFamily="49" charset="0"/>
              </a:rPr>
              <a:t> </a:t>
            </a:r>
          </a:p>
        </p:txBody>
      </p:sp>
      <p:grpSp>
        <p:nvGrpSpPr>
          <p:cNvPr id="13339" name="组合 15"/>
          <p:cNvGrpSpPr>
            <a:grpSpLocks/>
          </p:cNvGrpSpPr>
          <p:nvPr/>
        </p:nvGrpSpPr>
        <p:grpSpPr bwMode="auto">
          <a:xfrm>
            <a:off x="1979613" y="836613"/>
            <a:ext cx="800100" cy="847725"/>
            <a:chOff x="1979712" y="836712"/>
            <a:chExt cx="800219" cy="848320"/>
          </a:xfrm>
        </p:grpSpPr>
        <p:sp>
          <p:nvSpPr>
            <p:cNvPr id="13346" name="TextBox 9"/>
            <p:cNvSpPr txBox="1">
              <a:spLocks noChangeArrowheads="1"/>
            </p:cNvSpPr>
            <p:nvPr/>
          </p:nvSpPr>
          <p:spPr bwMode="auto">
            <a:xfrm>
              <a:off x="1979712" y="836712"/>
              <a:ext cx="80021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front</a:t>
              </a:r>
              <a:endParaRPr lang="zh-CN" altLang="en-US" sz="2400"/>
            </a:p>
          </p:txBody>
        </p:sp>
        <p:cxnSp>
          <p:nvCxnSpPr>
            <p:cNvPr id="12" name="直接箭头连接符 11"/>
            <p:cNvCxnSpPr/>
            <p:nvPr/>
          </p:nvCxnSpPr>
          <p:spPr bwMode="auto">
            <a:xfrm rot="5400000">
              <a:off x="2124870" y="1468186"/>
              <a:ext cx="432103" cy="1588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1979613" y="2997200"/>
            <a:ext cx="733425" cy="893763"/>
            <a:chOff x="1979712" y="2924944"/>
            <a:chExt cx="732893" cy="893713"/>
          </a:xfrm>
        </p:grpSpPr>
        <p:sp>
          <p:nvSpPr>
            <p:cNvPr id="13344" name="TextBox 12"/>
            <p:cNvSpPr txBox="1">
              <a:spLocks noChangeArrowheads="1"/>
            </p:cNvSpPr>
            <p:nvPr/>
          </p:nvSpPr>
          <p:spPr bwMode="auto">
            <a:xfrm>
              <a:off x="1979712" y="3356992"/>
              <a:ext cx="73289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rear</a:t>
              </a:r>
              <a:endParaRPr lang="zh-CN" altLang="en-US" sz="2400"/>
            </a:p>
          </p:txBody>
        </p:sp>
        <p:cxnSp>
          <p:nvCxnSpPr>
            <p:cNvPr id="14" name="直接箭头连接符 13"/>
            <p:cNvCxnSpPr/>
            <p:nvPr/>
          </p:nvCxnSpPr>
          <p:spPr bwMode="auto">
            <a:xfrm rot="16200000" flipV="1">
              <a:off x="2123132" y="3140038"/>
              <a:ext cx="431776" cy="1586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170113" y="2349500"/>
            <a:ext cx="385762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1</a:t>
            </a:r>
            <a:endParaRPr lang="zh-CN" altLang="en-US" sz="280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962275" y="2349500"/>
            <a:ext cx="38576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2</a:t>
            </a:r>
            <a:endParaRPr lang="zh-CN" altLang="en-US" sz="2800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708400" y="2349500"/>
            <a:ext cx="38417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3</a:t>
            </a:r>
            <a:endParaRPr lang="zh-CN" altLang="en-US" sz="2800"/>
          </a:p>
        </p:txBody>
      </p:sp>
      <p:sp>
        <p:nvSpPr>
          <p:cNvPr id="18" name="TextBox 17"/>
          <p:cNvSpPr txBox="1"/>
          <p:nvPr/>
        </p:nvSpPr>
        <p:spPr>
          <a:xfrm>
            <a:off x="4860032" y="522920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/>
              <a:t>先进再移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0208 L 0.08593 -2.89017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593 -2.89017E-6 L 0.18038 -0.0020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038 -0.00208 L 0.25121 -0.0020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860800"/>
            <a:ext cx="3916363" cy="22463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队列初始化</a:t>
            </a:r>
            <a:endParaRPr lang="en-US" altLang="zh-CN" sz="2800" b="1" dirty="0">
              <a:latin typeface="楷体" pitchFamily="49" charset="-122"/>
              <a:ea typeface="楷体" pitchFamily="49" charset="-122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入队</a:t>
            </a:r>
            <a:endParaRPr lang="en-US" altLang="zh-CN" sz="2800" b="1" dirty="0">
              <a:latin typeface="楷体" pitchFamily="49" charset="-122"/>
              <a:ea typeface="楷体" pitchFamily="49" charset="-122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zh-CN" altLang="en-US" sz="2800" b="1" dirty="0">
                <a:solidFill>
                  <a:schemeClr val="bg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返回队列实际元素个数</a:t>
            </a:r>
            <a:endParaRPr lang="en-US" altLang="zh-CN" sz="2800" b="1" dirty="0">
              <a:solidFill>
                <a:schemeClr val="bg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取队首元素、出队</a:t>
            </a:r>
            <a:endParaRPr lang="en-US" altLang="zh-CN" sz="2800" b="1" dirty="0">
              <a:latin typeface="楷体" pitchFamily="49" charset="-122"/>
              <a:ea typeface="楷体" pitchFamily="49" charset="-122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判队空</a:t>
            </a:r>
            <a:endParaRPr lang="en-US" altLang="zh-CN" sz="2800" b="1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979613" y="1757363"/>
          <a:ext cx="4632174" cy="11679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2029"/>
                <a:gridCol w="772029"/>
                <a:gridCol w="772029"/>
                <a:gridCol w="772029"/>
                <a:gridCol w="772029"/>
                <a:gridCol w="772029"/>
              </a:tblGrid>
              <a:tr h="583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</a:tr>
              <a:tr h="583952"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362" name="Text Box 2"/>
          <p:cNvSpPr txBox="1">
            <a:spLocks noChangeArrowheads="1"/>
          </p:cNvSpPr>
          <p:nvPr/>
        </p:nvSpPr>
        <p:spPr bwMode="auto">
          <a:xfrm>
            <a:off x="3851275" y="3933825"/>
            <a:ext cx="46815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onsolas" pitchFamily="49" charset="0"/>
              </a:rPr>
              <a:t>cout &lt;&lt; rear-front &lt;&lt; endl;</a:t>
            </a:r>
          </a:p>
          <a:p>
            <a:r>
              <a:rPr lang="en-US" altLang="zh-CN" sz="2400">
                <a:latin typeface="Consolas" pitchFamily="49" charset="0"/>
              </a:rPr>
              <a:t> </a:t>
            </a:r>
          </a:p>
        </p:txBody>
      </p:sp>
      <p:grpSp>
        <p:nvGrpSpPr>
          <p:cNvPr id="14363" name="组合 15"/>
          <p:cNvGrpSpPr>
            <a:grpSpLocks/>
          </p:cNvGrpSpPr>
          <p:nvPr/>
        </p:nvGrpSpPr>
        <p:grpSpPr bwMode="auto">
          <a:xfrm>
            <a:off x="1979613" y="836613"/>
            <a:ext cx="800100" cy="847725"/>
            <a:chOff x="1979712" y="836712"/>
            <a:chExt cx="800219" cy="848320"/>
          </a:xfrm>
        </p:grpSpPr>
        <p:sp>
          <p:nvSpPr>
            <p:cNvPr id="14370" name="TextBox 9"/>
            <p:cNvSpPr txBox="1">
              <a:spLocks noChangeArrowheads="1"/>
            </p:cNvSpPr>
            <p:nvPr/>
          </p:nvSpPr>
          <p:spPr bwMode="auto">
            <a:xfrm>
              <a:off x="1979712" y="836712"/>
              <a:ext cx="80021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front</a:t>
              </a:r>
              <a:endParaRPr lang="zh-CN" altLang="en-US" sz="2400"/>
            </a:p>
          </p:txBody>
        </p:sp>
        <p:cxnSp>
          <p:nvCxnSpPr>
            <p:cNvPr id="12" name="直接箭头连接符 11"/>
            <p:cNvCxnSpPr/>
            <p:nvPr/>
          </p:nvCxnSpPr>
          <p:spPr bwMode="auto">
            <a:xfrm rot="5400000">
              <a:off x="2124870" y="1468186"/>
              <a:ext cx="432103" cy="1588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364" name="组合 14"/>
          <p:cNvGrpSpPr>
            <a:grpSpLocks/>
          </p:cNvGrpSpPr>
          <p:nvPr/>
        </p:nvGrpSpPr>
        <p:grpSpPr bwMode="auto">
          <a:xfrm>
            <a:off x="4343400" y="2997200"/>
            <a:ext cx="733425" cy="893763"/>
            <a:chOff x="1979712" y="2924944"/>
            <a:chExt cx="732893" cy="893713"/>
          </a:xfrm>
        </p:grpSpPr>
        <p:sp>
          <p:nvSpPr>
            <p:cNvPr id="14368" name="TextBox 12"/>
            <p:cNvSpPr txBox="1">
              <a:spLocks noChangeArrowheads="1"/>
            </p:cNvSpPr>
            <p:nvPr/>
          </p:nvSpPr>
          <p:spPr bwMode="auto">
            <a:xfrm>
              <a:off x="1979712" y="3356992"/>
              <a:ext cx="73289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rear</a:t>
              </a:r>
              <a:endParaRPr lang="zh-CN" altLang="en-US" sz="2400"/>
            </a:p>
          </p:txBody>
        </p:sp>
        <p:cxnSp>
          <p:nvCxnSpPr>
            <p:cNvPr id="14" name="直接箭头连接符 13"/>
            <p:cNvCxnSpPr/>
            <p:nvPr/>
          </p:nvCxnSpPr>
          <p:spPr bwMode="auto">
            <a:xfrm rot="16200000" flipV="1">
              <a:off x="2123132" y="3140038"/>
              <a:ext cx="431776" cy="1587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365" name="TextBox 14"/>
          <p:cNvSpPr txBox="1">
            <a:spLocks noChangeArrowheads="1"/>
          </p:cNvSpPr>
          <p:nvPr/>
        </p:nvSpPr>
        <p:spPr bwMode="auto">
          <a:xfrm>
            <a:off x="2170113" y="2349500"/>
            <a:ext cx="385762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1</a:t>
            </a:r>
            <a:endParaRPr lang="zh-CN" altLang="en-US" sz="2800"/>
          </a:p>
        </p:txBody>
      </p:sp>
      <p:sp>
        <p:nvSpPr>
          <p:cNvPr id="14366" name="TextBox 15"/>
          <p:cNvSpPr txBox="1">
            <a:spLocks noChangeArrowheads="1"/>
          </p:cNvSpPr>
          <p:nvPr/>
        </p:nvSpPr>
        <p:spPr bwMode="auto">
          <a:xfrm>
            <a:off x="2962275" y="2349500"/>
            <a:ext cx="38576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2</a:t>
            </a:r>
            <a:endParaRPr lang="zh-CN" altLang="en-US" sz="2800"/>
          </a:p>
        </p:txBody>
      </p:sp>
      <p:sp>
        <p:nvSpPr>
          <p:cNvPr id="14367" name="TextBox 16"/>
          <p:cNvSpPr txBox="1">
            <a:spLocks noChangeArrowheads="1"/>
          </p:cNvSpPr>
          <p:nvPr/>
        </p:nvSpPr>
        <p:spPr bwMode="auto">
          <a:xfrm>
            <a:off x="3708400" y="2349500"/>
            <a:ext cx="38417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3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860800"/>
            <a:ext cx="3916363" cy="22463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队列初始化</a:t>
            </a:r>
            <a:endParaRPr lang="en-US" altLang="zh-CN" sz="2800" b="1" dirty="0">
              <a:latin typeface="楷体" pitchFamily="49" charset="-122"/>
              <a:ea typeface="楷体" pitchFamily="49" charset="-122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入队</a:t>
            </a:r>
            <a:endParaRPr lang="en-US" altLang="zh-CN" sz="2800" b="1" dirty="0">
              <a:latin typeface="楷体" pitchFamily="49" charset="-122"/>
              <a:ea typeface="楷体" pitchFamily="49" charset="-122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返回队列实际元素个数</a:t>
            </a:r>
            <a:endParaRPr lang="en-US" altLang="zh-CN" sz="2800" b="1" dirty="0">
              <a:latin typeface="楷体" pitchFamily="49" charset="-122"/>
              <a:ea typeface="楷体" pitchFamily="49" charset="-122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zh-CN" altLang="en-US" sz="2800" b="1" dirty="0">
                <a:solidFill>
                  <a:schemeClr val="bg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取队首元素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、出队</a:t>
            </a:r>
            <a:endParaRPr lang="en-US" altLang="zh-CN" sz="2800" b="1" dirty="0">
              <a:latin typeface="楷体" pitchFamily="49" charset="-122"/>
              <a:ea typeface="楷体" pitchFamily="49" charset="-122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判队空</a:t>
            </a:r>
            <a:endParaRPr lang="en-US" altLang="zh-CN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3851275" y="3933825"/>
            <a:ext cx="44656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onsolas" pitchFamily="49" charset="0"/>
              </a:rPr>
              <a:t>cout &lt;&lt; q[front];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979613" y="1757363"/>
          <a:ext cx="4632174" cy="11679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2029"/>
                <a:gridCol w="772029"/>
                <a:gridCol w="772029"/>
                <a:gridCol w="772029"/>
                <a:gridCol w="772029"/>
                <a:gridCol w="772029"/>
              </a:tblGrid>
              <a:tr h="583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</a:tr>
              <a:tr h="583952"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5387" name="组合 15"/>
          <p:cNvGrpSpPr>
            <a:grpSpLocks/>
          </p:cNvGrpSpPr>
          <p:nvPr/>
        </p:nvGrpSpPr>
        <p:grpSpPr bwMode="auto">
          <a:xfrm>
            <a:off x="1979613" y="836613"/>
            <a:ext cx="800100" cy="847725"/>
            <a:chOff x="1979712" y="836712"/>
            <a:chExt cx="800219" cy="848320"/>
          </a:xfrm>
        </p:grpSpPr>
        <p:sp>
          <p:nvSpPr>
            <p:cNvPr id="15394" name="TextBox 17"/>
            <p:cNvSpPr txBox="1">
              <a:spLocks noChangeArrowheads="1"/>
            </p:cNvSpPr>
            <p:nvPr/>
          </p:nvSpPr>
          <p:spPr bwMode="auto">
            <a:xfrm>
              <a:off x="1979712" y="836712"/>
              <a:ext cx="80021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front</a:t>
              </a:r>
              <a:endParaRPr lang="zh-CN" altLang="en-US" sz="2400"/>
            </a:p>
          </p:txBody>
        </p:sp>
        <p:cxnSp>
          <p:nvCxnSpPr>
            <p:cNvPr id="19" name="直接箭头连接符 18"/>
            <p:cNvCxnSpPr/>
            <p:nvPr/>
          </p:nvCxnSpPr>
          <p:spPr bwMode="auto">
            <a:xfrm rot="5400000">
              <a:off x="2124870" y="1468186"/>
              <a:ext cx="432103" cy="1588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388" name="组合 14"/>
          <p:cNvGrpSpPr>
            <a:grpSpLocks/>
          </p:cNvGrpSpPr>
          <p:nvPr/>
        </p:nvGrpSpPr>
        <p:grpSpPr bwMode="auto">
          <a:xfrm>
            <a:off x="4343400" y="2997200"/>
            <a:ext cx="733425" cy="893763"/>
            <a:chOff x="1979712" y="2924944"/>
            <a:chExt cx="732893" cy="893713"/>
          </a:xfrm>
        </p:grpSpPr>
        <p:sp>
          <p:nvSpPr>
            <p:cNvPr id="15392" name="TextBox 20"/>
            <p:cNvSpPr txBox="1">
              <a:spLocks noChangeArrowheads="1"/>
            </p:cNvSpPr>
            <p:nvPr/>
          </p:nvSpPr>
          <p:spPr bwMode="auto">
            <a:xfrm>
              <a:off x="1979712" y="3356992"/>
              <a:ext cx="73289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rear</a:t>
              </a:r>
              <a:endParaRPr lang="zh-CN" altLang="en-US" sz="2400"/>
            </a:p>
          </p:txBody>
        </p:sp>
        <p:cxnSp>
          <p:nvCxnSpPr>
            <p:cNvPr id="22" name="直接箭头连接符 21"/>
            <p:cNvCxnSpPr/>
            <p:nvPr/>
          </p:nvCxnSpPr>
          <p:spPr bwMode="auto">
            <a:xfrm rot="16200000" flipV="1">
              <a:off x="2123132" y="3140038"/>
              <a:ext cx="431776" cy="1587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389" name="TextBox 22"/>
          <p:cNvSpPr txBox="1">
            <a:spLocks noChangeArrowheads="1"/>
          </p:cNvSpPr>
          <p:nvPr/>
        </p:nvSpPr>
        <p:spPr bwMode="auto">
          <a:xfrm>
            <a:off x="2170113" y="2349500"/>
            <a:ext cx="385762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1</a:t>
            </a:r>
            <a:endParaRPr lang="zh-CN" altLang="en-US" sz="2800"/>
          </a:p>
        </p:txBody>
      </p:sp>
      <p:sp>
        <p:nvSpPr>
          <p:cNvPr id="15390" name="TextBox 23"/>
          <p:cNvSpPr txBox="1">
            <a:spLocks noChangeArrowheads="1"/>
          </p:cNvSpPr>
          <p:nvPr/>
        </p:nvSpPr>
        <p:spPr bwMode="auto">
          <a:xfrm>
            <a:off x="2962275" y="2349500"/>
            <a:ext cx="38576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2</a:t>
            </a:r>
            <a:endParaRPr lang="zh-CN" altLang="en-US" sz="2800"/>
          </a:p>
        </p:txBody>
      </p:sp>
      <p:sp>
        <p:nvSpPr>
          <p:cNvPr id="15391" name="TextBox 24"/>
          <p:cNvSpPr txBox="1">
            <a:spLocks noChangeArrowheads="1"/>
          </p:cNvSpPr>
          <p:nvPr/>
        </p:nvSpPr>
        <p:spPr bwMode="auto">
          <a:xfrm>
            <a:off x="3708400" y="2349500"/>
            <a:ext cx="38417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3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1"/>
  <p:tag name="KSO_WM_TEMPLATE_THUMBS_INDEX" val="1、8、11、15、18、19、23、28、31、33"/>
  <p:tag name="KSO_WM_SLIDE_ITEM_CNT" val="2"/>
  <p:tag name="KSO_WM_BEAUTIFY_FLAG" val="#wm#"/>
  <p:tag name="KSO_WM_SLIDE_TYPE" val="title"/>
  <p:tag name="KSO_WM_SLIDE_LAYOUT_CNT" val="1_1"/>
  <p:tag name="KSO_WM_SLIDE_LAYOUT" val="a_b"/>
  <p:tag name="KSO_WM_SLIDE_INDEX" val="1"/>
  <p:tag name="KSO_WM_SLIDE_ID" val="custom41_1"/>
  <p:tag name="KSO_WM_TAG_VERSION" val="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1"/>
  <p:tag name="KSO_WM_TEMPLATE_THUMBS_INDEX" val="1、8、11、15、18、19、23、28、31、33"/>
  <p:tag name="KSO_WM_SLIDE_ITEM_CNT" val="2"/>
  <p:tag name="KSO_WM_BEAUTIFY_FLAG" val="#wm#"/>
  <p:tag name="KSO_WM_SLIDE_TYPE" val="title"/>
  <p:tag name="KSO_WM_SLIDE_LAYOUT_CNT" val="1_1"/>
  <p:tag name="KSO_WM_SLIDE_LAYOUT" val="a_b"/>
  <p:tag name="KSO_WM_SLIDE_INDEX" val="1"/>
  <p:tag name="KSO_WM_SLIDE_ID" val="custom41_1"/>
  <p:tag name="KSO_WM_TAG_VERSION" val="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1"/>
  <p:tag name="KSO_WM_TEMPLATE_THUMBS_INDEX" val="1、8、11、15、18、19、23、28、31、33"/>
  <p:tag name="KSO_WM_SLIDE_ITEM_CNT" val="2"/>
  <p:tag name="KSO_WM_BEAUTIFY_FLAG" val="#wm#"/>
  <p:tag name="KSO_WM_SLIDE_TYPE" val="title"/>
  <p:tag name="KSO_WM_SLIDE_LAYOUT_CNT" val="1_1"/>
  <p:tag name="KSO_WM_SLIDE_LAYOUT" val="a_b"/>
  <p:tag name="KSO_WM_SLIDE_INDEX" val="1"/>
  <p:tag name="KSO_WM_SLIDE_ID" val="custom41_1"/>
  <p:tag name="KSO_WM_TAG_VERSION" val="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1"/>
  <p:tag name="KSO_WM_TEMPLATE_THUMBS_INDEX" val="1、8、11、15、18、19、23、28、31、33"/>
  <p:tag name="KSO_WM_SLIDE_ITEM_CNT" val="2"/>
  <p:tag name="KSO_WM_BEAUTIFY_FLAG" val="#wm#"/>
  <p:tag name="KSO_WM_SLIDE_TYPE" val="title"/>
  <p:tag name="KSO_WM_SLIDE_LAYOUT_CNT" val="1_1"/>
  <p:tag name="KSO_WM_SLIDE_LAYOUT" val="a_b"/>
  <p:tag name="KSO_WM_SLIDE_INDEX" val="1"/>
  <p:tag name="KSO_WM_SLIDE_ID" val="custom41_1"/>
  <p:tag name="KSO_WM_TAG_VERSION" val="1.0"/>
</p:tagLst>
</file>

<file path=ppt/theme/theme1.xml><?xml version="1.0" encoding="utf-8"?>
<a:theme xmlns:a="http://schemas.openxmlformats.org/drawingml/2006/main" name="7_默认设计模板">
  <a:themeElements>
    <a:clrScheme name="自定义 40">
      <a:dk1>
        <a:srgbClr val="000000"/>
      </a:dk1>
      <a:lt1>
        <a:srgbClr val="FFFFFF"/>
      </a:lt1>
      <a:dk2>
        <a:srgbClr val="96D0B8"/>
      </a:dk2>
      <a:lt2>
        <a:srgbClr val="FE8238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7_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1030</TotalTime>
  <Pages>0</Pages>
  <Words>3092</Words>
  <Characters>0</Characters>
  <Application>Microsoft Office PowerPoint</Application>
  <DocSecurity>0</DocSecurity>
  <PresentationFormat>全屏显示(4:3)</PresentationFormat>
  <Lines>0</Lines>
  <Paragraphs>686</Paragraphs>
  <Slides>49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1" baseType="lpstr">
      <vt:lpstr>7_默认设计模板</vt:lpstr>
      <vt:lpstr>Microsoft Office PowerPoint 97-2003 演示文稿</vt:lpstr>
      <vt:lpstr> 学习地图</vt:lpstr>
      <vt:lpstr>讲座1、队列及宽搜</vt:lpstr>
      <vt:lpstr>一、队列基础</vt:lpstr>
      <vt:lpstr> 1.1 队列模型：先进先出线性表</vt:lpstr>
      <vt:lpstr> 1.2 队列实现：数组模拟</vt:lpstr>
      <vt:lpstr>幻灯片 6</vt:lpstr>
      <vt:lpstr>幻灯片 7</vt:lpstr>
      <vt:lpstr>幻灯片 8</vt:lpstr>
      <vt:lpstr>幻灯片 9</vt:lpstr>
      <vt:lpstr>幻灯片 10</vt:lpstr>
      <vt:lpstr>幻灯片 11</vt:lpstr>
      <vt:lpstr> 1.2 队列实现：STL</vt:lpstr>
      <vt:lpstr> 1.3 队列应用</vt:lpstr>
      <vt:lpstr>幻灯片 14</vt:lpstr>
      <vt:lpstr>幻灯片 15</vt:lpstr>
      <vt:lpstr>幻灯片 16</vt:lpstr>
      <vt:lpstr> 解题思路：</vt:lpstr>
      <vt:lpstr>幻灯片 18</vt:lpstr>
      <vt:lpstr> 解题思路：</vt:lpstr>
      <vt:lpstr>二、宽搜入门</vt:lpstr>
      <vt:lpstr> 2.1 宽搜模型：逐层扩展</vt:lpstr>
      <vt:lpstr> 2.2 宽搜框架</vt:lpstr>
      <vt:lpstr> 2.3 宽搜应用</vt:lpstr>
      <vt:lpstr> 应用一、求最优解问题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 应用二、求连通块问题</vt:lpstr>
      <vt:lpstr>幻灯片 33</vt:lpstr>
      <vt:lpstr>幻灯片 34</vt:lpstr>
      <vt:lpstr>幻灯片 35</vt:lpstr>
      <vt:lpstr>三、上机习题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动态规划题目选讲</dc:title>
  <dc:creator>lenovo</dc:creator>
  <cp:lastModifiedBy>lenovo</cp:lastModifiedBy>
  <cp:revision>394</cp:revision>
  <dcterms:created xsi:type="dcterms:W3CDTF">2016-05-13T07:59:22Z</dcterms:created>
  <dcterms:modified xsi:type="dcterms:W3CDTF">2018-01-16T06:30:33Z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