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2" r:id="rId3"/>
    <p:sldId id="273" r:id="rId4"/>
    <p:sldId id="274" r:id="rId5"/>
    <p:sldId id="275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占位符 2"/>
          <p:cNvSpPr>
            <a:spLocks noGrp="1"/>
          </p:cNvSpPr>
          <p:nvPr>
            <p:ph type="body" idx="1"/>
          </p:nvPr>
        </p:nvSpPr>
        <p:spPr>
          <a:xfrm>
            <a:off x="2208213" y="2420938"/>
            <a:ext cx="7772400" cy="1500187"/>
          </a:xfrm>
        </p:spPr>
        <p:txBody>
          <a:bodyPr vert="horz" wrap="square" lIns="91440" tIns="45720" rIns="91440" bIns="45720" anchor="b"/>
          <a:p>
            <a:pPr algn="ctr">
              <a:buSzPct val="70000"/>
            </a:pPr>
            <a:r>
              <a:rPr lang="zh-CN" altLang="en-US" sz="6000" dirty="0">
                <a:solidFill>
                  <a:schemeClr val="tx1"/>
                </a:solidFill>
                <a:latin typeface="+mn-lt"/>
                <a:ea typeface="隶书" pitchFamily="49" charset="-122"/>
                <a:cs typeface="+mn-cs"/>
              </a:rPr>
              <a:t>队列</a:t>
            </a:r>
            <a:endParaRPr lang="zh-CN" altLang="en-US" sz="6000" dirty="0">
              <a:solidFill>
                <a:schemeClr val="tx1"/>
              </a:solidFill>
              <a:latin typeface="+mn-lt"/>
              <a:ea typeface="隶书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15900"/>
            <a:ext cx="5435600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解题思路：</a:t>
            </a:r>
            <a:endParaRPr lang="zh-CN" altLang="en-US" sz="320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1919288" y="1196975"/>
            <a:ext cx="8064500" cy="267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/>
              <a:t>方法</a:t>
            </a:r>
            <a:r>
              <a:rPr lang="en-US" altLang="zh-CN" sz="2800" dirty="0"/>
              <a:t>1</a:t>
            </a:r>
            <a:r>
              <a:rPr lang="zh-CN" altLang="en-US" sz="2800" dirty="0"/>
              <a:t>：三个队列； </a:t>
            </a:r>
            <a:r>
              <a:rPr lang="en-US" altLang="zh-CN" sz="2800" dirty="0"/>
              <a:t>STL</a:t>
            </a:r>
            <a:r>
              <a:rPr lang="zh-CN" altLang="en-US" sz="2800" dirty="0"/>
              <a:t>（通过</a:t>
            </a:r>
            <a:r>
              <a:rPr lang="en-US" altLang="zh-CN" sz="2800" dirty="0"/>
              <a:t>70%</a:t>
            </a:r>
            <a:r>
              <a:rPr lang="zh-CN" altLang="en-US" sz="2800" dirty="0"/>
              <a:t>的数据）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方法</a:t>
            </a:r>
            <a:r>
              <a:rPr lang="en-US" altLang="zh-CN" sz="2800" dirty="0"/>
              <a:t>2</a:t>
            </a:r>
            <a:r>
              <a:rPr lang="zh-CN" altLang="en-US" sz="2800" dirty="0"/>
              <a:t>：三个数组 </a:t>
            </a:r>
            <a:r>
              <a:rPr lang="en-US" altLang="zh-CN" sz="2800" dirty="0"/>
              <a:t>+ </a:t>
            </a:r>
            <a:r>
              <a:rPr lang="zh-CN" altLang="en-US" sz="2800" dirty="0"/>
              <a:t>三对队首、队尾“指针</a:t>
            </a:r>
            <a:r>
              <a:rPr lang="en-US" altLang="zh-CN" sz="2800" dirty="0"/>
              <a:t>”</a:t>
            </a:r>
            <a:r>
              <a:rPr lang="zh-CN" altLang="en-US" sz="2800" dirty="0"/>
              <a:t>（</a:t>
            </a:r>
            <a:r>
              <a:rPr lang="en-US" altLang="zh-CN" sz="2800" dirty="0"/>
              <a:t>AC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方法</a:t>
            </a:r>
            <a:r>
              <a:rPr lang="en-US" altLang="zh-CN" sz="2800" dirty="0"/>
              <a:t>3</a:t>
            </a:r>
            <a:r>
              <a:rPr lang="zh-CN" altLang="en-US" sz="2800" dirty="0"/>
              <a:t>：一个数组 </a:t>
            </a:r>
            <a:r>
              <a:rPr lang="en-US" altLang="zh-CN" sz="2800" dirty="0"/>
              <a:t> + </a:t>
            </a:r>
            <a:r>
              <a:rPr lang="zh-CN" altLang="en-US" sz="2800" dirty="0"/>
              <a:t>两个队首指针（</a:t>
            </a:r>
            <a:r>
              <a:rPr lang="en-US" altLang="zh-CN" sz="2800" dirty="0"/>
              <a:t>AC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03613" y="4768850"/>
          <a:ext cx="5907405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475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779"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630" name="TextBox 15"/>
          <p:cNvSpPr txBox="1">
            <a:spLocks noChangeArrowheads="1"/>
          </p:cNvSpPr>
          <p:nvPr/>
        </p:nvSpPr>
        <p:spPr bwMode="auto">
          <a:xfrm>
            <a:off x="2711450" y="4913313"/>
            <a:ext cx="4495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000"/>
              <a:t>q</a:t>
            </a:r>
            <a:endParaRPr lang="zh-CN" altLang="en-US" sz="4000"/>
          </a:p>
        </p:txBody>
      </p:sp>
      <p:sp>
        <p:nvSpPr>
          <p:cNvPr id="25631" name="TextBox 64"/>
          <p:cNvSpPr txBox="1">
            <a:spLocks noChangeArrowheads="1"/>
          </p:cNvSpPr>
          <p:nvPr/>
        </p:nvSpPr>
        <p:spPr bwMode="auto">
          <a:xfrm>
            <a:off x="3767138" y="5273675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endParaRPr lang="zh-CN" altLang="en-US" sz="2800"/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3575050" y="4008438"/>
            <a:ext cx="389255" cy="615950"/>
            <a:chOff x="2843808" y="1916832"/>
            <a:chExt cx="388672" cy="615950"/>
          </a:xfrm>
        </p:grpSpPr>
        <p:sp>
          <p:nvSpPr>
            <p:cNvPr id="25639" name="TextBox 9"/>
            <p:cNvSpPr txBox="1">
              <a:spLocks noChangeArrowheads="1"/>
            </p:cNvSpPr>
            <p:nvPr/>
          </p:nvSpPr>
          <p:spPr bwMode="auto">
            <a:xfrm>
              <a:off x="2843808" y="1916832"/>
              <a:ext cx="388672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f2</a:t>
              </a:r>
              <a:endParaRPr lang="zh-CN" altLang="en-US" sz="2000"/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rot="16200000" flipH="1">
              <a:off x="2844386" y="2389113"/>
              <a:ext cx="287338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0"/>
          <p:cNvGrpSpPr/>
          <p:nvPr/>
        </p:nvGrpSpPr>
        <p:grpSpPr bwMode="auto">
          <a:xfrm>
            <a:off x="4008438" y="4008438"/>
            <a:ext cx="389255" cy="615950"/>
            <a:chOff x="2843808" y="1916832"/>
            <a:chExt cx="390227" cy="615950"/>
          </a:xfrm>
        </p:grpSpPr>
        <p:sp>
          <p:nvSpPr>
            <p:cNvPr id="25637" name="TextBox 9"/>
            <p:cNvSpPr txBox="1">
              <a:spLocks noChangeArrowheads="1"/>
            </p:cNvSpPr>
            <p:nvPr/>
          </p:nvSpPr>
          <p:spPr bwMode="auto">
            <a:xfrm>
              <a:off x="2843808" y="1916832"/>
              <a:ext cx="390227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f3</a:t>
              </a:r>
              <a:endParaRPr lang="zh-CN" altLang="en-US" sz="2000"/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 rot="16200000" flipH="1">
              <a:off x="2844962" y="2389113"/>
              <a:ext cx="287338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4583113" y="5273675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31" name="TextBox 64"/>
          <p:cNvSpPr txBox="1">
            <a:spLocks noChangeArrowheads="1"/>
          </p:cNvSpPr>
          <p:nvPr/>
        </p:nvSpPr>
        <p:spPr bwMode="auto">
          <a:xfrm>
            <a:off x="5448300" y="5273675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6" name="TextBox 64"/>
          <p:cNvSpPr txBox="1">
            <a:spLocks noChangeArrowheads="1"/>
          </p:cNvSpPr>
          <p:nvPr/>
        </p:nvSpPr>
        <p:spPr bwMode="auto">
          <a:xfrm>
            <a:off x="6240016" y="5273675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5.20231E-7 L 0.10434 -5.2023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20231E-7 L 0.08854 -5.20231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34 -5.20231E-7 L 0.19097 -5.20231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865188" y="39688"/>
            <a:ext cx="7559675" cy="576262"/>
          </a:xfrm>
        </p:spPr>
        <p:txBody>
          <a:bodyPr vert="horz" wrap="square" lIns="91440" tIns="45720" rIns="91440" bIns="45720" anchor="b">
            <a:normAutofit fontScale="90000"/>
          </a:bodyPr>
          <a:p>
            <a:pPr eaLnBrk="1" hangingPunct="1"/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20483" name="Text Box 4"/>
          <p:cNvSpPr txBox="1"/>
          <p:nvPr/>
        </p:nvSpPr>
        <p:spPr>
          <a:xfrm>
            <a:off x="594360" y="4030980"/>
            <a:ext cx="86868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const long    m=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队列元素的上限；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long  q[m]; 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long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//front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指向队首，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指向队尾的后一个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594360" y="5465128"/>
            <a:ext cx="9144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队列操作　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入队：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queue[front++]:=data;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先存入数据，指向队的后一个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再指针加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出队：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x=queue[rear++];  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数据出栈，指针指向下要出栈的数据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队列空：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f=r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485" name="Picture 8" descr="D:\Users\zhou\Desktop\u=1368332340,3959458867&amp;fm=21&amp;gp=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098550"/>
            <a:ext cx="5608955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Picture 9" descr="D:\Users\zhou\Desktop\u=912389613,3323397910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5" y="1308100"/>
            <a:ext cx="5191125" cy="162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"/>
          <p:cNvSpPr txBox="1"/>
          <p:nvPr/>
        </p:nvSpPr>
        <p:spPr>
          <a:xfrm>
            <a:off x="822960" y="161608"/>
            <a:ext cx="3059113" cy="698500"/>
          </a:xfrm>
          <a:prstGeom prst="rect">
            <a:avLst/>
          </a:prstGeom>
        </p:spPr>
        <p:txBody>
          <a:bodyPr/>
          <a:lstStyle/>
          <a:p>
            <a:pPr marR="0" indent="0" defTabSz="914400" rtl="0" eaLnBrk="0" hangingPunct="0">
              <a:buClr>
                <a:schemeClr val="accent1"/>
              </a:buClr>
              <a:buSzTx/>
              <a:buNone/>
              <a:defRPr/>
            </a:pPr>
            <a:r>
              <a:rPr kumimoji="0" lang="zh-CN" altLang="zh-CN" sz="3900" b="1" kern="0" cap="none" spc="0" normalizeH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卡片游戏</a:t>
            </a:r>
            <a:endParaRPr kumimoji="0" lang="zh-CN" altLang="zh-CN" sz="3900" b="1" kern="0" cap="none" spc="0" normalizeH="0" baseline="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R="0" indent="0" defTabSz="914400" rtl="0" eaLnBrk="0" hangingPunct="0">
              <a:buClr>
                <a:schemeClr val="accent1"/>
              </a:buClr>
              <a:buSzTx/>
              <a:buNone/>
              <a:defRPr/>
            </a:pPr>
            <a:endParaRPr kumimoji="0" lang="zh-CN" altLang="zh-CN" sz="3900" b="1" kern="0" cap="none" spc="0" normalizeH="0" baseline="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TextBox 12"/>
          <p:cNvSpPr txBox="1"/>
          <p:nvPr/>
        </p:nvSpPr>
        <p:spPr>
          <a:xfrm>
            <a:off x="213995" y="968375"/>
            <a:ext cx="115042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桌上有叠牌，从第一张牌（即位于顶面的牌）开始从上往下依次编号为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。当至少还剩两张牌时进行以下操作：把第一张牌扔掉，然后把新的第一张放一整叠牌的最后。输入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，输出每次扔掉的牌，以及最后剩下的牌。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样例输入：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样例输出：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1 3 5 7 4 2 6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【分析】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本题中牌像在排队。每次从排头拿到两个，其中第二个再次排到尾部。这种数据结构称为队列。在数据结构称为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FIFO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First in First out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，先进先出）表。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5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用一个数组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queue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来实现这个队列，可设两个指针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front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rear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TextBox 2"/>
          <p:cNvSpPr txBox="1"/>
          <p:nvPr/>
        </p:nvSpPr>
        <p:spPr>
          <a:xfrm>
            <a:off x="600710" y="121920"/>
            <a:ext cx="43926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初始状态：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队列：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2  3  4  …… 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队列长度为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队头指针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f=0,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队尾指针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r=n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10" y="1322070"/>
            <a:ext cx="8828405" cy="512889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53065" y="1043940"/>
          <a:ext cx="74803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822960" imgH="628015" progId="Package">
                  <p:embed/>
                </p:oleObj>
              </mc:Choice>
              <mc:Fallback>
                <p:oleObj name="" r:id="rId2" imgW="822960" imgH="628015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3065" y="1043940"/>
                        <a:ext cx="74803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TextBox 2"/>
          <p:cNvSpPr txBox="1"/>
          <p:nvPr/>
        </p:nvSpPr>
        <p:spPr>
          <a:xfrm>
            <a:off x="600710" y="121920"/>
            <a:ext cx="4392613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初始状态：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队列：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2  3  4  …… 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280160"/>
            <a:ext cx="6075045" cy="449072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39705" y="1280160"/>
          <a:ext cx="74803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822960" imgH="628015" progId="Package">
                  <p:embed/>
                </p:oleObj>
              </mc:Choice>
              <mc:Fallback>
                <p:oleObj name="" r:id="rId2" imgW="822960" imgH="628015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39705" y="1280160"/>
                        <a:ext cx="74803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280" y="3290570"/>
            <a:ext cx="4305300" cy="21196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596900" y="705485"/>
            <a:ext cx="1073023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2  </a:t>
            </a:r>
            <a:r>
              <a:rPr lang="en-US" altLang="zh-CN" sz="2800" b="1" dirty="0" err="1"/>
              <a:t>Blash</a:t>
            </a:r>
            <a:r>
              <a:rPr lang="zh-CN" altLang="en-US" sz="2800" b="1" dirty="0"/>
              <a:t>数集</a:t>
            </a:r>
            <a:r>
              <a:rPr lang="en-US" altLang="zh-CN" sz="2800" b="1" dirty="0"/>
              <a:t>(CCF NOI</a:t>
            </a:r>
            <a:r>
              <a:rPr lang="zh-CN" altLang="en-US" sz="2800" b="1" dirty="0"/>
              <a:t>题库</a:t>
            </a:r>
            <a:r>
              <a:rPr lang="en-US" sz="2800" b="1" dirty="0"/>
              <a:t> </a:t>
            </a:r>
            <a:r>
              <a:rPr lang="en-US" altLang="zh-CN" sz="2800" b="1" dirty="0"/>
              <a:t>1111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zh-CN" altLang="en-US" sz="2800" dirty="0"/>
          </a:p>
          <a:p>
            <a:r>
              <a:rPr lang="en-US" altLang="zh-CN" sz="2800" dirty="0">
                <a:latin typeface="Helvetica Neue"/>
              </a:rPr>
              <a:t>【</a:t>
            </a:r>
            <a:r>
              <a:rPr lang="zh-CN" altLang="en-US" sz="2800" dirty="0">
                <a:latin typeface="Helvetica Neue"/>
              </a:rPr>
              <a:t>题目描述</a:t>
            </a:r>
            <a:r>
              <a:rPr lang="en-US" altLang="zh-CN" sz="2800" dirty="0">
                <a:latin typeface="Helvetica Neue"/>
              </a:rPr>
              <a:t>】</a:t>
            </a:r>
            <a:endParaRPr lang="en-US" altLang="zh-CN" sz="2800" dirty="0">
              <a:latin typeface="Helvetica Neue"/>
            </a:endParaRPr>
          </a:p>
          <a:p>
            <a:r>
              <a:rPr lang="zh-CN" altLang="en-US" sz="2800" dirty="0">
                <a:latin typeface="Helvetica Neue"/>
              </a:rPr>
              <a:t>      大数学家高斯小时候偶然间发现一种有趣的自然数集合</a:t>
            </a:r>
            <a:r>
              <a:rPr lang="en-US" altLang="zh-CN" sz="2800" dirty="0" err="1">
                <a:latin typeface="Helvetica Neue"/>
              </a:rPr>
              <a:t>Blash</a:t>
            </a:r>
            <a:r>
              <a:rPr lang="zh-CN" altLang="en-US" sz="2800" dirty="0">
                <a:latin typeface="Helvetica Neue"/>
              </a:rPr>
              <a:t>，定义如下：</a:t>
            </a:r>
            <a:endParaRPr lang="zh-CN" altLang="en-US" sz="2800" dirty="0">
              <a:latin typeface="Helvetica Neue"/>
            </a:endParaRPr>
          </a:p>
          <a:p>
            <a:r>
              <a:rPr lang="zh-CN" altLang="en-US" sz="2800" dirty="0">
                <a:latin typeface="Helvetica Neue"/>
              </a:rPr>
              <a:t>（</a:t>
            </a:r>
            <a:r>
              <a:rPr lang="en-US" altLang="zh-CN" sz="2800" dirty="0">
                <a:latin typeface="Helvetica Neue"/>
              </a:rPr>
              <a:t>1</a:t>
            </a:r>
            <a:r>
              <a:rPr lang="zh-CN" altLang="en-US" sz="2800" dirty="0">
                <a:latin typeface="Helvetica Neue"/>
              </a:rPr>
              <a:t>）</a:t>
            </a:r>
            <a:r>
              <a:rPr lang="en-US" altLang="zh-CN" sz="2800" dirty="0">
                <a:latin typeface="Helvetica Neue"/>
              </a:rPr>
              <a:t>a</a:t>
            </a:r>
            <a:r>
              <a:rPr lang="zh-CN" altLang="en-US" sz="2800" dirty="0">
                <a:latin typeface="Helvetica Neue"/>
              </a:rPr>
              <a:t>是集合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的基数，且</a:t>
            </a:r>
            <a:r>
              <a:rPr lang="en-US" altLang="zh-CN" sz="2800" dirty="0">
                <a:latin typeface="Helvetica Neue"/>
              </a:rPr>
              <a:t>a</a:t>
            </a:r>
            <a:r>
              <a:rPr lang="zh-CN" altLang="en-US" sz="2800" dirty="0">
                <a:latin typeface="Helvetica Neue"/>
              </a:rPr>
              <a:t>是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的第一个元素；</a:t>
            </a:r>
            <a:endParaRPr lang="zh-CN" altLang="en-US" sz="2800" dirty="0">
              <a:latin typeface="Helvetica Neue"/>
            </a:endParaRPr>
          </a:p>
          <a:p>
            <a:r>
              <a:rPr lang="zh-CN" altLang="en-US" sz="2800" dirty="0">
                <a:latin typeface="Helvetica Neue"/>
              </a:rPr>
              <a:t>（</a:t>
            </a:r>
            <a:r>
              <a:rPr lang="en-US" altLang="zh-CN" sz="2800" dirty="0">
                <a:latin typeface="Helvetica Neue"/>
              </a:rPr>
              <a:t>2</a:t>
            </a:r>
            <a:r>
              <a:rPr lang="zh-CN" altLang="en-US" sz="2800" dirty="0">
                <a:latin typeface="Helvetica Neue"/>
              </a:rPr>
              <a:t>）如果</a:t>
            </a:r>
            <a:r>
              <a:rPr lang="en-US" altLang="zh-CN" sz="2800" dirty="0">
                <a:latin typeface="Helvetica Neue"/>
              </a:rPr>
              <a:t>x</a:t>
            </a:r>
            <a:r>
              <a:rPr lang="zh-CN" altLang="en-US" sz="2800" dirty="0">
                <a:latin typeface="Helvetica Neue"/>
              </a:rPr>
              <a:t>在集合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中，则</a:t>
            </a:r>
            <a:r>
              <a:rPr lang="en-US" altLang="zh-CN" sz="2800" dirty="0">
                <a:latin typeface="Helvetica Neue"/>
              </a:rPr>
              <a:t>2x+1</a:t>
            </a:r>
            <a:r>
              <a:rPr lang="zh-CN" altLang="en-US" sz="2800" dirty="0">
                <a:latin typeface="Helvetica Neue"/>
              </a:rPr>
              <a:t>和</a:t>
            </a:r>
            <a:r>
              <a:rPr lang="en-US" altLang="zh-CN" sz="2800" dirty="0">
                <a:latin typeface="Helvetica Neue"/>
              </a:rPr>
              <a:t>3x+1</a:t>
            </a:r>
            <a:r>
              <a:rPr lang="zh-CN" altLang="en-US" sz="2800" dirty="0">
                <a:latin typeface="Helvetica Neue"/>
              </a:rPr>
              <a:t>也都在集合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中；</a:t>
            </a:r>
            <a:endParaRPr lang="zh-CN" altLang="en-US" sz="2800" dirty="0">
              <a:latin typeface="Helvetica Neue"/>
            </a:endParaRPr>
          </a:p>
          <a:p>
            <a:r>
              <a:rPr lang="zh-CN" altLang="en-US" sz="2800" dirty="0">
                <a:latin typeface="Helvetica Neue"/>
              </a:rPr>
              <a:t>（</a:t>
            </a:r>
            <a:r>
              <a:rPr lang="en-US" altLang="zh-CN" sz="2800" dirty="0">
                <a:latin typeface="Helvetica Neue"/>
              </a:rPr>
              <a:t>3</a:t>
            </a:r>
            <a:r>
              <a:rPr lang="zh-CN" altLang="en-US" sz="2800" dirty="0">
                <a:latin typeface="Helvetica Neue"/>
              </a:rPr>
              <a:t>）没有其他元素在集合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中了。</a:t>
            </a:r>
            <a:endParaRPr lang="zh-CN" altLang="en-US" sz="2800" dirty="0">
              <a:latin typeface="Helvetica Neue"/>
            </a:endParaRPr>
          </a:p>
          <a:p>
            <a:r>
              <a:rPr lang="zh-CN" altLang="en-US" sz="2800" dirty="0">
                <a:latin typeface="Helvetica Neue"/>
              </a:rPr>
              <a:t>     现在小高斯想知道如果将集合</a:t>
            </a:r>
            <a:r>
              <a:rPr lang="en-US" altLang="zh-CN" sz="2800" dirty="0" err="1">
                <a:latin typeface="Helvetica Neue"/>
              </a:rPr>
              <a:t>Ba</a:t>
            </a:r>
            <a:r>
              <a:rPr lang="zh-CN" altLang="en-US" sz="2800" dirty="0">
                <a:latin typeface="Helvetica Neue"/>
              </a:rPr>
              <a:t>中元素按照升序排列，第</a:t>
            </a:r>
            <a:r>
              <a:rPr lang="en-US" altLang="zh-CN" sz="2800" dirty="0">
                <a:latin typeface="Helvetica Neue"/>
              </a:rPr>
              <a:t>n</a:t>
            </a:r>
            <a:r>
              <a:rPr lang="zh-CN" altLang="en-US" sz="2800" dirty="0">
                <a:latin typeface="Helvetica Neue"/>
              </a:rPr>
              <a:t>个元素会是多少？</a:t>
            </a:r>
            <a:endParaRPr lang="zh-CN" altLang="en-US" sz="28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935990" y="589280"/>
            <a:ext cx="10076180" cy="3969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/>
              <a:t>【</a:t>
            </a:r>
            <a:r>
              <a:rPr lang="zh-CN" altLang="en-US" sz="2800"/>
              <a:t>输入格式</a:t>
            </a:r>
            <a:r>
              <a:rPr lang="en-US" altLang="zh-CN" sz="2800"/>
              <a:t>】</a:t>
            </a:r>
            <a:endParaRPr lang="en-US" altLang="zh-CN" sz="2800"/>
          </a:p>
          <a:p>
            <a:r>
              <a:rPr lang="en-US" sz="2800"/>
              <a:t>      </a:t>
            </a:r>
            <a:r>
              <a:rPr lang="zh-CN" altLang="en-US" sz="2800"/>
              <a:t>输入包含很多行，每行输入包括两个数字，集合的基</a:t>
            </a:r>
            <a:r>
              <a:rPr lang="en-US" altLang="zh-CN" sz="2800"/>
              <a:t>a(1&lt;=a&lt;=50)</a:t>
            </a:r>
            <a:r>
              <a:rPr lang="zh-CN" altLang="en-US" sz="2800"/>
              <a:t>以及所求元素序号</a:t>
            </a:r>
            <a:r>
              <a:rPr lang="en-US" altLang="zh-CN" sz="2800"/>
              <a:t>n(1&lt;=n&lt;=1000000)</a:t>
            </a:r>
            <a:r>
              <a:rPr lang="zh-CN" altLang="en-US" sz="2800"/>
              <a:t>。</a:t>
            </a:r>
            <a:endParaRPr lang="en-US" altLang="zh-CN" sz="2800"/>
          </a:p>
          <a:p>
            <a:endParaRPr lang="zh-CN" altLang="en-US" sz="2800"/>
          </a:p>
          <a:p>
            <a:r>
              <a:rPr lang="en-US" altLang="zh-CN" sz="2800"/>
              <a:t>【</a:t>
            </a:r>
            <a:r>
              <a:rPr lang="zh-CN" altLang="en-US" sz="2800"/>
              <a:t>输出格式</a:t>
            </a:r>
            <a:r>
              <a:rPr lang="en-US" altLang="zh-CN" sz="2800"/>
              <a:t>】</a:t>
            </a:r>
            <a:endParaRPr lang="en-US" altLang="zh-CN" sz="2800"/>
          </a:p>
          <a:p>
            <a:r>
              <a:rPr lang="zh-CN" altLang="en-US" sz="2800"/>
              <a:t>        对应每个输入，输出集合</a:t>
            </a:r>
            <a:r>
              <a:rPr lang="en-US" altLang="zh-CN" sz="2800"/>
              <a:t>Ba</a:t>
            </a:r>
            <a:r>
              <a:rPr lang="zh-CN" altLang="en-US" sz="2800"/>
              <a:t>的第</a:t>
            </a:r>
            <a:r>
              <a:rPr lang="en-US" altLang="zh-CN" sz="2800"/>
              <a:t>n</a:t>
            </a:r>
            <a:r>
              <a:rPr lang="zh-CN" altLang="en-US" sz="2800"/>
              <a:t>个元素值。</a:t>
            </a:r>
            <a:endParaRPr lang="en-US" altLang="zh-CN" sz="2800"/>
          </a:p>
          <a:p>
            <a:endParaRPr lang="zh-CN" altLang="en-US" sz="2800"/>
          </a:p>
          <a:p>
            <a:r>
              <a:rPr lang="en-US" altLang="zh-CN" sz="2800"/>
              <a:t>【</a:t>
            </a:r>
            <a:r>
              <a:rPr lang="zh-CN" altLang="en-US" sz="2800"/>
              <a:t>输入输出样例</a:t>
            </a:r>
            <a:r>
              <a:rPr lang="en-US" altLang="zh-CN" sz="2800"/>
              <a:t>】</a:t>
            </a:r>
            <a:endParaRPr lang="en-US" altLang="zh-CN" sz="2800"/>
          </a:p>
          <a:p>
            <a:endParaRPr lang="en-US" altLang="zh-CN" sz="28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40088" y="46307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输入样例：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输出样例： </a:t>
                      </a:r>
                      <a:endParaRPr kumimoji="0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1 100</a:t>
                      </a:r>
                      <a:endParaRPr kumimoji="0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28 5437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418</a:t>
                      </a:r>
                      <a:endParaRPr kumimoji="0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900585</a:t>
                      </a:r>
                      <a:endParaRPr kumimoji="0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2063750" y="1196975"/>
            <a:ext cx="806450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/>
              <a:t>方法</a:t>
            </a:r>
            <a:r>
              <a:rPr lang="en-US" altLang="zh-CN" sz="2800" dirty="0"/>
              <a:t>1</a:t>
            </a:r>
            <a:r>
              <a:rPr lang="zh-CN" altLang="en-US" sz="2800" dirty="0"/>
              <a:t>：三个队列； </a:t>
            </a:r>
            <a:r>
              <a:rPr lang="en-US" altLang="zh-CN" sz="2800" dirty="0" smtClean="0"/>
              <a:t>STL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3555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15900"/>
            <a:ext cx="5435600" cy="69215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en-US" altLang="zh-CN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200" smtClean="0">
                <a:solidFill>
                  <a:srgbClr val="000000"/>
                </a:solidFill>
                <a:latin typeface="黑体" panose="02010609060101010101" pitchFamily="49" charset="-122"/>
              </a:rPr>
              <a:t>解题思路：</a:t>
            </a:r>
            <a:endParaRPr lang="zh-CN" altLang="en-US" sz="320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11600" y="788988"/>
          <a:ext cx="4636135" cy="9512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2305"/>
                <a:gridCol w="662305"/>
                <a:gridCol w="662305"/>
                <a:gridCol w="662305"/>
                <a:gridCol w="662305"/>
                <a:gridCol w="662305"/>
                <a:gridCol w="662305"/>
              </a:tblGrid>
              <a:tr h="475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44"/>
          <p:cNvGrpSpPr/>
          <p:nvPr/>
        </p:nvGrpSpPr>
        <p:grpSpPr bwMode="auto">
          <a:xfrm>
            <a:off x="3911600" y="149225"/>
            <a:ext cx="694055" cy="615951"/>
            <a:chOff x="2339752" y="76562"/>
            <a:chExt cx="693170" cy="616137"/>
          </a:xfrm>
        </p:grpSpPr>
        <p:sp>
          <p:nvSpPr>
            <p:cNvPr id="24681" name="TextBox 9"/>
            <p:cNvSpPr txBox="1">
              <a:spLocks noChangeArrowheads="1"/>
            </p:cNvSpPr>
            <p:nvPr/>
          </p:nvSpPr>
          <p:spPr bwMode="auto">
            <a:xfrm>
              <a:off x="2339752" y="76562"/>
              <a:ext cx="693170" cy="39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front</a:t>
              </a:r>
              <a:endParaRPr lang="zh-CN" altLang="en-US" sz="2000" dirty="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rot="16200000" flipH="1">
              <a:off x="2555943" y="548987"/>
              <a:ext cx="287424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47"/>
          <p:cNvGrpSpPr/>
          <p:nvPr/>
        </p:nvGrpSpPr>
        <p:grpSpPr bwMode="auto">
          <a:xfrm>
            <a:off x="4583113" y="1722438"/>
            <a:ext cx="603885" cy="625412"/>
            <a:chOff x="2339752" y="1772816"/>
            <a:chExt cx="602538" cy="624912"/>
          </a:xfrm>
        </p:grpSpPr>
        <p:sp>
          <p:nvSpPr>
            <p:cNvPr id="24679" name="TextBox 12"/>
            <p:cNvSpPr txBox="1">
              <a:spLocks noChangeArrowheads="1"/>
            </p:cNvSpPr>
            <p:nvPr/>
          </p:nvSpPr>
          <p:spPr bwMode="auto">
            <a:xfrm>
              <a:off x="2339752" y="1999267"/>
              <a:ext cx="602538" cy="398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rear</a:t>
              </a:r>
              <a:endParaRPr lang="zh-CN" altLang="en-US" sz="2000" dirty="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16200000" flipV="1">
              <a:off x="2535927" y="1936198"/>
              <a:ext cx="328349" cy="1584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06" name="TextBox 15"/>
          <p:cNvSpPr txBox="1">
            <a:spLocks noChangeArrowheads="1"/>
          </p:cNvSpPr>
          <p:nvPr/>
        </p:nvSpPr>
        <p:spPr bwMode="auto">
          <a:xfrm>
            <a:off x="3192463" y="981075"/>
            <a:ext cx="4495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000"/>
              <a:t>q</a:t>
            </a:r>
            <a:endParaRPr lang="zh-CN" altLang="en-US" sz="4000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911600" y="2878138"/>
          <a:ext cx="4636135" cy="9512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2305"/>
                <a:gridCol w="662305"/>
                <a:gridCol w="662305"/>
                <a:gridCol w="662305"/>
                <a:gridCol w="662305"/>
                <a:gridCol w="662305"/>
                <a:gridCol w="662305"/>
              </a:tblGrid>
              <a:tr h="475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49"/>
          <p:cNvGrpSpPr/>
          <p:nvPr/>
        </p:nvGrpSpPr>
        <p:grpSpPr bwMode="auto">
          <a:xfrm>
            <a:off x="3911600" y="2236788"/>
            <a:ext cx="694055" cy="615951"/>
            <a:chOff x="2339752" y="76562"/>
            <a:chExt cx="693170" cy="616137"/>
          </a:xfrm>
        </p:grpSpPr>
        <p:sp>
          <p:nvSpPr>
            <p:cNvPr id="24677" name="TextBox 9"/>
            <p:cNvSpPr txBox="1">
              <a:spLocks noChangeArrowheads="1"/>
            </p:cNvSpPr>
            <p:nvPr/>
          </p:nvSpPr>
          <p:spPr bwMode="auto">
            <a:xfrm>
              <a:off x="2339752" y="76562"/>
              <a:ext cx="693170" cy="39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</a:t>
              </a:r>
              <a:endParaRPr lang="zh-CN" altLang="en-US" sz="2000"/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rot="16200000" flipH="1">
              <a:off x="2555943" y="548986"/>
              <a:ext cx="287425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52"/>
          <p:cNvGrpSpPr/>
          <p:nvPr/>
        </p:nvGrpSpPr>
        <p:grpSpPr bwMode="auto">
          <a:xfrm>
            <a:off x="3911600" y="3810000"/>
            <a:ext cx="603885" cy="625413"/>
            <a:chOff x="2339752" y="1772816"/>
            <a:chExt cx="604032" cy="624912"/>
          </a:xfrm>
        </p:grpSpPr>
        <p:sp>
          <p:nvSpPr>
            <p:cNvPr id="24675" name="TextBox 12"/>
            <p:cNvSpPr txBox="1">
              <a:spLocks noChangeArrowheads="1"/>
            </p:cNvSpPr>
            <p:nvPr/>
          </p:nvSpPr>
          <p:spPr bwMode="auto">
            <a:xfrm>
              <a:off x="2339752" y="1999267"/>
              <a:ext cx="604032" cy="398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</a:t>
              </a:r>
              <a:endParaRPr lang="zh-CN" altLang="en-US" sz="2000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rot="16200000" flipV="1">
              <a:off x="2536027" y="1936991"/>
              <a:ext cx="328350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35" name="TextBox 55"/>
          <p:cNvSpPr txBox="1">
            <a:spLocks noChangeArrowheads="1"/>
          </p:cNvSpPr>
          <p:nvPr/>
        </p:nvSpPr>
        <p:spPr bwMode="auto">
          <a:xfrm>
            <a:off x="3048000" y="3068638"/>
            <a:ext cx="70675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000"/>
              <a:t>q2</a:t>
            </a:r>
            <a:endParaRPr lang="zh-CN" altLang="en-US" sz="400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887788" y="5037138"/>
          <a:ext cx="4636135" cy="9512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2305"/>
                <a:gridCol w="662305"/>
                <a:gridCol w="662305"/>
                <a:gridCol w="662305"/>
                <a:gridCol w="662305"/>
                <a:gridCol w="662305"/>
                <a:gridCol w="662305"/>
              </a:tblGrid>
              <a:tr h="475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B2C0">
                        <a:alpha val="38824"/>
                      </a:srgbClr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662" name="组合 57"/>
          <p:cNvGrpSpPr/>
          <p:nvPr/>
        </p:nvGrpSpPr>
        <p:grpSpPr bwMode="auto">
          <a:xfrm>
            <a:off x="3887788" y="4397375"/>
            <a:ext cx="694055" cy="615951"/>
            <a:chOff x="2339752" y="76562"/>
            <a:chExt cx="693171" cy="616137"/>
          </a:xfrm>
        </p:grpSpPr>
        <p:sp>
          <p:nvSpPr>
            <p:cNvPr id="24673" name="TextBox 9"/>
            <p:cNvSpPr txBox="1">
              <a:spLocks noChangeArrowheads="1"/>
            </p:cNvSpPr>
            <p:nvPr/>
          </p:nvSpPr>
          <p:spPr bwMode="auto">
            <a:xfrm>
              <a:off x="2339752" y="76562"/>
              <a:ext cx="693171" cy="398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</a:t>
              </a:r>
              <a:endParaRPr lang="zh-CN" altLang="en-US" sz="2000"/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rot="16200000" flipH="1">
              <a:off x="2555942" y="548987"/>
              <a:ext cx="287424" cy="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60"/>
          <p:cNvGrpSpPr/>
          <p:nvPr/>
        </p:nvGrpSpPr>
        <p:grpSpPr bwMode="auto">
          <a:xfrm>
            <a:off x="3887788" y="5970588"/>
            <a:ext cx="603885" cy="625412"/>
            <a:chOff x="2339752" y="1772816"/>
            <a:chExt cx="602538" cy="624912"/>
          </a:xfrm>
        </p:grpSpPr>
        <p:sp>
          <p:nvSpPr>
            <p:cNvPr id="24671" name="TextBox 12"/>
            <p:cNvSpPr txBox="1">
              <a:spLocks noChangeArrowheads="1"/>
            </p:cNvSpPr>
            <p:nvPr/>
          </p:nvSpPr>
          <p:spPr bwMode="auto">
            <a:xfrm>
              <a:off x="2339752" y="1999267"/>
              <a:ext cx="602538" cy="3984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</a:t>
              </a:r>
              <a:endParaRPr lang="zh-CN" altLang="en-US" sz="2000"/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 rot="16200000" flipV="1">
              <a:off x="2535927" y="1936198"/>
              <a:ext cx="328349" cy="1584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664" name="TextBox 63"/>
          <p:cNvSpPr txBox="1">
            <a:spLocks noChangeArrowheads="1"/>
          </p:cNvSpPr>
          <p:nvPr/>
        </p:nvSpPr>
        <p:spPr bwMode="auto">
          <a:xfrm>
            <a:off x="3048000" y="5229225"/>
            <a:ext cx="70675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4000"/>
              <a:t>q3</a:t>
            </a:r>
            <a:endParaRPr lang="zh-CN" altLang="en-US" sz="4000"/>
          </a:p>
        </p:txBody>
      </p:sp>
      <p:sp>
        <p:nvSpPr>
          <p:cNvPr id="24665" name="TextBox 64"/>
          <p:cNvSpPr txBox="1">
            <a:spLocks noChangeArrowheads="1"/>
          </p:cNvSpPr>
          <p:nvPr/>
        </p:nvSpPr>
        <p:spPr bwMode="auto">
          <a:xfrm>
            <a:off x="4079875" y="1249363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054475" y="3357563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54475" y="5516563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727575" y="1268413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727575" y="3357563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7</a:t>
            </a:r>
            <a:endParaRPr lang="zh-CN" altLang="en-US" sz="2800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656138" y="5497513"/>
            <a:ext cx="54356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10</a:t>
            </a:r>
            <a:endParaRPr lang="zh-CN" altLang="en-US" sz="2800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375920" y="1268413"/>
            <a:ext cx="3632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42775E-6 L 0.07795 -2.42775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50867E-6 L 0.07257 -4.5086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81503E-6 L 0.07517 0.003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16185E-6 L 0.07483 4.16185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4624E-7 L 0.07483 4.04624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95 -2.42775E-6 L 0.14878 0.003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7 -4.50867E-6 L 0.15121 -0.001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7 0.0037 L 0.14618 0.00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08092E-6 L 0.07743 2.08092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4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3 4.04624E-7 L 0.14566 -0.001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3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WPS 演示</Application>
  <PresentationFormat>宽屏</PresentationFormat>
  <Paragraphs>175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隶书</vt:lpstr>
      <vt:lpstr>Times New Roman</vt:lpstr>
      <vt:lpstr>微软雅黑</vt:lpstr>
      <vt:lpstr>Calibri</vt:lpstr>
      <vt:lpstr>Arial Unicode MS</vt:lpstr>
      <vt:lpstr>Calibri Light</vt:lpstr>
      <vt:lpstr>Helvetica Neue</vt:lpstr>
      <vt:lpstr>黑体</vt:lpstr>
      <vt:lpstr>Office 主题</vt:lpstr>
      <vt:lpstr>Package</vt:lpstr>
      <vt:lpstr>Package</vt:lpstr>
      <vt:lpstr>PowerPoint 演示文稿</vt:lpstr>
      <vt:lpstr>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解题思路：</vt:lpstr>
      <vt:lpstr>PowerPoint 演示文稿</vt:lpstr>
      <vt:lpstr> 解题思路：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CYSY</dc:creator>
  <cp:lastModifiedBy>CYSY</cp:lastModifiedBy>
  <cp:revision>6</cp:revision>
  <dcterms:created xsi:type="dcterms:W3CDTF">2020-01-04T02:03:00Z</dcterms:created>
  <dcterms:modified xsi:type="dcterms:W3CDTF">2020-07-15T08:51:16Z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