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300" r:id="rId2"/>
    <p:sldId id="287" r:id="rId3"/>
    <p:sldId id="288" r:id="rId4"/>
    <p:sldId id="305" r:id="rId5"/>
    <p:sldId id="306" r:id="rId6"/>
    <p:sldId id="298" r:id="rId7"/>
    <p:sldId id="299" r:id="rId8"/>
    <p:sldId id="315" r:id="rId9"/>
    <p:sldId id="316" r:id="rId10"/>
    <p:sldId id="317" r:id="rId11"/>
    <p:sldId id="318" r:id="rId12"/>
    <p:sldId id="301" r:id="rId13"/>
    <p:sldId id="302" r:id="rId14"/>
    <p:sldId id="303" r:id="rId15"/>
    <p:sldId id="319" r:id="rId16"/>
    <p:sldId id="304" r:id="rId17"/>
    <p:sldId id="309" r:id="rId18"/>
    <p:sldId id="310" r:id="rId19"/>
    <p:sldId id="311" r:id="rId20"/>
    <p:sldId id="312" r:id="rId21"/>
    <p:sldId id="313" r:id="rId22"/>
    <p:sldId id="314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7" r:id="rId31"/>
    <p:sldId id="308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5"/>
  </p:normalViewPr>
  <p:slideViewPr>
    <p:cSldViewPr snapToGrid="0" snapToObjects="1">
      <p:cViewPr varScale="1">
        <p:scale>
          <a:sx n="81" d="100"/>
          <a:sy n="81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子涵" userId="f1fde967419a988f" providerId="LiveId" clId="{4144967F-BAA3-4768-A665-AFBE613BD876}"/>
    <pc:docChg chg="addSld modSld">
      <pc:chgData name="王 子涵" userId="f1fde967419a988f" providerId="LiveId" clId="{4144967F-BAA3-4768-A665-AFBE613BD876}" dt="2019-08-14T05:31:14.839" v="110"/>
      <pc:docMkLst>
        <pc:docMk/>
      </pc:docMkLst>
      <pc:sldChg chg="modSp">
        <pc:chgData name="王 子涵" userId="f1fde967419a988f" providerId="LiveId" clId="{4144967F-BAA3-4768-A665-AFBE613BD876}" dt="2019-08-14T05:31:14.839" v="110"/>
        <pc:sldMkLst>
          <pc:docMk/>
          <pc:sldMk cId="4264038109" sldId="314"/>
        </pc:sldMkLst>
        <pc:spChg chg="mod">
          <ac:chgData name="王 子涵" userId="f1fde967419a988f" providerId="LiveId" clId="{4144967F-BAA3-4768-A665-AFBE613BD876}" dt="2019-08-14T05:31:14.839" v="110"/>
          <ac:spMkLst>
            <pc:docMk/>
            <pc:sldMk cId="4264038109" sldId="314"/>
            <ac:spMk id="3" creationId="{00000000-0000-0000-0000-000000000000}"/>
          </ac:spMkLst>
        </pc:spChg>
        <pc:spChg chg="mod">
          <ac:chgData name="王 子涵" userId="f1fde967419a988f" providerId="LiveId" clId="{4144967F-BAA3-4768-A665-AFBE613BD876}" dt="2019-08-14T05:30:20.816" v="29" actId="20577"/>
          <ac:spMkLst>
            <pc:docMk/>
            <pc:sldMk cId="4264038109" sldId="314"/>
            <ac:spMk id="4" creationId="{00000000-0000-0000-0000-000000000000}"/>
          </ac:spMkLst>
        </pc:spChg>
      </pc:sldChg>
      <pc:sldChg chg="addSp delSp modSp add">
        <pc:chgData name="王 子涵" userId="f1fde967419a988f" providerId="LiveId" clId="{4144967F-BAA3-4768-A665-AFBE613BD876}" dt="2019-08-14T03:15:12.736" v="9"/>
        <pc:sldMkLst>
          <pc:docMk/>
          <pc:sldMk cId="285401479" sldId="319"/>
        </pc:sldMkLst>
        <pc:spChg chg="add del mod">
          <ac:chgData name="王 子涵" userId="f1fde967419a988f" providerId="LiveId" clId="{4144967F-BAA3-4768-A665-AFBE613BD876}" dt="2019-08-14T03:14:57.659" v="5" actId="478"/>
          <ac:spMkLst>
            <pc:docMk/>
            <pc:sldMk cId="285401479" sldId="319"/>
            <ac:spMk id="3" creationId="{4C77B4FD-C477-4E7D-A294-B499B8E10F9C}"/>
          </ac:spMkLst>
        </pc:spChg>
        <pc:spChg chg="add mod">
          <ac:chgData name="王 子涵" userId="f1fde967419a988f" providerId="LiveId" clId="{4144967F-BAA3-4768-A665-AFBE613BD876}" dt="2019-08-14T03:15:12.736" v="9"/>
          <ac:spMkLst>
            <pc:docMk/>
            <pc:sldMk cId="285401479" sldId="319"/>
            <ac:spMk id="4" creationId="{82DE61F6-A944-4112-8C4B-F23B4473EC84}"/>
          </ac:spMkLst>
        </pc:spChg>
        <pc:picChg chg="add mod">
          <ac:chgData name="王 子涵" userId="f1fde967419a988f" providerId="LiveId" clId="{4144967F-BAA3-4768-A665-AFBE613BD876}" dt="2019-08-14T03:14:46.488" v="2" actId="1076"/>
          <ac:picMkLst>
            <pc:docMk/>
            <pc:sldMk cId="285401479" sldId="319"/>
            <ac:picMk id="1026" creationId="{7778721E-EA20-49E9-88AE-39FA9B22AE46}"/>
          </ac:picMkLst>
        </pc:picChg>
        <pc:picChg chg="add del">
          <ac:chgData name="王 子涵" userId="f1fde967419a988f" providerId="LiveId" clId="{4144967F-BAA3-4768-A665-AFBE613BD876}" dt="2019-08-14T03:14:57.659" v="5" actId="478"/>
          <ac:picMkLst>
            <pc:docMk/>
            <pc:sldMk cId="285401479" sldId="319"/>
            <ac:picMk id="1028" creationId="{468A3268-B6B0-4072-8FBC-C632F22690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t>2019/8/14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85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75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5153" y="2227489"/>
            <a:ext cx="2441694" cy="144655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唐泽</a:t>
            </a:r>
          </a:p>
        </p:txBody>
      </p:sp>
    </p:spTree>
    <p:extLst>
      <p:ext uri="{BB962C8B-B14F-4D97-AF65-F5344CB8AC3E}">
        <p14:creationId xmlns:p14="http://schemas.microsoft.com/office/powerpoint/2010/main" val="16139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HDU 1560 DNA sequence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70383" y="2107095"/>
            <a:ext cx="87663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这题可以采用迭代加深的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来解决，具体实现如下： 从小到大枚举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|S|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，限制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的深度，每次搜索到这个深度，用 奥妙重重的算法检查是否符合要求（比如子序列自动机）。 直到找到答案为止。</a:t>
            </a:r>
          </a:p>
        </p:txBody>
      </p:sp>
    </p:spTree>
    <p:extLst>
      <p:ext uri="{BB962C8B-B14F-4D97-AF65-F5344CB8AC3E}">
        <p14:creationId xmlns:p14="http://schemas.microsoft.com/office/powerpoint/2010/main" val="27238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迭代加深小结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1843" y="1610138"/>
            <a:ext cx="8905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一般来说，假设一层搜索有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个可扩展状态，最终答案的深度是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的总状态数是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06450" y="3031781"/>
                <a:ext cx="5956246" cy="9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450" y="3031781"/>
                <a:ext cx="5956246" cy="998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318287" y="4364682"/>
            <a:ext cx="9452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的时间复杂度和空间复杂度大致相同（只相差了检查答 案和扩展的复杂度），因此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是时空开销都是比较大的。 </a:t>
            </a:r>
          </a:p>
        </p:txBody>
      </p:sp>
    </p:spTree>
    <p:extLst>
      <p:ext uri="{BB962C8B-B14F-4D97-AF65-F5344CB8AC3E}">
        <p14:creationId xmlns:p14="http://schemas.microsoft.com/office/powerpoint/2010/main" val="241540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骑士精神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3303" y="1192697"/>
            <a:ext cx="97105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5×5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的棋盘上有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个白色的骑士和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个黑色的骑士， 且有一个空位。在任何时候一个骑士都能按照“日”字移动到空位上。 判断能否在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步以内转移成下图状态，如果能，输出最小步数。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62" y="3374069"/>
            <a:ext cx="3270211" cy="32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骑士精神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3182" y="1520687"/>
            <a:ext cx="97801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算法的关键是对于当前状态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设定一个估价函数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 = h(x) + g(x)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是从初始状态到当前状态的花费，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是预估函数，表示从当前状态到结束状态的预估可能值。 当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 &gt; 15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时就一定要退出。 这道题是要求最少步数，那么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可以偏小而不能偏大，否则 会过早退出。 比如设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表示不在最终状态的棋子个数就可以解决啦。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也可以结合迭代加深的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，构成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IDA*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74422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UVA 10181 15-Puzzle Problem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13834" y="1272210"/>
            <a:ext cx="926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数码的局面，要求在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步内还原。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84" y="2149327"/>
            <a:ext cx="4438112" cy="43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75CF5E9-74E7-4F85-A071-CA49D2215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8721E-EA20-49E9-88AE-39FA9B22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18" y="1568286"/>
            <a:ext cx="89154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DE61F6-A944-4112-8C4B-F23B4473EC84}"/>
              </a:ext>
            </a:extLst>
          </p:cNvPr>
          <p:cNvSpPr txBox="1"/>
          <p:nvPr/>
        </p:nvSpPr>
        <p:spPr>
          <a:xfrm>
            <a:off x="1713834" y="4751109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然后计算</a:t>
            </a:r>
            <a:r>
              <a:rPr lang="en-US" altLang="zh-CN" dirty="0"/>
              <a:t>N=</a:t>
            </a:r>
            <a:r>
              <a:rPr lang="zh-CN" altLang="en-US" dirty="0"/>
              <a:t>逆序数对之和，</a:t>
            </a:r>
            <a:r>
              <a:rPr lang="en-US" altLang="zh-CN" dirty="0"/>
              <a:t>e=</a:t>
            </a:r>
            <a:r>
              <a:rPr lang="zh-CN" altLang="en-US" dirty="0"/>
              <a:t>空白所在的行数。若</a:t>
            </a:r>
            <a:r>
              <a:rPr lang="en-US" altLang="zh-CN" dirty="0" err="1"/>
              <a:t>N+e</a:t>
            </a:r>
            <a:r>
              <a:rPr lang="zh-CN" altLang="en-US" dirty="0"/>
              <a:t>为偶数，则有解，反之无解。</a:t>
            </a:r>
          </a:p>
        </p:txBody>
      </p:sp>
    </p:spTree>
    <p:extLst>
      <p:ext uri="{BB962C8B-B14F-4D97-AF65-F5344CB8AC3E}">
        <p14:creationId xmlns:p14="http://schemas.microsoft.com/office/powerpoint/2010/main" val="28540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POJ 1084 Square Destroyer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72817" y="1222514"/>
            <a:ext cx="9392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给定一个由火柴棒拼成的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× 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的网格图（去掉其中一些边）， 问最少再去掉多少火柴后可以使得图中不含有正方形。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≤ 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34" y="2792174"/>
            <a:ext cx="7508296" cy="35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5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VIJOS 1297 [NOI 1999] </a:t>
            </a:r>
            <a:r>
              <a:rPr lang="zh-CN" altLang="en-US" dirty="0"/>
              <a:t>生日蛋糕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54756" y="325506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54830" y="1192696"/>
                <a:ext cx="979998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一个体积为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层生日蛋糕，每层都是一个圆柱体。 设从下往上数第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(1≤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层蛋糕是半径为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 圆柱。当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时，要求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要蛋糕外表面（最下一层的下底面除外）的面积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最小，即令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𝜋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的最小值。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均为正整数，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≤10000,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30" y="1192696"/>
                <a:ext cx="9799982" cy="3046988"/>
              </a:xfrm>
              <a:prstGeom prst="rect">
                <a:avLst/>
              </a:prstGeom>
              <a:blipFill>
                <a:blip r:embed="rId2"/>
                <a:stretch>
                  <a:fillRect l="-1555" t="-2605" r="-746" b="-5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14" y="4239684"/>
            <a:ext cx="2657060" cy="20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6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VIJOS 1297 [NOI 1999] </a:t>
            </a:r>
            <a:r>
              <a:rPr lang="zh-CN" altLang="en-US" dirty="0"/>
              <a:t>生日蛋糕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61661" y="1401417"/>
            <a:ext cx="6738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搜索顺序？从上往下还是从下往上？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61661" y="4333234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最优性剪枝：当前表面积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余下表面积的最小可能值 ≥ 当前答案最小值，退出。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1661" y="2621104"/>
            <a:ext cx="838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可行性剪枝：剩下的蛋糕材料太少，不能保证做到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层，那么没有必要 继续往下做了。</a:t>
            </a:r>
          </a:p>
        </p:txBody>
      </p:sp>
    </p:spTree>
    <p:extLst>
      <p:ext uri="{BB962C8B-B14F-4D97-AF65-F5344CB8AC3E}">
        <p14:creationId xmlns:p14="http://schemas.microsoft.com/office/powerpoint/2010/main" val="8844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POJ 1011 Sticks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60443" y="2534479"/>
            <a:ext cx="8319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根小棒的长度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，已知这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根小棒原本由若干根长度相同 的长木棒分解而来，求出长木棒的最小可能长度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≤ 64, li ≤ 50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0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单源最短路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3834" y="2445026"/>
            <a:ext cx="8284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给定一张边权为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的图，求从起点出发到达每个点的最短路径。 </a:t>
            </a:r>
          </a:p>
        </p:txBody>
      </p:sp>
    </p:spTree>
    <p:extLst>
      <p:ext uri="{BB962C8B-B14F-4D97-AF65-F5344CB8AC3E}">
        <p14:creationId xmlns:p14="http://schemas.microsoft.com/office/powerpoint/2010/main" val="385481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POJ 1011 Sticks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6451" y="1793196"/>
            <a:ext cx="8696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设木棍总长度为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，那么有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L|S, L ≥ max{li}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6451" y="2466538"/>
            <a:ext cx="958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每开始拼一根长木棒时，最长的小棒一定要用上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450" y="3139880"/>
            <a:ext cx="8696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越短的小棒越“灵活”，所以搜索时尽量先选用长的小棒来尝 试拼接。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6450" y="4307714"/>
            <a:ext cx="9511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如果当前用某一长度的小棒搜不出解，那么就不必搜相同长 度的小棒。可以直接记录每种长度的个数。</a:t>
            </a:r>
          </a:p>
        </p:txBody>
      </p:sp>
    </p:spTree>
    <p:extLst>
      <p:ext uri="{BB962C8B-B14F-4D97-AF65-F5344CB8AC3E}">
        <p14:creationId xmlns:p14="http://schemas.microsoft.com/office/powerpoint/2010/main" val="28025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13833" y="236936"/>
            <a:ext cx="6018809" cy="529569"/>
          </a:xfrm>
        </p:spPr>
        <p:txBody>
          <a:bodyPr/>
          <a:lstStyle/>
          <a:p>
            <a:r>
              <a:rPr lang="en-US" altLang="zh-CN" dirty="0"/>
              <a:t>BZOJ 1306 [CQOI 2009] match </a:t>
            </a:r>
            <a:r>
              <a:rPr lang="zh-CN" altLang="en-US" dirty="0"/>
              <a:t>循环赛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82148" y="2236305"/>
            <a:ext cx="9561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支队伍打比赛，每两支队伍恰好比赛一场。平局时各得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分； 有胜负时胜者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分，负者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 给出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支队伍的最终得分，计算有多少种可能的比赛情况。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≤ 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473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13834" y="236936"/>
            <a:ext cx="6217592" cy="529569"/>
          </a:xfrm>
        </p:spPr>
        <p:txBody>
          <a:bodyPr/>
          <a:lstStyle/>
          <a:p>
            <a:r>
              <a:rPr lang="en-US" altLang="zh-CN" dirty="0"/>
              <a:t>BZOJ 1306 [CQOI 2009] match </a:t>
            </a:r>
            <a:r>
              <a:rPr lang="zh-CN" altLang="en-US" dirty="0"/>
              <a:t>循环赛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0748" y="1131165"/>
            <a:ext cx="8488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考虑过程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DFS(x, y)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，依次枚举比赛的两方：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先确定总共平局的次数和输赢的次数。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748" y="2445025"/>
            <a:ext cx="9084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如果全取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或全取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都不可行，退出。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0748" y="3220276"/>
            <a:ext cx="8319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如果还剩下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个人没和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比赛，但分数差是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3k − 1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，退出。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0747" y="4487970"/>
            <a:ext cx="808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必定要全取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或全取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时，直接处理。</a:t>
            </a:r>
          </a:p>
        </p:txBody>
      </p:sp>
    </p:spTree>
    <p:extLst>
      <p:ext uri="{BB962C8B-B14F-4D97-AF65-F5344CB8AC3E}">
        <p14:creationId xmlns:p14="http://schemas.microsoft.com/office/powerpoint/2010/main" val="42640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Remmarguts’Date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928189" y="2594113"/>
                <a:ext cx="7673010" cy="109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个点，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条边的无向图，求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短路。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≤ 1000, m ≤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32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, k ≤ 1000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89" y="2594113"/>
                <a:ext cx="7673010" cy="1095685"/>
              </a:xfrm>
              <a:prstGeom prst="rect">
                <a:avLst/>
              </a:prstGeom>
              <a:blipFill>
                <a:blip r:embed="rId2"/>
                <a:stretch>
                  <a:fillRect l="-1986" t="-7821" r="-7307" b="-17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05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Remmarguts’Date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6242" y="2395330"/>
            <a:ext cx="7345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g(x)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表示当前点到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的最短路，用堆维护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f(x) = h(x) + g(x)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每次从堆里取出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f(x)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最小的，枚举下一条边更新即可。</a:t>
            </a:r>
          </a:p>
        </p:txBody>
      </p:sp>
    </p:spTree>
    <p:extLst>
      <p:ext uri="{BB962C8B-B14F-4D97-AF65-F5344CB8AC3E}">
        <p14:creationId xmlns:p14="http://schemas.microsoft.com/office/powerpoint/2010/main" val="52747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BZOJ 3085 </a:t>
            </a:r>
            <a:r>
              <a:rPr lang="zh-CN" altLang="en-US" dirty="0"/>
              <a:t>反质数加强版 </a:t>
            </a:r>
            <a:r>
              <a:rPr lang="en-US" altLang="zh-CN" dirty="0"/>
              <a:t>SAPGAP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70384" y="2087217"/>
                <a:ext cx="8388626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的约数个数记为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g(x)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，若正整数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 ∀</a:t>
                </a:r>
                <a:r>
                  <a:rPr lang="en-US" altLang="zh-CN" sz="32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 k, g(</a:t>
                </a:r>
                <a:r>
                  <a:rPr lang="en-US" altLang="zh-CN" sz="32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&lt; g(k)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则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是反质数。 </a:t>
                </a:r>
                <a:endParaRPr lang="en-US" altLang="zh-CN" sz="3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，找出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以内最大的反质数。</a:t>
                </a:r>
                <a:endParaRPr lang="en-US" altLang="zh-CN" sz="3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100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84" y="2087217"/>
                <a:ext cx="8388626" cy="2062103"/>
              </a:xfrm>
              <a:prstGeom prst="rect">
                <a:avLst/>
              </a:prstGeom>
              <a:blipFill>
                <a:blip r:embed="rId2"/>
                <a:stretch>
                  <a:fillRect l="-1890" t="-4130" r="-1308" b="-8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45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BZOJ 3085 </a:t>
            </a:r>
            <a:r>
              <a:rPr lang="zh-CN" altLang="en-US" dirty="0"/>
              <a:t>反质数加强版 </a:t>
            </a:r>
            <a:r>
              <a:rPr lang="en-US" altLang="zh-CN" dirty="0"/>
              <a:t>SAPGAP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13792" y="1451113"/>
                <a:ext cx="9799982" cy="115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设第 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个质数为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 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 = {2, 3, 5, 7, 11, . . .}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设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92" y="1451113"/>
                <a:ext cx="9799982" cy="1150443"/>
              </a:xfrm>
              <a:prstGeom prst="rect">
                <a:avLst/>
              </a:prstGeom>
              <a:blipFill>
                <a:blip r:embed="rId2"/>
                <a:stretch>
                  <a:fillRect l="-1555" t="-6878" r="-5784" b="-13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13791" y="2862470"/>
                <a:ext cx="999876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容易发现，要 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成为反质数，必定满足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否则交换一个逆序，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变小而 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g(k)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不变。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91" y="2862470"/>
                <a:ext cx="9998765" cy="1077218"/>
              </a:xfrm>
              <a:prstGeom prst="rect">
                <a:avLst/>
              </a:prstGeom>
              <a:blipFill>
                <a:blip r:embed="rId3"/>
                <a:stretch>
                  <a:fillRect l="-1523" t="-738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13791" y="4200602"/>
            <a:ext cx="9670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的全部质因子一定是前面的若干个质数，否则将质因子变 成前面的若干个，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变小而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g(k)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不变。</a:t>
            </a:r>
          </a:p>
        </p:txBody>
      </p:sp>
    </p:spTree>
    <p:extLst>
      <p:ext uri="{BB962C8B-B14F-4D97-AF65-F5344CB8AC3E}">
        <p14:creationId xmlns:p14="http://schemas.microsoft.com/office/powerpoint/2010/main" val="32379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BZOJ 3085 </a:t>
            </a:r>
            <a:r>
              <a:rPr lang="zh-CN" altLang="en-US" dirty="0"/>
              <a:t>反质数加强版 </a:t>
            </a:r>
            <a:r>
              <a:rPr lang="en-US" altLang="zh-CN" dirty="0"/>
              <a:t>SAPGAP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11358" y="1570383"/>
            <a:ext cx="838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在前面的基础上，我们需要对指数加以限制。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11358" y="2653748"/>
                <a:ext cx="8865705" cy="341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的一个质因子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的最小正整数，则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。那么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&gt;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是反质数，那么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</m:d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58" y="2653748"/>
                <a:ext cx="8865705" cy="3415679"/>
              </a:xfrm>
              <a:prstGeom prst="rect">
                <a:avLst/>
              </a:prstGeom>
              <a:blipFill>
                <a:blip r:embed="rId2"/>
                <a:stretch>
                  <a:fillRect l="-1788" t="-2317" b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6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BZOJ 3085 </a:t>
            </a:r>
            <a:r>
              <a:rPr lang="zh-CN" altLang="en-US" dirty="0"/>
              <a:t>反质数加强版 </a:t>
            </a:r>
            <a:r>
              <a:rPr lang="en-US" altLang="zh-CN" dirty="0"/>
              <a:t>SAPGAP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16935" y="1168696"/>
                <a:ext cx="10277059" cy="1082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打表观察可以发现，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10080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才出现，因此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的增长也是 极为缓慢的。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35" y="1168696"/>
                <a:ext cx="10277059" cy="1082861"/>
              </a:xfrm>
              <a:prstGeom prst="rect">
                <a:avLst/>
              </a:prstGeom>
              <a:blipFill>
                <a:blip r:embed="rId2"/>
                <a:stretch>
                  <a:fillRect l="-1483" t="-6780" b="-18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16935" y="2266810"/>
                <a:ext cx="10485781" cy="269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的最小正整数。那么 </a:t>
                </a:r>
                <a:endParaRPr lang="en-US" altLang="zh-CN" sz="3200" b="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是反质数，那么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+1&gt;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×2</m:t>
                      </m:r>
                    </m:oMath>
                  </m:oMathPara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35" y="2266810"/>
                <a:ext cx="10485781" cy="2694392"/>
              </a:xfrm>
              <a:prstGeom prst="rect">
                <a:avLst/>
              </a:prstGeom>
              <a:blipFill>
                <a:blip r:embed="rId3"/>
                <a:stretch>
                  <a:fillRect l="-1453" t="-2941" r="-756" b="-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16935" y="5110400"/>
                <a:ext cx="1067462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由于这个假设是建立在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这个因子的基础上的，那么我 们可以令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的最小质数。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35" y="5110400"/>
                <a:ext cx="10674625" cy="1077218"/>
              </a:xfrm>
              <a:prstGeom prst="rect">
                <a:avLst/>
              </a:prstGeom>
              <a:blipFill>
                <a:blip r:embed="rId4"/>
                <a:stretch>
                  <a:fillRect l="-1428" t="-7345" r="-971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BZOJ 3085 </a:t>
            </a:r>
            <a:r>
              <a:rPr lang="zh-CN" altLang="en-US" dirty="0"/>
              <a:t>反质数加强版 </a:t>
            </a:r>
            <a:r>
              <a:rPr lang="en-US" altLang="zh-CN" dirty="0"/>
              <a:t>SAPGAP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71600" y="1739348"/>
                <a:ext cx="9481930" cy="3742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总结一下：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指数不增 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前若干个质因子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的最小正整数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的最小正整数，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的最小质数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739348"/>
                <a:ext cx="9481930" cy="3742371"/>
              </a:xfrm>
              <a:prstGeom prst="rect">
                <a:avLst/>
              </a:prstGeom>
              <a:blipFill>
                <a:blip r:embed="rId2"/>
                <a:stretch>
                  <a:fillRect l="-1929" t="-2117" r="-1222" b="-4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4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单源最短路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13834" y="2445026"/>
            <a:ext cx="8284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由边权为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的边转移过去的状态放到队首，边权为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的边转移过去的状态放到队尾即可。</a:t>
            </a:r>
          </a:p>
        </p:txBody>
      </p:sp>
    </p:spTree>
    <p:extLst>
      <p:ext uri="{BB962C8B-B14F-4D97-AF65-F5344CB8AC3E}">
        <p14:creationId xmlns:p14="http://schemas.microsoft.com/office/powerpoint/2010/main" val="684625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最大独立集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95940" y="2534478"/>
            <a:ext cx="7354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给一张图，求最大独立集，点数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≤ 40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98977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最大独立集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0747" y="1828799"/>
            <a:ext cx="91936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分为两个部分，大小分别为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= n/2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先搜索第一个部分，搜索完毕后统计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g[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表示在第一个部分中选 取状态为 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的子集的最大独立集大小。 再搜索第二个部分，搜索到叶子状态时通过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（第二个部分中选 取叶子状态所表示的点后在第一部分中不能选择的点的集合）来统计答 案。 </a:t>
            </a:r>
          </a:p>
        </p:txBody>
      </p:sp>
    </p:spTree>
    <p:extLst>
      <p:ext uri="{BB962C8B-B14F-4D97-AF65-F5344CB8AC3E}">
        <p14:creationId xmlns:p14="http://schemas.microsoft.com/office/powerpoint/2010/main" val="3859390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2229167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3310855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HDU 1401 Solitaire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0693" y="2057399"/>
            <a:ext cx="9312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× 8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的棋盘上四个棋子的起始坐标和终点坐标，问能否在 八步之内（包含八步）之内完成转换。 每一步可以向上下左右走，如果有一个棋子挡着可以跳过这个棋子。 最终状态的四个棋子不用按照起始状态的四个棋子的顺序。</a:t>
            </a:r>
          </a:p>
        </p:txBody>
      </p:sp>
    </p:spTree>
    <p:extLst>
      <p:ext uri="{BB962C8B-B14F-4D97-AF65-F5344CB8AC3E}">
        <p14:creationId xmlns:p14="http://schemas.microsoft.com/office/powerpoint/2010/main" val="222797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HDU 1401 Solitaire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15617" y="1510748"/>
                <a:ext cx="1046590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每个棋子用坐标记录，则一共有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8×8</m:t>
                            </m:r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=16777216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种状态， 可以直接用十进制数存储每个局面的状态。 每个局面的可能操作有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4×4=16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种，如果直接从起始状态开始 搜索，则最劣需要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=4294967296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次搜索，虽然实际情况不 可能达到这个上限，但仍旧无法接受。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1510748"/>
                <a:ext cx="10465905" cy="2554545"/>
              </a:xfrm>
              <a:prstGeom prst="rect">
                <a:avLst/>
              </a:prstGeom>
              <a:blipFill>
                <a:blip r:embed="rId2"/>
                <a:stretch>
                  <a:fillRect l="-1456" t="-3103" r="-408" b="-6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15617" y="4641574"/>
                <a:ext cx="104659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如果从起始状态搜索 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步，从终止状态搜索 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步，遇到重合状态 则代表可以完成转换，则最劣需要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=131072</m:t>
                    </m:r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次搜索，完全可以接受。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641574"/>
                <a:ext cx="10465905" cy="1569660"/>
              </a:xfrm>
              <a:prstGeom prst="rect">
                <a:avLst/>
              </a:prstGeom>
              <a:blipFill>
                <a:blip r:embed="rId3"/>
                <a:stretch>
                  <a:fillRect l="-1456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2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彩票问题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58422" y="2280193"/>
                <a:ext cx="8749673" cy="206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1,2,3…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共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个数，需要在其中选取不同的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个数，记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 给定正整数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X, Y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，问有多少种选取方式，使得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X, Y ≤ 100, m ≤ 50, n ≤ 10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22" y="2280193"/>
                <a:ext cx="8749673" cy="2063770"/>
              </a:xfrm>
              <a:prstGeom prst="rect">
                <a:avLst/>
              </a:prstGeom>
              <a:blipFill>
                <a:blip r:embed="rId2"/>
                <a:stretch>
                  <a:fillRect l="-1812" t="-4130" r="-6411" b="-8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5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彩票问题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8422" y="2141045"/>
            <a:ext cx="8749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先化整数。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在前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 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中分别枚举出取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0, 1, 2, . . . , 10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个数的具体方案，每个方案需要记录 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的和。 同样在后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个中也如此操作，那么只需在对应的方案中二分查找与当前和为 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的方案。</a:t>
            </a:r>
          </a:p>
        </p:txBody>
      </p:sp>
    </p:spTree>
    <p:extLst>
      <p:ext uri="{BB962C8B-B14F-4D97-AF65-F5344CB8AC3E}">
        <p14:creationId xmlns:p14="http://schemas.microsoft.com/office/powerpoint/2010/main" val="4893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埃及分数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5374" y="1580323"/>
            <a:ext cx="109330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在古埃及, 人们使用单位分数的和(形如1/a 的, a 是自然数) 表示一切有理数。如:2/3=1/2+1/6, 但不允许2/3=1/3+1/3, 因为加数中有相同的。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对于一个分数a/b, 表示方法有很多种, 但是哪种最好呢?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首先, 加数少的比加数多的好, 其次, 加数个数相同的,最小的分数越大越好。如19/45 分解成1/5+1/6+1/18 是最好的。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计算最好的表达方式。</a:t>
            </a: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06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HDU 1560 DNA sequence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56634" y="2514600"/>
            <a:ext cx="9666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个只包含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ACGT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s1,s2, . . . ,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，求一个最短的字符 串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，使得这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个串都是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的子序列。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≤ 8, 1 ≤ |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| ≤ 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392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2105</Words>
  <Application>Microsoft Office PowerPoint</Application>
  <PresentationFormat>宽屏</PresentationFormat>
  <Paragraphs>101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 子涵</cp:lastModifiedBy>
  <cp:revision>154</cp:revision>
  <dcterms:created xsi:type="dcterms:W3CDTF">2015-08-18T02:51:00Z</dcterms:created>
  <dcterms:modified xsi:type="dcterms:W3CDTF">2019-08-14T05:34:28Z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