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0" r:id="rId3"/>
    <p:sldId id="546" r:id="rId4"/>
    <p:sldId id="547" r:id="rId5"/>
    <p:sldId id="548" r:id="rId6"/>
    <p:sldId id="549" r:id="rId7"/>
    <p:sldId id="557" r:id="rId8"/>
    <p:sldId id="551" r:id="rId9"/>
    <p:sldId id="553" r:id="rId10"/>
    <p:sldId id="554" r:id="rId11"/>
    <p:sldId id="555" r:id="rId12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057"/>
        <p:guide pos="2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charset="0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中宋" charset="0"/>
          <a:ea typeface="华文中宋" charset="0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972310"/>
          </a:xfrm>
        </p:spPr>
        <p:txBody>
          <a:bodyPr/>
          <a:p>
            <a:r>
              <a:rPr lang="zh-CN" altLang="en-US" dirty="0">
                <a:latin typeface="+mj-lt"/>
                <a:ea typeface="黑体" panose="02010609060101010101" pitchFamily="49" charset="-122"/>
                <a:sym typeface="+mn-ea"/>
              </a:rPr>
              <a:t>深度搜索剪枝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9095" y="3782060"/>
            <a:ext cx="5403215" cy="1655445"/>
          </a:xfrm>
        </p:spPr>
        <p:txBody>
          <a:bodyPr/>
          <a:p>
            <a:pPr algn="l" eaLnBrk="1" hangingPunct="1">
              <a:buSzPct val="70000"/>
            </a:pPr>
            <a:r>
              <a:rPr lang="zh-CN" altLang="en-US" dirty="0">
                <a:latin typeface="+mn-lt"/>
                <a:ea typeface="+mn-ea"/>
                <a:sym typeface="+mn-ea"/>
              </a:rPr>
              <a:t>可行剪枝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algn="l" eaLnBrk="1" hangingPunct="1">
              <a:buSzPct val="70000"/>
            </a:pPr>
            <a:r>
              <a:rPr lang="zh-CN" altLang="en-US" dirty="0">
                <a:latin typeface="+mn-lt"/>
                <a:ea typeface="+mn-ea"/>
                <a:sym typeface="+mn-ea"/>
              </a:rPr>
              <a:t>最优性剪枝</a:t>
            </a:r>
            <a:endParaRPr lang="zh-CN" altLang="zh-CN" dirty="0">
              <a:latin typeface="+mn-lt"/>
              <a:ea typeface="+mn-ea"/>
              <a:cs typeface="+mn-cs"/>
            </a:endParaRPr>
          </a:p>
          <a:p>
            <a:pPr algn="l" eaLnBrk="1" hangingPunct="1">
              <a:buSzPct val="70000"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548640"/>
            <a:ext cx="7298690" cy="4994910"/>
          </a:xfrm>
          <a:prstGeom prst="rect">
            <a:avLst/>
          </a:prstGeom>
        </p:spPr>
      </p:pic>
      <p:sp>
        <p:nvSpPr>
          <p:cNvPr id="15366" name="TextBox 6"/>
          <p:cNvSpPr txBox="1"/>
          <p:nvPr/>
        </p:nvSpPr>
        <p:spPr>
          <a:xfrm>
            <a:off x="7346950" y="5087620"/>
            <a:ext cx="47117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人：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1   2  3  4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方案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2   1  3  4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费用：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4+1+5+1=11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方案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    3                     4+6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2" name="Group 10"/>
          <p:cNvGrpSpPr/>
          <p:nvPr/>
        </p:nvGrpSpPr>
        <p:grpSpPr>
          <a:xfrm>
            <a:off x="8045852" y="2816086"/>
            <a:ext cx="1911861" cy="2027741"/>
            <a:chOff x="4160" y="665"/>
            <a:chExt cx="791" cy="993"/>
          </a:xfrm>
        </p:grpSpPr>
        <p:sp>
          <p:nvSpPr>
            <p:cNvPr id="15363" name="Text Box 11"/>
            <p:cNvSpPr txBox="1"/>
            <p:nvPr/>
          </p:nvSpPr>
          <p:spPr>
            <a:xfrm>
              <a:off x="4160" y="890"/>
              <a:ext cx="171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4" name="Text Box 12"/>
            <p:cNvSpPr txBox="1"/>
            <p:nvPr/>
          </p:nvSpPr>
          <p:spPr>
            <a:xfrm>
              <a:off x="4332" y="890"/>
              <a:ext cx="619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4  3  5  1   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2  1  6  1 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3  4  5  1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7  8  9  1 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Text Box 13"/>
            <p:cNvSpPr txBox="1"/>
            <p:nvPr/>
          </p:nvSpPr>
          <p:spPr>
            <a:xfrm>
              <a:off x="4331" y="665"/>
              <a:ext cx="60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1  2  3  4 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3"/>
          <p:cNvSpPr>
            <a:spLocks noGrp="1"/>
          </p:cNvSpPr>
          <p:nvPr>
            <p:ph idx="1"/>
          </p:nvPr>
        </p:nvSpPr>
        <p:spPr>
          <a:xfrm>
            <a:off x="513080" y="481330"/>
            <a:ext cx="11209655" cy="6137275"/>
          </a:xfrm>
        </p:spPr>
        <p:txBody>
          <a:bodyPr vert="horz" wrap="square" lIns="91440" tIns="45720" rIns="91440" bIns="45720" anchor="t"/>
          <a:p>
            <a:pPr marL="0" indent="574675">
              <a:buNone/>
            </a:pPr>
            <a:r>
              <a:rPr lang="zh-CN" altLang="en-US" sz="2000" dirty="0"/>
              <a:t>子集和问题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问题描述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子集和问题的一个实例为</a:t>
            </a:r>
            <a:r>
              <a:rPr lang="en-US" altLang="zh-CN" sz="2000" dirty="0"/>
              <a:t>&lt;s,c&gt;</a:t>
            </a:r>
            <a:r>
              <a:rPr lang="zh-CN" altLang="en-US" sz="2000" dirty="0"/>
              <a:t>，其中，</a:t>
            </a:r>
            <a:r>
              <a:rPr lang="en-US" altLang="zh-CN" sz="2000" dirty="0"/>
              <a:t>s={x1,x2,…,xn}</a:t>
            </a:r>
            <a:r>
              <a:rPr lang="zh-CN" altLang="en-US" sz="2000" dirty="0"/>
              <a:t>是一个正整数的集合，</a:t>
            </a:r>
            <a:r>
              <a:rPr lang="en-US" altLang="zh-CN" sz="2000" dirty="0"/>
              <a:t>c</a:t>
            </a:r>
            <a:r>
              <a:rPr lang="zh-CN" altLang="en-US" sz="2000" dirty="0"/>
              <a:t>是一个正整数。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对于给定正整数的集合</a:t>
            </a:r>
            <a:r>
              <a:rPr lang="en-US" altLang="zh-CN" sz="2000" dirty="0"/>
              <a:t>s={x1,x2,…,xn}</a:t>
            </a:r>
            <a:r>
              <a:rPr lang="zh-CN" altLang="en-US" sz="2000" dirty="0"/>
              <a:t>和正整数</a:t>
            </a:r>
            <a:r>
              <a:rPr lang="en-US" altLang="zh-CN" sz="2000" dirty="0"/>
              <a:t>c</a:t>
            </a:r>
            <a:r>
              <a:rPr lang="zh-CN" altLang="en-US" sz="2000" dirty="0"/>
              <a:t>，编程计算</a:t>
            </a:r>
            <a:r>
              <a:rPr lang="en-US" altLang="zh-CN" sz="2000" dirty="0"/>
              <a:t>s</a:t>
            </a:r>
            <a:r>
              <a:rPr lang="zh-CN" altLang="en-US" sz="2000" dirty="0"/>
              <a:t>的一个子集</a:t>
            </a:r>
            <a:r>
              <a:rPr lang="en-US" altLang="zh-CN" sz="2000" dirty="0"/>
              <a:t>s1</a:t>
            </a:r>
            <a:r>
              <a:rPr lang="zh-CN" altLang="en-US" sz="2000" dirty="0"/>
              <a:t>，使得子集</a:t>
            </a:r>
            <a:r>
              <a:rPr lang="en-US" altLang="zh-CN" sz="2000" dirty="0"/>
              <a:t>s1</a:t>
            </a:r>
            <a:r>
              <a:rPr lang="zh-CN" altLang="en-US" sz="2000" dirty="0"/>
              <a:t>的和等于</a:t>
            </a:r>
            <a:r>
              <a:rPr lang="en-US" altLang="zh-CN" sz="2000" dirty="0"/>
              <a:t>c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输入格式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第一行有</a:t>
            </a:r>
            <a:r>
              <a:rPr lang="en-US" altLang="zh-CN" sz="2000" dirty="0"/>
              <a:t>2</a:t>
            </a:r>
            <a:r>
              <a:rPr lang="zh-CN" altLang="en-US" sz="2000" dirty="0"/>
              <a:t>个正整数</a:t>
            </a:r>
            <a:r>
              <a:rPr lang="en-US" altLang="zh-CN" sz="2000" dirty="0"/>
              <a:t>n</a:t>
            </a:r>
            <a:r>
              <a:rPr lang="zh-CN" altLang="en-US" sz="2000" dirty="0"/>
              <a:t>和</a:t>
            </a:r>
            <a:r>
              <a:rPr lang="en-US" altLang="zh-CN" sz="2000" dirty="0"/>
              <a:t>c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表示</a:t>
            </a:r>
            <a:r>
              <a:rPr lang="en-US" altLang="zh-CN" sz="2000" dirty="0"/>
              <a:t>s</a:t>
            </a:r>
            <a:r>
              <a:rPr lang="zh-CN" altLang="en-US" sz="2000" dirty="0"/>
              <a:t>集合中元素的个数，</a:t>
            </a:r>
            <a:r>
              <a:rPr lang="en-US" altLang="zh-CN" sz="2000" dirty="0"/>
              <a:t>c</a:t>
            </a:r>
            <a:r>
              <a:rPr lang="zh-CN" altLang="en-US" sz="2000" dirty="0"/>
              <a:t>是子集和的目标值。第二行有</a:t>
            </a:r>
            <a:r>
              <a:rPr lang="en-US" altLang="zh-CN" sz="2000" dirty="0"/>
              <a:t>n</a:t>
            </a:r>
            <a:r>
              <a:rPr lang="zh-CN" altLang="en-US" sz="2000" dirty="0"/>
              <a:t>个天整数，表示集合</a:t>
            </a:r>
            <a:r>
              <a:rPr lang="en-US" altLang="zh-CN" sz="2000" dirty="0"/>
              <a:t>s</a:t>
            </a:r>
            <a:r>
              <a:rPr lang="zh-CN" altLang="en-US" sz="2000" dirty="0"/>
              <a:t>中的元素。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输出格式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一行数据，是子集和问题的解。当问题无解时，输出</a:t>
            </a:r>
            <a:r>
              <a:rPr lang="en-US" altLang="x-none" sz="2000" dirty="0"/>
              <a:t>”</a:t>
            </a:r>
            <a:r>
              <a:rPr lang="en-US" altLang="zh-CN" sz="2000" dirty="0"/>
              <a:t>No solution!”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输入样例</a:t>
            </a:r>
            <a:r>
              <a:rPr lang="en-US" altLang="x-none" sz="2000" dirty="0"/>
              <a:t> </a:t>
            </a:r>
            <a:r>
              <a:rPr lang="en-US" altLang="zh-CN" sz="2000" dirty="0"/>
              <a:t>subsum.in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5 10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2 2 6 5 4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输出样例</a:t>
            </a:r>
            <a:r>
              <a:rPr lang="en-US" altLang="x-none" sz="2000" dirty="0"/>
              <a:t> </a:t>
            </a:r>
            <a:r>
              <a:rPr lang="en-US" altLang="zh-CN" sz="2000" dirty="0"/>
              <a:t>subsum.out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2 2 6</a:t>
            </a:r>
            <a:endParaRPr lang="zh-CN" altLang="en-US" sz="2000" dirty="0"/>
          </a:p>
        </p:txBody>
      </p:sp>
      <p:sp>
        <p:nvSpPr>
          <p:cNvPr id="6146" name="Text Box 5"/>
          <p:cNvSpPr txBox="1"/>
          <p:nvPr/>
        </p:nvSpPr>
        <p:spPr>
          <a:xfrm>
            <a:off x="1774825" y="5516563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5"/>
          <p:cNvSpPr txBox="1"/>
          <p:nvPr/>
        </p:nvSpPr>
        <p:spPr>
          <a:xfrm>
            <a:off x="1774825" y="5516563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763905"/>
            <a:ext cx="9385935" cy="4878070"/>
          </a:xfrm>
          <a:prstGeom prst="rect">
            <a:avLst/>
          </a:prstGeom>
        </p:spPr>
      </p:pic>
      <p:graphicFrame>
        <p:nvGraphicFramePr>
          <p:cNvPr id="6147" name="Object 5"/>
          <p:cNvGraphicFramePr/>
          <p:nvPr/>
        </p:nvGraphicFramePr>
        <p:xfrm>
          <a:off x="10696575" y="260350"/>
          <a:ext cx="1026160" cy="84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showAsIcon="1" r:id="rId2" imgW="624840" imgH="497840" progId="Package">
                  <p:embed/>
                </p:oleObj>
              </mc:Choice>
              <mc:Fallback>
                <p:oleObj name="" showAsIcon="1" r:id="rId2" imgW="624840" imgH="49784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96575" y="260350"/>
                        <a:ext cx="1026160" cy="843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3"/>
          <p:cNvSpPr>
            <a:spLocks noGrp="1"/>
          </p:cNvSpPr>
          <p:nvPr>
            <p:ph idx="1"/>
          </p:nvPr>
        </p:nvSpPr>
        <p:spPr>
          <a:xfrm>
            <a:off x="1108710" y="0"/>
            <a:ext cx="7924800" cy="6858000"/>
          </a:xfrm>
        </p:spPr>
        <p:txBody>
          <a:bodyPr vert="horz" wrap="square" lIns="91440" tIns="45720" rIns="91440" bIns="45720" anchor="t"/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#include&lt;iostream&gt;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using namespace std;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long n,r,c;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long </a:t>
            </a:r>
            <a:r>
              <a:rPr lang="en-US" altLang="zh-CN" sz="1600" dirty="0"/>
              <a:t>ans</a:t>
            </a:r>
            <a:r>
              <a:rPr lang="pt-BR" altLang="zh-CN" sz="1600" dirty="0"/>
              <a:t>[7001],a[7001];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void print(){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long i;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cout&lt;&lt;</a:t>
            </a:r>
            <a:r>
              <a:rPr lang="en-US" altLang="zh-CN" sz="1600" dirty="0"/>
              <a:t>ans</a:t>
            </a:r>
            <a:r>
              <a:rPr lang="pt-BR" altLang="zh-CN" sz="1600" dirty="0"/>
              <a:t>[1];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for(i=2;i&lt;=r;i++) cout&lt;&lt;' '&lt;&lt;</a:t>
            </a:r>
            <a:r>
              <a:rPr lang="en-US" altLang="zh-CN" sz="1600" dirty="0"/>
              <a:t> ans</a:t>
            </a:r>
            <a:r>
              <a:rPr lang="pt-BR" altLang="zh-CN" sz="1600" dirty="0"/>
              <a:t>[i];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exit(0);                             //</a:t>
            </a:r>
            <a:r>
              <a:rPr lang="zh-CN" altLang="en-US" sz="1600" dirty="0"/>
              <a:t>提前结束程序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}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void dfs(long x,long z){                      //x</a:t>
            </a:r>
            <a:r>
              <a:rPr lang="zh-CN" altLang="pt-BR" sz="1600" dirty="0"/>
              <a:t>：</a:t>
            </a:r>
            <a:r>
              <a:rPr lang="zh-CN" altLang="en-US" sz="1600" dirty="0"/>
              <a:t>第几个，</a:t>
            </a:r>
            <a:r>
              <a:rPr lang="pt-BR" altLang="zh-CN" sz="1600" dirty="0"/>
              <a:t>z</a:t>
            </a:r>
            <a:r>
              <a:rPr lang="zh-CN" altLang="pt-BR" sz="1600" dirty="0"/>
              <a:t>：</a:t>
            </a:r>
            <a:r>
              <a:rPr lang="zh-CN" altLang="en-US" sz="1600" dirty="0"/>
              <a:t>和 </a:t>
            </a:r>
            <a:endParaRPr lang="zh-CN" altLang="en-US" sz="1600" dirty="0"/>
          </a:p>
          <a:p>
            <a:pPr indent="0"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pt-BR" altLang="zh-CN" sz="1600" dirty="0"/>
              <a:t>if(z==c) print();                    //</a:t>
            </a:r>
            <a:r>
              <a:rPr lang="zh-CN" altLang="en-US" sz="1600" dirty="0"/>
              <a:t>符合要求，输出 </a:t>
            </a:r>
            <a:endParaRPr lang="zh-CN" altLang="en-US" sz="1600" dirty="0"/>
          </a:p>
          <a:p>
            <a:pPr indent="0"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pt-BR" altLang="zh-CN" sz="1600" dirty="0"/>
              <a:t>if(x&gt;n) return;                      //</a:t>
            </a:r>
            <a:r>
              <a:rPr lang="zh-CN" altLang="en-US" sz="1600" dirty="0"/>
              <a:t>没有更多选择 </a:t>
            </a:r>
            <a:endParaRPr lang="zh-CN" altLang="en-US" sz="1600" dirty="0"/>
          </a:p>
          <a:p>
            <a:pPr indent="0"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pt-BR" altLang="zh-CN" sz="1600" dirty="0"/>
              <a:t>if(z+a[x]&lt;=c){                       //</a:t>
            </a:r>
            <a:r>
              <a:rPr lang="zh-CN" altLang="en-US" sz="1600" dirty="0"/>
              <a:t>可行剪枝 </a:t>
            </a:r>
            <a:endParaRPr lang="zh-CN" altLang="en-US" sz="1600" dirty="0"/>
          </a:p>
          <a:p>
            <a:pPr indent="0"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en-US" altLang="zh-CN" sz="1600" dirty="0"/>
              <a:t> ans</a:t>
            </a:r>
            <a:r>
              <a:rPr lang="pt-BR" altLang="zh-CN" sz="1600" dirty="0"/>
              <a:t>[++r]=a[x];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	dfs(x+1,z+a[x]);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	r--;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}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dfs(x+1,z);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}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int main(){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cin&gt;&gt;n&gt;&gt;c;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for(int i=1;i&lt;=n;i++)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	cin&gt;&gt;a[i];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dfs(1,0);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cout&lt;&lt;"No Solution!";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	return 0;</a:t>
            </a:r>
            <a:endParaRPr lang="pt-BR" altLang="zh-CN" sz="1600" dirty="0"/>
          </a:p>
          <a:p>
            <a:pPr indent="0">
              <a:spcBef>
                <a:spcPts val="0"/>
              </a:spcBef>
              <a:buNone/>
            </a:pPr>
            <a:r>
              <a:rPr lang="pt-BR" altLang="zh-CN" sz="1600" dirty="0"/>
              <a:t>}</a:t>
            </a:r>
            <a:endParaRPr lang="zh-CN" altLang="en-US" sz="1600" dirty="0"/>
          </a:p>
        </p:txBody>
      </p:sp>
      <p:sp>
        <p:nvSpPr>
          <p:cNvPr id="8194" name="Text Box 5"/>
          <p:cNvSpPr txBox="1"/>
          <p:nvPr/>
        </p:nvSpPr>
        <p:spPr>
          <a:xfrm>
            <a:off x="3719513" y="5013325"/>
            <a:ext cx="799306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3"/>
          <p:cNvSpPr>
            <a:spLocks noGrp="1"/>
          </p:cNvSpPr>
          <p:nvPr>
            <p:ph idx="1"/>
          </p:nvPr>
        </p:nvSpPr>
        <p:spPr>
          <a:xfrm>
            <a:off x="865505" y="346710"/>
            <a:ext cx="8686800" cy="1181735"/>
          </a:xfrm>
        </p:spPr>
        <p:txBody>
          <a:bodyPr vert="horz" wrap="square" lIns="91440" tIns="45720" rIns="91440" bIns="45720" anchor="t"/>
          <a:p>
            <a:pPr indent="0">
              <a:spcBef>
                <a:spcPts val="0"/>
              </a:spcBef>
            </a:pPr>
            <a:r>
              <a:rPr lang="en-US" altLang="zh-CN" dirty="0"/>
              <a:t>6   3   2   2   2</a:t>
            </a:r>
            <a:endParaRPr lang="zh-CN" altLang="en-US" dirty="0"/>
          </a:p>
          <a:p>
            <a:pPr indent="0">
              <a:spcBef>
                <a:spcPts val="0"/>
              </a:spcBef>
            </a:pPr>
            <a:r>
              <a:rPr lang="en-US" altLang="zh-CN" dirty="0"/>
              <a:t>1   1</a:t>
            </a:r>
            <a:endParaRPr lang="zh-CN" altLang="en-US" dirty="0"/>
          </a:p>
          <a:p>
            <a:pPr indent="0">
              <a:spcBef>
                <a:spcPts val="0"/>
              </a:spcBef>
            </a:pPr>
            <a:r>
              <a:rPr lang="en-US" altLang="zh-CN" dirty="0"/>
              <a:t>0   1</a:t>
            </a:r>
            <a:endParaRPr lang="zh-CN" altLang="en-US" dirty="0"/>
          </a:p>
        </p:txBody>
      </p:sp>
      <p:sp>
        <p:nvSpPr>
          <p:cNvPr id="9218" name="Text Box 5"/>
          <p:cNvSpPr txBox="1"/>
          <p:nvPr/>
        </p:nvSpPr>
        <p:spPr>
          <a:xfrm>
            <a:off x="1774825" y="5516563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1756410"/>
            <a:ext cx="7519670" cy="3760470"/>
          </a:xfrm>
          <a:prstGeom prst="rect">
            <a:avLst/>
          </a:prstGeom>
        </p:spPr>
      </p:pic>
      <p:graphicFrame>
        <p:nvGraphicFramePr>
          <p:cNvPr id="3" name="Object 6"/>
          <p:cNvGraphicFramePr/>
          <p:nvPr/>
        </p:nvGraphicFramePr>
        <p:xfrm>
          <a:off x="10454005" y="252730"/>
          <a:ext cx="1400810" cy="101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showAsIcon="1" r:id="rId2" imgW="697230" imgH="497840" progId="Package">
                  <p:embed/>
                </p:oleObj>
              </mc:Choice>
              <mc:Fallback>
                <p:oleObj name="" showAsIcon="1" r:id="rId2" imgW="697230" imgH="49784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4005" y="252730"/>
                        <a:ext cx="1400810" cy="1010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040" y="349885"/>
            <a:ext cx="2026920" cy="624840"/>
          </a:xfrm>
        </p:spPr>
        <p:txBody>
          <a:bodyPr/>
          <a:p>
            <a:r>
              <a:rPr lang="zh-CN" altLang="en-US">
                <a:sym typeface="+mn-ea"/>
              </a:rPr>
              <a:t>前缀和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040" y="1141730"/>
            <a:ext cx="10926445" cy="4697730"/>
          </a:xfrm>
        </p:spPr>
        <p:txBody>
          <a:bodyPr/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第一步：预处理.一次循环求出序列的每一个前缀的和。用一个数组S存，S[i]代表下标从1~i的序列和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例如：对于序列a: 1 3 2 4（有四个前缀）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S[1] = 1,S[2] = 1+3=4;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S[3] = 1+3+2=6,S[4] = 1+3+2+4=10;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我们发现递推式：S[i] = S[i-1]+a[i]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第二步：查询区间和[L,R]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因为我们知道[1~R]的区间和等于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[1~L-1]的和 加上 [L ~ R] 的和.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即S[1~R] = S[1~L-1] + S[L~R]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所以区间[L,R]的和为：</a:t>
            </a:r>
            <a:endParaRPr lang="zh-CN" altLang="en-US" sz="2000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S[L~R] = S[R] - S[L-1]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>
            <a:spLocks noGrp="1"/>
          </p:cNvSpPr>
          <p:nvPr>
            <p:ph idx="1"/>
          </p:nvPr>
        </p:nvSpPr>
        <p:spPr>
          <a:xfrm>
            <a:off x="795655" y="981075"/>
            <a:ext cx="8510270" cy="5543550"/>
          </a:xfrm>
        </p:spPr>
        <p:txBody>
          <a:bodyPr vert="horz" wrap="square" lIns="91440" tIns="45720" rIns="91440" bIns="45720" anchor="t"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#include &lt;iostream&gt;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using namespace std;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int main(){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int n, a[10000], s1[10000], s2[10000];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cin&gt;&gt;n;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for(int i=1; i&lt;=n; i++)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  cin&gt;&gt;a[i];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s1[1]=a[1];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for(int i=2; i&lt;=n; i++)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   s1[i]=s1[i-1]+a[i];     //</a:t>
            </a:r>
            <a:r>
              <a:rPr lang="zh-CN" altLang="en-US" sz="2000" dirty="0"/>
              <a:t>前缀和</a:t>
            </a:r>
            <a:endParaRPr lang="zh-CN" altLang="en-US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s2[n]=a[n];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for(int i=n-1; i&gt;=1; i--)  //</a:t>
            </a:r>
            <a:r>
              <a:rPr lang="zh-CN" altLang="en-US" sz="2000" dirty="0"/>
              <a:t>后缀和 </a:t>
            </a:r>
            <a:endParaRPr lang="zh-CN" altLang="en-US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/>
              <a:t>	   </a:t>
            </a:r>
            <a:r>
              <a:rPr lang="en-US" altLang="zh-CN" sz="2000" dirty="0"/>
              <a:t>s2[i]=s2[i+1]+a[i];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cout&lt;&lt;s1[n]&lt;&lt;" "&lt;&lt;s2[1]&lt;&lt;endl;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	return 0;</a:t>
            </a:r>
            <a:endParaRPr lang="en-US" altLang="zh-CN" sz="2000" dirty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1266" name="Text Box 5"/>
          <p:cNvSpPr txBox="1"/>
          <p:nvPr/>
        </p:nvSpPr>
        <p:spPr>
          <a:xfrm>
            <a:off x="1774825" y="5516563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TextBox 5"/>
          <p:cNvSpPr/>
          <p:nvPr/>
        </p:nvSpPr>
        <p:spPr>
          <a:xfrm>
            <a:off x="795655" y="318770"/>
            <a:ext cx="3520440" cy="66230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p>
            <a:pPr lvl="0" algn="l" fontAlgn="auto">
              <a:lnSpc>
                <a:spcPct val="90000"/>
              </a:lnSpc>
            </a:pPr>
            <a:r>
              <a:rPr lang="zh-CN" altLang="en-US" sz="3600">
                <a:latin typeface="华文中宋" charset="0"/>
                <a:ea typeface="华文中宋" charset="0"/>
                <a:cs typeface="+mj-cs"/>
                <a:sym typeface="+mn-ea"/>
              </a:rPr>
              <a:t>前缀和、后缀和</a:t>
            </a:r>
            <a:endParaRPr lang="zh-CN" altLang="en-US" sz="3600">
              <a:latin typeface="华文中宋" charset="0"/>
              <a:ea typeface="华文中宋" charset="0"/>
              <a:cs typeface="+mj-cs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>
            <a:spLocks noGrp="1"/>
          </p:cNvSpPr>
          <p:nvPr>
            <p:ph idx="1"/>
          </p:nvPr>
        </p:nvSpPr>
        <p:spPr>
          <a:xfrm>
            <a:off x="643890" y="260350"/>
            <a:ext cx="11040745" cy="6337300"/>
          </a:xfrm>
        </p:spPr>
        <p:txBody>
          <a:bodyPr vert="horz" wrap="square" lIns="91440" tIns="45720" rIns="91440" bIns="45720" anchor="t"/>
          <a:p>
            <a:pPr marL="0" indent="574675">
              <a:buNone/>
            </a:pPr>
            <a:r>
              <a:rPr lang="zh-CN" altLang="en-US" sz="2000" dirty="0"/>
              <a:t>工作分配问题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问题描述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设有</a:t>
            </a:r>
            <a:r>
              <a:rPr lang="en-US" altLang="zh-CN" sz="2000" dirty="0"/>
              <a:t>n</a:t>
            </a:r>
            <a:r>
              <a:rPr lang="zh-CN" altLang="en-US" sz="2000" dirty="0"/>
              <a:t>件工作分配给</a:t>
            </a:r>
            <a:r>
              <a:rPr lang="en-US" altLang="zh-CN" sz="2000" dirty="0"/>
              <a:t>n</a:t>
            </a:r>
            <a:r>
              <a:rPr lang="zh-CN" altLang="en-US" sz="2000" dirty="0"/>
              <a:t>个工人。将工作</a:t>
            </a:r>
            <a:r>
              <a:rPr lang="en-US" altLang="zh-CN" sz="2000" dirty="0"/>
              <a:t>i</a:t>
            </a:r>
            <a:r>
              <a:rPr lang="zh-CN" altLang="en-US" sz="2000" dirty="0"/>
              <a:t>分配给第</a:t>
            </a:r>
            <a:r>
              <a:rPr lang="en-US" altLang="zh-CN" sz="2000" dirty="0"/>
              <a:t>j</a:t>
            </a:r>
            <a:r>
              <a:rPr lang="zh-CN" altLang="en-US" sz="2000" dirty="0"/>
              <a:t>个人所需的费用为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ij</a:t>
            </a:r>
            <a:r>
              <a:rPr lang="zh-CN" altLang="en-US" sz="2000" dirty="0"/>
              <a:t>。试设计一个算法，为每一个人都分配一件不同的工作，对于给定的工作费用，计算最佳工作分配方案，使总费用达到最小。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输入格式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第一行有</a:t>
            </a:r>
            <a:r>
              <a:rPr lang="en-US" altLang="zh-CN" sz="2000" dirty="0"/>
              <a:t>1</a:t>
            </a:r>
            <a:r>
              <a:rPr lang="zh-CN" altLang="en-US" sz="2000" dirty="0"/>
              <a:t>个正整数</a:t>
            </a:r>
            <a:r>
              <a:rPr lang="en-US" altLang="zh-CN" sz="2000" dirty="0"/>
              <a:t>n(1&lt;=n&lt;=20)</a:t>
            </a:r>
            <a:r>
              <a:rPr lang="zh-CN" altLang="en-US" sz="2000" dirty="0"/>
              <a:t>。接下来的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</a:t>
            </a:r>
            <a:r>
              <a:rPr lang="en-US" altLang="zh-CN" sz="2000" dirty="0"/>
              <a:t>n</a:t>
            </a:r>
            <a:r>
              <a:rPr lang="zh-CN" altLang="en-US" sz="2000" dirty="0"/>
              <a:t>个数，第</a:t>
            </a:r>
            <a:r>
              <a:rPr lang="en-US" altLang="zh-CN" sz="2000" dirty="0"/>
              <a:t>i</a:t>
            </a:r>
            <a:r>
              <a:rPr lang="zh-CN" altLang="en-US" sz="2000" dirty="0"/>
              <a:t>行表示第</a:t>
            </a:r>
            <a:r>
              <a:rPr lang="en-US" altLang="zh-CN" sz="2000" dirty="0"/>
              <a:t>i</a:t>
            </a:r>
            <a:r>
              <a:rPr lang="zh-CN" altLang="en-US" sz="2000" dirty="0"/>
              <a:t>个人从事各项工作的费用。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输出格式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共一行，即最小总费用。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输入样例</a:t>
            </a:r>
            <a:r>
              <a:rPr lang="en-US" altLang="x-none" sz="2000" dirty="0"/>
              <a:t> </a:t>
            </a:r>
            <a:r>
              <a:rPr lang="en-US" altLang="zh-CN" sz="2000" dirty="0"/>
              <a:t>job.in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3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4 2 5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2 3 6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3 4 5</a:t>
            </a:r>
            <a:endParaRPr lang="zh-CN" altLang="en-US" sz="2000" dirty="0"/>
          </a:p>
          <a:p>
            <a:pPr marL="0" indent="574675">
              <a:buNone/>
            </a:pPr>
            <a:r>
              <a:rPr lang="zh-CN" altLang="en-US" sz="2000" dirty="0"/>
              <a:t>输出样例</a:t>
            </a:r>
            <a:r>
              <a:rPr lang="en-US" altLang="x-none" sz="2000" dirty="0"/>
              <a:t> </a:t>
            </a:r>
            <a:r>
              <a:rPr lang="en-US" altLang="zh-CN" sz="2000" dirty="0"/>
              <a:t>job.out</a:t>
            </a:r>
            <a:endParaRPr lang="zh-CN" altLang="en-US" sz="2000" dirty="0"/>
          </a:p>
          <a:p>
            <a:pPr marL="0" indent="574675">
              <a:buNone/>
            </a:pPr>
            <a:r>
              <a:rPr lang="en-US" altLang="zh-CN" sz="2000" dirty="0"/>
              <a:t>9</a:t>
            </a:r>
            <a:endParaRPr lang="zh-CN" altLang="en-US" sz="2000" dirty="0"/>
          </a:p>
        </p:txBody>
      </p:sp>
      <p:graphicFrame>
        <p:nvGraphicFramePr>
          <p:cNvPr id="13314" name="Object 3"/>
          <p:cNvGraphicFramePr/>
          <p:nvPr/>
        </p:nvGraphicFramePr>
        <p:xfrm>
          <a:off x="9120505" y="189230"/>
          <a:ext cx="1238885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showAsIcon="1" r:id="rId1" imgW="407670" imgH="497840" progId="Package">
                  <p:embed/>
                </p:oleObj>
              </mc:Choice>
              <mc:Fallback>
                <p:oleObj name="" showAsIcon="1" r:id="rId1" imgW="407670" imgH="497840" progId="Packag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20505" y="189230"/>
                        <a:ext cx="1238885" cy="909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Box 3"/>
          <p:cNvSpPr txBox="1"/>
          <p:nvPr/>
        </p:nvSpPr>
        <p:spPr>
          <a:xfrm>
            <a:off x="8234680" y="4058285"/>
            <a:ext cx="21247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人：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1     2     3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工作：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Group 5"/>
          <p:cNvGrpSpPr/>
          <p:nvPr/>
        </p:nvGrpSpPr>
        <p:grpSpPr>
          <a:xfrm>
            <a:off x="2098358" y="2308860"/>
            <a:ext cx="1655762" cy="1846263"/>
            <a:chOff x="4060" y="527"/>
            <a:chExt cx="1043" cy="1163"/>
          </a:xfrm>
        </p:grpSpPr>
        <p:sp>
          <p:nvSpPr>
            <p:cNvPr id="14338" name="Text Box 6"/>
            <p:cNvSpPr txBox="1"/>
            <p:nvPr/>
          </p:nvSpPr>
          <p:spPr>
            <a:xfrm>
              <a:off x="4060" y="935"/>
              <a:ext cx="272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123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39" name="Text Box 7"/>
            <p:cNvSpPr txBox="1"/>
            <p:nvPr/>
          </p:nvSpPr>
          <p:spPr>
            <a:xfrm>
              <a:off x="4332" y="890"/>
              <a:ext cx="771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4  3  5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2  1  6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3  4  5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0" name="Text Box 8"/>
            <p:cNvSpPr txBox="1"/>
            <p:nvPr/>
          </p:nvSpPr>
          <p:spPr>
            <a:xfrm>
              <a:off x="4331" y="527"/>
              <a:ext cx="77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1  2  3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1855</Words>
  <Application>WPS 演示</Application>
  <PresentationFormat>宽屏</PresentationFormat>
  <Paragraphs>128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华文中宋</vt:lpstr>
      <vt:lpstr>黑体</vt:lpstr>
      <vt:lpstr>微软雅黑</vt:lpstr>
      <vt:lpstr>Arial Unicode MS</vt:lpstr>
      <vt:lpstr>Office 主题</vt:lpstr>
      <vt:lpstr>Package</vt:lpstr>
      <vt:lpstr>Package</vt:lpstr>
      <vt:lpstr>Package</vt:lpstr>
      <vt:lpstr>深度搜索剪枝</vt:lpstr>
      <vt:lpstr>PowerPoint 演示文稿</vt:lpstr>
      <vt:lpstr>PowerPoint 演示文稿</vt:lpstr>
      <vt:lpstr>PowerPoint 演示文稿</vt:lpstr>
      <vt:lpstr>PowerPoint 演示文稿</vt:lpstr>
      <vt:lpstr>前缀和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96</cp:revision>
  <dcterms:created xsi:type="dcterms:W3CDTF">2020-01-04T07:05:00Z</dcterms:created>
  <dcterms:modified xsi:type="dcterms:W3CDTF">2020-07-20T08:14:54Z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