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44"/>
  </p:handoutMasterIdLst>
  <p:sldIdLst>
    <p:sldId id="510" r:id="rId3"/>
    <p:sldId id="475" r:id="rId4"/>
    <p:sldId id="476" r:id="rId5"/>
    <p:sldId id="477" r:id="rId6"/>
    <p:sldId id="478" r:id="rId7"/>
    <p:sldId id="511" r:id="rId8"/>
    <p:sldId id="480" r:id="rId9"/>
    <p:sldId id="579" r:id="rId10"/>
    <p:sldId id="483" r:id="rId11"/>
    <p:sldId id="484" r:id="rId12"/>
    <p:sldId id="485" r:id="rId13"/>
    <p:sldId id="486" r:id="rId14"/>
    <p:sldId id="580" r:id="rId15"/>
    <p:sldId id="550" r:id="rId16"/>
    <p:sldId id="551" r:id="rId17"/>
    <p:sldId id="553" r:id="rId19"/>
    <p:sldId id="581" r:id="rId20"/>
    <p:sldId id="547" r:id="rId21"/>
    <p:sldId id="548" r:id="rId22"/>
    <p:sldId id="487" r:id="rId23"/>
    <p:sldId id="488" r:id="rId24"/>
    <p:sldId id="489" r:id="rId25"/>
    <p:sldId id="490" r:id="rId26"/>
    <p:sldId id="491" r:id="rId27"/>
    <p:sldId id="492" r:id="rId28"/>
    <p:sldId id="493" r:id="rId29"/>
    <p:sldId id="494" r:id="rId30"/>
    <p:sldId id="495" r:id="rId31"/>
    <p:sldId id="496" r:id="rId32"/>
    <p:sldId id="498" r:id="rId33"/>
    <p:sldId id="499" r:id="rId34"/>
    <p:sldId id="500" r:id="rId35"/>
    <p:sldId id="501" r:id="rId36"/>
    <p:sldId id="502" r:id="rId37"/>
    <p:sldId id="503" r:id="rId38"/>
    <p:sldId id="505" r:id="rId39"/>
    <p:sldId id="506" r:id="rId40"/>
    <p:sldId id="507" r:id="rId41"/>
    <p:sldId id="508" r:id="rId42"/>
    <p:sldId id="509" r:id="rId43"/>
  </p:sldIdLst>
  <p:sldSz cx="12192000" cy="6858000"/>
  <p:notesSz cx="7104380" cy="10234930"/>
  <p:defaultTextStyle>
    <a:defPPr>
      <a:defRPr lang="zh-CN"/>
    </a:defPPr>
    <a:lvl1pPr marL="0" lvl="0" indent="0" algn="l" defTabSz="91440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napToGrid="0" showGuides="1">
      <p:cViewPr varScale="1">
        <p:scale>
          <a:sx n="116" d="100"/>
          <a:sy n="116" d="100"/>
        </p:scale>
        <p:origin x="336" y="108"/>
      </p:cViewPr>
      <p:guideLst>
        <p:guide orient="horz" pos="2022"/>
        <p:guide pos="2974"/>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565" cy="513524"/>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4171" y="0"/>
            <a:ext cx="3078565" cy="513524"/>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1407"/>
            <a:ext cx="3078565" cy="513523"/>
          </a:xfrm>
          <a:prstGeom prst="rect">
            <a:avLst/>
          </a:prstGeom>
        </p:spPr>
        <p:txBody>
          <a:bodyPr vert="horz" lIns="91440" tIns="45720" rIns="91440" bIns="45720" rtlCol="0" anchor="b"/>
          <a:lstStyle>
            <a:lvl1pPr algn="l">
              <a:defRPr sz="1245"/>
            </a:lvl1pPr>
          </a:lstStyle>
          <a:p>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a:p>
        </p:txBody>
      </p:sp>
      <p:sp>
        <p:nvSpPr>
          <p:cNvPr id="3076" name="幻灯片图像占位符 3"/>
          <p:cNvSpPr>
            <a:spLocks noGrp="1" noRot="1" noChangeAspect="1"/>
          </p:cNvSpPr>
          <p:nvPr>
            <p:ph type="sldImg"/>
          </p:nvPr>
        </p:nvSpPr>
        <p:spPr>
          <a:xfrm>
            <a:off x="481013" y="1279525"/>
            <a:ext cx="6140450" cy="34544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709613" y="4926013"/>
            <a:ext cx="5683250" cy="4029075"/>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0263"/>
            <a:ext cx="3078163" cy="514350"/>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华文中宋" charset="0"/>
                <a:ea typeface="华文中宋" charset="0"/>
              </a:defRPr>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华文中宋" charset="0"/>
                <a:ea typeface="华文中宋"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lvl1pPr>
              <a:defRPr>
                <a:latin typeface="华文中宋" charset="0"/>
              </a:defRPr>
            </a:lvl1pPr>
          </a:lstStyle>
          <a:p>
            <a:pPr fontAlgn="auto"/>
            <a:fld id="{82F288E0-7875-42C4-84C8-98DBBD3BF4D2}" type="datetimeFigureOut">
              <a:rPr lang="zh-CN" altLang="en-US" strike="noStrike" noProof="1" smtClean="0">
                <a:ea typeface="+mn-ea"/>
                <a:cs typeface="+mn-cs"/>
              </a:rPr>
            </a:fld>
            <a:endParaRPr lang="zh-CN" altLang="en-US" strike="noStrike" noProof="1"/>
          </a:p>
        </p:txBody>
      </p:sp>
      <p:sp>
        <p:nvSpPr>
          <p:cNvPr id="5" name="页脚占位符 4"/>
          <p:cNvSpPr>
            <a:spLocks noGrp="1"/>
          </p:cNvSpPr>
          <p:nvPr>
            <p:ph type="ftr" sz="quarter" idx="11"/>
          </p:nvPr>
        </p:nvSpPr>
        <p:spPr/>
        <p:txBody>
          <a:bodyPr/>
          <a:lstStyle>
            <a:lvl1pPr>
              <a:defRPr>
                <a:latin typeface="华文中宋" charset="0"/>
              </a:defRPr>
            </a:lvl1pPr>
          </a:lstStyle>
          <a:p>
            <a:pPr fontAlgn="auto"/>
            <a:endParaRPr lang="zh-CN" altLang="en-US" strike="noStrike" noProof="1"/>
          </a:p>
        </p:txBody>
      </p:sp>
      <p:sp>
        <p:nvSpPr>
          <p:cNvPr id="6" name="灯片编号占位符 5"/>
          <p:cNvSpPr>
            <a:spLocks noGrp="1"/>
          </p:cNvSpPr>
          <p:nvPr>
            <p:ph type="sldNum" sz="quarter" idx="12"/>
          </p:nvPr>
        </p:nvSpPr>
        <p:spPr/>
        <p:txBody>
          <a:bodyPr/>
          <a:lstStyle>
            <a:lvl1pPr>
              <a:defRPr>
                <a:latin typeface="华文中宋" charset="0"/>
              </a:defRPr>
            </a:lvl1pPr>
          </a:lstStyle>
          <a:p>
            <a:pPr fontAlgn="auto"/>
            <a:fld id="{7D9BB5D0-35E4-459D-AEF3-FE4D7C45CC19}" type="slidenum">
              <a:rPr lang="zh-CN" altLang="en-US" strike="noStrike" noProof="1" smtClean="0">
                <a:ea typeface="+mn-ea"/>
                <a:cs typeface="+mn-cs"/>
              </a:rPr>
            </a:fld>
            <a:endParaRPr lang="zh-CN" alt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lvl1pPr>
              <a:defRPr sz="2400"/>
            </a:lvl1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4000" y="228600"/>
            <a:ext cx="9042400" cy="914400"/>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06400" y="1295400"/>
            <a:ext cx="5435600" cy="5029200"/>
          </a:xfrm>
        </p:spPr>
        <p:txBody>
          <a:bodyPr/>
          <a:lstStyle>
            <a:lvl1pPr>
              <a:defRPr sz="2400"/>
            </a:lvl1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045200" y="1295400"/>
            <a:ext cx="5435600" cy="5029200"/>
          </a:xfrm>
        </p:spPr>
        <p:txBody>
          <a:bodyPr/>
          <a:lstStyle>
            <a:lvl1pPr>
              <a:defRPr sz="2400"/>
            </a:lvl1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0" name="Rectangle 8"/>
          <p:cNvSpPr>
            <a:spLocks noGrp="1" noChangeArrowheads="1"/>
          </p:cNvSpPr>
          <p:nvPr>
            <p:ph type="dt" sz="half" idx="12"/>
          </p:nvPr>
        </p:nvSpPr>
        <p:spPr bwMode="auto">
          <a:xfrm>
            <a:off x="609600" y="6248400"/>
            <a:ext cx="2844800" cy="457200"/>
          </a:xfrm>
          <a:prstGeom prst="rect">
            <a:avLst/>
          </a:prstGeom>
          <a:ln>
            <a:miter lim="800000"/>
          </a:ln>
        </p:spPr>
        <p:txBody>
          <a:bodyPr vert="horz" wrap="square" lIns="91440" tIns="45720" rIns="91440" bIns="45720" numCol="1" rtlCol="0"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zh-CN"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41" name="Rectangle 16"/>
          <p:cNvSpPr>
            <a:spLocks noGrp="1" noChangeArrowheads="1"/>
          </p:cNvSpPr>
          <p:nvPr>
            <p:ph type="sldNum" sz="quarter" idx="4"/>
          </p:nvPr>
        </p:nvSpPr>
        <p:spPr bwMode="auto">
          <a:xfrm>
            <a:off x="8737600" y="6248400"/>
            <a:ext cx="2844800" cy="457200"/>
          </a:xfrm>
          <a:prstGeom prst="rect">
            <a:avLst/>
          </a:prstGeom>
          <a:ln>
            <a:miter lim="800000"/>
          </a:ln>
        </p:spPr>
        <p:txBody>
          <a:bodyPr vert="horz" wrap="square" lIns="91440" tIns="45720" rIns="91440" bIns="45720" numCol="1" rtlCol="0" anchor="t" anchorCtr="0" compatLnSpc="1"/>
          <a:p>
            <a:pPr algn="r" fontAlgn="auto"/>
            <a:fld id="{9A0DB2DC-4C9A-4742-B13C-FB6460FD3503}" type="slidenum">
              <a:rPr lang="en-US" altLang="zh-CN" sz="1000" noProof="1" dirty="0">
                <a:latin typeface="+mn-lt"/>
                <a:ea typeface="+mn-ea"/>
                <a:cs typeface="+mn-cs"/>
              </a:rPr>
            </a:fld>
            <a:endParaRPr lang="en-US" altLang="zh-CN" sz="1000" noProof="1" dirty="0"/>
          </a:p>
        </p:txBody>
      </p:sp>
      <p:sp>
        <p:nvSpPr>
          <p:cNvPr id="5" name="页脚占位符 4"/>
          <p:cNvSpPr>
            <a:spLocks noGrp="1"/>
          </p:cNvSpPr>
          <p:nvPr>
            <p:ph type="ftr" sz="quarter" idx="13"/>
          </p:nvPr>
        </p:nvSpPr>
        <p:spPr>
          <a:xfrm>
            <a:off x="4038600" y="6356350"/>
            <a:ext cx="4114800" cy="365125"/>
          </a:xfrm>
          <a:prstGeom prst="rect">
            <a:avLst/>
          </a:prstGeom>
        </p:spPr>
        <p:txBody>
          <a:bodyPr vert="horz" lIns="91440" tIns="45720" rIns="91440" bIns="45720" rtlCol="0" anchor="ctr"/>
          <a:p>
            <a:pPr marL="0" marR="0" indent="0" algn="ctr" defTabSz="914400" rtl="0" fontAlgn="base">
              <a:lnSpc>
                <a:spcPct val="100000"/>
              </a:lnSpc>
              <a:spcBef>
                <a:spcPct val="0"/>
              </a:spcBef>
              <a:spcAft>
                <a:spcPct val="0"/>
              </a:spcAft>
              <a:buClrTx/>
              <a:buSzTx/>
              <a:buFontTx/>
              <a:buNone/>
              <a:defRPr/>
            </a:pPr>
            <a:endParaRPr kumimoji="0" lang="en-US" altLang="zh-CN" sz="10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transition spd="slow"/>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lvl1pPr>
              <a:defRPr sz="24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中宋" charset="0"/>
                <a:ea typeface="华文中宋" charset="0"/>
              </a:defRPr>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marL="0" indent="711200" eaLnBrk="1" fontAlgn="auto" latinLnBrk="0" hangingPunct="1">
              <a:lnSpc>
                <a:spcPct val="100000"/>
              </a:lnSpc>
              <a:spcBef>
                <a:spcPts val="500"/>
              </a:spcBef>
              <a:buNone/>
              <a:defRPr sz="2400">
                <a:latin typeface="华文中宋" charset="0"/>
                <a:ea typeface="华文中宋" charset="0"/>
              </a:defRPr>
            </a:lvl1pPr>
            <a:lvl2pPr marL="457200" indent="711200" eaLnBrk="1" fontAlgn="auto" latinLnBrk="0" hangingPunct="1">
              <a:lnSpc>
                <a:spcPct val="100000"/>
              </a:lnSpc>
              <a:spcBef>
                <a:spcPts val="500"/>
              </a:spcBef>
              <a:buNone/>
              <a:defRPr>
                <a:latin typeface="华文中宋" charset="0"/>
                <a:ea typeface="华文中宋" charset="0"/>
              </a:defRPr>
            </a:lvl2pPr>
            <a:lvl3pPr marL="914400" indent="711200" eaLnBrk="1" fontAlgn="auto" latinLnBrk="0" hangingPunct="1">
              <a:lnSpc>
                <a:spcPct val="100000"/>
              </a:lnSpc>
              <a:spcBef>
                <a:spcPts val="500"/>
              </a:spcBef>
              <a:buNone/>
              <a:defRPr>
                <a:latin typeface="华文中宋" charset="0"/>
                <a:ea typeface="华文中宋" charset="0"/>
              </a:defRPr>
            </a:lvl3pPr>
            <a:lvl4pPr marL="1371600" indent="711200" eaLnBrk="1" fontAlgn="auto" latinLnBrk="0" hangingPunct="1">
              <a:lnSpc>
                <a:spcPct val="100000"/>
              </a:lnSpc>
              <a:spcBef>
                <a:spcPts val="500"/>
              </a:spcBef>
              <a:buNone/>
              <a:defRPr>
                <a:latin typeface="华文中宋" charset="0"/>
                <a:ea typeface="华文中宋" charset="0"/>
              </a:defRPr>
            </a:lvl4pPr>
            <a:lvl5pPr marL="1828800" indent="711200" eaLnBrk="1" fontAlgn="auto" latinLnBrk="0" hangingPunct="1">
              <a:lnSpc>
                <a:spcPct val="100000"/>
              </a:lnSpc>
              <a:spcBef>
                <a:spcPts val="500"/>
              </a:spcBef>
              <a:buNone/>
              <a:defRPr>
                <a:latin typeface="华文中宋" charset="0"/>
                <a:ea typeface="华文中宋" charset="0"/>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lvl1pPr>
              <a:defRPr>
                <a:latin typeface="华文中宋" charset="0"/>
              </a:defRPr>
            </a:lvl1pPr>
          </a:lstStyle>
          <a:p>
            <a:pPr fontAlgn="auto"/>
            <a:fld id="{82F288E0-7875-42C4-84C8-98DBBD3BF4D2}" type="datetimeFigureOut">
              <a:rPr lang="zh-CN" altLang="en-US" strike="noStrike" noProof="1" smtClean="0">
                <a:ea typeface="+mn-ea"/>
                <a:cs typeface="+mn-cs"/>
              </a:rPr>
            </a:fld>
            <a:endParaRPr lang="zh-CN" altLang="en-US" strike="noStrike" noProof="1"/>
          </a:p>
        </p:txBody>
      </p:sp>
      <p:sp>
        <p:nvSpPr>
          <p:cNvPr id="5" name="页脚占位符 4"/>
          <p:cNvSpPr>
            <a:spLocks noGrp="1"/>
          </p:cNvSpPr>
          <p:nvPr>
            <p:ph type="ftr" sz="quarter" idx="11"/>
          </p:nvPr>
        </p:nvSpPr>
        <p:spPr/>
        <p:txBody>
          <a:bodyPr/>
          <a:lstStyle>
            <a:lvl1pPr indent="304800" eaLnBrk="1" fontAlgn="auto" latinLnBrk="0" hangingPunct="1">
              <a:defRPr>
                <a:latin typeface="华文中宋" charset="0"/>
              </a:defRPr>
            </a:lvl1pPr>
          </a:lstStyle>
          <a:p>
            <a:endParaRPr lang="zh-CN" alt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400"/>
            </a:lvl1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400"/>
            </a:lvl1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4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4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lvl1pPr>
              <a:defRPr sz="2400"/>
            </a:lvl1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华文中宋" charset="0"/>
              </a:defRPr>
            </a:lvl1pPr>
          </a:lstStyle>
          <a:p>
            <a:pPr fontAlgn="auto"/>
            <a:fld id="{82F288E0-7875-42C4-84C8-98DBBD3BF4D2}" type="datetimeFigureOut">
              <a:rPr lang="zh-CN" altLang="en-US" strike="noStrike" noProof="1" smtClean="0">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华文中宋" charset="0"/>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华文中宋" charset="0"/>
              </a:defRPr>
            </a:lvl1pPr>
          </a:lstStyle>
          <a:p>
            <a:pPr fontAlgn="auto"/>
            <a:fld id="{7D9BB5D0-35E4-459D-AEF3-FE4D7C45CC19}" type="slidenum">
              <a:rPr lang="zh-CN" altLang="en-US" strike="noStrike" noProof="1" smtClean="0">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华文中宋" charset="0"/>
          <a:ea typeface="华文中宋" charset="0"/>
          <a:cs typeface="+mj-cs"/>
        </a:defRPr>
      </a:lvl1pPr>
    </p:titleStyle>
    <p:bodyStyle>
      <a:lvl1pPr marL="0" indent="711200" algn="l" defTabSz="914400" rtl="0" eaLnBrk="1" fontAlgn="auto" latinLnBrk="0" hangingPunct="1">
        <a:lnSpc>
          <a:spcPct val="100000"/>
        </a:lnSpc>
        <a:spcBef>
          <a:spcPts val="500"/>
        </a:spcBef>
        <a:buFont typeface="Arial" panose="020B0604020202020204" pitchFamily="34" charset="0"/>
        <a:buNone/>
        <a:defRPr sz="2800" kern="1200">
          <a:solidFill>
            <a:schemeClr val="tx1"/>
          </a:solidFill>
          <a:latin typeface="华文中宋" charset="0"/>
          <a:ea typeface="华文中宋" charset="0"/>
          <a:cs typeface="+mn-cs"/>
        </a:defRPr>
      </a:lvl1pPr>
      <a:lvl2pPr marL="457200" indent="609600" algn="l" defTabSz="914400" rtl="0" eaLnBrk="1" fontAlgn="auto" latinLnBrk="0" hangingPunct="1">
        <a:lnSpc>
          <a:spcPct val="100000"/>
        </a:lnSpc>
        <a:spcBef>
          <a:spcPts val="500"/>
        </a:spcBef>
        <a:buFont typeface="Arial" panose="020B0604020202020204" pitchFamily="34" charset="0"/>
        <a:buNone/>
        <a:defRPr sz="2400" kern="1200">
          <a:solidFill>
            <a:schemeClr val="tx1"/>
          </a:solidFill>
          <a:latin typeface="华文中宋" charset="0"/>
          <a:ea typeface="华文中宋" charset="0"/>
          <a:cs typeface="+mn-cs"/>
        </a:defRPr>
      </a:lvl2pPr>
      <a:lvl3pPr marL="914400" indent="508000" algn="l" defTabSz="914400" rtl="0" eaLnBrk="1" fontAlgn="auto" latinLnBrk="0" hangingPunct="1">
        <a:lnSpc>
          <a:spcPct val="100000"/>
        </a:lnSpc>
        <a:spcBef>
          <a:spcPts val="500"/>
        </a:spcBef>
        <a:buFont typeface="Arial" panose="020B0604020202020204" pitchFamily="34" charset="0"/>
        <a:buNone/>
        <a:defRPr sz="2000" kern="1200">
          <a:solidFill>
            <a:schemeClr val="tx1"/>
          </a:solidFill>
          <a:latin typeface="华文中宋" charset="0"/>
          <a:ea typeface="华文中宋" charset="0"/>
          <a:cs typeface="+mn-cs"/>
        </a:defRPr>
      </a:lvl3pPr>
      <a:lvl4pPr marL="1371600" indent="457200" algn="l" defTabSz="914400" rtl="0" eaLnBrk="1" fontAlgn="auto" latinLnBrk="0" hangingPunct="1">
        <a:lnSpc>
          <a:spcPct val="100000"/>
        </a:lnSpc>
        <a:spcBef>
          <a:spcPts val="500"/>
        </a:spcBef>
        <a:buFont typeface="Arial" panose="020B0604020202020204" pitchFamily="34" charset="0"/>
        <a:buNone/>
        <a:defRPr sz="1800" kern="1200">
          <a:solidFill>
            <a:schemeClr val="tx1"/>
          </a:solidFill>
          <a:latin typeface="华文中宋" charset="0"/>
          <a:ea typeface="华文中宋" charset="0"/>
          <a:cs typeface="+mn-cs"/>
        </a:defRPr>
      </a:lvl4pPr>
      <a:lvl5pPr marL="1828800" indent="457200" algn="l" defTabSz="914400" rtl="0" eaLnBrk="1" fontAlgn="auto" latinLnBrk="0" hangingPunct="1">
        <a:lnSpc>
          <a:spcPct val="100000"/>
        </a:lnSpc>
        <a:spcBef>
          <a:spcPts val="500"/>
        </a:spcBef>
        <a:buFont typeface="Arial" panose="020B0604020202020204" pitchFamily="34" charset="0"/>
        <a:buNone/>
        <a:defRPr sz="1800" kern="1200">
          <a:solidFill>
            <a:schemeClr val="tx1"/>
          </a:solidFill>
          <a:latin typeface="华文中宋" charset="0"/>
          <a:ea typeface="华文中宋"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4.bin"/><Relationship Id="rId2" Type="http://schemas.openxmlformats.org/officeDocument/2006/relationships/image" Target="../media/image9.wmf"/><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12.emf"/><Relationship Id="rId2" Type="http://schemas.openxmlformats.org/officeDocument/2006/relationships/oleObject" Target="../embeddings/oleObject5.bin"/><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1.xml"/><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wmf"/><Relationship Id="rId3" Type="http://schemas.openxmlformats.org/officeDocument/2006/relationships/oleObject" Target="../embeddings/oleObject7.bin"/><Relationship Id="rId2" Type="http://schemas.openxmlformats.org/officeDocument/2006/relationships/image" Target="../media/image17.jpeg"/><Relationship Id="rId1" Type="http://schemas.openxmlformats.org/officeDocument/2006/relationships/image" Target="../media/image16.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wmf"/><Relationship Id="rId2" Type="http://schemas.openxmlformats.org/officeDocument/2006/relationships/oleObject" Target="../embeddings/oleObject8.bin"/><Relationship Id="rId1" Type="http://schemas.openxmlformats.org/officeDocument/2006/relationships/image" Target="../media/image17.jpeg"/></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17.jpeg"/><Relationship Id="rId3" Type="http://schemas.openxmlformats.org/officeDocument/2006/relationships/image" Target="../media/image23.png"/><Relationship Id="rId2" Type="http://schemas.openxmlformats.org/officeDocument/2006/relationships/image" Target="../media/image22.wmf"/><Relationship Id="rId1"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24.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27.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wmf"/><Relationship Id="rId3" Type="http://schemas.openxmlformats.org/officeDocument/2006/relationships/oleObject" Target="../embeddings/oleObject10.bin"/><Relationship Id="rId2" Type="http://schemas.openxmlformats.org/officeDocument/2006/relationships/image" Target="../media/image26.jpeg"/><Relationship Id="rId1" Type="http://schemas.openxmlformats.org/officeDocument/2006/relationships/image" Target="../media/image2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37.xml.rels><?xml version="1.0" encoding="UTF-8" standalone="yes"?>
<Relationships xmlns="http://schemas.openxmlformats.org/package/2006/relationships"><Relationship Id="rId7" Type="http://schemas.openxmlformats.org/officeDocument/2006/relationships/vmlDrawing" Target="../drawings/vmlDrawing10.vml"/><Relationship Id="rId6"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oleObject" Target="../embeddings/oleObject11.bin"/><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b="1" dirty="0">
                <a:latin typeface="+mj-lt"/>
                <a:ea typeface="+mj-ea"/>
                <a:sym typeface="+mn-ea"/>
              </a:rPr>
              <a:t>递归算法</a:t>
            </a:r>
            <a:endParaRPr lang="zh-CN" altLang="en-US" b="1"/>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Picture 3"/>
          <p:cNvPicPr>
            <a:picLocks noChangeAspect="1"/>
          </p:cNvPicPr>
          <p:nvPr/>
        </p:nvPicPr>
        <p:blipFill>
          <a:blip r:embed="rId1"/>
          <a:stretch>
            <a:fillRect/>
          </a:stretch>
        </p:blipFill>
        <p:spPr>
          <a:xfrm>
            <a:off x="1010603" y="942975"/>
            <a:ext cx="4551362" cy="3598863"/>
          </a:xfrm>
          <a:prstGeom prst="rect">
            <a:avLst/>
          </a:prstGeom>
          <a:noFill/>
          <a:ln w="9525">
            <a:noFill/>
          </a:ln>
        </p:spPr>
      </p:pic>
      <p:sp>
        <p:nvSpPr>
          <p:cNvPr id="15362" name="TextBox 3"/>
          <p:cNvSpPr txBox="1"/>
          <p:nvPr/>
        </p:nvSpPr>
        <p:spPr>
          <a:xfrm>
            <a:off x="914400" y="4943475"/>
            <a:ext cx="9093835" cy="706755"/>
          </a:xfrm>
          <a:prstGeom prst="rect">
            <a:avLst/>
          </a:prstGeom>
          <a:noFill/>
          <a:ln w="9525">
            <a:noFill/>
          </a:ln>
        </p:spPr>
        <p:txBody>
          <a:bodyPr wrap="square" anchor="t">
            <a:spAutoFit/>
          </a:bodyPr>
          <a:p>
            <a:r>
              <a:rPr lang="zh-CN" altLang="en-US" sz="4000" b="1" dirty="0">
                <a:latin typeface="Arial" panose="020B0604020202020204" pitchFamily="34" charset="0"/>
                <a:ea typeface="宋体" panose="02010600030101010101" pitchFamily="2" charset="-122"/>
              </a:rPr>
              <a:t>路径数字最大和：</a:t>
            </a:r>
            <a:r>
              <a:rPr lang="en-US" altLang="zh-CN" sz="4000" b="1" dirty="0">
                <a:latin typeface="Arial" panose="020B0604020202020204" pitchFamily="34" charset="0"/>
                <a:ea typeface="宋体" panose="02010600030101010101" pitchFamily="2" charset="-122"/>
              </a:rPr>
              <a:t>7+3+8+7+5=30</a:t>
            </a:r>
            <a:endParaRPr lang="zh-CN" altLang="en-US" sz="4000" b="1" dirty="0">
              <a:latin typeface="Arial" panose="020B0604020202020204" pitchFamily="34" charset="0"/>
              <a:ea typeface="宋体" panose="02010600030101010101" pitchFamily="2" charset="-122"/>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a:xfrm>
            <a:off x="1017270" y="163195"/>
            <a:ext cx="7772400" cy="869950"/>
          </a:xfrm>
        </p:spPr>
        <p:txBody>
          <a:bodyPr vert="horz" wrap="square" lIns="91440" tIns="45720" rIns="91440" bIns="45720" anchor="b"/>
          <a:p>
            <a:pPr eaLnBrk="1" hangingPunct="1">
              <a:buNone/>
            </a:pPr>
            <a:r>
              <a:rPr lang="zh-CN" altLang="en-US" dirty="0"/>
              <a:t>深度优先搜索算法：</a:t>
            </a:r>
            <a:endParaRPr lang="zh-CN" altLang="en-US" dirty="0"/>
          </a:p>
        </p:txBody>
      </p:sp>
      <p:sp>
        <p:nvSpPr>
          <p:cNvPr id="3" name="内容占位符 2"/>
          <p:cNvSpPr>
            <a:spLocks noGrp="1"/>
          </p:cNvSpPr>
          <p:nvPr>
            <p:ph idx="1"/>
          </p:nvPr>
        </p:nvSpPr>
        <p:spPr>
          <a:xfrm>
            <a:off x="1017270" y="1216660"/>
            <a:ext cx="7950200" cy="4142105"/>
          </a:xfrm>
        </p:spPr>
        <p:txBody>
          <a:bodyPr vert="horz" wrap="square" lIns="91440" tIns="45720" rIns="91440" bIns="45720" numCol="1" anchor="t" anchorCtr="0" compatLnSpc="1">
            <a:normAutofit/>
          </a:bodyPr>
          <a:lstStyle/>
          <a:p>
            <a:pPr marL="0" marR="0" lvl="0" indent="0" algn="l" defTabSz="914400" rtl="0" eaLnBrk="1" fontAlgn="auto" latinLnBrk="0" hangingPunct="1">
              <a:lnSpc>
                <a:spcPct val="120000"/>
              </a:lnSpc>
              <a:spcBef>
                <a:spcPts val="580"/>
              </a:spcBef>
              <a:spcAft>
                <a:spcPts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dirty="0" smtClean="0">
                <a:ln>
                  <a:noFill/>
                </a:ln>
                <a:solidFill>
                  <a:schemeClr val="tx1"/>
                </a:solidFill>
                <a:effectLst/>
                <a:uLnTx/>
                <a:uFillTx/>
                <a:latin typeface="+mn-ea"/>
                <a:ea typeface="+mn-ea"/>
                <a:cs typeface="+mn-cs"/>
              </a:rPr>
              <a:t>void </a:t>
            </a:r>
            <a:r>
              <a:rPr kumimoji="0" lang="en-US" altLang="zh-CN" sz="2000" i="0" u="none" strike="noStrike" kern="0" cap="none" spc="0" normalizeH="0" baseline="0" noProof="0" dirty="0" err="1" smtClean="0">
                <a:ln>
                  <a:noFill/>
                </a:ln>
                <a:solidFill>
                  <a:schemeClr val="tx1"/>
                </a:solidFill>
                <a:effectLst/>
                <a:uLnTx/>
                <a:uFillTx/>
                <a:latin typeface="+mn-ea"/>
                <a:ea typeface="+mn-ea"/>
                <a:cs typeface="+mn-cs"/>
              </a:rPr>
              <a:t>dfs</a:t>
            </a:r>
            <a:r>
              <a:rPr kumimoji="0" lang="en-US" altLang="zh-CN" sz="2000" i="0" u="none" strike="noStrike" kern="0" cap="none" spc="0" normalizeH="0" baseline="0" noProof="0" dirty="0" smtClean="0">
                <a:ln>
                  <a:noFill/>
                </a:ln>
                <a:solidFill>
                  <a:schemeClr val="tx1"/>
                </a:solidFill>
                <a:effectLst/>
                <a:uLnTx/>
                <a:uFillTx/>
                <a:latin typeface="+mn-ea"/>
                <a:ea typeface="+mn-ea"/>
                <a:cs typeface="+mn-cs"/>
              </a:rPr>
              <a:t>(</a:t>
            </a:r>
            <a:r>
              <a:rPr kumimoji="0" lang="en-US" altLang="zh-CN" sz="2000" i="0" u="none" strike="noStrike" kern="0" cap="none" spc="0" normalizeH="0" baseline="0" noProof="0" dirty="0" err="1" smtClean="0">
                <a:ln>
                  <a:noFill/>
                </a:ln>
                <a:solidFill>
                  <a:schemeClr val="tx1"/>
                </a:solidFill>
                <a:effectLst/>
                <a:uLnTx/>
                <a:uFillTx/>
                <a:latin typeface="+mn-ea"/>
                <a:ea typeface="+mn-ea"/>
                <a:cs typeface="+mn-cs"/>
              </a:rPr>
              <a:t>i,j,sum</a:t>
            </a:r>
            <a:r>
              <a:rPr kumimoji="0" lang="en-US" altLang="zh-CN" sz="2000" i="0" u="none" strike="noStrike" kern="0" cap="none" spc="0" normalizeH="0" baseline="0" noProof="0" dirty="0" smtClean="0">
                <a:ln>
                  <a:noFill/>
                </a:ln>
                <a:solidFill>
                  <a:schemeClr val="tx1"/>
                </a:solidFill>
                <a:effectLst/>
                <a:uLnTx/>
                <a:uFillTx/>
                <a:latin typeface="+mn-ea"/>
                <a:ea typeface="+mn-ea"/>
                <a:cs typeface="+mn-cs"/>
              </a:rPr>
              <a:t>){ </a:t>
            </a:r>
            <a:r>
              <a:rPr kumimoji="0" lang="en-US" altLang="zh-CN" sz="2000" i="0" u="none" strike="noStrike" kern="0" cap="none" spc="0" normalizeH="0" baseline="0" noProof="0" dirty="0" smtClean="0">
                <a:ln>
                  <a:noFill/>
                </a:ln>
                <a:solidFill>
                  <a:schemeClr val="bg1">
                    <a:lumMod val="50000"/>
                  </a:schemeClr>
                </a:solidFill>
                <a:effectLst/>
                <a:uLnTx/>
                <a:uFillTx/>
                <a:latin typeface="+mn-ea"/>
                <a:ea typeface="+mn-ea"/>
                <a:cs typeface="+mn-cs"/>
              </a:rPr>
              <a:t>//</a:t>
            </a:r>
            <a:r>
              <a:rPr kumimoji="0" lang="zh-CN" altLang="en-US" sz="2000" i="0" u="none" strike="noStrike" kern="0" cap="none" spc="0" normalizeH="0" baseline="0" noProof="0" dirty="0" smtClean="0">
                <a:ln>
                  <a:noFill/>
                </a:ln>
                <a:solidFill>
                  <a:schemeClr val="bg1">
                    <a:lumMod val="50000"/>
                  </a:schemeClr>
                </a:solidFill>
                <a:effectLst/>
                <a:uLnTx/>
                <a:uFillTx/>
                <a:latin typeface="+mn-ea"/>
                <a:ea typeface="+mn-ea"/>
                <a:cs typeface="+mn-cs"/>
              </a:rPr>
              <a:t>从</a:t>
            </a:r>
            <a:r>
              <a:rPr kumimoji="0" lang="en-US" altLang="zh-CN" sz="2000" i="0" u="none" strike="noStrike" kern="0" cap="none" spc="0" normalizeH="0" baseline="0" noProof="0" dirty="0" smtClean="0">
                <a:ln>
                  <a:noFill/>
                </a:ln>
                <a:solidFill>
                  <a:schemeClr val="bg1">
                    <a:lumMod val="50000"/>
                  </a:schemeClr>
                </a:solidFill>
                <a:effectLst/>
                <a:uLnTx/>
                <a:uFillTx/>
                <a:latin typeface="+mn-ea"/>
                <a:ea typeface="+mn-ea"/>
                <a:cs typeface="+mn-cs"/>
              </a:rPr>
              <a:t>(</a:t>
            </a:r>
            <a:r>
              <a:rPr kumimoji="0" lang="en-US" altLang="zh-CN" sz="2000" i="0" u="none" strike="noStrike" kern="0" cap="none" spc="0" normalizeH="0" baseline="0" noProof="0" dirty="0">
                <a:ln>
                  <a:noFill/>
                </a:ln>
                <a:solidFill>
                  <a:schemeClr val="bg1">
                    <a:lumMod val="50000"/>
                  </a:schemeClr>
                </a:solidFill>
                <a:effectLst/>
                <a:uLnTx/>
                <a:uFillTx/>
                <a:latin typeface="+mn-ea"/>
                <a:ea typeface="+mn-ea"/>
                <a:cs typeface="+mn-cs"/>
              </a:rPr>
              <a:t>1,1)</a:t>
            </a:r>
            <a:r>
              <a:rPr kumimoji="0" lang="zh-CN" altLang="en-US" sz="2000" i="0" u="none" strike="noStrike" kern="0" cap="none" spc="0" normalizeH="0" baseline="0" noProof="0" dirty="0">
                <a:ln>
                  <a:noFill/>
                </a:ln>
                <a:solidFill>
                  <a:schemeClr val="bg1">
                    <a:lumMod val="50000"/>
                  </a:schemeClr>
                </a:solidFill>
                <a:effectLst/>
                <a:uLnTx/>
                <a:uFillTx/>
                <a:latin typeface="+mn-ea"/>
                <a:ea typeface="+mn-ea"/>
                <a:cs typeface="+mn-cs"/>
              </a:rPr>
              <a:t>走到（</a:t>
            </a:r>
            <a:r>
              <a:rPr kumimoji="0" lang="en-US" altLang="zh-CN" sz="2000" i="0" u="none" strike="noStrike" kern="0" cap="none" spc="0" normalizeH="0" baseline="0" noProof="0" dirty="0">
                <a:ln>
                  <a:noFill/>
                </a:ln>
                <a:solidFill>
                  <a:schemeClr val="bg1">
                    <a:lumMod val="50000"/>
                  </a:schemeClr>
                </a:solidFill>
                <a:effectLst/>
                <a:uLnTx/>
                <a:uFillTx/>
                <a:latin typeface="+mn-ea"/>
                <a:ea typeface="+mn-ea"/>
                <a:cs typeface="+mn-cs"/>
              </a:rPr>
              <a:t>i</a:t>
            </a:r>
            <a:r>
              <a:rPr kumimoji="0" lang="zh-CN" altLang="en-US" sz="2000" i="0" u="none" strike="noStrike" kern="0" cap="none" spc="0" normalizeH="0" baseline="0" noProof="0" dirty="0">
                <a:ln>
                  <a:noFill/>
                </a:ln>
                <a:solidFill>
                  <a:schemeClr val="bg1">
                    <a:lumMod val="50000"/>
                  </a:schemeClr>
                </a:solidFill>
                <a:effectLst/>
                <a:uLnTx/>
                <a:uFillTx/>
                <a:latin typeface="+mn-ea"/>
                <a:ea typeface="+mn-ea"/>
                <a:cs typeface="+mn-cs"/>
              </a:rPr>
              <a:t>，</a:t>
            </a:r>
            <a:r>
              <a:rPr kumimoji="0" lang="en-US" altLang="zh-CN" sz="2000" i="0" u="none" strike="noStrike" kern="0" cap="none" spc="0" normalizeH="0" baseline="0" noProof="0" dirty="0">
                <a:ln>
                  <a:noFill/>
                </a:ln>
                <a:solidFill>
                  <a:schemeClr val="bg1">
                    <a:lumMod val="50000"/>
                  </a:schemeClr>
                </a:solidFill>
                <a:effectLst/>
                <a:uLnTx/>
                <a:uFillTx/>
                <a:latin typeface="+mn-ea"/>
                <a:ea typeface="+mn-ea"/>
                <a:cs typeface="+mn-cs"/>
              </a:rPr>
              <a:t>j</a:t>
            </a:r>
            <a:r>
              <a:rPr kumimoji="0" lang="zh-CN" altLang="en-US" sz="2000" i="0" u="none" strike="noStrike" kern="0" cap="none" spc="0" normalizeH="0" baseline="0" noProof="0" dirty="0">
                <a:ln>
                  <a:noFill/>
                </a:ln>
                <a:solidFill>
                  <a:schemeClr val="bg1">
                    <a:lumMod val="50000"/>
                  </a:schemeClr>
                </a:solidFill>
                <a:effectLst/>
                <a:uLnTx/>
                <a:uFillTx/>
                <a:latin typeface="+mn-ea"/>
                <a:ea typeface="+mn-ea"/>
                <a:cs typeface="+mn-cs"/>
              </a:rPr>
              <a:t>）</a:t>
            </a:r>
            <a:r>
              <a:rPr kumimoji="0" lang="zh-CN" altLang="en-US" sz="2000" i="0" u="none" strike="noStrike" kern="0" cap="none" spc="0" normalizeH="0" baseline="0" noProof="0" dirty="0" smtClean="0">
                <a:ln>
                  <a:noFill/>
                </a:ln>
                <a:solidFill>
                  <a:schemeClr val="bg1">
                    <a:lumMod val="50000"/>
                  </a:schemeClr>
                </a:solidFill>
                <a:effectLst/>
                <a:uLnTx/>
                <a:uFillTx/>
                <a:latin typeface="+mn-ea"/>
                <a:ea typeface="+mn-ea"/>
                <a:cs typeface="+mn-cs"/>
              </a:rPr>
              <a:t>位置所求和</a:t>
            </a:r>
            <a:r>
              <a:rPr kumimoji="0" lang="en-US" altLang="zh-CN" sz="2000" i="0" u="none" strike="noStrike" kern="0" cap="none" spc="0" normalizeH="0" baseline="0" noProof="0" dirty="0">
                <a:ln>
                  <a:noFill/>
                </a:ln>
                <a:solidFill>
                  <a:schemeClr val="bg1">
                    <a:lumMod val="50000"/>
                  </a:schemeClr>
                </a:solidFill>
                <a:effectLst/>
                <a:uLnTx/>
                <a:uFillTx/>
                <a:latin typeface="+mn-ea"/>
                <a:ea typeface="+mn-ea"/>
                <a:cs typeface="+mn-cs"/>
              </a:rPr>
              <a:t>sum</a:t>
            </a:r>
            <a:endParaRPr kumimoji="0" lang="en-US" altLang="zh-CN" sz="2000" i="0" u="none" strike="noStrike" kern="0" cap="none" spc="0" normalizeH="0" baseline="0" noProof="0" dirty="0">
              <a:ln>
                <a:noFill/>
              </a:ln>
              <a:solidFill>
                <a:schemeClr val="bg1">
                  <a:lumMod val="50000"/>
                </a:schemeClr>
              </a:solidFill>
              <a:effectLst/>
              <a:uLnTx/>
              <a:uFillTx/>
              <a:latin typeface="+mn-ea"/>
              <a:ea typeface="+mn-ea"/>
              <a:cs typeface="+mn-cs"/>
            </a:endParaRPr>
          </a:p>
          <a:p>
            <a:pPr marL="0" marR="0" lvl="0" indent="0" algn="l" defTabSz="914400" rtl="0" eaLnBrk="1" fontAlgn="auto" latinLnBrk="0" hangingPunct="1">
              <a:lnSpc>
                <a:spcPct val="120000"/>
              </a:lnSpc>
              <a:spcBef>
                <a:spcPts val="580"/>
              </a:spcBef>
              <a:spcAft>
                <a:spcPts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dirty="0" smtClean="0">
                <a:ln>
                  <a:noFill/>
                </a:ln>
                <a:solidFill>
                  <a:schemeClr val="tx1"/>
                </a:solidFill>
                <a:effectLst/>
                <a:uLnTx/>
                <a:uFillTx/>
                <a:latin typeface="+mn-ea"/>
                <a:ea typeface="+mn-ea"/>
                <a:cs typeface="+mn-cs"/>
              </a:rPr>
              <a:t>   if(i=n) then {  </a:t>
            </a:r>
            <a:r>
              <a:rPr kumimoji="0" lang="en-US" altLang="zh-CN" sz="2000" i="0" u="none" strike="noStrike" kern="0" cap="none" spc="0" normalizeH="0" baseline="0" noProof="0" dirty="0" smtClean="0">
                <a:ln>
                  <a:noFill/>
                </a:ln>
                <a:solidFill>
                  <a:schemeClr val="bg1">
                    <a:lumMod val="50000"/>
                  </a:schemeClr>
                </a:solidFill>
                <a:effectLst/>
                <a:uLnTx/>
                <a:uFillTx/>
                <a:latin typeface="+mn-ea"/>
                <a:ea typeface="+mn-ea"/>
                <a:cs typeface="+mn-cs"/>
              </a:rPr>
              <a:t>//</a:t>
            </a:r>
            <a:r>
              <a:rPr kumimoji="0" lang="zh-CN" altLang="en-US" sz="2000" i="0" u="none" strike="noStrike" kern="0" cap="none" spc="0" normalizeH="0" baseline="0" noProof="0" dirty="0">
                <a:ln>
                  <a:noFill/>
                </a:ln>
                <a:solidFill>
                  <a:schemeClr val="bg1">
                    <a:lumMod val="50000"/>
                  </a:schemeClr>
                </a:solidFill>
                <a:effectLst/>
                <a:uLnTx/>
                <a:uFillTx/>
                <a:latin typeface="+mn-ea"/>
                <a:ea typeface="+mn-ea"/>
                <a:cs typeface="+mn-cs"/>
              </a:rPr>
              <a:t>走到最后一行</a:t>
            </a:r>
            <a:endParaRPr kumimoji="0" lang="en-US" altLang="zh-CN" sz="2000" i="0" u="none" strike="noStrike" kern="0" cap="none" spc="0" normalizeH="0" baseline="0" noProof="0" dirty="0">
              <a:ln>
                <a:noFill/>
              </a:ln>
              <a:solidFill>
                <a:schemeClr val="bg1">
                  <a:lumMod val="50000"/>
                </a:schemeClr>
              </a:solidFill>
              <a:effectLst/>
              <a:uLnTx/>
              <a:uFillTx/>
              <a:latin typeface="+mn-ea"/>
              <a:ea typeface="+mn-ea"/>
              <a:cs typeface="+mn-cs"/>
            </a:endParaRPr>
          </a:p>
          <a:p>
            <a:pPr marL="0" marR="0" lvl="0" indent="0" algn="l" defTabSz="914400" rtl="0" eaLnBrk="1" fontAlgn="auto" latinLnBrk="0" hangingPunct="1">
              <a:lnSpc>
                <a:spcPct val="120000"/>
              </a:lnSpc>
              <a:spcBef>
                <a:spcPts val="580"/>
              </a:spcBef>
              <a:spcAft>
                <a:spcPts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dirty="0">
                <a:ln>
                  <a:noFill/>
                </a:ln>
                <a:solidFill>
                  <a:schemeClr val="tx1"/>
                </a:solidFill>
                <a:effectLst/>
                <a:uLnTx/>
                <a:uFillTx/>
                <a:latin typeface="+mn-ea"/>
                <a:ea typeface="+mn-ea"/>
                <a:cs typeface="+mn-cs"/>
              </a:rPr>
              <a:t>      </a:t>
            </a:r>
            <a:r>
              <a:rPr kumimoji="0" lang="en-US" altLang="zh-CN" sz="2000" i="0" u="none" strike="noStrike" kern="0" cap="none" spc="0" normalizeH="0" baseline="0" noProof="0" dirty="0" err="1">
                <a:ln>
                  <a:noFill/>
                </a:ln>
                <a:solidFill>
                  <a:schemeClr val="tx1"/>
                </a:solidFill>
                <a:effectLst/>
                <a:uLnTx/>
                <a:uFillTx/>
                <a:latin typeface="+mn-ea"/>
                <a:ea typeface="+mn-ea"/>
                <a:cs typeface="+mn-cs"/>
              </a:rPr>
              <a:t>ans</a:t>
            </a:r>
            <a:r>
              <a:rPr kumimoji="0" lang="en-US" altLang="zh-CN" sz="2000" i="0" u="none" strike="noStrike" kern="0" cap="none" spc="0" normalizeH="0" baseline="0" noProof="0" dirty="0">
                <a:ln>
                  <a:noFill/>
                </a:ln>
                <a:solidFill>
                  <a:schemeClr val="tx1"/>
                </a:solidFill>
                <a:effectLst/>
                <a:uLnTx/>
                <a:uFillTx/>
                <a:latin typeface="+mn-ea"/>
                <a:ea typeface="+mn-ea"/>
                <a:cs typeface="+mn-cs"/>
              </a:rPr>
              <a:t>=max(</a:t>
            </a:r>
            <a:r>
              <a:rPr kumimoji="0" lang="en-US" altLang="zh-CN" sz="2000" i="0" u="none" strike="noStrike" kern="0" cap="none" spc="0" normalizeH="0" baseline="0" noProof="0" dirty="0" err="1">
                <a:ln>
                  <a:noFill/>
                </a:ln>
                <a:solidFill>
                  <a:schemeClr val="tx1"/>
                </a:solidFill>
                <a:effectLst/>
                <a:uLnTx/>
                <a:uFillTx/>
                <a:latin typeface="+mn-ea"/>
                <a:ea typeface="+mn-ea"/>
                <a:cs typeface="+mn-cs"/>
              </a:rPr>
              <a:t>ans,sum</a:t>
            </a:r>
            <a:r>
              <a:rPr kumimoji="0" lang="en-US" altLang="zh-CN" sz="2000" i="0" u="none" strike="noStrike" kern="0" cap="none" spc="0" normalizeH="0" baseline="0" noProof="0" dirty="0">
                <a:ln>
                  <a:noFill/>
                </a:ln>
                <a:solidFill>
                  <a:schemeClr val="tx1"/>
                </a:solidFill>
                <a:effectLst/>
                <a:uLnTx/>
                <a:uFillTx/>
                <a:latin typeface="+mn-ea"/>
                <a:ea typeface="+mn-ea"/>
                <a:cs typeface="+mn-cs"/>
              </a:rPr>
              <a:t>);</a:t>
            </a:r>
            <a:endParaRPr kumimoji="0" lang="en-US" altLang="zh-CN" sz="2000"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ts val="580"/>
              </a:spcBef>
              <a:spcAft>
                <a:spcPts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dirty="0">
                <a:ln>
                  <a:noFill/>
                </a:ln>
                <a:solidFill>
                  <a:schemeClr val="tx1"/>
                </a:solidFill>
                <a:effectLst/>
                <a:uLnTx/>
                <a:uFillTx/>
                <a:latin typeface="+mn-ea"/>
                <a:ea typeface="+mn-ea"/>
                <a:cs typeface="+mn-cs"/>
              </a:rPr>
              <a:t>      </a:t>
            </a:r>
            <a:r>
              <a:rPr kumimoji="0" lang="en-US" altLang="zh-CN" sz="2000" i="0" u="none" strike="noStrike" kern="0" cap="none" spc="0" normalizeH="0" baseline="0" noProof="0" dirty="0" smtClean="0">
                <a:ln>
                  <a:noFill/>
                </a:ln>
                <a:solidFill>
                  <a:schemeClr val="tx1"/>
                </a:solidFill>
                <a:effectLst/>
                <a:uLnTx/>
                <a:uFillTx/>
                <a:latin typeface="+mn-ea"/>
                <a:ea typeface="+mn-ea"/>
                <a:cs typeface="+mn-cs"/>
              </a:rPr>
              <a:t>return;</a:t>
            </a:r>
            <a:endParaRPr kumimoji="0" lang="en-US" altLang="zh-CN" sz="2000"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ts val="580"/>
              </a:spcBef>
              <a:spcAft>
                <a:spcPts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dirty="0" smtClean="0">
                <a:ln>
                  <a:noFill/>
                </a:ln>
                <a:solidFill>
                  <a:schemeClr val="tx1"/>
                </a:solidFill>
                <a:effectLst/>
                <a:uLnTx/>
                <a:uFillTx/>
                <a:latin typeface="+mn-ea"/>
                <a:ea typeface="+mn-ea"/>
                <a:cs typeface="+mn-cs"/>
              </a:rPr>
              <a:t>   };</a:t>
            </a:r>
            <a:endParaRPr kumimoji="0" lang="en-US" altLang="zh-CN" sz="2000"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ts val="580"/>
              </a:spcBef>
              <a:spcAft>
                <a:spcPts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dirty="0">
                <a:ln>
                  <a:noFill/>
                </a:ln>
                <a:solidFill>
                  <a:schemeClr val="tx1"/>
                </a:solidFill>
                <a:effectLst/>
                <a:uLnTx/>
                <a:uFillTx/>
                <a:latin typeface="+mn-ea"/>
                <a:ea typeface="+mn-ea"/>
                <a:cs typeface="+mn-cs"/>
              </a:rPr>
              <a:t>   </a:t>
            </a:r>
            <a:r>
              <a:rPr kumimoji="0" lang="en-US" altLang="zh-CN" sz="2000" i="0" u="none" strike="noStrike" kern="0" cap="none" spc="0" normalizeH="0" baseline="0" noProof="0" dirty="0" err="1" smtClean="0">
                <a:ln>
                  <a:noFill/>
                </a:ln>
                <a:solidFill>
                  <a:schemeClr val="tx1"/>
                </a:solidFill>
                <a:effectLst/>
                <a:uLnTx/>
                <a:uFillTx/>
                <a:latin typeface="+mn-ea"/>
                <a:ea typeface="+mn-ea"/>
                <a:cs typeface="+mn-cs"/>
              </a:rPr>
              <a:t>dfs</a:t>
            </a:r>
            <a:r>
              <a:rPr kumimoji="0" lang="en-US" altLang="zh-CN" sz="2000" i="0" u="none" strike="noStrike" kern="0" cap="none" spc="0" normalizeH="0" baseline="0" noProof="0" dirty="0" smtClean="0">
                <a:ln>
                  <a:noFill/>
                </a:ln>
                <a:solidFill>
                  <a:schemeClr val="tx1"/>
                </a:solidFill>
                <a:effectLst/>
                <a:uLnTx/>
                <a:uFillTx/>
                <a:latin typeface="+mn-ea"/>
                <a:ea typeface="+mn-ea"/>
                <a:cs typeface="+mn-cs"/>
              </a:rPr>
              <a:t>(</a:t>
            </a:r>
            <a:r>
              <a:rPr kumimoji="0" lang="zh-CN" altLang="en-US" sz="2000" i="0" u="none" strike="noStrike" kern="0" cap="none" spc="0" normalizeH="0" baseline="0" noProof="0" dirty="0" smtClean="0">
                <a:ln>
                  <a:noFill/>
                </a:ln>
                <a:solidFill>
                  <a:schemeClr val="tx1"/>
                </a:solidFill>
                <a:effectLst/>
                <a:uLnTx/>
                <a:uFillTx/>
                <a:latin typeface="+mn-ea"/>
                <a:ea typeface="+mn-ea"/>
                <a:cs typeface="+mn-cs"/>
              </a:rPr>
              <a:t>向左下方走</a:t>
            </a:r>
            <a:r>
              <a:rPr kumimoji="0" lang="en-US" altLang="zh-CN" sz="2000" i="0" u="none" strike="noStrike" kern="0" cap="none" spc="0" normalizeH="0" baseline="0" noProof="0" dirty="0" smtClean="0">
                <a:ln>
                  <a:noFill/>
                </a:ln>
                <a:solidFill>
                  <a:schemeClr val="tx1"/>
                </a:solidFill>
                <a:effectLst/>
                <a:uLnTx/>
                <a:uFillTx/>
                <a:latin typeface="+mn-ea"/>
                <a:ea typeface="+mn-ea"/>
                <a:cs typeface="+mn-cs"/>
              </a:rPr>
              <a:t>,sum+</a:t>
            </a:r>
            <a:r>
              <a:rPr kumimoji="0" lang="zh-CN" altLang="en-US" sz="2000" i="0" u="none" strike="noStrike" kern="0" cap="none" spc="0" normalizeH="0" baseline="0" noProof="0" dirty="0" smtClean="0">
                <a:ln>
                  <a:noFill/>
                </a:ln>
                <a:solidFill>
                  <a:schemeClr val="tx1"/>
                </a:solidFill>
                <a:effectLst/>
                <a:uLnTx/>
                <a:uFillTx/>
                <a:latin typeface="+mn-ea"/>
                <a:ea typeface="+mn-ea"/>
                <a:cs typeface="+mn-cs"/>
              </a:rPr>
              <a:t>左下的值</a:t>
            </a:r>
            <a:r>
              <a:rPr kumimoji="0" lang="en-US" altLang="zh-CN" sz="2000" i="0" u="none" strike="noStrike" kern="0" cap="none" spc="0" normalizeH="0" baseline="0" noProof="0" dirty="0" smtClean="0">
                <a:ln>
                  <a:noFill/>
                </a:ln>
                <a:solidFill>
                  <a:schemeClr val="tx1"/>
                </a:solidFill>
                <a:effectLst/>
                <a:uLnTx/>
                <a:uFillTx/>
                <a:latin typeface="+mn-ea"/>
                <a:ea typeface="+mn-ea"/>
                <a:cs typeface="+mn-cs"/>
              </a:rPr>
              <a:t>)</a:t>
            </a:r>
            <a:r>
              <a:rPr kumimoji="0" lang="zh-CN" altLang="en-US" sz="2000" i="0" u="none" strike="noStrike" kern="0" cap="none" spc="0" normalizeH="0" baseline="0" noProof="0" dirty="0">
                <a:ln>
                  <a:noFill/>
                </a:ln>
                <a:solidFill>
                  <a:schemeClr val="tx1"/>
                </a:solidFill>
                <a:effectLst/>
                <a:uLnTx/>
                <a:uFillTx/>
                <a:latin typeface="+mn-ea"/>
                <a:ea typeface="+mn-ea"/>
                <a:cs typeface="+mn-cs"/>
              </a:rPr>
              <a:t>；</a:t>
            </a:r>
            <a:endParaRPr kumimoji="0" lang="en-US" altLang="zh-CN" sz="2000"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ts val="580"/>
              </a:spcBef>
              <a:spcAft>
                <a:spcPts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dirty="0">
                <a:ln>
                  <a:noFill/>
                </a:ln>
                <a:solidFill>
                  <a:schemeClr val="tx1"/>
                </a:solidFill>
                <a:effectLst/>
                <a:uLnTx/>
                <a:uFillTx/>
                <a:latin typeface="+mn-ea"/>
                <a:ea typeface="+mn-ea"/>
                <a:cs typeface="+mn-cs"/>
              </a:rPr>
              <a:t>   </a:t>
            </a:r>
            <a:r>
              <a:rPr kumimoji="0" lang="en-US" altLang="zh-CN" sz="2000" i="0" u="none" strike="noStrike" kern="0" cap="none" spc="0" normalizeH="0" baseline="0" noProof="0" dirty="0" err="1" smtClean="0">
                <a:ln>
                  <a:noFill/>
                </a:ln>
                <a:solidFill>
                  <a:schemeClr val="tx1"/>
                </a:solidFill>
                <a:effectLst/>
                <a:uLnTx/>
                <a:uFillTx/>
                <a:latin typeface="+mn-ea"/>
                <a:ea typeface="+mn-ea"/>
                <a:cs typeface="+mn-cs"/>
              </a:rPr>
              <a:t>dfs</a:t>
            </a:r>
            <a:r>
              <a:rPr kumimoji="0" lang="en-US" altLang="zh-CN" sz="2000" i="0" u="none" strike="noStrike" kern="0" cap="none" spc="0" normalizeH="0" baseline="0" noProof="0" dirty="0" smtClean="0">
                <a:ln>
                  <a:noFill/>
                </a:ln>
                <a:solidFill>
                  <a:schemeClr val="tx1"/>
                </a:solidFill>
                <a:effectLst/>
                <a:uLnTx/>
                <a:uFillTx/>
                <a:latin typeface="+mn-ea"/>
                <a:ea typeface="+mn-ea"/>
                <a:cs typeface="+mn-cs"/>
              </a:rPr>
              <a:t>(</a:t>
            </a:r>
            <a:r>
              <a:rPr kumimoji="0" lang="zh-CN" altLang="en-US" sz="2000" i="0" u="none" strike="noStrike" kern="0" cap="none" spc="0" normalizeH="0" baseline="0" noProof="0" dirty="0" smtClean="0">
                <a:ln>
                  <a:noFill/>
                </a:ln>
                <a:solidFill>
                  <a:schemeClr val="tx1"/>
                </a:solidFill>
                <a:effectLst/>
                <a:uLnTx/>
                <a:uFillTx/>
                <a:latin typeface="+mn-ea"/>
                <a:ea typeface="+mn-ea"/>
                <a:cs typeface="+mn-cs"/>
              </a:rPr>
              <a:t>向右下方走</a:t>
            </a:r>
            <a:r>
              <a:rPr kumimoji="0" lang="en-US" altLang="zh-CN" sz="2000" i="0" u="none" strike="noStrike" kern="0" cap="none" spc="0" normalizeH="0" baseline="0" noProof="0" dirty="0">
                <a:ln>
                  <a:noFill/>
                </a:ln>
                <a:solidFill>
                  <a:schemeClr val="tx1"/>
                </a:solidFill>
                <a:effectLst/>
                <a:uLnTx/>
                <a:uFillTx/>
                <a:latin typeface="+mn-ea"/>
                <a:ea typeface="+mn-ea"/>
                <a:cs typeface="+mn-cs"/>
              </a:rPr>
              <a:t>, sum</a:t>
            </a:r>
            <a:r>
              <a:rPr kumimoji="0" lang="en-US" altLang="zh-CN" sz="2000" i="0" u="none" strike="noStrike" kern="0" cap="none" spc="0" normalizeH="0" baseline="0" noProof="0" dirty="0" smtClean="0">
                <a:ln>
                  <a:noFill/>
                </a:ln>
                <a:solidFill>
                  <a:schemeClr val="tx1"/>
                </a:solidFill>
                <a:effectLst/>
                <a:uLnTx/>
                <a:uFillTx/>
                <a:latin typeface="+mn-ea"/>
                <a:ea typeface="+mn-ea"/>
                <a:cs typeface="+mn-cs"/>
              </a:rPr>
              <a:t>+</a:t>
            </a:r>
            <a:r>
              <a:rPr kumimoji="0" lang="zh-CN" altLang="en-US" sz="2000" i="0" u="none" strike="noStrike" kern="0" cap="none" spc="0" normalizeH="0" baseline="0" noProof="0" dirty="0" smtClean="0">
                <a:ln>
                  <a:noFill/>
                </a:ln>
                <a:solidFill>
                  <a:schemeClr val="tx1"/>
                </a:solidFill>
                <a:effectLst/>
                <a:uLnTx/>
                <a:uFillTx/>
                <a:latin typeface="+mn-ea"/>
                <a:ea typeface="+mn-ea"/>
                <a:cs typeface="+mn-cs"/>
              </a:rPr>
              <a:t>右下</a:t>
            </a:r>
            <a:r>
              <a:rPr kumimoji="0" lang="zh-CN" altLang="en-US" sz="2000" i="0" u="none" strike="noStrike" kern="0" cap="none" spc="0" normalizeH="0" baseline="0" noProof="0" dirty="0">
                <a:ln>
                  <a:noFill/>
                </a:ln>
                <a:solidFill>
                  <a:schemeClr val="tx1"/>
                </a:solidFill>
                <a:effectLst/>
                <a:uLnTx/>
                <a:uFillTx/>
                <a:latin typeface="+mn-ea"/>
                <a:ea typeface="+mn-ea"/>
                <a:cs typeface="+mn-cs"/>
              </a:rPr>
              <a:t>的值</a:t>
            </a:r>
            <a:r>
              <a:rPr kumimoji="0" lang="en-US" altLang="zh-CN" sz="2000" i="0" u="none" strike="noStrike" kern="0" cap="none" spc="0" normalizeH="0" baseline="0" noProof="0" dirty="0" smtClean="0">
                <a:ln>
                  <a:noFill/>
                </a:ln>
                <a:solidFill>
                  <a:schemeClr val="tx1"/>
                </a:solidFill>
                <a:effectLst/>
                <a:uLnTx/>
                <a:uFillTx/>
                <a:latin typeface="+mn-ea"/>
                <a:ea typeface="+mn-ea"/>
                <a:cs typeface="+mn-cs"/>
              </a:rPr>
              <a:t>)</a:t>
            </a:r>
            <a:r>
              <a:rPr kumimoji="0" lang="zh-CN" altLang="en-US" sz="2000" i="0" u="none" strike="noStrike" kern="0" cap="none" spc="0" normalizeH="0" baseline="0" noProof="0" dirty="0" smtClean="0">
                <a:ln>
                  <a:noFill/>
                </a:ln>
                <a:solidFill>
                  <a:schemeClr val="tx1"/>
                </a:solidFill>
                <a:effectLst/>
                <a:uLnTx/>
                <a:uFillTx/>
                <a:latin typeface="+mn-ea"/>
                <a:ea typeface="+mn-ea"/>
                <a:cs typeface="+mn-cs"/>
              </a:rPr>
              <a:t>；</a:t>
            </a:r>
            <a:endParaRPr kumimoji="0" lang="en-US" altLang="zh-CN" sz="2000"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ts val="580"/>
              </a:spcBef>
              <a:spcAft>
                <a:spcPts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dirty="0" smtClean="0">
                <a:ln>
                  <a:noFill/>
                </a:ln>
                <a:solidFill>
                  <a:schemeClr val="tx1"/>
                </a:solidFill>
                <a:effectLst/>
                <a:uLnTx/>
                <a:uFillTx/>
                <a:latin typeface="+mn-ea"/>
                <a:ea typeface="+mn-ea"/>
                <a:cs typeface="+mn-cs"/>
              </a:rPr>
              <a:t>   return;</a:t>
            </a:r>
            <a:endParaRPr kumimoji="0" lang="en-US" altLang="zh-CN" sz="2000"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ts val="580"/>
              </a:spcBef>
              <a:spcAft>
                <a:spcPts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dirty="0" smtClean="0">
                <a:ln>
                  <a:noFill/>
                </a:ln>
                <a:solidFill>
                  <a:schemeClr val="tx1"/>
                </a:solidFill>
                <a:effectLst/>
                <a:uLnTx/>
                <a:uFillTx/>
                <a:latin typeface="+mn-ea"/>
                <a:ea typeface="+mn-ea"/>
                <a:cs typeface="+mn-cs"/>
              </a:rPr>
              <a:t>}</a:t>
            </a:r>
            <a:endParaRPr kumimoji="0" lang="zh-CN" altLang="en-US" sz="2000"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ts val="580"/>
              </a:spcBef>
              <a:spcAft>
                <a:spcPts val="0"/>
              </a:spcAft>
              <a:buClr>
                <a:schemeClr val="hlink"/>
              </a:buClr>
              <a:buSzPct val="70000"/>
              <a:buFont typeface="Wingdings" panose="05000000000000000000" pitchFamily="2" charset="2"/>
              <a:buNone/>
              <a:defRPr/>
            </a:pPr>
            <a:endParaRPr kumimoji="0" lang="zh-CN" altLang="en-US" sz="2000" i="0" u="none" strike="noStrike" kern="0" cap="none" spc="0" normalizeH="0" baseline="0" noProof="0" dirty="0">
              <a:ln>
                <a:noFill/>
              </a:ln>
              <a:solidFill>
                <a:schemeClr val="tx1"/>
              </a:solidFill>
              <a:effectLst/>
              <a:uLnTx/>
              <a:uFillTx/>
              <a:latin typeface="+mn-lt"/>
              <a:ea typeface="+mn-ea"/>
              <a:cs typeface="+mn-cs"/>
            </a:endParaRPr>
          </a:p>
        </p:txBody>
      </p:sp>
      <p:pic>
        <p:nvPicPr>
          <p:cNvPr id="16388" name="Picture 2"/>
          <p:cNvPicPr>
            <a:picLocks noChangeAspect="1"/>
          </p:cNvPicPr>
          <p:nvPr/>
        </p:nvPicPr>
        <p:blipFill>
          <a:blip r:embed="rId1"/>
          <a:stretch>
            <a:fillRect/>
          </a:stretch>
        </p:blipFill>
        <p:spPr>
          <a:xfrm>
            <a:off x="7546340" y="2981643"/>
            <a:ext cx="3708400" cy="2932112"/>
          </a:xfrm>
          <a:prstGeom prst="rect">
            <a:avLst/>
          </a:prstGeom>
          <a:noFill/>
          <a:ln w="9525">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852488" y="326708"/>
            <a:ext cx="2808287" cy="796925"/>
          </a:xfrm>
        </p:spPr>
        <p:txBody>
          <a:bodyPr vert="horz" wrap="square" lIns="91440" tIns="45720" rIns="91440" bIns="45720" anchor="b"/>
          <a:p>
            <a:pPr eaLnBrk="1" hangingPunct="1"/>
            <a:r>
              <a:rPr lang="zh-CN" altLang="en-US" dirty="0"/>
              <a:t>代码实现：</a:t>
            </a:r>
            <a:endParaRPr lang="zh-CN" altLang="en-US" dirty="0"/>
          </a:p>
        </p:txBody>
      </p:sp>
      <p:sp>
        <p:nvSpPr>
          <p:cNvPr id="3" name="内容占位符 2"/>
          <p:cNvSpPr>
            <a:spLocks noGrp="1"/>
          </p:cNvSpPr>
          <p:nvPr>
            <p:ph idx="1"/>
          </p:nvPr>
        </p:nvSpPr>
        <p:spPr>
          <a:xfrm>
            <a:off x="852805" y="1448435"/>
            <a:ext cx="7104380" cy="3600450"/>
          </a:xfrm>
        </p:spPr>
        <p:txBody>
          <a:bodyPr vert="horz" wrap="square" lIns="91440" tIns="45720" rIns="91440" bIns="45720" numCol="1" anchor="t" anchorCtr="0" compatLnSpc="1">
            <a:normAutofit/>
          </a:bodyPr>
          <a:lstStyle/>
          <a:p>
            <a:pPr marL="342900" marR="0" lvl="0" indent="-342900" algn="l" defTabSz="914400" rtl="0" eaLnBrk="0" fontAlgn="base" latinLnBrk="0" hangingPunct="0">
              <a:lnSpc>
                <a:spcPct val="120000"/>
              </a:lnSpc>
              <a:spcBef>
                <a:spcPct val="0"/>
              </a:spcBef>
              <a:spcAft>
                <a:spcPct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smtClean="0">
                <a:ln>
                  <a:noFill/>
                </a:ln>
                <a:solidFill>
                  <a:schemeClr val="tx1"/>
                </a:solidFill>
                <a:effectLst/>
                <a:uLnTx/>
                <a:uFillTx/>
                <a:latin typeface="+mn-lt"/>
                <a:ea typeface="+mn-ea"/>
                <a:cs typeface="+mn-cs"/>
              </a:rPr>
              <a:t>void dfs(int i, int j, long sum){//</a:t>
            </a:r>
            <a:r>
              <a:rPr kumimoji="0" lang="zh-CN" altLang="zh-CN" sz="2000" i="0" u="none" strike="noStrike" kern="0" cap="none" spc="0" normalizeH="0" baseline="0" noProof="0" smtClean="0">
                <a:ln>
                  <a:noFill/>
                </a:ln>
                <a:solidFill>
                  <a:schemeClr val="tx1"/>
                </a:solidFill>
                <a:effectLst/>
                <a:uLnTx/>
                <a:uFillTx/>
                <a:latin typeface="+mn-lt"/>
                <a:ea typeface="+mn-ea"/>
                <a:cs typeface="+mn-cs"/>
              </a:rPr>
              <a:t>位置</a:t>
            </a:r>
            <a:r>
              <a:rPr kumimoji="0" lang="en-US" altLang="zh-CN" sz="2000" i="0" u="none" strike="noStrike" kern="0" cap="none" spc="0" normalizeH="0" baseline="0" noProof="0" smtClean="0">
                <a:ln>
                  <a:noFill/>
                </a:ln>
                <a:solidFill>
                  <a:schemeClr val="tx1"/>
                </a:solidFill>
                <a:effectLst/>
                <a:uLnTx/>
                <a:uFillTx/>
                <a:latin typeface="+mn-lt"/>
                <a:ea typeface="+mn-ea"/>
                <a:cs typeface="+mn-cs"/>
              </a:rPr>
              <a:t>(i,j)</a:t>
            </a:r>
            <a:r>
              <a:rPr kumimoji="0" lang="zh-CN" altLang="zh-CN" sz="2000" i="0" u="none" strike="noStrike" kern="0" cap="none" spc="0" normalizeH="0" baseline="0" noProof="0" smtClean="0">
                <a:ln>
                  <a:noFill/>
                </a:ln>
                <a:solidFill>
                  <a:schemeClr val="tx1"/>
                </a:solidFill>
                <a:effectLst/>
                <a:uLnTx/>
                <a:uFillTx/>
                <a:latin typeface="+mn-lt"/>
                <a:ea typeface="+mn-ea"/>
                <a:cs typeface="+mn-cs"/>
              </a:rPr>
              <a:t>，总和</a:t>
            </a:r>
            <a:r>
              <a:rPr kumimoji="0" lang="en-US" altLang="zh-CN" sz="2000" i="0" u="none" strike="noStrike" kern="0" cap="none" spc="0" normalizeH="0" baseline="0" noProof="0" smtClean="0">
                <a:ln>
                  <a:noFill/>
                </a:ln>
                <a:solidFill>
                  <a:schemeClr val="tx1"/>
                </a:solidFill>
                <a:effectLst/>
                <a:uLnTx/>
                <a:uFillTx/>
                <a:latin typeface="+mn-lt"/>
                <a:ea typeface="+mn-ea"/>
                <a:cs typeface="+mn-cs"/>
              </a:rPr>
              <a:t>sum </a:t>
            </a:r>
            <a:endParaRPr kumimoji="0" lang="zh-CN" altLang="zh-CN" sz="200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0"/>
              </a:spcBef>
              <a:spcAft>
                <a:spcPct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smtClean="0">
                <a:ln>
                  <a:noFill/>
                </a:ln>
                <a:solidFill>
                  <a:schemeClr val="tx1"/>
                </a:solidFill>
                <a:effectLst/>
                <a:uLnTx/>
                <a:uFillTx/>
                <a:latin typeface="+mn-lt"/>
                <a:ea typeface="+mn-ea"/>
                <a:cs typeface="+mn-cs"/>
              </a:rPr>
              <a:t>	if(i==n){//</a:t>
            </a:r>
            <a:r>
              <a:rPr kumimoji="0" lang="zh-CN" altLang="zh-CN" sz="2000" i="0" u="none" strike="noStrike" kern="0" cap="none" spc="0" normalizeH="0" baseline="0" noProof="0" smtClean="0">
                <a:ln>
                  <a:noFill/>
                </a:ln>
                <a:solidFill>
                  <a:schemeClr val="tx1"/>
                </a:solidFill>
                <a:effectLst/>
                <a:uLnTx/>
                <a:uFillTx/>
                <a:latin typeface="+mn-lt"/>
                <a:ea typeface="+mn-ea"/>
                <a:cs typeface="+mn-cs"/>
              </a:rPr>
              <a:t>走到最后一行</a:t>
            </a:r>
            <a:r>
              <a:rPr kumimoji="0" lang="en-US" altLang="zh-CN" sz="2000" i="0" u="none" strike="noStrike" kern="0" cap="none" spc="0" normalizeH="0" baseline="0" noProof="0" smtClean="0">
                <a:ln>
                  <a:noFill/>
                </a:ln>
                <a:solidFill>
                  <a:schemeClr val="tx1"/>
                </a:solidFill>
                <a:effectLst/>
                <a:uLnTx/>
                <a:uFillTx/>
                <a:latin typeface="+mn-lt"/>
                <a:ea typeface="+mn-ea"/>
                <a:cs typeface="+mn-cs"/>
              </a:rPr>
              <a:t> </a:t>
            </a:r>
            <a:endParaRPr kumimoji="0" lang="zh-CN" altLang="zh-CN" sz="200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0"/>
              </a:spcBef>
              <a:spcAft>
                <a:spcPct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smtClean="0">
                <a:ln>
                  <a:noFill/>
                </a:ln>
                <a:solidFill>
                  <a:schemeClr val="tx1"/>
                </a:solidFill>
                <a:effectLst/>
                <a:uLnTx/>
                <a:uFillTx/>
                <a:latin typeface="+mn-lt"/>
                <a:ea typeface="+mn-ea"/>
                <a:cs typeface="+mn-cs"/>
              </a:rPr>
              <a:t>		if(sum&gt;ans) ans=sum;//</a:t>
            </a:r>
            <a:r>
              <a:rPr kumimoji="0" lang="zh-CN" altLang="zh-CN" sz="2000" i="0" u="none" strike="noStrike" kern="0" cap="none" spc="0" normalizeH="0" baseline="0" noProof="0" smtClean="0">
                <a:ln>
                  <a:noFill/>
                </a:ln>
                <a:solidFill>
                  <a:schemeClr val="tx1"/>
                </a:solidFill>
                <a:effectLst/>
                <a:uLnTx/>
                <a:uFillTx/>
                <a:latin typeface="+mn-lt"/>
                <a:ea typeface="+mn-ea"/>
                <a:cs typeface="+mn-cs"/>
              </a:rPr>
              <a:t>维护更优值</a:t>
            </a:r>
            <a:r>
              <a:rPr kumimoji="0" lang="en-US" altLang="zh-CN" sz="2000" i="0" u="none" strike="noStrike" kern="0" cap="none" spc="0" normalizeH="0" baseline="0" noProof="0" smtClean="0">
                <a:ln>
                  <a:noFill/>
                </a:ln>
                <a:solidFill>
                  <a:schemeClr val="tx1"/>
                </a:solidFill>
                <a:effectLst/>
                <a:uLnTx/>
                <a:uFillTx/>
                <a:latin typeface="+mn-lt"/>
                <a:ea typeface="+mn-ea"/>
                <a:cs typeface="+mn-cs"/>
              </a:rPr>
              <a:t>ans</a:t>
            </a:r>
            <a:endParaRPr kumimoji="0" lang="zh-CN" altLang="zh-CN" sz="200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0"/>
              </a:spcBef>
              <a:spcAft>
                <a:spcPct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smtClean="0">
                <a:ln>
                  <a:noFill/>
                </a:ln>
                <a:solidFill>
                  <a:schemeClr val="tx1"/>
                </a:solidFill>
                <a:effectLst/>
                <a:uLnTx/>
                <a:uFillTx/>
                <a:latin typeface="+mn-lt"/>
                <a:ea typeface="+mn-ea"/>
                <a:cs typeface="+mn-cs"/>
              </a:rPr>
              <a:t>		return;</a:t>
            </a:r>
            <a:endParaRPr kumimoji="0" lang="zh-CN" altLang="zh-CN" sz="200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0"/>
              </a:spcBef>
              <a:spcAft>
                <a:spcPct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smtClean="0">
                <a:ln>
                  <a:noFill/>
                </a:ln>
                <a:solidFill>
                  <a:schemeClr val="tx1"/>
                </a:solidFill>
                <a:effectLst/>
                <a:uLnTx/>
                <a:uFillTx/>
                <a:latin typeface="+mn-lt"/>
                <a:ea typeface="+mn-ea"/>
                <a:cs typeface="+mn-cs"/>
              </a:rPr>
              <a:t>	}</a:t>
            </a:r>
            <a:endParaRPr kumimoji="0" lang="zh-CN" altLang="zh-CN" sz="200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0"/>
              </a:spcBef>
              <a:spcAft>
                <a:spcPct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smtClean="0">
                <a:ln>
                  <a:noFill/>
                </a:ln>
                <a:solidFill>
                  <a:schemeClr val="tx1"/>
                </a:solidFill>
                <a:effectLst/>
                <a:uLnTx/>
                <a:uFillTx/>
                <a:latin typeface="+mn-lt"/>
                <a:ea typeface="+mn-ea"/>
                <a:cs typeface="+mn-cs"/>
              </a:rPr>
              <a:t>	dfs(i+1,j,sum+a[i+1][j]);//</a:t>
            </a:r>
            <a:r>
              <a:rPr kumimoji="0" lang="zh-CN" altLang="zh-CN" sz="2000" i="0" u="none" strike="noStrike" kern="0" cap="none" spc="0" normalizeH="0" baseline="0" noProof="0" smtClean="0">
                <a:ln>
                  <a:noFill/>
                </a:ln>
                <a:solidFill>
                  <a:schemeClr val="tx1"/>
                </a:solidFill>
                <a:effectLst/>
                <a:uLnTx/>
                <a:uFillTx/>
                <a:latin typeface="+mn-lt"/>
                <a:ea typeface="+mn-ea"/>
                <a:cs typeface="+mn-cs"/>
              </a:rPr>
              <a:t>往下走</a:t>
            </a:r>
            <a:r>
              <a:rPr kumimoji="0" lang="en-US" altLang="zh-CN" sz="2000" i="0" u="none" strike="noStrike" kern="0" cap="none" spc="0" normalizeH="0" baseline="0" noProof="0" smtClean="0">
                <a:ln>
                  <a:noFill/>
                </a:ln>
                <a:solidFill>
                  <a:schemeClr val="tx1"/>
                </a:solidFill>
                <a:effectLst/>
                <a:uLnTx/>
                <a:uFillTx/>
                <a:latin typeface="+mn-lt"/>
                <a:ea typeface="+mn-ea"/>
                <a:cs typeface="+mn-cs"/>
              </a:rPr>
              <a:t> </a:t>
            </a:r>
            <a:endParaRPr kumimoji="0" lang="zh-CN" altLang="zh-CN" sz="200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0"/>
              </a:spcBef>
              <a:spcAft>
                <a:spcPct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smtClean="0">
                <a:ln>
                  <a:noFill/>
                </a:ln>
                <a:solidFill>
                  <a:schemeClr val="tx1"/>
                </a:solidFill>
                <a:effectLst/>
                <a:uLnTx/>
                <a:uFillTx/>
                <a:latin typeface="+mn-lt"/>
                <a:ea typeface="+mn-ea"/>
                <a:cs typeface="+mn-cs"/>
              </a:rPr>
              <a:t>	dfs(i+1,j+1,sum+a[i+1][j+1]);//</a:t>
            </a:r>
            <a:r>
              <a:rPr kumimoji="0" lang="zh-CN" altLang="zh-CN" sz="2000" i="0" u="none" strike="noStrike" kern="0" cap="none" spc="0" normalizeH="0" baseline="0" noProof="0" smtClean="0">
                <a:ln>
                  <a:noFill/>
                </a:ln>
                <a:solidFill>
                  <a:schemeClr val="tx1"/>
                </a:solidFill>
                <a:effectLst/>
                <a:uLnTx/>
                <a:uFillTx/>
                <a:latin typeface="+mn-lt"/>
                <a:ea typeface="+mn-ea"/>
                <a:cs typeface="+mn-cs"/>
              </a:rPr>
              <a:t>往斜下走</a:t>
            </a:r>
            <a:r>
              <a:rPr kumimoji="0" lang="en-US" altLang="zh-CN" sz="2000" i="0" u="none" strike="noStrike" kern="0" cap="none" spc="0" normalizeH="0" baseline="0" noProof="0" smtClean="0">
                <a:ln>
                  <a:noFill/>
                </a:ln>
                <a:solidFill>
                  <a:schemeClr val="tx1"/>
                </a:solidFill>
                <a:effectLst/>
                <a:uLnTx/>
                <a:uFillTx/>
                <a:latin typeface="+mn-lt"/>
                <a:ea typeface="+mn-ea"/>
                <a:cs typeface="+mn-cs"/>
              </a:rPr>
              <a:t> </a:t>
            </a:r>
            <a:endParaRPr kumimoji="0" lang="zh-CN" altLang="zh-CN" sz="200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0"/>
              </a:spcBef>
              <a:spcAft>
                <a:spcPct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smtClean="0">
                <a:ln>
                  <a:noFill/>
                </a:ln>
                <a:solidFill>
                  <a:schemeClr val="tx1"/>
                </a:solidFill>
                <a:effectLst/>
                <a:uLnTx/>
                <a:uFillTx/>
                <a:latin typeface="+mn-lt"/>
                <a:ea typeface="+mn-ea"/>
                <a:cs typeface="+mn-cs"/>
              </a:rPr>
              <a:t>	return ;</a:t>
            </a:r>
            <a:endParaRPr kumimoji="0" lang="zh-CN" altLang="zh-CN" sz="200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0"/>
              </a:spcBef>
              <a:spcAft>
                <a:spcPct val="0"/>
              </a:spcAft>
              <a:buClr>
                <a:schemeClr val="hlink"/>
              </a:buClr>
              <a:buSzPct val="70000"/>
              <a:buFont typeface="Wingdings" panose="05000000000000000000" pitchFamily="2" charset="2"/>
              <a:buNone/>
              <a:defRPr/>
            </a:pPr>
            <a:r>
              <a:rPr kumimoji="0" lang="en-US" altLang="zh-CN" sz="2000" i="0" u="none" strike="noStrike" kern="0" cap="none" spc="0" normalizeH="0" baseline="0" noProof="0" smtClean="0">
                <a:ln>
                  <a:noFill/>
                </a:ln>
                <a:solidFill>
                  <a:schemeClr val="tx1"/>
                </a:solidFill>
                <a:effectLst/>
                <a:uLnTx/>
                <a:uFillTx/>
                <a:latin typeface="+mn-lt"/>
                <a:ea typeface="+mn-ea"/>
                <a:cs typeface="+mn-cs"/>
              </a:rPr>
              <a:t>}</a:t>
            </a:r>
            <a:endParaRPr kumimoji="0" lang="zh-CN" altLang="en-US" sz="2000" i="0" u="none" strike="noStrike" kern="0" cap="none" spc="0" normalizeH="0" baseline="0" noProof="0" dirty="0">
              <a:ln>
                <a:noFill/>
              </a:ln>
              <a:solidFill>
                <a:schemeClr val="tx1"/>
              </a:solidFill>
              <a:effectLst/>
              <a:uLnTx/>
              <a:uFillTx/>
              <a:latin typeface="+mn-lt"/>
              <a:ea typeface="+mn-ea"/>
              <a:cs typeface="+mn-cs"/>
            </a:endParaRPr>
          </a:p>
        </p:txBody>
      </p:sp>
      <p:sp>
        <p:nvSpPr>
          <p:cNvPr id="4" name="Text Box 4"/>
          <p:cNvSpPr txBox="1"/>
          <p:nvPr/>
        </p:nvSpPr>
        <p:spPr>
          <a:xfrm>
            <a:off x="2424113" y="5589588"/>
            <a:ext cx="3960812" cy="1014730"/>
          </a:xfrm>
          <a:prstGeom prst="rect">
            <a:avLst/>
          </a:prstGeom>
          <a:noFill/>
          <a:ln w="9525" cap="flat" cmpd="sng">
            <a:solidFill>
              <a:srgbClr val="FF0000"/>
            </a:solidFill>
            <a:prstDash val="solid"/>
            <a:miter/>
            <a:headEnd type="none" w="med" len="med"/>
            <a:tailEnd type="none" w="med" len="med"/>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初始：</a:t>
            </a:r>
            <a:r>
              <a:rPr lang="en-US" altLang="zh-CN" sz="2400" dirty="0">
                <a:latin typeface="Times New Roman" panose="02020603050405020304" pitchFamily="18" charset="0"/>
                <a:ea typeface="宋体" panose="02010600030101010101" pitchFamily="2" charset="-122"/>
              </a:rPr>
              <a:t>dfs(1,1,a[1,1]);</a:t>
            </a:r>
            <a:endParaRPr lang="en-US" altLang="zh-CN"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结果：</a:t>
            </a:r>
            <a:r>
              <a:rPr lang="en-US" altLang="zh-CN" sz="2400" dirty="0">
                <a:latin typeface="Times New Roman" panose="02020603050405020304" pitchFamily="18" charset="0"/>
                <a:ea typeface="宋体" panose="02010600030101010101" pitchFamily="2" charset="-122"/>
              </a:rPr>
              <a:t>ans</a:t>
            </a:r>
            <a:endParaRPr lang="en-US" altLang="zh-CN" sz="2400" dirty="0">
              <a:latin typeface="Times New Roman" panose="02020603050405020304" pitchFamily="18" charset="0"/>
              <a:ea typeface="宋体" panose="02010600030101010101" pitchFamily="2" charset="-122"/>
            </a:endParaRPr>
          </a:p>
        </p:txBody>
      </p:sp>
      <p:grpSp>
        <p:nvGrpSpPr>
          <p:cNvPr id="17412" name="组合 5"/>
          <p:cNvGrpSpPr/>
          <p:nvPr/>
        </p:nvGrpSpPr>
        <p:grpSpPr>
          <a:xfrm>
            <a:off x="8804593" y="2113280"/>
            <a:ext cx="2401887" cy="1144588"/>
            <a:chOff x="6428008" y="1419833"/>
            <a:chExt cx="2401250" cy="1145071"/>
          </a:xfrm>
        </p:grpSpPr>
        <p:sp>
          <p:nvSpPr>
            <p:cNvPr id="7" name="矩形 6"/>
            <p:cNvSpPr/>
            <p:nvPr/>
          </p:nvSpPr>
          <p:spPr>
            <a:xfrm>
              <a:off x="7092994" y="1419833"/>
              <a:ext cx="863371" cy="3605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err="1">
                  <a:ln>
                    <a:noFill/>
                  </a:ln>
                  <a:solidFill>
                    <a:schemeClr val="tx1"/>
                  </a:solidFill>
                  <a:effectLst/>
                  <a:uLnTx/>
                  <a:uFillTx/>
                  <a:latin typeface="+mn-lt"/>
                  <a:ea typeface="+mn-ea"/>
                  <a:cs typeface="+mn-cs"/>
                </a:rPr>
                <a:t>i,j</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矩形 7"/>
            <p:cNvSpPr/>
            <p:nvPr/>
          </p:nvSpPr>
          <p:spPr>
            <a:xfrm>
              <a:off x="6428008" y="2204389"/>
              <a:ext cx="999860" cy="3605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mn-ea"/>
                  <a:cs typeface="+mn-cs"/>
                </a:rPr>
                <a:t>i+1,j</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9" name="矩形 8"/>
            <p:cNvSpPr/>
            <p:nvPr/>
          </p:nvSpPr>
          <p:spPr>
            <a:xfrm>
              <a:off x="7753218" y="2204389"/>
              <a:ext cx="1076040" cy="3605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mn-ea"/>
                  <a:cs typeface="+mn-cs"/>
                </a:rPr>
                <a:t>i+1,j+1</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p:txBody>
        </p:sp>
        <p:cxnSp>
          <p:nvCxnSpPr>
            <p:cNvPr id="11" name="直接箭头连接符 10"/>
            <p:cNvCxnSpPr>
              <a:stCxn id="7" idx="2"/>
            </p:cNvCxnSpPr>
            <p:nvPr/>
          </p:nvCxnSpPr>
          <p:spPr>
            <a:xfrm flipH="1">
              <a:off x="7092994" y="1780348"/>
              <a:ext cx="431685" cy="431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2"/>
            </p:cNvCxnSpPr>
            <p:nvPr/>
          </p:nvCxnSpPr>
          <p:spPr>
            <a:xfrm>
              <a:off x="7524679" y="1780348"/>
              <a:ext cx="576110" cy="431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7419" name="Object 15"/>
          <p:cNvGraphicFramePr>
            <a:graphicFrameLocks noChangeAspect="1"/>
          </p:cNvGraphicFramePr>
          <p:nvPr/>
        </p:nvGraphicFramePr>
        <p:xfrm>
          <a:off x="8804910" y="4418965"/>
          <a:ext cx="1201420" cy="773430"/>
        </p:xfrm>
        <a:graphic>
          <a:graphicData uri="http://schemas.openxmlformats.org/presentationml/2006/ole">
            <mc:AlternateContent xmlns:mc="http://schemas.openxmlformats.org/markup-compatibility/2006">
              <mc:Choice xmlns:v="urn:schemas-microsoft-com:vml" Requires="v">
                <p:oleObj spid="_x0000_s3077" name="" showAsIcon="1" r:id="rId1" imgW="778510" imgH="497840" progId="Package">
                  <p:embed/>
                </p:oleObj>
              </mc:Choice>
              <mc:Fallback>
                <p:oleObj name="" showAsIcon="1" r:id="rId1" imgW="778510" imgH="497840" progId="Package">
                  <p:embed/>
                  <p:pic>
                    <p:nvPicPr>
                      <p:cNvPr id="0" name="图片 3076"/>
                      <p:cNvPicPr/>
                      <p:nvPr/>
                    </p:nvPicPr>
                    <p:blipFill>
                      <a:blip r:embed="rId2"/>
                      <a:stretch>
                        <a:fillRect/>
                      </a:stretch>
                    </p:blipFill>
                    <p:spPr>
                      <a:xfrm>
                        <a:off x="8804910" y="4418965"/>
                        <a:ext cx="1201420" cy="773430"/>
                      </a:xfrm>
                      <a:prstGeom prst="rect">
                        <a:avLst/>
                      </a:prstGeom>
                      <a:noFill/>
                      <a:ln w="38100">
                        <a:noFill/>
                        <a:miter/>
                      </a:ln>
                    </p:spPr>
                  </p:pic>
                </p:oleObj>
              </mc:Fallback>
            </mc:AlternateContent>
          </a:graphicData>
        </a:graphic>
      </p:graphicFrame>
      <p:graphicFrame>
        <p:nvGraphicFramePr>
          <p:cNvPr id="17420" name="Object 16"/>
          <p:cNvGraphicFramePr>
            <a:graphicFrameLocks noChangeAspect="1"/>
          </p:cNvGraphicFramePr>
          <p:nvPr/>
        </p:nvGraphicFramePr>
        <p:xfrm>
          <a:off x="10222230" y="4409440"/>
          <a:ext cx="1308735" cy="782955"/>
        </p:xfrm>
        <a:graphic>
          <a:graphicData uri="http://schemas.openxmlformats.org/presentationml/2006/ole">
            <mc:AlternateContent xmlns:mc="http://schemas.openxmlformats.org/markup-compatibility/2006">
              <mc:Choice xmlns:v="urn:schemas-microsoft-com:vml" Requires="v">
                <p:oleObj spid="_x0000_s3076" name="" showAsIcon="1" r:id="rId3" imgW="859790" imgH="497840" progId="Package">
                  <p:embed/>
                </p:oleObj>
              </mc:Choice>
              <mc:Fallback>
                <p:oleObj name="" showAsIcon="1" r:id="rId3" imgW="859790" imgH="497840" progId="Package">
                  <p:embed/>
                  <p:pic>
                    <p:nvPicPr>
                      <p:cNvPr id="0" name="图片 3075"/>
                      <p:cNvPicPr/>
                      <p:nvPr/>
                    </p:nvPicPr>
                    <p:blipFill>
                      <a:blip r:embed="rId4"/>
                      <a:stretch>
                        <a:fillRect/>
                      </a:stretch>
                    </p:blipFill>
                    <p:spPr>
                      <a:xfrm>
                        <a:off x="10222230" y="4409440"/>
                        <a:ext cx="1308735" cy="78295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1"/>
          <p:cNvSpPr txBox="1">
            <a:spLocks noChangeArrowheads="1"/>
          </p:cNvSpPr>
          <p:nvPr/>
        </p:nvSpPr>
        <p:spPr bwMode="auto">
          <a:xfrm>
            <a:off x="788670" y="392430"/>
            <a:ext cx="10961370" cy="5323205"/>
          </a:xfrm>
          <a:prstGeom prst="rect">
            <a:avLst/>
          </a:prstGeom>
          <a:noFill/>
          <a:ln w="9525">
            <a:noFill/>
            <a:miter lim="800000"/>
          </a:ln>
        </p:spPr>
        <p:txBody>
          <a:bodyPr wrap="square">
            <a:spAutoFit/>
          </a:bodyPr>
          <a:lstStyle/>
          <a:p>
            <a:r>
              <a:rPr lang="zh-CN" altLang="en-US" sz="2000" b="1" dirty="0" smtClean="0"/>
              <a:t>例</a:t>
            </a:r>
            <a:r>
              <a:rPr lang="en-US" altLang="zh-CN" sz="2000" b="1" dirty="0" smtClean="0"/>
              <a:t>2  </a:t>
            </a:r>
            <a:r>
              <a:rPr lang="zh-CN" altLang="en-US" sz="2000" b="1" dirty="0"/>
              <a:t>走迷宫</a:t>
            </a:r>
            <a:r>
              <a:rPr lang="en-US" altLang="zh-CN" sz="2000" b="1" dirty="0"/>
              <a:t>(</a:t>
            </a:r>
            <a:r>
              <a:rPr lang="en-US" altLang="zh-CN" sz="2000" b="1" dirty="0" err="1"/>
              <a:t>openjudge</a:t>
            </a:r>
            <a:r>
              <a:rPr lang="zh-CN" altLang="en-US" sz="2000" b="1" dirty="0"/>
              <a:t>题库</a:t>
            </a:r>
            <a:r>
              <a:rPr lang="en-US" altLang="zh-CN" sz="2000" b="1" dirty="0"/>
              <a:t>2753)</a:t>
            </a:r>
            <a:endParaRPr lang="en-US" altLang="zh-CN" sz="2000" b="1" dirty="0"/>
          </a:p>
          <a:p>
            <a:endParaRPr lang="zh-CN" altLang="en-US" sz="2000" dirty="0"/>
          </a:p>
          <a:p>
            <a:r>
              <a:rPr lang="en-US" altLang="zh-CN" sz="2000" dirty="0">
                <a:latin typeface="Helvetica Neue"/>
              </a:rPr>
              <a:t>【</a:t>
            </a:r>
            <a:r>
              <a:rPr lang="zh-CN" altLang="en-US" sz="2000" dirty="0">
                <a:latin typeface="Helvetica Neue"/>
              </a:rPr>
              <a:t>题目描述</a:t>
            </a:r>
            <a:r>
              <a:rPr lang="en-US" altLang="zh-CN" sz="2000" dirty="0">
                <a:latin typeface="Helvetica Neue"/>
              </a:rPr>
              <a:t>】</a:t>
            </a:r>
            <a:endParaRPr lang="en-US" altLang="zh-CN" sz="2000" dirty="0">
              <a:latin typeface="Helvetica Neue"/>
            </a:endParaRPr>
          </a:p>
          <a:p>
            <a:r>
              <a:rPr lang="zh-CN" altLang="en-US" sz="2000" dirty="0"/>
              <a:t>       一个迷宫由</a:t>
            </a:r>
            <a:r>
              <a:rPr lang="en-US" altLang="zh-CN" sz="2000" dirty="0"/>
              <a:t>R</a:t>
            </a:r>
            <a:r>
              <a:rPr lang="zh-CN" altLang="en-US" sz="2000" dirty="0"/>
              <a:t>行</a:t>
            </a:r>
            <a:r>
              <a:rPr lang="en-US" altLang="zh-CN" sz="2000" dirty="0"/>
              <a:t>C</a:t>
            </a:r>
            <a:r>
              <a:rPr lang="zh-CN" altLang="en-US" sz="2000" dirty="0" smtClean="0"/>
              <a:t>列（ </a:t>
            </a:r>
            <a:r>
              <a:rPr lang="en-US" altLang="zh-CN" sz="2000" dirty="0" smtClean="0"/>
              <a:t>1&lt;= R</a:t>
            </a:r>
            <a:r>
              <a:rPr lang="zh-CN" altLang="en-US" sz="2000" dirty="0" smtClean="0"/>
              <a:t>，</a:t>
            </a:r>
            <a:r>
              <a:rPr lang="en-US" altLang="zh-CN" sz="2000" dirty="0" smtClean="0"/>
              <a:t>C &lt;= 40)</a:t>
            </a:r>
            <a:r>
              <a:rPr lang="zh-CN" altLang="en-US" sz="2000" dirty="0" smtClean="0"/>
              <a:t>格子</a:t>
            </a:r>
            <a:r>
              <a:rPr lang="zh-CN" altLang="en-US" sz="2000" dirty="0"/>
              <a:t>组成，有的格子里有</a:t>
            </a:r>
            <a:r>
              <a:rPr lang="zh-CN" altLang="en-US" sz="2000" dirty="0" smtClean="0"/>
              <a:t>障碍物，不能走，用</a:t>
            </a:r>
            <a:r>
              <a:rPr lang="en-US" altLang="zh-CN" sz="2000" dirty="0" smtClean="0"/>
              <a:t>‘#’</a:t>
            </a:r>
            <a:r>
              <a:rPr lang="zh-CN" altLang="en-US" sz="2000" dirty="0" smtClean="0"/>
              <a:t>表示，；</a:t>
            </a:r>
            <a:r>
              <a:rPr lang="zh-CN" altLang="en-US" sz="2000" dirty="0"/>
              <a:t>有的格子是空地，可以</a:t>
            </a:r>
            <a:r>
              <a:rPr lang="zh-CN" altLang="en-US" sz="2000" dirty="0" smtClean="0"/>
              <a:t>走，用</a:t>
            </a:r>
            <a:r>
              <a:rPr lang="en-US" altLang="zh-CN" sz="2000" dirty="0" smtClean="0"/>
              <a:t>‘.’</a:t>
            </a:r>
            <a:r>
              <a:rPr lang="zh-CN" altLang="en-US" sz="2000" dirty="0" smtClean="0"/>
              <a:t>表示。迷宫左上角和右下角都是</a:t>
            </a:r>
            <a:r>
              <a:rPr lang="en-US" altLang="zh-CN" sz="2000" dirty="0" smtClean="0"/>
              <a:t>'.'</a:t>
            </a:r>
            <a:r>
              <a:rPr lang="zh-CN" altLang="en-US" sz="2000" dirty="0" smtClean="0"/>
              <a:t>。 </a:t>
            </a:r>
            <a:br>
              <a:rPr lang="zh-CN" altLang="en-US" sz="2000" dirty="0"/>
            </a:br>
            <a:r>
              <a:rPr lang="zh-CN" altLang="en-US" sz="2000" dirty="0" smtClean="0"/>
              <a:t>       给定</a:t>
            </a:r>
            <a:r>
              <a:rPr lang="zh-CN" altLang="en-US" sz="2000" dirty="0"/>
              <a:t>一个迷宫，求从左上角走到右下角最少需要走多少步</a:t>
            </a:r>
            <a:r>
              <a:rPr lang="en-US" altLang="zh-CN" sz="2000" dirty="0"/>
              <a:t>(</a:t>
            </a:r>
            <a:r>
              <a:rPr lang="zh-CN" altLang="en-US" sz="2000" dirty="0"/>
              <a:t>数据保证一定能走到</a:t>
            </a:r>
            <a:r>
              <a:rPr lang="en-US" altLang="zh-CN" sz="2000" dirty="0"/>
              <a:t>)</a:t>
            </a:r>
            <a:r>
              <a:rPr lang="zh-CN" altLang="en-US" sz="2000" dirty="0"/>
              <a:t>。只能在水平方向或垂直方向走，不能斜着走</a:t>
            </a:r>
            <a:r>
              <a:rPr lang="zh-CN" altLang="en-US" sz="2000" dirty="0" smtClean="0"/>
              <a:t>。注意：计算步数要包括起点和终点。</a:t>
            </a:r>
            <a:endParaRPr lang="zh-CN" altLang="en-US" sz="2000" dirty="0" smtClean="0"/>
          </a:p>
          <a:p>
            <a:r>
              <a:rPr lang="en-US" altLang="zh-CN" sz="2000" dirty="0">
                <a:latin typeface="Helvetica Neue"/>
                <a:sym typeface="+mn-ea"/>
              </a:rPr>
              <a:t>【</a:t>
            </a:r>
            <a:r>
              <a:rPr lang="zh-CN" altLang="en-US" sz="2000" dirty="0">
                <a:latin typeface="Helvetica Neue"/>
                <a:sym typeface="+mn-ea"/>
              </a:rPr>
              <a:t>样例输入</a:t>
            </a:r>
            <a:r>
              <a:rPr lang="en-US" altLang="zh-CN" sz="2000" dirty="0">
                <a:latin typeface="Helvetica Neue"/>
                <a:sym typeface="+mn-ea"/>
              </a:rPr>
              <a:t>】 </a:t>
            </a:r>
            <a:endParaRPr lang="en-US" altLang="zh-CN" sz="2000" dirty="0">
              <a:latin typeface="Helvetica Neue"/>
            </a:endParaRPr>
          </a:p>
          <a:p>
            <a:r>
              <a:rPr lang="en-US" altLang="zh-CN" sz="2000" dirty="0">
                <a:sym typeface="+mn-ea"/>
              </a:rPr>
              <a:t>4 4                          </a:t>
            </a:r>
            <a:r>
              <a:rPr lang="en-US" altLang="zh-CN" sz="2000" dirty="0" smtClean="0">
                <a:sym typeface="+mn-ea"/>
              </a:rPr>
              <a:t>                 </a:t>
            </a:r>
            <a:endParaRPr lang="en-US" altLang="zh-CN" sz="2000" dirty="0"/>
          </a:p>
          <a:p>
            <a:r>
              <a:rPr lang="en-US" altLang="zh-CN" sz="2000" dirty="0">
                <a:sym typeface="+mn-ea"/>
              </a:rPr>
              <a:t>..##</a:t>
            </a:r>
            <a:endParaRPr lang="en-US" altLang="zh-CN" sz="2000" dirty="0"/>
          </a:p>
          <a:p>
            <a:r>
              <a:rPr lang="en-US" altLang="zh-CN" sz="2000" dirty="0">
                <a:sym typeface="+mn-ea"/>
              </a:rPr>
              <a:t>#...</a:t>
            </a:r>
            <a:endParaRPr lang="en-US" altLang="zh-CN" sz="2000" dirty="0"/>
          </a:p>
          <a:p>
            <a:r>
              <a:rPr lang="en-US" altLang="zh-CN" sz="2000" dirty="0">
                <a:sym typeface="+mn-ea"/>
              </a:rPr>
              <a:t>#.#.</a:t>
            </a:r>
            <a:endParaRPr lang="en-US" altLang="zh-CN" sz="2000" dirty="0"/>
          </a:p>
          <a:p>
            <a:r>
              <a:rPr lang="en-US" altLang="zh-CN" sz="2000" dirty="0">
                <a:sym typeface="+mn-ea"/>
              </a:rPr>
              <a:t>#.#.</a:t>
            </a:r>
            <a:endParaRPr lang="en-US" altLang="zh-CN" sz="2000" dirty="0">
              <a:sym typeface="+mn-ea"/>
            </a:endParaRPr>
          </a:p>
          <a:p>
            <a:r>
              <a:rPr lang="en-US" altLang="zh-CN" sz="2000" dirty="0">
                <a:latin typeface="Helvetica Neue"/>
                <a:sym typeface="+mn-ea"/>
              </a:rPr>
              <a:t>【</a:t>
            </a:r>
            <a:r>
              <a:rPr lang="zh-CN" altLang="en-US" sz="2000" dirty="0">
                <a:latin typeface="Helvetica Neue"/>
                <a:sym typeface="+mn-ea"/>
              </a:rPr>
              <a:t>样例输出</a:t>
            </a:r>
            <a:r>
              <a:rPr lang="en-US" altLang="zh-CN" sz="2000" dirty="0">
                <a:latin typeface="Helvetica Neue"/>
                <a:sym typeface="+mn-ea"/>
              </a:rPr>
              <a:t>】</a:t>
            </a:r>
            <a:endParaRPr lang="en-US" altLang="zh-CN" sz="2000" dirty="0">
              <a:latin typeface="Helvetica Neue"/>
              <a:sym typeface="+mn-ea"/>
            </a:endParaRPr>
          </a:p>
          <a:p>
            <a:r>
              <a:rPr lang="en-US" altLang="zh-CN" sz="2000" dirty="0">
                <a:latin typeface="Helvetica Neue"/>
                <a:sym typeface="+mn-ea"/>
              </a:rPr>
              <a:t>7</a:t>
            </a:r>
            <a:endParaRPr lang="en-US" altLang="zh-CN" sz="2000" dirty="0">
              <a:sym typeface="+mn-ea"/>
            </a:endParaRPr>
          </a:p>
          <a:p>
            <a:endParaRPr lang="en-US" altLang="zh-CN" sz="2000" dirty="0"/>
          </a:p>
          <a:p>
            <a:endParaRPr lang="en-US" altLang="zh-CN"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descr="http://img4.imgtn.bdimg.com/it/u=1336651389,4116756818&amp;fm=214&amp;gp=0.jpg"/>
          <p:cNvSpPr>
            <a:spLocks noChangeAspect="1" noChangeArrowheads="1"/>
          </p:cNvSpPr>
          <p:nvPr/>
        </p:nvSpPr>
        <p:spPr bwMode="auto">
          <a:xfrm>
            <a:off x="917575" y="-68263"/>
            <a:ext cx="304800" cy="304801"/>
          </a:xfrm>
          <a:prstGeom prst="rect">
            <a:avLst/>
          </a:prstGeom>
          <a:noFill/>
          <a:ln w="9525">
            <a:noFill/>
            <a:miter lim="800000"/>
          </a:ln>
        </p:spPr>
        <p:txBody>
          <a:bodyPr/>
          <a:lstStyle/>
          <a:p>
            <a:endParaRPr lang="zh-CN" altLang="en-US"/>
          </a:p>
        </p:txBody>
      </p:sp>
      <p:sp>
        <p:nvSpPr>
          <p:cNvPr id="22" name="标题 4"/>
          <p:cNvSpPr txBox="1">
            <a:spLocks noChangeArrowheads="1"/>
          </p:cNvSpPr>
          <p:nvPr/>
        </p:nvSpPr>
        <p:spPr bwMode="auto">
          <a:xfrm>
            <a:off x="762000" y="292100"/>
            <a:ext cx="5435600" cy="692150"/>
          </a:xfrm>
          <a:prstGeom prst="rect">
            <a:avLst/>
          </a:prstGeom>
          <a:noFill/>
          <a:ln w="9525">
            <a:noFill/>
            <a:miter lim="800000"/>
          </a:ln>
        </p:spPr>
        <p:txBody>
          <a:bodyPr anchor="ctr"/>
          <a:lstStyle/>
          <a:p>
            <a:pPr eaLnBrk="0" hangingPunct="0">
              <a:buFontTx/>
              <a:buNone/>
              <a:defRPr/>
            </a:pPr>
            <a:r>
              <a:rPr lang="zh-CN" altLang="en-US" sz="3200" kern="0" dirty="0" smtClean="0">
                <a:solidFill>
                  <a:srgbClr val="000000"/>
                </a:solidFill>
                <a:latin typeface="黑体" panose="02010609060101010101" pitchFamily="49" charset="-122"/>
                <a:ea typeface="+mj-ea"/>
                <a:cs typeface="+mj-cs"/>
                <a:sym typeface="Arial" panose="020B0604020202020204" pitchFamily="34" charset="0"/>
              </a:rPr>
              <a:t>问题分析：</a:t>
            </a:r>
            <a:endParaRPr lang="zh-CN" altLang="en-US" sz="3200" kern="0" dirty="0">
              <a:solidFill>
                <a:srgbClr val="000000"/>
              </a:solidFill>
              <a:latin typeface="黑体" panose="02010609060101010101" pitchFamily="49" charset="-122"/>
              <a:ea typeface="+mj-ea"/>
              <a:cs typeface="+mj-cs"/>
              <a:sym typeface="Arial" panose="020B0604020202020204" pitchFamily="34" charset="0"/>
            </a:endParaRPr>
          </a:p>
        </p:txBody>
      </p:sp>
      <p:cxnSp>
        <p:nvCxnSpPr>
          <p:cNvPr id="19" name="直接连接符 18"/>
          <p:cNvCxnSpPr/>
          <p:nvPr/>
        </p:nvCxnSpPr>
        <p:spPr>
          <a:xfrm flipV="1">
            <a:off x="3462338" y="1785938"/>
            <a:ext cx="5335587" cy="3175"/>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7134225" y="2497138"/>
            <a:ext cx="2520950" cy="1587"/>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a:spLocks noChangeArrowheads="1"/>
          </p:cNvSpPr>
          <p:nvPr/>
        </p:nvSpPr>
        <p:spPr bwMode="auto">
          <a:xfrm>
            <a:off x="3408363" y="1851025"/>
            <a:ext cx="1037590" cy="645160"/>
          </a:xfrm>
          <a:prstGeom prst="rect">
            <a:avLst/>
          </a:prstGeom>
          <a:noFill/>
          <a:ln w="9525">
            <a:noFill/>
            <a:miter lim="800000"/>
          </a:ln>
        </p:spPr>
        <p:txBody>
          <a:bodyPr wrap="none">
            <a:spAutoFit/>
          </a:bodyPr>
          <a:lstStyle/>
          <a:p>
            <a:r>
              <a:rPr lang="en-US" altLang="zh-CN" sz="3600"/>
              <a:t>(0,0)</a:t>
            </a:r>
            <a:endParaRPr lang="zh-CN" altLang="en-US" sz="3600"/>
          </a:p>
        </p:txBody>
      </p:sp>
      <p:sp>
        <p:nvSpPr>
          <p:cNvPr id="25" name="TextBox 24"/>
          <p:cNvSpPr txBox="1">
            <a:spLocks noChangeArrowheads="1"/>
          </p:cNvSpPr>
          <p:nvPr/>
        </p:nvSpPr>
        <p:spPr bwMode="auto">
          <a:xfrm>
            <a:off x="7350125" y="1849438"/>
            <a:ext cx="1809115" cy="645160"/>
          </a:xfrm>
          <a:prstGeom prst="rect">
            <a:avLst/>
          </a:prstGeom>
          <a:noFill/>
          <a:ln w="9525">
            <a:noFill/>
            <a:miter lim="800000"/>
          </a:ln>
        </p:spPr>
        <p:txBody>
          <a:bodyPr wrap="none">
            <a:spAutoFit/>
          </a:bodyPr>
          <a:lstStyle/>
          <a:p>
            <a:r>
              <a:rPr lang="en-US" altLang="zh-CN" sz="3600" dirty="0" smtClean="0"/>
              <a:t>(R-1,C-1</a:t>
            </a:r>
            <a:r>
              <a:rPr lang="en-US" altLang="zh-CN" sz="3600" dirty="0"/>
              <a:t>)</a:t>
            </a:r>
            <a:endParaRPr lang="zh-CN" altLang="en-US" sz="3600" dirty="0"/>
          </a:p>
        </p:txBody>
      </p:sp>
      <p:sp>
        <p:nvSpPr>
          <p:cNvPr id="33" name="TextBox 32"/>
          <p:cNvSpPr txBox="1">
            <a:spLocks noChangeArrowheads="1"/>
          </p:cNvSpPr>
          <p:nvPr/>
        </p:nvSpPr>
        <p:spPr bwMode="auto">
          <a:xfrm>
            <a:off x="3101975" y="1128713"/>
            <a:ext cx="6357938" cy="583565"/>
          </a:xfrm>
          <a:prstGeom prst="rect">
            <a:avLst/>
          </a:prstGeom>
          <a:noFill/>
          <a:ln w="9525">
            <a:noFill/>
            <a:miter lim="800000"/>
          </a:ln>
        </p:spPr>
        <p:txBody>
          <a:bodyPr>
            <a:spAutoFit/>
          </a:bodyPr>
          <a:lstStyle/>
          <a:p>
            <a:r>
              <a:rPr lang="zh-CN" altLang="en-US" sz="3200" b="1" dirty="0" smtClean="0">
                <a:solidFill>
                  <a:srgbClr val="000000"/>
                </a:solidFill>
              </a:rPr>
              <a:t>当前所在迷宫的位置</a:t>
            </a:r>
            <a:r>
              <a:rPr lang="zh-CN" altLang="en-US" sz="3200" b="1" dirty="0">
                <a:solidFill>
                  <a:srgbClr val="000000"/>
                </a:solidFill>
              </a:rPr>
              <a:t>（行号</a:t>
            </a:r>
            <a:r>
              <a:rPr lang="en-US" altLang="zh-CN" sz="3200" b="1" dirty="0">
                <a:solidFill>
                  <a:srgbClr val="000000"/>
                </a:solidFill>
              </a:rPr>
              <a:t>, </a:t>
            </a:r>
            <a:r>
              <a:rPr lang="zh-CN" altLang="en-US" sz="3200" b="1" dirty="0">
                <a:solidFill>
                  <a:srgbClr val="000000"/>
                </a:solidFill>
              </a:rPr>
              <a:t>列号）</a:t>
            </a:r>
            <a:endParaRPr lang="zh-CN" altLang="en-US" sz="3200" dirty="0"/>
          </a:p>
        </p:txBody>
      </p:sp>
      <p:cxnSp>
        <p:nvCxnSpPr>
          <p:cNvPr id="34" name="直接连接符 33"/>
          <p:cNvCxnSpPr/>
          <p:nvPr/>
        </p:nvCxnSpPr>
        <p:spPr>
          <a:xfrm flipV="1">
            <a:off x="3173413" y="2425700"/>
            <a:ext cx="1944687" cy="1588"/>
          </a:xfrm>
          <a:prstGeom prst="line">
            <a:avLst/>
          </a:prstGeom>
        </p:spPr>
        <p:style>
          <a:lnRef idx="1">
            <a:schemeClr val="dk1"/>
          </a:lnRef>
          <a:fillRef idx="0">
            <a:schemeClr val="dk1"/>
          </a:fillRef>
          <a:effectRef idx="0">
            <a:schemeClr val="dk1"/>
          </a:effectRef>
          <a:fontRef idx="minor">
            <a:schemeClr val="tx1"/>
          </a:fontRef>
        </p:style>
      </p:cxnSp>
      <p:sp>
        <p:nvSpPr>
          <p:cNvPr id="38922" name="TextBox 34"/>
          <p:cNvSpPr txBox="1">
            <a:spLocks noChangeArrowheads="1"/>
          </p:cNvSpPr>
          <p:nvPr/>
        </p:nvSpPr>
        <p:spPr bwMode="auto">
          <a:xfrm>
            <a:off x="1157288" y="1849438"/>
            <a:ext cx="1816100" cy="583565"/>
          </a:xfrm>
          <a:prstGeom prst="rect">
            <a:avLst/>
          </a:prstGeom>
          <a:noFill/>
          <a:ln w="9525">
            <a:noFill/>
            <a:miter lim="800000"/>
          </a:ln>
        </p:spPr>
        <p:txBody>
          <a:bodyPr wrap="none">
            <a:spAutoFit/>
          </a:bodyPr>
          <a:lstStyle/>
          <a:p>
            <a:r>
              <a:rPr lang="zh-CN" altLang="en-US" sz="3200" b="1">
                <a:latin typeface="黑体" panose="02010609060101010101" pitchFamily="49" charset="-122"/>
              </a:rPr>
              <a:t>初始状态</a:t>
            </a:r>
            <a:endParaRPr lang="zh-CN" altLang="en-US" sz="3200" b="1">
              <a:latin typeface="黑体" panose="02010609060101010101" pitchFamily="49" charset="-122"/>
            </a:endParaRPr>
          </a:p>
        </p:txBody>
      </p:sp>
      <p:sp>
        <p:nvSpPr>
          <p:cNvPr id="38923" name="TextBox 35"/>
          <p:cNvSpPr txBox="1">
            <a:spLocks noChangeArrowheads="1"/>
          </p:cNvSpPr>
          <p:nvPr/>
        </p:nvSpPr>
        <p:spPr bwMode="auto">
          <a:xfrm>
            <a:off x="5302250" y="1849438"/>
            <a:ext cx="1816100" cy="583565"/>
          </a:xfrm>
          <a:prstGeom prst="rect">
            <a:avLst/>
          </a:prstGeom>
          <a:noFill/>
          <a:ln w="9525">
            <a:noFill/>
            <a:miter lim="800000"/>
          </a:ln>
        </p:spPr>
        <p:txBody>
          <a:bodyPr wrap="none">
            <a:spAutoFit/>
          </a:bodyPr>
          <a:lstStyle/>
          <a:p>
            <a:r>
              <a:rPr lang="zh-CN" altLang="en-US" sz="3200" b="1">
                <a:latin typeface="黑体" panose="02010609060101010101" pitchFamily="49" charset="-122"/>
              </a:rPr>
              <a:t>目标状态</a:t>
            </a:r>
            <a:endParaRPr lang="zh-CN" altLang="en-US" sz="3200" b="1">
              <a:latin typeface="黑体" panose="02010609060101010101" pitchFamily="49" charset="-122"/>
            </a:endParaRPr>
          </a:p>
        </p:txBody>
      </p:sp>
      <p:sp>
        <p:nvSpPr>
          <p:cNvPr id="38924" name="矩形 36"/>
          <p:cNvSpPr>
            <a:spLocks noChangeArrowheads="1"/>
          </p:cNvSpPr>
          <p:nvPr/>
        </p:nvSpPr>
        <p:spPr bwMode="auto">
          <a:xfrm>
            <a:off x="979488" y="1138238"/>
            <a:ext cx="2458720" cy="583565"/>
          </a:xfrm>
          <a:prstGeom prst="rect">
            <a:avLst/>
          </a:prstGeom>
          <a:noFill/>
          <a:ln w="9525">
            <a:noFill/>
            <a:miter lim="800000"/>
          </a:ln>
        </p:spPr>
        <p:txBody>
          <a:bodyPr wrap="none">
            <a:spAutoFit/>
          </a:bodyPr>
          <a:lstStyle/>
          <a:p>
            <a:pPr>
              <a:buFont typeface="Arial" panose="020B0604020202020204" pitchFamily="34" charset="0"/>
              <a:buChar char="•"/>
            </a:pPr>
            <a:r>
              <a:rPr lang="zh-CN" altLang="en-US" sz="3200" b="1">
                <a:solidFill>
                  <a:srgbClr val="000000"/>
                </a:solidFill>
                <a:latin typeface="Calibri" panose="020F0502020204030204" charset="0"/>
                <a:ea typeface="宋体" panose="02010600030101010101" pitchFamily="2" charset="-122"/>
              </a:rPr>
              <a:t> 状态表示：</a:t>
            </a:r>
            <a:endParaRPr lang="zh-CN" altLang="en-US"/>
          </a:p>
        </p:txBody>
      </p:sp>
      <p:sp>
        <p:nvSpPr>
          <p:cNvPr id="38925" name="矩形 37"/>
          <p:cNvSpPr>
            <a:spLocks noChangeArrowheads="1"/>
          </p:cNvSpPr>
          <p:nvPr/>
        </p:nvSpPr>
        <p:spPr bwMode="auto">
          <a:xfrm>
            <a:off x="1085850" y="2641600"/>
            <a:ext cx="4572000" cy="1568450"/>
          </a:xfrm>
          <a:prstGeom prst="rect">
            <a:avLst/>
          </a:prstGeom>
          <a:noFill/>
          <a:ln w="9525">
            <a:noFill/>
            <a:miter lim="800000"/>
          </a:ln>
        </p:spPr>
        <p:txBody>
          <a:bodyPr>
            <a:spAutoFit/>
          </a:bodyPr>
          <a:lstStyle/>
          <a:p>
            <a:pPr>
              <a:lnSpc>
                <a:spcPct val="150000"/>
              </a:lnSpc>
              <a:buFont typeface="Arial" panose="020B0604020202020204" pitchFamily="34" charset="0"/>
              <a:buChar char="•"/>
            </a:pPr>
            <a:r>
              <a:rPr lang="zh-CN" altLang="en-US" sz="3200" b="1">
                <a:solidFill>
                  <a:srgbClr val="000000"/>
                </a:solidFill>
                <a:latin typeface="Calibri" panose="020F0502020204030204" charset="0"/>
                <a:ea typeface="宋体" panose="02010600030101010101" pitchFamily="2" charset="-122"/>
              </a:rPr>
              <a:t>状态转移：</a:t>
            </a:r>
            <a:endParaRPr lang="en-US" altLang="zh-CN" sz="3200" b="1">
              <a:solidFill>
                <a:srgbClr val="000000"/>
              </a:solidFill>
              <a:latin typeface="Calibri" panose="020F0502020204030204" charset="0"/>
              <a:ea typeface="宋体" panose="02010600030101010101" pitchFamily="2" charset="-122"/>
            </a:endParaRPr>
          </a:p>
          <a:p>
            <a:pPr>
              <a:lnSpc>
                <a:spcPct val="150000"/>
              </a:lnSpc>
            </a:pPr>
            <a:r>
              <a:rPr lang="en-US" altLang="zh-CN" sz="3200" b="1">
                <a:solidFill>
                  <a:srgbClr val="000000"/>
                </a:solidFill>
                <a:latin typeface="Calibri" panose="020F0502020204030204" charset="0"/>
                <a:ea typeface="宋体" panose="02010600030101010101" pitchFamily="2" charset="-122"/>
              </a:rPr>
              <a:t>      </a:t>
            </a:r>
            <a:r>
              <a:rPr lang="zh-CN" altLang="en-US" sz="3200" b="1">
                <a:solidFill>
                  <a:srgbClr val="000000"/>
                </a:solidFill>
                <a:latin typeface="Calibri" panose="020F0502020204030204" charset="0"/>
                <a:ea typeface="宋体" panose="02010600030101010101" pitchFamily="2" charset="-122"/>
              </a:rPr>
              <a:t>转移规则：</a:t>
            </a:r>
            <a:endParaRPr lang="en-US" altLang="zh-CN" sz="3200" b="1">
              <a:solidFill>
                <a:srgbClr val="000000"/>
              </a:solidFill>
              <a:latin typeface="Calibri" panose="020F0502020204030204" charset="0"/>
              <a:ea typeface="宋体" panose="02010600030101010101" pitchFamily="2" charset="-122"/>
            </a:endParaRPr>
          </a:p>
        </p:txBody>
      </p:sp>
      <p:graphicFrame>
        <p:nvGraphicFramePr>
          <p:cNvPr id="39" name="表格 38"/>
          <p:cNvGraphicFramePr>
            <a:graphicFrameLocks noGrp="1"/>
          </p:cNvGraphicFramePr>
          <p:nvPr/>
        </p:nvGraphicFramePr>
        <p:xfrm>
          <a:off x="4902200" y="2713038"/>
          <a:ext cx="2543810" cy="1737360"/>
        </p:xfrm>
        <a:graphic>
          <a:graphicData uri="http://schemas.openxmlformats.org/drawingml/2006/table">
            <a:tbl>
              <a:tblPr firstRow="1" bandRow="1">
                <a:tableStyleId>{5940675A-B579-460E-94D1-54222C63F5DA}</a:tableStyleId>
              </a:tblPr>
              <a:tblGrid>
                <a:gridCol w="847725"/>
                <a:gridCol w="848360"/>
                <a:gridCol w="847725"/>
              </a:tblGrid>
              <a:tr h="533317">
                <a:tc>
                  <a:txBody>
                    <a:bodyPr/>
                    <a:lstStyle/>
                    <a:p>
                      <a:pPr algn="ctr"/>
                      <a:endParaRPr lang="zh-CN" altLang="en-US" sz="3200"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3200" b="1" dirty="0" smtClean="0"/>
                        <a:t>①</a:t>
                      </a:r>
                      <a:endParaRPr lang="zh-CN" altLang="en-US" sz="3200" dirty="0" smtClean="0"/>
                    </a:p>
                  </a:txBody>
                  <a:tcPr>
                    <a:solidFill>
                      <a:schemeClr val="bg1"/>
                    </a:solidFill>
                  </a:tcPr>
                </a:tc>
                <a:tc>
                  <a:txBody>
                    <a:bodyPr/>
                    <a:lstStyle/>
                    <a:p>
                      <a:pPr algn="ctr"/>
                      <a:endParaRPr lang="zh-CN" altLang="en-US" sz="3200" dirty="0"/>
                    </a:p>
                  </a:txBody>
                  <a:tcPr>
                    <a:solidFill>
                      <a:schemeClr val="bg1"/>
                    </a:solidFill>
                  </a:tcPr>
                </a:tc>
              </a:tr>
              <a:tr h="53331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3200" b="1" dirty="0" smtClean="0"/>
                        <a:t>④</a:t>
                      </a:r>
                      <a:endParaRPr lang="zh-CN" altLang="en-US" sz="3200" dirty="0" smtClean="0"/>
                    </a:p>
                  </a:txBody>
                  <a:tcPr>
                    <a:solidFill>
                      <a:schemeClr val="bg1"/>
                    </a:solidFill>
                  </a:tcPr>
                </a:tc>
                <a:tc>
                  <a:txBody>
                    <a:bodyPr/>
                    <a:lstStyle/>
                    <a:p>
                      <a:pPr algn="ctr"/>
                      <a:r>
                        <a:rPr lang="en-US" altLang="zh-CN" sz="3200" dirty="0" smtClean="0"/>
                        <a:t>(</a:t>
                      </a:r>
                      <a:r>
                        <a:rPr lang="en-US" altLang="zh-CN" sz="3200" dirty="0" err="1" smtClean="0"/>
                        <a:t>x,y</a:t>
                      </a:r>
                      <a:r>
                        <a:rPr lang="en-US" altLang="zh-CN" sz="3200" dirty="0" smtClean="0"/>
                        <a:t>)</a:t>
                      </a:r>
                      <a:endParaRPr lang="zh-CN" altLang="en-US" sz="3200"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3200" b="1" dirty="0" smtClean="0"/>
                        <a:t>②</a:t>
                      </a:r>
                      <a:r>
                        <a:rPr lang="en-US" altLang="zh-CN" sz="3200" dirty="0" smtClean="0"/>
                        <a:t> </a:t>
                      </a:r>
                      <a:endParaRPr lang="zh-CN" altLang="en-US" sz="3200" dirty="0"/>
                    </a:p>
                  </a:txBody>
                  <a:tcPr>
                    <a:solidFill>
                      <a:schemeClr val="bg1"/>
                    </a:solidFill>
                  </a:tcPr>
                </a:tc>
              </a:tr>
              <a:tr h="533317">
                <a:tc>
                  <a:txBody>
                    <a:bodyPr/>
                    <a:lstStyle/>
                    <a:p>
                      <a:pPr algn="ctr"/>
                      <a:endParaRPr lang="zh-CN" altLang="en-US" sz="320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3200" b="1" dirty="0" smtClean="0"/>
                        <a:t>③</a:t>
                      </a:r>
                      <a:endParaRPr lang="zh-CN" altLang="en-US" sz="3200" dirty="0" smtClean="0"/>
                    </a:p>
                  </a:txBody>
                  <a:tcPr>
                    <a:solidFill>
                      <a:schemeClr val="bg1"/>
                    </a:solidFill>
                  </a:tcPr>
                </a:tc>
                <a:tc>
                  <a:txBody>
                    <a:bodyPr/>
                    <a:lstStyle/>
                    <a:p>
                      <a:pPr algn="ctr"/>
                      <a:endParaRPr lang="zh-CN" altLang="en-US" sz="3200" dirty="0"/>
                    </a:p>
                  </a:txBody>
                  <a:tcPr>
                    <a:solidFill>
                      <a:schemeClr val="bg1"/>
                    </a:solidFill>
                  </a:tcPr>
                </a:tc>
              </a:tr>
            </a:tbl>
          </a:graphicData>
        </a:graphic>
      </p:graphicFrame>
      <p:sp>
        <p:nvSpPr>
          <p:cNvPr id="43" name="TextBox 42"/>
          <p:cNvSpPr txBox="1">
            <a:spLocks noChangeArrowheads="1"/>
          </p:cNvSpPr>
          <p:nvPr/>
        </p:nvSpPr>
        <p:spPr bwMode="auto">
          <a:xfrm>
            <a:off x="3217743" y="6222340"/>
            <a:ext cx="3272155" cy="521970"/>
          </a:xfrm>
          <a:prstGeom prst="rect">
            <a:avLst/>
          </a:prstGeom>
          <a:noFill/>
          <a:ln w="9525">
            <a:noFill/>
            <a:miter lim="800000"/>
          </a:ln>
        </p:spPr>
        <p:txBody>
          <a:bodyPr wrap="none">
            <a:spAutoFit/>
          </a:bodyPr>
          <a:lstStyle/>
          <a:p>
            <a:r>
              <a:rPr lang="en-US" altLang="zh-CN" sz="2800" dirty="0" smtClean="0"/>
              <a:t>0 </a:t>
            </a:r>
            <a:r>
              <a:rPr lang="en-US" altLang="zh-CN" sz="2800" dirty="0"/>
              <a:t>&lt;= x </a:t>
            </a:r>
            <a:r>
              <a:rPr lang="en-US" altLang="zh-CN" sz="2800" dirty="0" smtClean="0"/>
              <a:t>&lt; R    1 </a:t>
            </a:r>
            <a:r>
              <a:rPr lang="en-US" altLang="zh-CN" sz="2800" dirty="0"/>
              <a:t>&lt;= y </a:t>
            </a:r>
            <a:r>
              <a:rPr lang="en-US" altLang="zh-CN" sz="2800" dirty="0" smtClean="0"/>
              <a:t>&lt; C</a:t>
            </a:r>
            <a:endParaRPr lang="zh-CN" altLang="en-US" sz="2800" dirty="0"/>
          </a:p>
        </p:txBody>
      </p:sp>
      <p:cxnSp>
        <p:nvCxnSpPr>
          <p:cNvPr id="44" name="直接连接符 43"/>
          <p:cNvCxnSpPr/>
          <p:nvPr/>
        </p:nvCxnSpPr>
        <p:spPr>
          <a:xfrm>
            <a:off x="2957513" y="6815138"/>
            <a:ext cx="4392612" cy="3175"/>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2020888" y="5087938"/>
            <a:ext cx="2736850" cy="1587"/>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1949450" y="5953125"/>
            <a:ext cx="273685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5189538" y="5087938"/>
            <a:ext cx="2736850" cy="1587"/>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5189538" y="5953125"/>
            <a:ext cx="2736850" cy="1588"/>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a:spLocks noChangeArrowheads="1"/>
          </p:cNvSpPr>
          <p:nvPr/>
        </p:nvSpPr>
        <p:spPr bwMode="auto">
          <a:xfrm>
            <a:off x="2165350" y="4511675"/>
            <a:ext cx="1691005" cy="521970"/>
          </a:xfrm>
          <a:prstGeom prst="rect">
            <a:avLst/>
          </a:prstGeom>
          <a:noFill/>
          <a:ln w="9525">
            <a:noFill/>
            <a:miter lim="800000"/>
          </a:ln>
        </p:spPr>
        <p:txBody>
          <a:bodyPr wrap="none">
            <a:spAutoFit/>
          </a:bodyPr>
          <a:lstStyle/>
          <a:p>
            <a:r>
              <a:rPr lang="en-US" altLang="zh-CN" sz="2800" b="1" dirty="0"/>
              <a:t>①</a:t>
            </a:r>
            <a:r>
              <a:rPr lang="en-US" altLang="zh-CN" sz="2800" dirty="0"/>
              <a:t>   (</a:t>
            </a:r>
            <a:r>
              <a:rPr lang="en-US" altLang="zh-CN" sz="2800" dirty="0" smtClean="0"/>
              <a:t>x-1,y)</a:t>
            </a:r>
            <a:endParaRPr lang="zh-CN" altLang="en-US" sz="2800" dirty="0"/>
          </a:p>
        </p:txBody>
      </p:sp>
      <p:sp>
        <p:nvSpPr>
          <p:cNvPr id="50" name="TextBox 49"/>
          <p:cNvSpPr txBox="1">
            <a:spLocks noChangeArrowheads="1"/>
          </p:cNvSpPr>
          <p:nvPr/>
        </p:nvSpPr>
        <p:spPr bwMode="auto">
          <a:xfrm>
            <a:off x="5405438" y="4565650"/>
            <a:ext cx="1759585" cy="521970"/>
          </a:xfrm>
          <a:prstGeom prst="rect">
            <a:avLst/>
          </a:prstGeom>
          <a:noFill/>
          <a:ln w="9525">
            <a:noFill/>
            <a:miter lim="800000"/>
          </a:ln>
        </p:spPr>
        <p:txBody>
          <a:bodyPr wrap="none">
            <a:spAutoFit/>
          </a:bodyPr>
          <a:lstStyle/>
          <a:p>
            <a:r>
              <a:rPr lang="en-US" altLang="zh-CN" sz="2800" b="1" dirty="0"/>
              <a:t>②</a:t>
            </a:r>
            <a:r>
              <a:rPr lang="en-US" altLang="zh-CN" sz="2800" dirty="0"/>
              <a:t>   (</a:t>
            </a:r>
            <a:r>
              <a:rPr lang="en-US" altLang="zh-CN" sz="2800" dirty="0" smtClean="0"/>
              <a:t>x,y+1)</a:t>
            </a:r>
            <a:endParaRPr lang="zh-CN" altLang="en-US" sz="2800" dirty="0"/>
          </a:p>
        </p:txBody>
      </p:sp>
      <p:sp>
        <p:nvSpPr>
          <p:cNvPr id="51" name="TextBox 50"/>
          <p:cNvSpPr txBox="1">
            <a:spLocks noChangeArrowheads="1"/>
          </p:cNvSpPr>
          <p:nvPr/>
        </p:nvSpPr>
        <p:spPr bwMode="auto">
          <a:xfrm>
            <a:off x="2165350" y="5448300"/>
            <a:ext cx="1759585" cy="521970"/>
          </a:xfrm>
          <a:prstGeom prst="rect">
            <a:avLst/>
          </a:prstGeom>
          <a:noFill/>
          <a:ln w="9525">
            <a:noFill/>
            <a:miter lim="800000"/>
          </a:ln>
        </p:spPr>
        <p:txBody>
          <a:bodyPr wrap="none">
            <a:spAutoFit/>
          </a:bodyPr>
          <a:lstStyle/>
          <a:p>
            <a:r>
              <a:rPr lang="en-US" altLang="zh-CN" sz="2800" b="1" dirty="0"/>
              <a:t>③</a:t>
            </a:r>
            <a:r>
              <a:rPr lang="en-US" altLang="zh-CN" sz="2800" dirty="0"/>
              <a:t>   (</a:t>
            </a:r>
            <a:r>
              <a:rPr lang="en-US" altLang="zh-CN" sz="2800" dirty="0" smtClean="0"/>
              <a:t>x+1,y)</a:t>
            </a:r>
            <a:endParaRPr lang="zh-CN" altLang="en-US" sz="2800" dirty="0"/>
          </a:p>
        </p:txBody>
      </p:sp>
      <p:sp>
        <p:nvSpPr>
          <p:cNvPr id="52" name="TextBox 51"/>
          <p:cNvSpPr txBox="1">
            <a:spLocks noChangeArrowheads="1"/>
          </p:cNvSpPr>
          <p:nvPr/>
        </p:nvSpPr>
        <p:spPr bwMode="auto">
          <a:xfrm>
            <a:off x="5405438" y="5448300"/>
            <a:ext cx="1691005" cy="521970"/>
          </a:xfrm>
          <a:prstGeom prst="rect">
            <a:avLst/>
          </a:prstGeom>
          <a:noFill/>
          <a:ln w="9525">
            <a:noFill/>
            <a:miter lim="800000"/>
          </a:ln>
        </p:spPr>
        <p:txBody>
          <a:bodyPr wrap="none">
            <a:spAutoFit/>
          </a:bodyPr>
          <a:lstStyle/>
          <a:p>
            <a:r>
              <a:rPr lang="en-US" altLang="zh-CN" sz="2800" b="1" dirty="0"/>
              <a:t>④</a:t>
            </a:r>
            <a:r>
              <a:rPr lang="en-US" altLang="zh-CN" sz="2800" dirty="0"/>
              <a:t>   (</a:t>
            </a:r>
            <a:r>
              <a:rPr lang="en-US" altLang="zh-CN" sz="2800" dirty="0" smtClean="0"/>
              <a:t>x,y-1)</a:t>
            </a:r>
            <a:endParaRPr lang="zh-CN" altLang="en-US" sz="2800" dirty="0"/>
          </a:p>
        </p:txBody>
      </p:sp>
      <p:sp>
        <p:nvSpPr>
          <p:cNvPr id="38954" name="矩形 53"/>
          <p:cNvSpPr>
            <a:spLocks noChangeArrowheads="1"/>
          </p:cNvSpPr>
          <p:nvPr/>
        </p:nvSpPr>
        <p:spPr bwMode="auto">
          <a:xfrm>
            <a:off x="1085850" y="6169025"/>
            <a:ext cx="2366645" cy="583565"/>
          </a:xfrm>
          <a:prstGeom prst="rect">
            <a:avLst/>
          </a:prstGeom>
          <a:noFill/>
          <a:ln w="9525">
            <a:noFill/>
            <a:miter lim="800000"/>
          </a:ln>
        </p:spPr>
        <p:txBody>
          <a:bodyPr wrap="none">
            <a:spAutoFit/>
          </a:bodyPr>
          <a:lstStyle/>
          <a:p>
            <a:pPr>
              <a:buFont typeface="Arial" panose="020B0604020202020204" pitchFamily="34" charset="0"/>
              <a:buChar char="•"/>
            </a:pPr>
            <a:r>
              <a:rPr lang="zh-CN" altLang="en-US" sz="3200" b="1" dirty="0">
                <a:solidFill>
                  <a:srgbClr val="000000"/>
                </a:solidFill>
                <a:latin typeface="Calibri" panose="020F0502020204030204" charset="0"/>
                <a:ea typeface="宋体" panose="02010600030101010101" pitchFamily="2" charset="-122"/>
              </a:rPr>
              <a:t>约束条件：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blinds(horizontal)">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blinds(horizontal)">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blinds(horizontal)">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blinds(horizontal)">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blinds(horizontal)">
                                      <p:cBhvr>
                                        <p:cTn id="4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3" grpId="0"/>
      <p:bldP spid="43" grpId="0"/>
      <p:bldP spid="49" grpId="0"/>
      <p:bldP spid="50" grpId="0"/>
      <p:bldP spid="51" grpId="0"/>
      <p:bldP spid="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表格 26"/>
          <p:cNvGraphicFramePr>
            <a:graphicFrameLocks noGrp="1"/>
          </p:cNvGraphicFramePr>
          <p:nvPr/>
        </p:nvGraphicFramePr>
        <p:xfrm>
          <a:off x="1314872" y="1047750"/>
          <a:ext cx="3096260" cy="2161540"/>
        </p:xfrm>
        <a:graphic>
          <a:graphicData uri="http://schemas.openxmlformats.org/drawingml/2006/table">
            <a:tbl>
              <a:tblPr firstRow="1" bandRow="1">
                <a:tableStyleId>{5940675A-B579-460E-94D1-54222C63F5DA}</a:tableStyleId>
              </a:tblPr>
              <a:tblGrid>
                <a:gridCol w="774065"/>
                <a:gridCol w="774065"/>
                <a:gridCol w="774065"/>
                <a:gridCol w="774065"/>
              </a:tblGrid>
              <a:tr h="540385">
                <a:tc>
                  <a:txBody>
                    <a:bodyPr/>
                    <a:lstStyle/>
                    <a:p>
                      <a:pPr algn="ctr"/>
                      <a:r>
                        <a:rPr lang="en-US" altLang="zh-CN" dirty="0" smtClean="0"/>
                        <a:t>.</a:t>
                      </a:r>
                      <a:r>
                        <a:rPr lang="zh-CN" altLang="en-US" dirty="0" smtClean="0"/>
                        <a:t>●</a:t>
                      </a:r>
                      <a:endParaRPr lang="zh-CN" altLang="en-US" dirty="0"/>
                    </a:p>
                  </a:txBody>
                  <a:tcPr anchor="ctr"/>
                </a:tc>
                <a:tc>
                  <a:txBody>
                    <a:bodyPr/>
                    <a:lstStyle/>
                    <a:p>
                      <a:pPr algn="ctr"/>
                      <a:r>
                        <a:rPr lang="zh-CN" altLang="en-US" dirty="0" smtClean="0"/>
                        <a:t>●</a:t>
                      </a:r>
                      <a:endParaRPr lang="zh-CN" altLang="en-US" dirty="0"/>
                    </a:p>
                  </a:txBody>
                  <a:tcPr anchor="ctr"/>
                </a:tc>
                <a:tc>
                  <a:txBody>
                    <a:bodyPr/>
                    <a:lstStyle/>
                    <a:p>
                      <a:pPr algn="ctr"/>
                      <a:r>
                        <a:rPr lang="en-US" altLang="zh-CN" dirty="0" smtClean="0"/>
                        <a:t>#</a:t>
                      </a:r>
                      <a:endParaRPr lang="zh-CN" altLang="en-US" dirty="0"/>
                    </a:p>
                  </a:txBody>
                  <a:tcPr anchor="ctr"/>
                </a:tc>
                <a:tc>
                  <a:txBody>
                    <a:bodyPr/>
                    <a:lstStyle/>
                    <a:p>
                      <a:pPr algn="ctr"/>
                      <a:r>
                        <a:rPr lang="en-US" altLang="zh-CN" dirty="0" smtClean="0"/>
                        <a:t>#</a:t>
                      </a:r>
                      <a:endParaRPr lang="zh-CN" altLang="en-US" dirty="0"/>
                    </a:p>
                  </a:txBody>
                  <a:tcPr anchor="ctr"/>
                </a:tc>
              </a:tr>
              <a:tr h="54038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smtClean="0"/>
                        <a:t>#</a:t>
                      </a:r>
                      <a:endParaRPr lang="zh-CN" alt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t>●</a:t>
                      </a:r>
                      <a:endParaRPr lang="zh-CN" alt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t>●</a:t>
                      </a:r>
                      <a:endParaRPr lang="zh-CN" alt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t>●</a:t>
                      </a:r>
                      <a:endParaRPr lang="zh-CN" altLang="en-US" dirty="0" smtClean="0"/>
                    </a:p>
                  </a:txBody>
                  <a:tcPr anchor="ctr"/>
                </a:tc>
              </a:tr>
              <a:tr h="540385">
                <a:tc>
                  <a:txBody>
                    <a:bodyPr/>
                    <a:lstStyle/>
                    <a:p>
                      <a:pPr algn="ctr"/>
                      <a:r>
                        <a:rPr lang="en-US" altLang="zh-CN" dirty="0" smtClean="0"/>
                        <a:t>#</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t>●</a:t>
                      </a:r>
                      <a:endParaRPr lang="zh-CN" altLang="en-US" dirty="0" smtClean="0"/>
                    </a:p>
                  </a:txBody>
                  <a:tcPr anchor="ctr"/>
                </a:tc>
                <a:tc>
                  <a:txBody>
                    <a:bodyPr/>
                    <a:lstStyle/>
                    <a:p>
                      <a:pPr algn="ctr"/>
                      <a:r>
                        <a:rPr lang="en-US" altLang="zh-CN" dirty="0" smtClean="0"/>
                        <a:t>#</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t>●</a:t>
                      </a:r>
                      <a:endParaRPr lang="zh-CN" altLang="en-US" dirty="0" smtClean="0"/>
                    </a:p>
                  </a:txBody>
                  <a:tcPr anchor="ctr"/>
                </a:tc>
              </a:tr>
              <a:tr h="540385">
                <a:tc>
                  <a:txBody>
                    <a:bodyPr/>
                    <a:lstStyle/>
                    <a:p>
                      <a:pPr algn="ctr"/>
                      <a:r>
                        <a:rPr lang="en-US" altLang="zh-CN" dirty="0" smtClean="0"/>
                        <a:t>#</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t>●</a:t>
                      </a:r>
                      <a:endParaRPr lang="zh-CN" altLang="en-US" dirty="0" smtClean="0"/>
                    </a:p>
                  </a:txBody>
                  <a:tcPr anchor="ctr"/>
                </a:tc>
                <a:tc>
                  <a:txBody>
                    <a:bodyPr/>
                    <a:lstStyle/>
                    <a:p>
                      <a:pPr algn="ctr"/>
                      <a:r>
                        <a:rPr lang="en-US" altLang="zh-CN" dirty="0" smtClean="0"/>
                        <a:t>#</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t>●</a:t>
                      </a:r>
                      <a:endParaRPr lang="zh-CN" altLang="en-US" dirty="0" smtClean="0"/>
                    </a:p>
                  </a:txBody>
                  <a:tcPr anchor="ctr"/>
                </a:tc>
              </a:tr>
            </a:tbl>
          </a:graphicData>
        </a:graphic>
      </p:graphicFrame>
      <p:grpSp>
        <p:nvGrpSpPr>
          <p:cNvPr id="4" name="组合 3"/>
          <p:cNvGrpSpPr/>
          <p:nvPr/>
        </p:nvGrpSpPr>
        <p:grpSpPr>
          <a:xfrm>
            <a:off x="6414135" y="1047750"/>
            <a:ext cx="1804035" cy="4424045"/>
            <a:chOff x="10821" y="3857"/>
            <a:chExt cx="2841" cy="6967"/>
          </a:xfrm>
        </p:grpSpPr>
        <p:sp>
          <p:nvSpPr>
            <p:cNvPr id="28" name="TextBox 27"/>
            <p:cNvSpPr txBox="1"/>
            <p:nvPr/>
          </p:nvSpPr>
          <p:spPr>
            <a:xfrm>
              <a:off x="11638" y="3857"/>
              <a:ext cx="1474" cy="6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000" dirty="0" smtClean="0"/>
                <a:t>（</a:t>
              </a:r>
              <a:r>
                <a:rPr lang="en-US" altLang="zh-CN" sz="2000" dirty="0" smtClean="0"/>
                <a:t>0,0</a:t>
              </a:r>
              <a:r>
                <a:rPr lang="zh-CN" altLang="en-US" sz="2000" dirty="0" smtClean="0"/>
                <a:t>）</a:t>
              </a:r>
              <a:endParaRPr lang="zh-CN" altLang="en-US" sz="2000" dirty="0"/>
            </a:p>
          </p:txBody>
        </p:sp>
        <p:cxnSp>
          <p:nvCxnSpPr>
            <p:cNvPr id="41" name="直接箭头连接符 40"/>
            <p:cNvCxnSpPr/>
            <p:nvPr/>
          </p:nvCxnSpPr>
          <p:spPr bwMode="auto">
            <a:xfrm rot="5400000">
              <a:off x="12036" y="4769"/>
              <a:ext cx="567" cy="3"/>
            </a:xfrm>
            <a:prstGeom prst="straightConnector1">
              <a:avLst/>
            </a:prstGeom>
            <a:ln w="38100">
              <a:headEnd type="none" w="med" len="med"/>
              <a:tailEnd type="arrow"/>
            </a:ln>
          </p:spPr>
          <p:style>
            <a:lnRef idx="3">
              <a:schemeClr val="dk1"/>
            </a:lnRef>
            <a:fillRef idx="0">
              <a:schemeClr val="dk1"/>
            </a:fillRef>
            <a:effectRef idx="2">
              <a:schemeClr val="dk1"/>
            </a:effectRef>
            <a:fontRef idx="minor">
              <a:schemeClr val="tx1"/>
            </a:fontRef>
          </p:style>
        </p:cxnSp>
        <p:sp>
          <p:nvSpPr>
            <p:cNvPr id="42" name="TextBox 41"/>
            <p:cNvSpPr txBox="1"/>
            <p:nvPr/>
          </p:nvSpPr>
          <p:spPr>
            <a:xfrm>
              <a:off x="11638" y="4953"/>
              <a:ext cx="1474" cy="6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000" dirty="0" smtClean="0"/>
                <a:t>（</a:t>
              </a:r>
              <a:r>
                <a:rPr lang="en-US" altLang="zh-CN" sz="2000" dirty="0" smtClean="0"/>
                <a:t>0,1</a:t>
              </a:r>
              <a:r>
                <a:rPr lang="zh-CN" altLang="en-US" sz="2000" dirty="0" smtClean="0"/>
                <a:t>）</a:t>
              </a:r>
              <a:endParaRPr lang="zh-CN" altLang="en-US" sz="2000" dirty="0"/>
            </a:p>
          </p:txBody>
        </p:sp>
        <p:cxnSp>
          <p:nvCxnSpPr>
            <p:cNvPr id="53" name="直接箭头连接符 52"/>
            <p:cNvCxnSpPr/>
            <p:nvPr/>
          </p:nvCxnSpPr>
          <p:spPr bwMode="auto">
            <a:xfrm rot="5400000">
              <a:off x="12036" y="5802"/>
              <a:ext cx="567" cy="3"/>
            </a:xfrm>
            <a:prstGeom prst="straightConnector1">
              <a:avLst/>
            </a:prstGeom>
            <a:ln w="38100">
              <a:headEnd type="none" w="med" len="med"/>
              <a:tailEnd type="arrow"/>
            </a:ln>
          </p:spPr>
          <p:style>
            <a:lnRef idx="3">
              <a:schemeClr val="dk1"/>
            </a:lnRef>
            <a:fillRef idx="0">
              <a:schemeClr val="dk1"/>
            </a:fillRef>
            <a:effectRef idx="2">
              <a:schemeClr val="dk1"/>
            </a:effectRef>
            <a:fontRef idx="minor">
              <a:schemeClr val="tx1"/>
            </a:fontRef>
          </p:style>
        </p:cxnSp>
        <p:sp>
          <p:nvSpPr>
            <p:cNvPr id="54" name="TextBox 53"/>
            <p:cNvSpPr txBox="1"/>
            <p:nvPr/>
          </p:nvSpPr>
          <p:spPr>
            <a:xfrm>
              <a:off x="11638" y="5974"/>
              <a:ext cx="1474" cy="6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000" dirty="0" smtClean="0"/>
                <a:t>（</a:t>
              </a:r>
              <a:r>
                <a:rPr lang="en-US" altLang="zh-CN" sz="2000" dirty="0" smtClean="0"/>
                <a:t>1,1</a:t>
              </a:r>
              <a:r>
                <a:rPr lang="zh-CN" altLang="en-US" sz="2000" dirty="0" smtClean="0"/>
                <a:t>）</a:t>
              </a:r>
              <a:endParaRPr lang="zh-CN" altLang="en-US" sz="2000" dirty="0"/>
            </a:p>
          </p:txBody>
        </p:sp>
        <p:cxnSp>
          <p:nvCxnSpPr>
            <p:cNvPr id="55" name="直接箭头连接符 54"/>
            <p:cNvCxnSpPr/>
            <p:nvPr/>
          </p:nvCxnSpPr>
          <p:spPr bwMode="auto">
            <a:xfrm rot="5400000">
              <a:off x="11638" y="6654"/>
              <a:ext cx="567" cy="340"/>
            </a:xfrm>
            <a:prstGeom prst="straightConnector1">
              <a:avLst/>
            </a:prstGeom>
            <a:ln w="38100">
              <a:headEnd type="none" w="med" len="med"/>
              <a:tailEnd type="arrow"/>
            </a:ln>
          </p:spPr>
          <p:style>
            <a:lnRef idx="3">
              <a:schemeClr val="dk1"/>
            </a:lnRef>
            <a:fillRef idx="0">
              <a:schemeClr val="dk1"/>
            </a:fillRef>
            <a:effectRef idx="2">
              <a:schemeClr val="dk1"/>
            </a:effectRef>
            <a:fontRef idx="minor">
              <a:schemeClr val="tx1"/>
            </a:fontRef>
          </p:style>
        </p:cxnSp>
        <p:cxnSp>
          <p:nvCxnSpPr>
            <p:cNvPr id="57" name="直接箭头连接符 56"/>
            <p:cNvCxnSpPr/>
            <p:nvPr/>
          </p:nvCxnSpPr>
          <p:spPr bwMode="auto">
            <a:xfrm rot="16200000" flipH="1">
              <a:off x="12489" y="6597"/>
              <a:ext cx="567" cy="454"/>
            </a:xfrm>
            <a:prstGeom prst="straightConnector1">
              <a:avLst/>
            </a:prstGeom>
            <a:ln w="38100">
              <a:headEnd type="none" w="med" len="med"/>
              <a:tailEnd type="arrow"/>
            </a:ln>
          </p:spPr>
          <p:style>
            <a:lnRef idx="3">
              <a:schemeClr val="dk1"/>
            </a:lnRef>
            <a:fillRef idx="0">
              <a:schemeClr val="dk1"/>
            </a:fillRef>
            <a:effectRef idx="2">
              <a:schemeClr val="dk1"/>
            </a:effectRef>
            <a:fontRef idx="minor">
              <a:schemeClr val="tx1"/>
            </a:fontRef>
          </p:style>
        </p:cxnSp>
        <p:grpSp>
          <p:nvGrpSpPr>
            <p:cNvPr id="3" name="组合 2"/>
            <p:cNvGrpSpPr/>
            <p:nvPr/>
          </p:nvGrpSpPr>
          <p:grpSpPr>
            <a:xfrm>
              <a:off x="10821" y="7108"/>
              <a:ext cx="1474" cy="1762"/>
              <a:chOff x="12545" y="6994"/>
              <a:chExt cx="1474" cy="1762"/>
            </a:xfrm>
          </p:grpSpPr>
          <p:sp>
            <p:nvSpPr>
              <p:cNvPr id="63" name="TextBox 62"/>
              <p:cNvSpPr txBox="1"/>
              <p:nvPr/>
            </p:nvSpPr>
            <p:spPr>
              <a:xfrm>
                <a:off x="12545" y="6994"/>
                <a:ext cx="1474" cy="6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000" dirty="0" smtClean="0"/>
                  <a:t>（</a:t>
                </a:r>
                <a:r>
                  <a:rPr lang="en-US" altLang="zh-CN" sz="2000" dirty="0" smtClean="0"/>
                  <a:t>2,1</a:t>
                </a:r>
                <a:r>
                  <a:rPr lang="zh-CN" altLang="en-US" sz="2000" dirty="0" smtClean="0"/>
                  <a:t>）</a:t>
                </a:r>
                <a:endParaRPr lang="zh-CN" altLang="en-US" sz="2000" dirty="0"/>
              </a:p>
            </p:txBody>
          </p:sp>
          <p:cxnSp>
            <p:nvCxnSpPr>
              <p:cNvPr id="66" name="直接箭头连接符 65"/>
              <p:cNvCxnSpPr/>
              <p:nvPr/>
            </p:nvCxnSpPr>
            <p:spPr bwMode="auto">
              <a:xfrm rot="5400000">
                <a:off x="13057" y="7843"/>
                <a:ext cx="567" cy="3"/>
              </a:xfrm>
              <a:prstGeom prst="straightConnector1">
                <a:avLst/>
              </a:prstGeom>
              <a:ln w="38100">
                <a:headEnd type="none" w="med" len="med"/>
                <a:tailEnd type="arrow"/>
              </a:ln>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12545" y="8128"/>
                <a:ext cx="1474" cy="6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000" dirty="0" smtClean="0"/>
                  <a:t>（</a:t>
                </a:r>
                <a:r>
                  <a:rPr lang="en-US" altLang="zh-CN" sz="2000" dirty="0" smtClean="0"/>
                  <a:t>3,1</a:t>
                </a:r>
                <a:r>
                  <a:rPr lang="zh-CN" altLang="en-US" sz="2000" dirty="0" smtClean="0"/>
                  <a:t>）</a:t>
                </a:r>
                <a:endParaRPr lang="zh-CN" altLang="en-US" sz="2000" dirty="0"/>
              </a:p>
            </p:txBody>
          </p:sp>
        </p:grpSp>
        <p:grpSp>
          <p:nvGrpSpPr>
            <p:cNvPr id="2" name="组合 1"/>
            <p:cNvGrpSpPr/>
            <p:nvPr/>
          </p:nvGrpSpPr>
          <p:grpSpPr>
            <a:xfrm>
              <a:off x="12188" y="7084"/>
              <a:ext cx="1474" cy="3740"/>
              <a:chOff x="10844" y="6994"/>
              <a:chExt cx="1474" cy="3740"/>
            </a:xfrm>
          </p:grpSpPr>
          <p:sp>
            <p:nvSpPr>
              <p:cNvPr id="60" name="TextBox 59"/>
              <p:cNvSpPr txBox="1"/>
              <p:nvPr/>
            </p:nvSpPr>
            <p:spPr>
              <a:xfrm>
                <a:off x="10844" y="6994"/>
                <a:ext cx="1474" cy="6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000" dirty="0" smtClean="0"/>
                  <a:t>（</a:t>
                </a:r>
                <a:r>
                  <a:rPr lang="en-US" altLang="zh-CN" sz="2000" dirty="0" smtClean="0"/>
                  <a:t>1,2</a:t>
                </a:r>
                <a:r>
                  <a:rPr lang="zh-CN" altLang="en-US" sz="2000" dirty="0" smtClean="0"/>
                  <a:t>）</a:t>
                </a:r>
                <a:endParaRPr lang="zh-CN" altLang="en-US" sz="2000" dirty="0"/>
              </a:p>
            </p:txBody>
          </p:sp>
          <p:cxnSp>
            <p:nvCxnSpPr>
              <p:cNvPr id="64" name="直接箭头连接符 63"/>
              <p:cNvCxnSpPr/>
              <p:nvPr/>
            </p:nvCxnSpPr>
            <p:spPr bwMode="auto">
              <a:xfrm rot="5400000">
                <a:off x="11356" y="7843"/>
                <a:ext cx="567" cy="3"/>
              </a:xfrm>
              <a:prstGeom prst="straightConnector1">
                <a:avLst/>
              </a:prstGeom>
              <a:ln w="38100">
                <a:headEnd type="none" w="med" len="med"/>
                <a:tailEnd type="arrow"/>
              </a:ln>
            </p:spPr>
            <p:style>
              <a:lnRef idx="3">
                <a:schemeClr val="dk1"/>
              </a:lnRef>
              <a:fillRef idx="0">
                <a:schemeClr val="dk1"/>
              </a:fillRef>
              <a:effectRef idx="2">
                <a:schemeClr val="dk1"/>
              </a:effectRef>
              <a:fontRef idx="minor">
                <a:schemeClr val="tx1"/>
              </a:fontRef>
            </p:style>
          </p:cxnSp>
          <p:sp>
            <p:nvSpPr>
              <p:cNvPr id="65" name="TextBox 64"/>
              <p:cNvSpPr txBox="1"/>
              <p:nvPr/>
            </p:nvSpPr>
            <p:spPr>
              <a:xfrm>
                <a:off x="10844" y="8128"/>
                <a:ext cx="1474" cy="6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000" dirty="0" smtClean="0"/>
                  <a:t>（</a:t>
                </a:r>
                <a:r>
                  <a:rPr lang="en-US" altLang="zh-CN" sz="2000" dirty="0" smtClean="0"/>
                  <a:t>1,3</a:t>
                </a:r>
                <a:r>
                  <a:rPr lang="zh-CN" altLang="en-US" sz="2000" dirty="0" smtClean="0"/>
                  <a:t>）</a:t>
                </a:r>
                <a:endParaRPr lang="zh-CN" altLang="en-US" sz="2000" dirty="0"/>
              </a:p>
            </p:txBody>
          </p:sp>
          <p:cxnSp>
            <p:nvCxnSpPr>
              <p:cNvPr id="68" name="直接箭头连接符 67"/>
              <p:cNvCxnSpPr/>
              <p:nvPr/>
            </p:nvCxnSpPr>
            <p:spPr bwMode="auto">
              <a:xfrm rot="5400000">
                <a:off x="11353" y="8977"/>
                <a:ext cx="567" cy="3"/>
              </a:xfrm>
              <a:prstGeom prst="straightConnector1">
                <a:avLst/>
              </a:prstGeom>
              <a:ln w="38100">
                <a:headEnd type="none" w="med" len="med"/>
                <a:tailEnd type="arrow"/>
              </a:ln>
            </p:spPr>
            <p:style>
              <a:lnRef idx="3">
                <a:schemeClr val="dk1"/>
              </a:lnRef>
              <a:fillRef idx="0">
                <a:schemeClr val="dk1"/>
              </a:fillRef>
              <a:effectRef idx="2">
                <a:schemeClr val="dk1"/>
              </a:effectRef>
              <a:fontRef idx="minor">
                <a:schemeClr val="tx1"/>
              </a:fontRef>
            </p:style>
          </p:cxnSp>
          <p:sp>
            <p:nvSpPr>
              <p:cNvPr id="69" name="TextBox 68"/>
              <p:cNvSpPr txBox="1"/>
              <p:nvPr/>
            </p:nvSpPr>
            <p:spPr>
              <a:xfrm>
                <a:off x="10844" y="9149"/>
                <a:ext cx="1474" cy="6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000" dirty="0" smtClean="0"/>
                  <a:t>（</a:t>
                </a:r>
                <a:r>
                  <a:rPr lang="en-US" altLang="zh-CN" sz="2000" dirty="0" smtClean="0"/>
                  <a:t>2,3</a:t>
                </a:r>
                <a:r>
                  <a:rPr lang="zh-CN" altLang="en-US" sz="2000" dirty="0" smtClean="0"/>
                  <a:t>）</a:t>
                </a:r>
                <a:endParaRPr lang="zh-CN" altLang="en-US" sz="2000" dirty="0"/>
              </a:p>
            </p:txBody>
          </p:sp>
          <p:cxnSp>
            <p:nvCxnSpPr>
              <p:cNvPr id="72" name="直接箭头连接符 71"/>
              <p:cNvCxnSpPr/>
              <p:nvPr/>
            </p:nvCxnSpPr>
            <p:spPr bwMode="auto">
              <a:xfrm rot="5400000">
                <a:off x="11356" y="9998"/>
                <a:ext cx="567" cy="3"/>
              </a:xfrm>
              <a:prstGeom prst="straightConnector1">
                <a:avLst/>
              </a:prstGeom>
              <a:ln w="38100">
                <a:headEnd type="none" w="med" len="med"/>
                <a:tailEnd type="arrow"/>
              </a:ln>
            </p:spPr>
            <p:style>
              <a:lnRef idx="3">
                <a:schemeClr val="dk1"/>
              </a:lnRef>
              <a:fillRef idx="0">
                <a:schemeClr val="dk1"/>
              </a:fillRef>
              <a:effectRef idx="2">
                <a:schemeClr val="dk1"/>
              </a:effectRef>
              <a:fontRef idx="minor">
                <a:schemeClr val="tx1"/>
              </a:fontRef>
            </p:style>
          </p:cxnSp>
          <p:sp>
            <p:nvSpPr>
              <p:cNvPr id="73" name="TextBox 72"/>
              <p:cNvSpPr txBox="1"/>
              <p:nvPr/>
            </p:nvSpPr>
            <p:spPr>
              <a:xfrm>
                <a:off x="10844" y="10106"/>
                <a:ext cx="1474" cy="6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000" dirty="0" smtClean="0"/>
                  <a:t>（</a:t>
                </a:r>
                <a:r>
                  <a:rPr lang="en-US" altLang="zh-CN" sz="2000" dirty="0" smtClean="0"/>
                  <a:t>3,3</a:t>
                </a:r>
                <a:r>
                  <a:rPr lang="zh-CN" altLang="en-US" sz="2000" dirty="0" smtClean="0"/>
                  <a:t>）</a:t>
                </a:r>
                <a:endParaRPr lang="zh-CN" altLang="en-US" sz="2000" dirty="0"/>
              </a:p>
            </p:txBody>
          </p:sp>
        </p:gr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727710" y="121285"/>
            <a:ext cx="5920105" cy="6666865"/>
          </a:xfrm>
          <a:prstGeom prst="rect">
            <a:avLst/>
          </a:prstGeom>
        </p:spPr>
      </p:pic>
      <p:graphicFrame>
        <p:nvGraphicFramePr>
          <p:cNvPr id="6" name="对象 5">
            <a:hlinkClick r:id="" action="ppaction://ole?verb="/>
          </p:cNvPr>
          <p:cNvGraphicFramePr>
            <a:graphicFrameLocks noChangeAspect="1"/>
          </p:cNvGraphicFramePr>
          <p:nvPr/>
        </p:nvGraphicFramePr>
        <p:xfrm>
          <a:off x="8222615" y="701040"/>
          <a:ext cx="1762125" cy="944245"/>
        </p:xfrm>
        <a:graphic>
          <a:graphicData uri="http://schemas.openxmlformats.org/presentationml/2006/ole">
            <mc:AlternateContent xmlns:mc="http://schemas.openxmlformats.org/markup-compatibility/2006">
              <mc:Choice xmlns:v="urn:schemas-microsoft-com:vml" Requires="v">
                <p:oleObj spid="_x0000_s1025" name="" r:id="rId2" imgW="1188720" imgH="628015" progId="Package">
                  <p:embed/>
                </p:oleObj>
              </mc:Choice>
              <mc:Fallback>
                <p:oleObj name="" r:id="rId2" imgW="1188720" imgH="628015" progId="Package">
                  <p:embed/>
                  <p:pic>
                    <p:nvPicPr>
                      <p:cNvPr id="0" name="图片 1024"/>
                      <p:cNvPicPr/>
                      <p:nvPr/>
                    </p:nvPicPr>
                    <p:blipFill>
                      <a:blip r:embed="rId3"/>
                      <a:stretch>
                        <a:fillRect/>
                      </a:stretch>
                    </p:blipFill>
                    <p:spPr>
                      <a:xfrm>
                        <a:off x="8222615" y="701040"/>
                        <a:ext cx="1762125" cy="944245"/>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Box 1"/>
          <p:cNvSpPr txBox="1">
            <a:spLocks noChangeArrowheads="1"/>
          </p:cNvSpPr>
          <p:nvPr/>
        </p:nvSpPr>
        <p:spPr bwMode="auto">
          <a:xfrm>
            <a:off x="645795" y="965835"/>
            <a:ext cx="11074400" cy="5939155"/>
          </a:xfrm>
          <a:prstGeom prst="rect">
            <a:avLst/>
          </a:prstGeom>
          <a:noFill/>
          <a:ln w="9525">
            <a:noFill/>
            <a:miter lim="800000"/>
          </a:ln>
        </p:spPr>
        <p:txBody>
          <a:bodyPr wrap="square">
            <a:spAutoFit/>
          </a:bodyPr>
          <a:lstStyle/>
          <a:p>
            <a:pPr>
              <a:defRPr/>
            </a:pPr>
            <a:r>
              <a:rPr lang="zh-CN" altLang="en-US" sz="2000" b="1" dirty="0" smtClean="0"/>
              <a:t>例</a:t>
            </a:r>
            <a:r>
              <a:rPr lang="en-US" altLang="zh-CN" sz="2000" b="1" dirty="0" smtClean="0"/>
              <a:t>3  </a:t>
            </a:r>
            <a:r>
              <a:rPr lang="zh-CN" altLang="en-US" sz="2000" b="1" dirty="0" smtClean="0"/>
              <a:t>细胞</a:t>
            </a:r>
            <a:r>
              <a:rPr lang="en-US" sz="2000" b="1" dirty="0" smtClean="0"/>
              <a:t>(oj.noi.cn 1129)</a:t>
            </a:r>
            <a:endParaRPr lang="zh-CN" altLang="en-US" sz="2000" dirty="0"/>
          </a:p>
          <a:p>
            <a:r>
              <a:rPr lang="en-US" altLang="zh-CN" sz="2000" dirty="0" smtClean="0"/>
              <a:t>【</a:t>
            </a:r>
            <a:r>
              <a:rPr lang="zh-CN" altLang="en-US" sz="2000" dirty="0" smtClean="0"/>
              <a:t>问题描述</a:t>
            </a:r>
            <a:r>
              <a:rPr lang="en-US" altLang="zh-CN" sz="2000" dirty="0" smtClean="0"/>
              <a:t>】</a:t>
            </a:r>
            <a:endParaRPr lang="en-US" altLang="zh-CN" sz="2000" dirty="0" smtClean="0"/>
          </a:p>
          <a:p>
            <a:r>
              <a:rPr lang="en-US" sz="2000" dirty="0" smtClean="0"/>
              <a:t>     </a:t>
            </a:r>
            <a:r>
              <a:rPr lang="zh-CN" altLang="en-US" sz="2000" dirty="0" smtClean="0"/>
              <a:t>一矩形阵列由数字</a:t>
            </a:r>
            <a:r>
              <a:rPr lang="en-US" sz="2000" dirty="0" smtClean="0"/>
              <a:t>0</a:t>
            </a:r>
            <a:r>
              <a:rPr lang="zh-CN" altLang="en-US" sz="2000" dirty="0" smtClean="0"/>
              <a:t>到</a:t>
            </a:r>
            <a:r>
              <a:rPr lang="en-US" sz="2000" dirty="0" smtClean="0"/>
              <a:t>9</a:t>
            </a:r>
            <a:r>
              <a:rPr lang="zh-CN" altLang="en-US" sz="2000" dirty="0" smtClean="0"/>
              <a:t>组成</a:t>
            </a:r>
            <a:r>
              <a:rPr lang="en-US" sz="2000" dirty="0" smtClean="0"/>
              <a:t>,</a:t>
            </a:r>
            <a:r>
              <a:rPr lang="zh-CN" altLang="en-US" sz="2000" dirty="0" smtClean="0"/>
              <a:t>数字</a:t>
            </a:r>
            <a:r>
              <a:rPr lang="en-US" sz="2000" dirty="0" smtClean="0"/>
              <a:t>1</a:t>
            </a:r>
            <a:r>
              <a:rPr lang="zh-CN" altLang="en-US" sz="2000" dirty="0" smtClean="0"/>
              <a:t>到</a:t>
            </a:r>
            <a:r>
              <a:rPr lang="en-US" sz="2000" dirty="0" smtClean="0"/>
              <a:t>9</a:t>
            </a:r>
            <a:r>
              <a:rPr lang="zh-CN" altLang="en-US" sz="2000" dirty="0" smtClean="0"/>
              <a:t>代表细胞</a:t>
            </a:r>
            <a:r>
              <a:rPr lang="en-US" sz="2000" dirty="0" smtClean="0"/>
              <a:t>,</a:t>
            </a:r>
            <a:r>
              <a:rPr lang="zh-CN" altLang="en-US" sz="2000" dirty="0" smtClean="0"/>
              <a:t>细胞的定义为沿细胞数字上下左右若还是细胞数字则为同一细胞</a:t>
            </a:r>
            <a:r>
              <a:rPr lang="en-US" sz="2000" dirty="0" smtClean="0"/>
              <a:t>,</a:t>
            </a:r>
            <a:r>
              <a:rPr lang="zh-CN" altLang="en-US" sz="2000" dirty="0" smtClean="0"/>
              <a:t>求给定矩形阵列的细胞个数。（</a:t>
            </a:r>
            <a:r>
              <a:rPr lang="en-US" sz="2000" dirty="0" smtClean="0"/>
              <a:t>1&lt;=</a:t>
            </a:r>
            <a:r>
              <a:rPr lang="en-US" sz="2000" dirty="0" err="1" smtClean="0"/>
              <a:t>m,n</a:t>
            </a:r>
            <a:r>
              <a:rPr lang="en-US" sz="2000" dirty="0" smtClean="0"/>
              <a:t>&lt;=100</a:t>
            </a:r>
            <a:r>
              <a:rPr lang="zh-CN" altLang="en-US" sz="2000" dirty="0" smtClean="0"/>
              <a:t>）</a:t>
            </a:r>
            <a:endParaRPr lang="zh-CN" altLang="en-US" sz="2000" dirty="0" smtClean="0"/>
          </a:p>
          <a:p>
            <a:r>
              <a:rPr lang="en-US" altLang="zh-CN" sz="2000" dirty="0" smtClean="0"/>
              <a:t>【</a:t>
            </a:r>
            <a:r>
              <a:rPr lang="zh-CN" altLang="en-US" sz="2000" dirty="0" smtClean="0"/>
              <a:t>输入格式</a:t>
            </a:r>
            <a:r>
              <a:rPr lang="en-US" altLang="zh-CN" sz="2000" dirty="0" smtClean="0"/>
              <a:t>】</a:t>
            </a:r>
            <a:endParaRPr lang="en-US" altLang="zh-CN" sz="2000" dirty="0" smtClean="0"/>
          </a:p>
          <a:p>
            <a:r>
              <a:rPr lang="zh-CN" altLang="en-US" sz="2000" dirty="0" smtClean="0"/>
              <a:t>     第一行输入</a:t>
            </a:r>
            <a:r>
              <a:rPr lang="en-US" sz="2000" dirty="0" smtClean="0"/>
              <a:t>n</a:t>
            </a:r>
            <a:r>
              <a:rPr lang="zh-CN" altLang="en-US" sz="2000" dirty="0" smtClean="0"/>
              <a:t>和</a:t>
            </a:r>
            <a:r>
              <a:rPr lang="en-US" sz="2000" dirty="0" smtClean="0"/>
              <a:t>m</a:t>
            </a:r>
            <a:r>
              <a:rPr lang="zh-CN" altLang="en-US" sz="2000" dirty="0" smtClean="0"/>
              <a:t>表示阵列的行数和列数。</a:t>
            </a:r>
            <a:br>
              <a:rPr lang="en-US" sz="2000" dirty="0" smtClean="0"/>
            </a:br>
            <a:r>
              <a:rPr lang="en-US" sz="2000" dirty="0" smtClean="0"/>
              <a:t>    </a:t>
            </a:r>
            <a:r>
              <a:rPr lang="zh-CN" altLang="en-US" sz="2000" dirty="0" smtClean="0"/>
              <a:t>接下来</a:t>
            </a:r>
            <a:r>
              <a:rPr lang="en-US" sz="2000" dirty="0" smtClean="0"/>
              <a:t>n</a:t>
            </a:r>
            <a:r>
              <a:rPr lang="zh-CN" altLang="en-US" sz="2000" dirty="0" smtClean="0"/>
              <a:t>行，每行</a:t>
            </a:r>
            <a:r>
              <a:rPr lang="en-US" sz="2000" dirty="0" smtClean="0"/>
              <a:t>m</a:t>
            </a:r>
            <a:r>
              <a:rPr lang="zh-CN" altLang="en-US" sz="2000" dirty="0" smtClean="0"/>
              <a:t>个数字，数字之间没有空格，表示具体的阵列。</a:t>
            </a:r>
            <a:endParaRPr lang="zh-CN" altLang="en-US" sz="2000" dirty="0" smtClean="0"/>
          </a:p>
          <a:p>
            <a:r>
              <a:rPr lang="en-US" altLang="zh-CN" sz="2000" dirty="0" smtClean="0"/>
              <a:t>【</a:t>
            </a:r>
            <a:r>
              <a:rPr lang="zh-CN" altLang="en-US" sz="2000" dirty="0" smtClean="0"/>
              <a:t>输出格式</a:t>
            </a:r>
            <a:r>
              <a:rPr lang="en-US" altLang="zh-CN" sz="2000" dirty="0" smtClean="0"/>
              <a:t>】</a:t>
            </a:r>
            <a:endParaRPr lang="en-US" altLang="zh-CN" sz="2000" dirty="0" smtClean="0"/>
          </a:p>
          <a:p>
            <a:r>
              <a:rPr lang="zh-CN" altLang="en-US" sz="2000" dirty="0" smtClean="0"/>
              <a:t>    输出一个数字表示细胞的数量。</a:t>
            </a:r>
            <a:endParaRPr lang="zh-CN" altLang="en-US" sz="2000" dirty="0" smtClean="0"/>
          </a:p>
          <a:p>
            <a:r>
              <a:rPr lang="en-US" altLang="zh-CN" sz="2000" dirty="0" smtClean="0">
                <a:sym typeface="+mn-ea"/>
              </a:rPr>
              <a:t>【</a:t>
            </a:r>
            <a:r>
              <a:rPr lang="zh-CN" altLang="en-US" sz="2000" dirty="0" smtClean="0">
                <a:sym typeface="+mn-ea"/>
              </a:rPr>
              <a:t>输入输出样例</a:t>
            </a:r>
            <a:r>
              <a:rPr lang="en-US" altLang="zh-CN" sz="2000" dirty="0" smtClean="0">
                <a:sym typeface="+mn-ea"/>
              </a:rPr>
              <a:t>】</a:t>
            </a:r>
            <a:endParaRPr lang="en-US" altLang="zh-CN" sz="2000" dirty="0" smtClean="0"/>
          </a:p>
          <a:p>
            <a:r>
              <a:rPr lang="zh-CN" altLang="en-US" sz="2000" dirty="0" smtClean="0">
                <a:sym typeface="+mn-ea"/>
              </a:rPr>
              <a:t>输入样例：</a:t>
            </a:r>
            <a:endParaRPr lang="zh-CN" altLang="en-US" sz="2000" dirty="0" smtClean="0"/>
          </a:p>
          <a:p>
            <a:r>
              <a:rPr lang="en-US" sz="2000" dirty="0" smtClean="0">
                <a:sym typeface="+mn-ea"/>
              </a:rPr>
              <a:t>4  10</a:t>
            </a:r>
            <a:endParaRPr lang="zh-CN" altLang="en-US" sz="2000" dirty="0" smtClean="0"/>
          </a:p>
          <a:p>
            <a:r>
              <a:rPr lang="en-US" sz="2000" dirty="0" smtClean="0">
                <a:sym typeface="+mn-ea"/>
              </a:rPr>
              <a:t>0234500067</a:t>
            </a:r>
            <a:endParaRPr lang="zh-CN" altLang="en-US" sz="2000" dirty="0" smtClean="0"/>
          </a:p>
          <a:p>
            <a:r>
              <a:rPr lang="en-US" sz="2000" dirty="0" smtClean="0">
                <a:sym typeface="+mn-ea"/>
              </a:rPr>
              <a:t>1034560500</a:t>
            </a:r>
            <a:endParaRPr lang="zh-CN" altLang="en-US" sz="2000" dirty="0" smtClean="0"/>
          </a:p>
          <a:p>
            <a:r>
              <a:rPr lang="en-US" sz="2000" dirty="0" smtClean="0">
                <a:sym typeface="+mn-ea"/>
              </a:rPr>
              <a:t>2045600671</a:t>
            </a:r>
            <a:endParaRPr lang="zh-CN" altLang="en-US" sz="2000" dirty="0" smtClean="0"/>
          </a:p>
          <a:p>
            <a:r>
              <a:rPr lang="en-US" sz="2000" dirty="0" smtClean="0">
                <a:sym typeface="+mn-ea"/>
              </a:rPr>
              <a:t>0000000089</a:t>
            </a:r>
            <a:endParaRPr lang="zh-CN" altLang="en-US" sz="2000" dirty="0" smtClean="0"/>
          </a:p>
          <a:p>
            <a:r>
              <a:rPr lang="zh-CN" altLang="en-US" sz="2000" dirty="0" smtClean="0">
                <a:sym typeface="+mn-ea"/>
              </a:rPr>
              <a:t>输出样例： </a:t>
            </a:r>
            <a:endParaRPr lang="zh-CN" altLang="en-US" sz="2000" dirty="0" smtClean="0"/>
          </a:p>
          <a:p>
            <a:r>
              <a:rPr lang="en-US" sz="2000" dirty="0" smtClean="0">
                <a:sym typeface="+mn-ea"/>
              </a:rPr>
              <a:t>4</a:t>
            </a:r>
            <a:endParaRPr lang="zh-CN" altLang="en-US" sz="2000" dirty="0"/>
          </a:p>
          <a:p>
            <a:endParaRPr lang="zh-CN" altLang="en-US" sz="2000" dirty="0"/>
          </a:p>
        </p:txBody>
      </p:sp>
      <p:sp>
        <p:nvSpPr>
          <p:cNvPr id="5" name="标题 4"/>
          <p:cNvSpPr>
            <a:spLocks noGrp="1" noChangeArrowheads="1"/>
          </p:cNvSpPr>
          <p:nvPr>
            <p:ph type="title" idx="4294967295"/>
          </p:nvPr>
        </p:nvSpPr>
        <p:spPr>
          <a:xfrm>
            <a:off x="645795" y="139700"/>
            <a:ext cx="4435475" cy="692150"/>
          </a:xfrm>
          <a:noFill/>
        </p:spPr>
        <p:txBody>
          <a:bodyPr/>
          <a:lstStyle/>
          <a:p>
            <a:pPr algn="l"/>
            <a:r>
              <a:rPr lang="zh-CN" altLang="en-US" sz="3200" dirty="0" smtClean="0">
                <a:solidFill>
                  <a:srgbClr val="000000"/>
                </a:solidFill>
                <a:latin typeface="黑体" panose="02010609060101010101" pitchFamily="49" charset="-122"/>
              </a:rPr>
              <a:t>应用二、求连通块问题</a:t>
            </a:r>
            <a:endParaRPr lang="zh-CN" altLang="en-US" sz="3200" dirty="0" smtClean="0">
              <a:solidFill>
                <a:srgbClr val="000000"/>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AutoShape 2" descr="http://img4.imgtn.bdimg.com/it/u=1336651389,4116756818&amp;fm=214&amp;gp=0.jpg"/>
          <p:cNvSpPr>
            <a:spLocks noChangeAspect="1" noChangeArrowheads="1"/>
          </p:cNvSpPr>
          <p:nvPr/>
        </p:nvSpPr>
        <p:spPr bwMode="auto">
          <a:xfrm>
            <a:off x="810895" y="160337"/>
            <a:ext cx="304800" cy="304801"/>
          </a:xfrm>
          <a:prstGeom prst="rect">
            <a:avLst/>
          </a:prstGeom>
          <a:noFill/>
          <a:ln w="9525">
            <a:noFill/>
            <a:miter lim="800000"/>
          </a:ln>
        </p:spPr>
        <p:txBody>
          <a:bodyPr/>
          <a:lstStyle/>
          <a:p>
            <a:endParaRPr lang="zh-CN" altLang="en-US"/>
          </a:p>
        </p:txBody>
      </p:sp>
      <p:sp>
        <p:nvSpPr>
          <p:cNvPr id="5" name="标题 4"/>
          <p:cNvSpPr txBox="1">
            <a:spLocks noChangeArrowheads="1"/>
          </p:cNvSpPr>
          <p:nvPr/>
        </p:nvSpPr>
        <p:spPr bwMode="auto">
          <a:xfrm>
            <a:off x="655320" y="520700"/>
            <a:ext cx="2628265" cy="692150"/>
          </a:xfrm>
          <a:prstGeom prst="rect">
            <a:avLst/>
          </a:prstGeom>
          <a:noFill/>
          <a:ln w="9525">
            <a:noFill/>
            <a:miter lim="800000"/>
          </a:ln>
        </p:spPr>
        <p:txBody>
          <a:bodyPr anchor="ctr"/>
          <a:lstStyle/>
          <a:p>
            <a:pPr eaLnBrk="0" hangingPunct="0">
              <a:buFontTx/>
              <a:buNone/>
              <a:defRPr/>
            </a:pPr>
            <a:r>
              <a:rPr lang="zh-CN" altLang="en-US" sz="3200" kern="0" dirty="0" smtClean="0">
                <a:solidFill>
                  <a:srgbClr val="000000"/>
                </a:solidFill>
                <a:latin typeface="黑体" panose="02010609060101010101" pitchFamily="49" charset="-122"/>
                <a:ea typeface="+mj-ea"/>
                <a:cs typeface="+mj-cs"/>
                <a:sym typeface="Arial" panose="020B0604020202020204" pitchFamily="34" charset="0"/>
              </a:rPr>
              <a:t>问题分析：</a:t>
            </a:r>
            <a:endParaRPr lang="zh-CN" altLang="en-US" sz="3200" kern="0" dirty="0">
              <a:solidFill>
                <a:srgbClr val="000000"/>
              </a:solidFill>
              <a:latin typeface="黑体" panose="02010609060101010101" pitchFamily="49" charset="-122"/>
              <a:ea typeface="+mj-ea"/>
              <a:cs typeface="+mj-cs"/>
              <a:sym typeface="Arial" panose="020B0604020202020204" pitchFamily="34" charset="0"/>
            </a:endParaRPr>
          </a:p>
        </p:txBody>
      </p:sp>
      <p:graphicFrame>
        <p:nvGraphicFramePr>
          <p:cNvPr id="6" name="表格 5"/>
          <p:cNvGraphicFramePr>
            <a:graphicFrameLocks noGrp="1"/>
          </p:cNvGraphicFramePr>
          <p:nvPr/>
        </p:nvGraphicFramePr>
        <p:xfrm>
          <a:off x="2202984" y="1357536"/>
          <a:ext cx="5549900" cy="2592070"/>
        </p:xfrm>
        <a:graphic>
          <a:graphicData uri="http://schemas.openxmlformats.org/drawingml/2006/table">
            <a:tbl>
              <a:tblPr firstRow="1" bandRow="1">
                <a:tableStyleId>{5940675A-B579-460E-94D1-54222C63F5DA}</a:tableStyleId>
              </a:tblPr>
              <a:tblGrid>
                <a:gridCol w="554990"/>
                <a:gridCol w="554990"/>
                <a:gridCol w="554990"/>
                <a:gridCol w="554990"/>
                <a:gridCol w="554990"/>
                <a:gridCol w="554990"/>
                <a:gridCol w="554990"/>
                <a:gridCol w="554990"/>
                <a:gridCol w="554990"/>
                <a:gridCol w="554990"/>
              </a:tblGrid>
              <a:tr h="648072">
                <a:tc>
                  <a:txBody>
                    <a:bodyPr/>
                    <a:lstStyle/>
                    <a:p>
                      <a:pPr algn="ctr"/>
                      <a:r>
                        <a:rPr lang="en-US" altLang="zh-CN" sz="3600" dirty="0" smtClean="0"/>
                        <a:t>0</a:t>
                      </a:r>
                      <a:endParaRPr lang="zh-CN" altLang="en-US" sz="3600" dirty="0"/>
                    </a:p>
                  </a:txBody>
                  <a:tcPr/>
                </a:tc>
                <a:tc>
                  <a:txBody>
                    <a:bodyPr/>
                    <a:lstStyle/>
                    <a:p>
                      <a:pPr algn="ctr"/>
                      <a:r>
                        <a:rPr lang="en-US" altLang="zh-CN" sz="3600" dirty="0" smtClean="0"/>
                        <a:t>2</a:t>
                      </a:r>
                      <a:endParaRPr lang="zh-CN" altLang="en-US" sz="3600" dirty="0"/>
                    </a:p>
                  </a:txBody>
                  <a:tcPr/>
                </a:tc>
                <a:tc>
                  <a:txBody>
                    <a:bodyPr/>
                    <a:lstStyle/>
                    <a:p>
                      <a:pPr algn="ctr"/>
                      <a:r>
                        <a:rPr lang="en-US" altLang="zh-CN" sz="3600" dirty="0" smtClean="0"/>
                        <a:t>3</a:t>
                      </a:r>
                      <a:endParaRPr lang="zh-CN" altLang="en-US" sz="3600" dirty="0"/>
                    </a:p>
                  </a:txBody>
                  <a:tcPr/>
                </a:tc>
                <a:tc>
                  <a:txBody>
                    <a:bodyPr/>
                    <a:lstStyle/>
                    <a:p>
                      <a:pPr algn="ctr"/>
                      <a:r>
                        <a:rPr lang="en-US" altLang="zh-CN" sz="3600" dirty="0" smtClean="0"/>
                        <a:t>4</a:t>
                      </a:r>
                      <a:endParaRPr lang="zh-CN" altLang="en-US" sz="3600" dirty="0"/>
                    </a:p>
                  </a:txBody>
                  <a:tcPr/>
                </a:tc>
                <a:tc>
                  <a:txBody>
                    <a:bodyPr/>
                    <a:lstStyle/>
                    <a:p>
                      <a:pPr algn="ctr"/>
                      <a:r>
                        <a:rPr lang="en-US" altLang="zh-CN" sz="3600" dirty="0" smtClean="0"/>
                        <a:t>5</a:t>
                      </a:r>
                      <a:endParaRPr lang="zh-CN" altLang="en-US" sz="3600" dirty="0"/>
                    </a:p>
                  </a:txBody>
                  <a:tcPr/>
                </a:tc>
                <a:tc>
                  <a:txBody>
                    <a:bodyPr/>
                    <a:lstStyle/>
                    <a:p>
                      <a:pPr algn="ctr"/>
                      <a:r>
                        <a:rPr lang="en-US" altLang="zh-CN" sz="3600" dirty="0" smtClean="0"/>
                        <a:t>0</a:t>
                      </a:r>
                      <a:endParaRPr lang="zh-CN" altLang="en-US" sz="3600" dirty="0"/>
                    </a:p>
                  </a:txBody>
                  <a:tcPr/>
                </a:tc>
                <a:tc>
                  <a:txBody>
                    <a:bodyPr/>
                    <a:lstStyle/>
                    <a:p>
                      <a:pPr algn="ctr"/>
                      <a:r>
                        <a:rPr lang="en-US" altLang="zh-CN" sz="3600" dirty="0" smtClean="0"/>
                        <a:t>0</a:t>
                      </a:r>
                      <a:endParaRPr lang="zh-CN" altLang="en-US" sz="3600" dirty="0"/>
                    </a:p>
                  </a:txBody>
                  <a:tcPr/>
                </a:tc>
                <a:tc>
                  <a:txBody>
                    <a:bodyPr/>
                    <a:lstStyle/>
                    <a:p>
                      <a:pPr algn="ctr"/>
                      <a:r>
                        <a:rPr lang="en-US" altLang="zh-CN" sz="3600" dirty="0" smtClean="0"/>
                        <a:t>0</a:t>
                      </a:r>
                      <a:endParaRPr lang="zh-CN" altLang="en-US" sz="3600" dirty="0"/>
                    </a:p>
                  </a:txBody>
                  <a:tcPr/>
                </a:tc>
                <a:tc>
                  <a:txBody>
                    <a:bodyPr/>
                    <a:lstStyle/>
                    <a:p>
                      <a:pPr algn="ctr"/>
                      <a:r>
                        <a:rPr lang="en-US" altLang="zh-CN" sz="3600" dirty="0" smtClean="0"/>
                        <a:t>6</a:t>
                      </a:r>
                      <a:endParaRPr lang="zh-CN" altLang="en-US" sz="3600" dirty="0"/>
                    </a:p>
                  </a:txBody>
                  <a:tcPr/>
                </a:tc>
                <a:tc>
                  <a:txBody>
                    <a:bodyPr/>
                    <a:lstStyle/>
                    <a:p>
                      <a:pPr algn="ctr"/>
                      <a:r>
                        <a:rPr lang="en-US" altLang="zh-CN" sz="3600" dirty="0" smtClean="0"/>
                        <a:t>7</a:t>
                      </a:r>
                      <a:endParaRPr lang="zh-CN" altLang="en-US" sz="3600" dirty="0"/>
                    </a:p>
                  </a:txBody>
                  <a:tcPr/>
                </a:tc>
              </a:tr>
              <a:tr h="648072">
                <a:tc>
                  <a:txBody>
                    <a:bodyPr/>
                    <a:lstStyle/>
                    <a:p>
                      <a:pPr algn="ctr"/>
                      <a:r>
                        <a:rPr lang="en-US" altLang="zh-CN" sz="3600" dirty="0" smtClean="0"/>
                        <a:t>1</a:t>
                      </a:r>
                      <a:endParaRPr lang="zh-CN" altLang="en-US" sz="3600" dirty="0"/>
                    </a:p>
                  </a:txBody>
                  <a:tcPr/>
                </a:tc>
                <a:tc>
                  <a:txBody>
                    <a:bodyPr/>
                    <a:lstStyle/>
                    <a:p>
                      <a:pPr algn="ctr"/>
                      <a:r>
                        <a:rPr lang="en-US" altLang="zh-CN" sz="3600" dirty="0" smtClean="0"/>
                        <a:t>0</a:t>
                      </a:r>
                      <a:endParaRPr lang="zh-CN" altLang="en-US" sz="3600" dirty="0"/>
                    </a:p>
                  </a:txBody>
                  <a:tcPr/>
                </a:tc>
                <a:tc>
                  <a:txBody>
                    <a:bodyPr/>
                    <a:lstStyle/>
                    <a:p>
                      <a:pPr algn="ctr"/>
                      <a:r>
                        <a:rPr lang="en-US" altLang="zh-CN" sz="3600" dirty="0" smtClean="0"/>
                        <a:t>3</a:t>
                      </a:r>
                      <a:endParaRPr lang="zh-CN" altLang="en-US" sz="3600" dirty="0"/>
                    </a:p>
                  </a:txBody>
                  <a:tcPr/>
                </a:tc>
                <a:tc>
                  <a:txBody>
                    <a:bodyPr/>
                    <a:lstStyle/>
                    <a:p>
                      <a:pPr algn="ctr"/>
                      <a:r>
                        <a:rPr lang="en-US" altLang="zh-CN" sz="3600" dirty="0" smtClean="0"/>
                        <a:t>4</a:t>
                      </a:r>
                      <a:endParaRPr lang="zh-CN" altLang="en-US" sz="3600" dirty="0"/>
                    </a:p>
                  </a:txBody>
                  <a:tcPr/>
                </a:tc>
                <a:tc>
                  <a:txBody>
                    <a:bodyPr/>
                    <a:lstStyle/>
                    <a:p>
                      <a:pPr algn="ctr"/>
                      <a:r>
                        <a:rPr lang="en-US" altLang="zh-CN" sz="3600" dirty="0" smtClean="0"/>
                        <a:t>5</a:t>
                      </a:r>
                      <a:endParaRPr lang="zh-CN" altLang="en-US" sz="3600" dirty="0"/>
                    </a:p>
                  </a:txBody>
                  <a:tcPr/>
                </a:tc>
                <a:tc>
                  <a:txBody>
                    <a:bodyPr/>
                    <a:lstStyle/>
                    <a:p>
                      <a:pPr algn="ctr"/>
                      <a:r>
                        <a:rPr lang="en-US" altLang="zh-CN" sz="3600" dirty="0" smtClean="0"/>
                        <a:t>6</a:t>
                      </a:r>
                      <a:endParaRPr lang="zh-CN" altLang="en-US" sz="3600" dirty="0"/>
                    </a:p>
                  </a:txBody>
                  <a:tcPr/>
                </a:tc>
                <a:tc>
                  <a:txBody>
                    <a:bodyPr/>
                    <a:lstStyle/>
                    <a:p>
                      <a:pPr algn="ctr"/>
                      <a:r>
                        <a:rPr lang="en-US" altLang="zh-CN" sz="3600" dirty="0" smtClean="0"/>
                        <a:t>0</a:t>
                      </a:r>
                      <a:endParaRPr lang="zh-CN" altLang="en-US" sz="3600" dirty="0"/>
                    </a:p>
                  </a:txBody>
                  <a:tcPr/>
                </a:tc>
                <a:tc>
                  <a:txBody>
                    <a:bodyPr/>
                    <a:lstStyle/>
                    <a:p>
                      <a:pPr algn="ctr"/>
                      <a:r>
                        <a:rPr lang="en-US" altLang="zh-CN" sz="3600" dirty="0" smtClean="0"/>
                        <a:t>5</a:t>
                      </a:r>
                      <a:endParaRPr lang="zh-CN" altLang="en-US" sz="3600" dirty="0"/>
                    </a:p>
                  </a:txBody>
                  <a:tcPr/>
                </a:tc>
                <a:tc>
                  <a:txBody>
                    <a:bodyPr/>
                    <a:lstStyle/>
                    <a:p>
                      <a:pPr algn="ctr"/>
                      <a:r>
                        <a:rPr lang="en-US" altLang="zh-CN" sz="3600" dirty="0" smtClean="0"/>
                        <a:t>0</a:t>
                      </a:r>
                      <a:endParaRPr lang="zh-CN" altLang="en-US" sz="3600" dirty="0"/>
                    </a:p>
                  </a:txBody>
                  <a:tcPr/>
                </a:tc>
                <a:tc>
                  <a:txBody>
                    <a:bodyPr/>
                    <a:lstStyle/>
                    <a:p>
                      <a:pPr algn="ctr"/>
                      <a:r>
                        <a:rPr lang="en-US" altLang="zh-CN" sz="3600" dirty="0" smtClean="0"/>
                        <a:t>0</a:t>
                      </a:r>
                      <a:endParaRPr lang="zh-CN" altLang="en-US" sz="3600" dirty="0"/>
                    </a:p>
                  </a:txBody>
                  <a:tcPr/>
                </a:tc>
              </a:tr>
              <a:tr h="648072">
                <a:tc>
                  <a:txBody>
                    <a:bodyPr/>
                    <a:lstStyle/>
                    <a:p>
                      <a:pPr algn="ctr"/>
                      <a:r>
                        <a:rPr lang="en-US" altLang="zh-CN" sz="3600" dirty="0" smtClean="0"/>
                        <a:t>2</a:t>
                      </a:r>
                      <a:endParaRPr lang="zh-CN" altLang="en-US" sz="3600" dirty="0"/>
                    </a:p>
                  </a:txBody>
                  <a:tcPr/>
                </a:tc>
                <a:tc>
                  <a:txBody>
                    <a:bodyPr/>
                    <a:lstStyle/>
                    <a:p>
                      <a:pPr algn="ctr"/>
                      <a:r>
                        <a:rPr lang="en-US" altLang="zh-CN" sz="3600" dirty="0" smtClean="0"/>
                        <a:t>0</a:t>
                      </a:r>
                      <a:endParaRPr lang="zh-CN" altLang="en-US" sz="3600" dirty="0"/>
                    </a:p>
                  </a:txBody>
                  <a:tcPr/>
                </a:tc>
                <a:tc>
                  <a:txBody>
                    <a:bodyPr/>
                    <a:lstStyle/>
                    <a:p>
                      <a:pPr algn="ctr"/>
                      <a:r>
                        <a:rPr lang="en-US" altLang="zh-CN" sz="3600" dirty="0" smtClean="0"/>
                        <a:t>4</a:t>
                      </a:r>
                      <a:endParaRPr lang="zh-CN" altLang="en-US" sz="3600" dirty="0"/>
                    </a:p>
                  </a:txBody>
                  <a:tcPr/>
                </a:tc>
                <a:tc>
                  <a:txBody>
                    <a:bodyPr/>
                    <a:lstStyle/>
                    <a:p>
                      <a:pPr algn="ctr"/>
                      <a:r>
                        <a:rPr lang="en-US" altLang="zh-CN" sz="3600" dirty="0" smtClean="0"/>
                        <a:t>5</a:t>
                      </a:r>
                      <a:endParaRPr lang="zh-CN" altLang="en-US" sz="3600" dirty="0"/>
                    </a:p>
                  </a:txBody>
                  <a:tcPr/>
                </a:tc>
                <a:tc>
                  <a:txBody>
                    <a:bodyPr/>
                    <a:lstStyle/>
                    <a:p>
                      <a:pPr algn="ctr"/>
                      <a:r>
                        <a:rPr lang="en-US" altLang="zh-CN" sz="3600" dirty="0" smtClean="0"/>
                        <a:t>6</a:t>
                      </a:r>
                      <a:endParaRPr lang="zh-CN" altLang="en-US" sz="3600" dirty="0"/>
                    </a:p>
                  </a:txBody>
                  <a:tcPr/>
                </a:tc>
                <a:tc>
                  <a:txBody>
                    <a:bodyPr/>
                    <a:lstStyle/>
                    <a:p>
                      <a:pPr algn="ctr"/>
                      <a:r>
                        <a:rPr lang="en-US" altLang="zh-CN" sz="3600" dirty="0" smtClean="0"/>
                        <a:t>0</a:t>
                      </a:r>
                      <a:endParaRPr lang="zh-CN" altLang="en-US" sz="3600" dirty="0"/>
                    </a:p>
                  </a:txBody>
                  <a:tcPr/>
                </a:tc>
                <a:tc>
                  <a:txBody>
                    <a:bodyPr/>
                    <a:lstStyle/>
                    <a:p>
                      <a:pPr algn="ctr"/>
                      <a:r>
                        <a:rPr lang="en-US" altLang="zh-CN" sz="3600" dirty="0" smtClean="0"/>
                        <a:t>0</a:t>
                      </a:r>
                      <a:endParaRPr lang="zh-CN" altLang="en-US" sz="3600" dirty="0"/>
                    </a:p>
                  </a:txBody>
                  <a:tcPr/>
                </a:tc>
                <a:tc>
                  <a:txBody>
                    <a:bodyPr/>
                    <a:lstStyle/>
                    <a:p>
                      <a:pPr algn="ctr"/>
                      <a:r>
                        <a:rPr lang="en-US" altLang="zh-CN" sz="3600" dirty="0" smtClean="0"/>
                        <a:t>6</a:t>
                      </a:r>
                      <a:endParaRPr lang="zh-CN" altLang="en-US" sz="3600" dirty="0"/>
                    </a:p>
                  </a:txBody>
                  <a:tcPr/>
                </a:tc>
                <a:tc>
                  <a:txBody>
                    <a:bodyPr/>
                    <a:lstStyle/>
                    <a:p>
                      <a:pPr algn="ctr"/>
                      <a:r>
                        <a:rPr lang="en-US" altLang="zh-CN" sz="3600" dirty="0" smtClean="0"/>
                        <a:t>7</a:t>
                      </a:r>
                      <a:endParaRPr lang="zh-CN" altLang="en-US" sz="3600" dirty="0"/>
                    </a:p>
                  </a:txBody>
                  <a:tcPr/>
                </a:tc>
                <a:tc>
                  <a:txBody>
                    <a:bodyPr/>
                    <a:lstStyle/>
                    <a:p>
                      <a:pPr algn="ctr"/>
                      <a:r>
                        <a:rPr lang="en-US" altLang="zh-CN" sz="3600" dirty="0" smtClean="0"/>
                        <a:t>1</a:t>
                      </a:r>
                      <a:endParaRPr lang="zh-CN" altLang="en-US" sz="3600" dirty="0"/>
                    </a:p>
                  </a:txBody>
                  <a:tcPr/>
                </a:tc>
              </a:tr>
              <a:tr h="648072">
                <a:tc>
                  <a:txBody>
                    <a:bodyPr/>
                    <a:lstStyle/>
                    <a:p>
                      <a:pPr algn="ctr"/>
                      <a:r>
                        <a:rPr lang="en-US" altLang="zh-CN" sz="3600" dirty="0" smtClean="0"/>
                        <a:t>0</a:t>
                      </a:r>
                      <a:endParaRPr lang="zh-CN" altLang="en-US" sz="3600" dirty="0"/>
                    </a:p>
                  </a:txBody>
                  <a:tcPr/>
                </a:tc>
                <a:tc>
                  <a:txBody>
                    <a:bodyPr/>
                    <a:lstStyle/>
                    <a:p>
                      <a:pPr algn="ctr"/>
                      <a:r>
                        <a:rPr lang="en-US" altLang="zh-CN" sz="3600" dirty="0" smtClean="0"/>
                        <a:t>0</a:t>
                      </a:r>
                      <a:endParaRPr lang="zh-CN" altLang="en-US" sz="3600" dirty="0"/>
                    </a:p>
                  </a:txBody>
                  <a:tcPr/>
                </a:tc>
                <a:tc>
                  <a:txBody>
                    <a:bodyPr/>
                    <a:lstStyle/>
                    <a:p>
                      <a:pPr algn="ctr"/>
                      <a:r>
                        <a:rPr lang="en-US" altLang="zh-CN" sz="3600" dirty="0" smtClean="0"/>
                        <a:t>0</a:t>
                      </a:r>
                      <a:endParaRPr lang="zh-CN" altLang="en-US" sz="3600" dirty="0"/>
                    </a:p>
                  </a:txBody>
                  <a:tcPr/>
                </a:tc>
                <a:tc>
                  <a:txBody>
                    <a:bodyPr/>
                    <a:lstStyle/>
                    <a:p>
                      <a:pPr algn="ctr"/>
                      <a:r>
                        <a:rPr lang="en-US" altLang="zh-CN" sz="3600" dirty="0" smtClean="0"/>
                        <a:t>0</a:t>
                      </a:r>
                      <a:endParaRPr lang="zh-CN" altLang="en-US" sz="3600" dirty="0"/>
                    </a:p>
                  </a:txBody>
                  <a:tcPr/>
                </a:tc>
                <a:tc>
                  <a:txBody>
                    <a:bodyPr/>
                    <a:lstStyle/>
                    <a:p>
                      <a:pPr algn="ctr"/>
                      <a:r>
                        <a:rPr lang="en-US" altLang="zh-CN" sz="3600" dirty="0" smtClean="0"/>
                        <a:t>0</a:t>
                      </a:r>
                      <a:endParaRPr lang="zh-CN" altLang="en-US" sz="3600" dirty="0"/>
                    </a:p>
                  </a:txBody>
                  <a:tcPr/>
                </a:tc>
                <a:tc>
                  <a:txBody>
                    <a:bodyPr/>
                    <a:lstStyle/>
                    <a:p>
                      <a:pPr algn="ctr"/>
                      <a:r>
                        <a:rPr lang="en-US" altLang="zh-CN" sz="3600" dirty="0" smtClean="0"/>
                        <a:t>0</a:t>
                      </a:r>
                      <a:endParaRPr lang="zh-CN" altLang="en-US" sz="3600" dirty="0"/>
                    </a:p>
                  </a:txBody>
                  <a:tcPr/>
                </a:tc>
                <a:tc>
                  <a:txBody>
                    <a:bodyPr/>
                    <a:lstStyle/>
                    <a:p>
                      <a:pPr algn="ctr"/>
                      <a:r>
                        <a:rPr lang="en-US" altLang="zh-CN" sz="3600" dirty="0" smtClean="0"/>
                        <a:t>0</a:t>
                      </a:r>
                      <a:endParaRPr lang="zh-CN" altLang="en-US" sz="3600" dirty="0"/>
                    </a:p>
                  </a:txBody>
                  <a:tcPr/>
                </a:tc>
                <a:tc>
                  <a:txBody>
                    <a:bodyPr/>
                    <a:lstStyle/>
                    <a:p>
                      <a:pPr algn="ctr"/>
                      <a:r>
                        <a:rPr lang="en-US" altLang="zh-CN" sz="3600" dirty="0" smtClean="0"/>
                        <a:t>0</a:t>
                      </a:r>
                      <a:endParaRPr lang="zh-CN" altLang="en-US" sz="3600" dirty="0"/>
                    </a:p>
                  </a:txBody>
                  <a:tcPr/>
                </a:tc>
                <a:tc>
                  <a:txBody>
                    <a:bodyPr/>
                    <a:lstStyle/>
                    <a:p>
                      <a:pPr algn="ctr"/>
                      <a:r>
                        <a:rPr lang="en-US" altLang="zh-CN" sz="3600" dirty="0" smtClean="0"/>
                        <a:t>8</a:t>
                      </a:r>
                      <a:endParaRPr lang="zh-CN" altLang="en-US" sz="3600" dirty="0"/>
                    </a:p>
                  </a:txBody>
                  <a:tcPr/>
                </a:tc>
                <a:tc>
                  <a:txBody>
                    <a:bodyPr/>
                    <a:lstStyle/>
                    <a:p>
                      <a:pPr algn="ctr"/>
                      <a:r>
                        <a:rPr lang="en-US" altLang="zh-CN" sz="3600" dirty="0" smtClean="0"/>
                        <a:t>9</a:t>
                      </a:r>
                      <a:endParaRPr lang="zh-CN" altLang="en-US" sz="3600" dirty="0"/>
                    </a:p>
                  </a:txBody>
                  <a:tcPr/>
                </a:tc>
              </a:tr>
            </a:tbl>
          </a:graphicData>
        </a:graphic>
      </p:graphicFrame>
      <p:pic>
        <p:nvPicPr>
          <p:cNvPr id="28" name="图片 27" descr="timg.jpg"/>
          <p:cNvPicPr>
            <a:picLocks noChangeAspect="1"/>
          </p:cNvPicPr>
          <p:nvPr/>
        </p:nvPicPr>
        <p:blipFill>
          <a:blip r:embed="rId1"/>
          <a:stretch>
            <a:fillRect/>
          </a:stretch>
        </p:blipFill>
        <p:spPr>
          <a:xfrm>
            <a:off x="2857228" y="1357536"/>
            <a:ext cx="425876" cy="648072"/>
          </a:xfrm>
          <a:prstGeom prst="rect">
            <a:avLst/>
          </a:prstGeom>
        </p:spPr>
      </p:pic>
      <p:pic>
        <p:nvPicPr>
          <p:cNvPr id="45" name="图片 44" descr="timg.jpg"/>
          <p:cNvPicPr>
            <a:picLocks noChangeAspect="1"/>
          </p:cNvPicPr>
          <p:nvPr/>
        </p:nvPicPr>
        <p:blipFill>
          <a:blip r:embed="rId1"/>
          <a:stretch>
            <a:fillRect/>
          </a:stretch>
        </p:blipFill>
        <p:spPr>
          <a:xfrm>
            <a:off x="3355112" y="1357536"/>
            <a:ext cx="425876" cy="648072"/>
          </a:xfrm>
          <a:prstGeom prst="rect">
            <a:avLst/>
          </a:prstGeom>
        </p:spPr>
      </p:pic>
      <p:pic>
        <p:nvPicPr>
          <p:cNvPr id="46" name="图片 45" descr="timg.jpg"/>
          <p:cNvPicPr>
            <a:picLocks noChangeAspect="1"/>
          </p:cNvPicPr>
          <p:nvPr/>
        </p:nvPicPr>
        <p:blipFill>
          <a:blip r:embed="rId1"/>
          <a:stretch>
            <a:fillRect/>
          </a:stretch>
        </p:blipFill>
        <p:spPr>
          <a:xfrm>
            <a:off x="3931176" y="1357536"/>
            <a:ext cx="425876" cy="648072"/>
          </a:xfrm>
          <a:prstGeom prst="rect">
            <a:avLst/>
          </a:prstGeom>
        </p:spPr>
      </p:pic>
      <p:pic>
        <p:nvPicPr>
          <p:cNvPr id="47" name="图片 46" descr="timg.jpg"/>
          <p:cNvPicPr>
            <a:picLocks noChangeAspect="1"/>
          </p:cNvPicPr>
          <p:nvPr/>
        </p:nvPicPr>
        <p:blipFill>
          <a:blip r:embed="rId1"/>
          <a:stretch>
            <a:fillRect/>
          </a:stretch>
        </p:blipFill>
        <p:spPr>
          <a:xfrm>
            <a:off x="3355112" y="2005608"/>
            <a:ext cx="425876" cy="648072"/>
          </a:xfrm>
          <a:prstGeom prst="rect">
            <a:avLst/>
          </a:prstGeom>
        </p:spPr>
      </p:pic>
      <p:pic>
        <p:nvPicPr>
          <p:cNvPr id="48" name="图片 47" descr="timg.jpg"/>
          <p:cNvPicPr>
            <a:picLocks noChangeAspect="1"/>
          </p:cNvPicPr>
          <p:nvPr/>
        </p:nvPicPr>
        <p:blipFill>
          <a:blip r:embed="rId1"/>
          <a:stretch>
            <a:fillRect/>
          </a:stretch>
        </p:blipFill>
        <p:spPr>
          <a:xfrm>
            <a:off x="4507240" y="1357536"/>
            <a:ext cx="425876" cy="648072"/>
          </a:xfrm>
          <a:prstGeom prst="rect">
            <a:avLst/>
          </a:prstGeom>
        </p:spPr>
      </p:pic>
      <p:pic>
        <p:nvPicPr>
          <p:cNvPr id="49" name="图片 48" descr="timg.jpg"/>
          <p:cNvPicPr>
            <a:picLocks noChangeAspect="1"/>
          </p:cNvPicPr>
          <p:nvPr/>
        </p:nvPicPr>
        <p:blipFill>
          <a:blip r:embed="rId1"/>
          <a:stretch>
            <a:fillRect/>
          </a:stretch>
        </p:blipFill>
        <p:spPr>
          <a:xfrm>
            <a:off x="3931176" y="2005608"/>
            <a:ext cx="425876" cy="648072"/>
          </a:xfrm>
          <a:prstGeom prst="rect">
            <a:avLst/>
          </a:prstGeom>
        </p:spPr>
      </p:pic>
      <p:pic>
        <p:nvPicPr>
          <p:cNvPr id="50" name="图片 49" descr="timg.jpg"/>
          <p:cNvPicPr>
            <a:picLocks noChangeAspect="1"/>
          </p:cNvPicPr>
          <p:nvPr/>
        </p:nvPicPr>
        <p:blipFill>
          <a:blip r:embed="rId1"/>
          <a:stretch>
            <a:fillRect/>
          </a:stretch>
        </p:blipFill>
        <p:spPr>
          <a:xfrm>
            <a:off x="3355112" y="2653680"/>
            <a:ext cx="425876" cy="648072"/>
          </a:xfrm>
          <a:prstGeom prst="rect">
            <a:avLst/>
          </a:prstGeom>
        </p:spPr>
      </p:pic>
      <p:pic>
        <p:nvPicPr>
          <p:cNvPr id="51" name="图片 50" descr="timg.jpg"/>
          <p:cNvPicPr>
            <a:picLocks noChangeAspect="1"/>
          </p:cNvPicPr>
          <p:nvPr/>
        </p:nvPicPr>
        <p:blipFill>
          <a:blip r:embed="rId1"/>
          <a:stretch>
            <a:fillRect/>
          </a:stretch>
        </p:blipFill>
        <p:spPr>
          <a:xfrm>
            <a:off x="4507240" y="2005608"/>
            <a:ext cx="425876" cy="648072"/>
          </a:xfrm>
          <a:prstGeom prst="rect">
            <a:avLst/>
          </a:prstGeom>
        </p:spPr>
      </p:pic>
      <p:pic>
        <p:nvPicPr>
          <p:cNvPr id="52" name="图片 51" descr="timg.jpg"/>
          <p:cNvPicPr>
            <a:picLocks noChangeAspect="1"/>
          </p:cNvPicPr>
          <p:nvPr/>
        </p:nvPicPr>
        <p:blipFill>
          <a:blip r:embed="rId1"/>
          <a:stretch>
            <a:fillRect/>
          </a:stretch>
        </p:blipFill>
        <p:spPr>
          <a:xfrm>
            <a:off x="3931176" y="2653680"/>
            <a:ext cx="425876" cy="648072"/>
          </a:xfrm>
          <a:prstGeom prst="rect">
            <a:avLst/>
          </a:prstGeom>
        </p:spPr>
      </p:pic>
      <p:pic>
        <p:nvPicPr>
          <p:cNvPr id="54" name="图片 53" descr="timg.jpg"/>
          <p:cNvPicPr>
            <a:picLocks noChangeAspect="1"/>
          </p:cNvPicPr>
          <p:nvPr/>
        </p:nvPicPr>
        <p:blipFill>
          <a:blip r:embed="rId1"/>
          <a:stretch>
            <a:fillRect/>
          </a:stretch>
        </p:blipFill>
        <p:spPr>
          <a:xfrm>
            <a:off x="5011296" y="2005608"/>
            <a:ext cx="425876" cy="648072"/>
          </a:xfrm>
          <a:prstGeom prst="rect">
            <a:avLst/>
          </a:prstGeom>
        </p:spPr>
      </p:pic>
      <p:pic>
        <p:nvPicPr>
          <p:cNvPr id="56" name="图片 55" descr="timg.jpg"/>
          <p:cNvPicPr>
            <a:picLocks noChangeAspect="1"/>
          </p:cNvPicPr>
          <p:nvPr/>
        </p:nvPicPr>
        <p:blipFill>
          <a:blip r:embed="rId1"/>
          <a:stretch>
            <a:fillRect/>
          </a:stretch>
        </p:blipFill>
        <p:spPr>
          <a:xfrm>
            <a:off x="4507240" y="2653680"/>
            <a:ext cx="425876" cy="6480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blinds(horizontal)">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blinds(horizontal)">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blinds(horizontal)">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blinds(horizontal)">
                                      <p:cBhvr>
                                        <p:cTn id="42" dur="5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blinds(horizontal)">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blinds(horizontal)">
                                      <p:cBhvr>
                                        <p:cTn id="52" dur="500"/>
                                        <p:tgtEl>
                                          <p:spTgt spid="5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blinds(horizontal)">
                                      <p:cBhvr>
                                        <p:cTn id="5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对象 4">
            <a:hlinkClick r:id="" action="ppaction://ole?verb="/>
          </p:cNvPr>
          <p:cNvGraphicFramePr>
            <a:graphicFrameLocks noChangeAspect="1"/>
          </p:cNvGraphicFramePr>
          <p:nvPr/>
        </p:nvGraphicFramePr>
        <p:xfrm>
          <a:off x="9740265" y="456565"/>
          <a:ext cx="1698625" cy="1064260"/>
        </p:xfrm>
        <a:graphic>
          <a:graphicData uri="http://schemas.openxmlformats.org/presentationml/2006/ole">
            <mc:AlternateContent xmlns:mc="http://schemas.openxmlformats.org/markup-compatibility/2006">
              <mc:Choice xmlns:v="urn:schemas-microsoft-com:vml" Requires="v">
                <p:oleObj spid="_x0000_s4099" name="" r:id="rId1" imgW="1017270" imgH="628015" progId="Package">
                  <p:embed/>
                </p:oleObj>
              </mc:Choice>
              <mc:Fallback>
                <p:oleObj name="" r:id="rId1" imgW="1017270" imgH="628015" progId="Package">
                  <p:embed/>
                  <p:pic>
                    <p:nvPicPr>
                      <p:cNvPr id="0" name="图片 4098"/>
                      <p:cNvPicPr/>
                      <p:nvPr/>
                    </p:nvPicPr>
                    <p:blipFill>
                      <a:blip r:embed="rId2"/>
                      <a:stretch>
                        <a:fillRect/>
                      </a:stretch>
                    </p:blipFill>
                    <p:spPr>
                      <a:xfrm>
                        <a:off x="9740265" y="456565"/>
                        <a:ext cx="1698625" cy="1064260"/>
                      </a:xfrm>
                      <a:prstGeom prst="rect">
                        <a:avLst/>
                      </a:prstGeom>
                    </p:spPr>
                  </p:pic>
                </p:oleObj>
              </mc:Fallback>
            </mc:AlternateContent>
          </a:graphicData>
        </a:graphic>
      </p:graphicFrame>
      <p:pic>
        <p:nvPicPr>
          <p:cNvPr id="6" name="图片 5"/>
          <p:cNvPicPr>
            <a:picLocks noChangeAspect="1"/>
          </p:cNvPicPr>
          <p:nvPr/>
        </p:nvPicPr>
        <p:blipFill>
          <a:blip r:embed="rId3"/>
          <a:stretch>
            <a:fillRect/>
          </a:stretch>
        </p:blipFill>
        <p:spPr>
          <a:xfrm>
            <a:off x="789305" y="456565"/>
            <a:ext cx="9230995" cy="5060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738505" y="304800"/>
            <a:ext cx="6781800" cy="914400"/>
          </a:xfrm>
        </p:spPr>
        <p:txBody>
          <a:bodyPr vert="horz" wrap="square" lIns="91440" tIns="45720" rIns="91440" bIns="45720" anchor="b"/>
          <a:p>
            <a:pPr eaLnBrk="1" hangingPunct="1"/>
            <a:r>
              <a:rPr lang="zh-CN" altLang="en-US" dirty="0"/>
              <a:t>递归应用</a:t>
            </a:r>
            <a:endParaRPr lang="zh-CN" altLang="en-US" dirty="0"/>
          </a:p>
        </p:txBody>
      </p:sp>
      <p:sp>
        <p:nvSpPr>
          <p:cNvPr id="6146" name="Rectangle 3"/>
          <p:cNvSpPr>
            <a:spLocks noGrp="1"/>
          </p:cNvSpPr>
          <p:nvPr>
            <p:ph type="body" sz="half" idx="1"/>
          </p:nvPr>
        </p:nvSpPr>
        <p:spPr>
          <a:xfrm>
            <a:off x="792480" y="1600200"/>
            <a:ext cx="4483100" cy="909638"/>
          </a:xfrm>
        </p:spPr>
        <p:txBody>
          <a:bodyPr vert="horz" wrap="square" lIns="91440" tIns="45720" rIns="91440" bIns="45720" anchor="t"/>
          <a:p>
            <a:pPr indent="0"/>
            <a:r>
              <a:rPr lang="zh-CN" altLang="en-US" sz="2400" dirty="0"/>
              <a:t>用递归计算</a:t>
            </a:r>
            <a:r>
              <a:rPr lang="en-US" altLang="zh-CN" sz="2400" dirty="0"/>
              <a:t>n!</a:t>
            </a:r>
            <a:endParaRPr lang="en-US" altLang="zh-CN" sz="2400" dirty="0"/>
          </a:p>
          <a:p>
            <a:pPr indent="0"/>
            <a:r>
              <a:rPr lang="en-US" altLang="zh-CN" sz="2400" dirty="0"/>
              <a:t>n!</a:t>
            </a:r>
            <a:r>
              <a:rPr lang="zh-CN" altLang="en-US" sz="2400" dirty="0"/>
              <a:t>可以由下列公式表示：</a:t>
            </a:r>
            <a:endParaRPr lang="zh-CN" altLang="en-US" sz="2400" dirty="0"/>
          </a:p>
        </p:txBody>
      </p:sp>
      <p:graphicFrame>
        <p:nvGraphicFramePr>
          <p:cNvPr id="6147" name="Object 0"/>
          <p:cNvGraphicFramePr>
            <a:graphicFrameLocks noGrp="1" noChangeAspect="1"/>
          </p:cNvGraphicFramePr>
          <p:nvPr>
            <p:ph sz="half" idx="2"/>
          </p:nvPr>
        </p:nvGraphicFramePr>
        <p:xfrm>
          <a:off x="4022090" y="2807177"/>
          <a:ext cx="2440940" cy="944880"/>
        </p:xfrm>
        <a:graphic>
          <a:graphicData uri="http://schemas.openxmlformats.org/presentationml/2006/ole">
            <mc:AlternateContent xmlns:mc="http://schemas.openxmlformats.org/markup-compatibility/2006">
              <mc:Choice xmlns:v="urn:schemas-microsoft-com:vml" Requires="v">
                <p:oleObj spid="_x0000_s3076" name="" r:id="rId1" imgW="787400" imgH="304800" progId="Equation.3">
                  <p:embed/>
                </p:oleObj>
              </mc:Choice>
              <mc:Fallback>
                <p:oleObj name="" r:id="rId1" imgW="787400" imgH="304800" progId="Equation.3">
                  <p:embed/>
                  <p:pic>
                    <p:nvPicPr>
                      <p:cNvPr id="0" name="图片 3075"/>
                      <p:cNvPicPr/>
                      <p:nvPr/>
                    </p:nvPicPr>
                    <p:blipFill>
                      <a:blip r:embed="rId2"/>
                      <a:stretch>
                        <a:fillRect/>
                      </a:stretch>
                    </p:blipFill>
                    <p:spPr>
                      <a:xfrm>
                        <a:off x="4022090" y="2807177"/>
                        <a:ext cx="2440940" cy="944880"/>
                      </a:xfrm>
                      <a:prstGeom prst="rect">
                        <a:avLst/>
                      </a:prstGeom>
                      <a:noFill/>
                      <a:ln w="38100">
                        <a:miter/>
                      </a:ln>
                    </p:spPr>
                  </p:pic>
                </p:oleObj>
              </mc:Fallback>
            </mc:AlternateContent>
          </a:graphicData>
        </a:graphic>
      </p:graphicFrame>
      <p:sp>
        <p:nvSpPr>
          <p:cNvPr id="167944" name="Text Box 8"/>
          <p:cNvSpPr txBox="1"/>
          <p:nvPr/>
        </p:nvSpPr>
        <p:spPr>
          <a:xfrm>
            <a:off x="7147560" y="2651760"/>
            <a:ext cx="3733800" cy="1198880"/>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设</a:t>
            </a:r>
            <a:r>
              <a:rPr lang="en-US" altLang="zh-CN" dirty="0">
                <a:latin typeface="Arial" panose="020B0604020202020204" pitchFamily="34" charset="0"/>
                <a:ea typeface="宋体" panose="02010600030101010101" pitchFamily="2" charset="-122"/>
              </a:rPr>
              <a:t>f(n)=n!</a:t>
            </a:r>
            <a:endParaRPr lang="en-US" altLang="zh-CN" dirty="0">
              <a:latin typeface="Arial" panose="020B0604020202020204" pitchFamily="34" charset="0"/>
              <a:ea typeface="宋体" panose="02010600030101010101" pitchFamily="2" charset="-122"/>
            </a:endParaRPr>
          </a:p>
          <a:p>
            <a:pPr>
              <a:spcBef>
                <a:spcPct val="50000"/>
              </a:spcBef>
            </a:pPr>
            <a:r>
              <a:rPr lang="zh-CN" altLang="en-US" dirty="0">
                <a:latin typeface="Arial" panose="020B0604020202020204" pitchFamily="34" charset="0"/>
                <a:ea typeface="宋体" panose="02010600030101010101" pitchFamily="2" charset="-122"/>
              </a:rPr>
              <a:t>则</a:t>
            </a:r>
            <a:r>
              <a:rPr lang="en-US" altLang="zh-CN" dirty="0">
                <a:latin typeface="Arial" panose="020B0604020202020204" pitchFamily="34" charset="0"/>
                <a:ea typeface="宋体" panose="02010600030101010101" pitchFamily="2" charset="-122"/>
              </a:rPr>
              <a:t>f(n-1)=(n-1)!</a:t>
            </a:r>
            <a:endParaRPr lang="en-US" altLang="zh-CN" dirty="0">
              <a:latin typeface="Arial" panose="020B0604020202020204" pitchFamily="34" charset="0"/>
              <a:ea typeface="宋体" panose="02010600030101010101" pitchFamily="2" charset="-122"/>
            </a:endParaRPr>
          </a:p>
          <a:p>
            <a:pPr>
              <a:spcBef>
                <a:spcPct val="50000"/>
              </a:spcBef>
            </a:pPr>
            <a:r>
              <a:rPr lang="zh-CN" altLang="en-US"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f(n)=n*f(n-1)</a:t>
            </a:r>
            <a:endParaRPr lang="en-US" altLang="zh-CN" dirty="0">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738505" y="4429760"/>
            <a:ext cx="5831840" cy="1897380"/>
          </a:xfrm>
          <a:prstGeom prst="rect">
            <a:avLst/>
          </a:prstGeom>
        </p:spPr>
      </p:pic>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7944">
                                            <p:txEl>
                                              <p:charRg st="0" end="9"/>
                                            </p:txEl>
                                          </p:spTgt>
                                        </p:tgtEl>
                                        <p:attrNameLst>
                                          <p:attrName>style.visibility</p:attrName>
                                        </p:attrNameLst>
                                      </p:cBhvr>
                                      <p:to>
                                        <p:strVal val="visible"/>
                                      </p:to>
                                    </p:set>
                                    <p:animEffect transition="in" filter="box(in)">
                                      <p:cBhvr>
                                        <p:cTn id="7" dur="500"/>
                                        <p:tgtEl>
                                          <p:spTgt spid="167944">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67944">
                                            <p:txEl>
                                              <p:charRg st="9" end="24"/>
                                            </p:txEl>
                                          </p:spTgt>
                                        </p:tgtEl>
                                        <p:attrNameLst>
                                          <p:attrName>style.visibility</p:attrName>
                                        </p:attrNameLst>
                                      </p:cBhvr>
                                      <p:to>
                                        <p:strVal val="visible"/>
                                      </p:to>
                                    </p:set>
                                    <p:animEffect transition="in" filter="barn(inHorizontal)">
                                      <p:cBhvr>
                                        <p:cTn id="12" dur="500"/>
                                        <p:tgtEl>
                                          <p:spTgt spid="167944">
                                            <p:txEl>
                                              <p:charRg st="9"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67944">
                                            <p:txEl>
                                              <p:charRg st="24" end="39"/>
                                            </p:txEl>
                                          </p:spTgt>
                                        </p:tgtEl>
                                        <p:attrNameLst>
                                          <p:attrName>style.visibility</p:attrName>
                                        </p:attrNameLst>
                                      </p:cBhvr>
                                      <p:to>
                                        <p:strVal val="visible"/>
                                      </p:to>
                                    </p:set>
                                    <p:animEffect transition="in" filter="checkerboard(across)">
                                      <p:cBhvr>
                                        <p:cTn id="17" dur="500"/>
                                        <p:tgtEl>
                                          <p:spTgt spid="167944">
                                            <p:txEl>
                                              <p:charRg st="24" end="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xfrm>
            <a:off x="661035" y="199390"/>
            <a:ext cx="2661920" cy="680720"/>
          </a:xfrm>
        </p:spPr>
        <p:txBody>
          <a:bodyPr vert="horz" wrap="square" lIns="91440" tIns="45720" rIns="91440" bIns="45720" anchor="b"/>
          <a:p>
            <a:pPr eaLnBrk="1" hangingPunct="1"/>
            <a:r>
              <a:rPr lang="en-US" altLang="zh-CN" sz="4000" dirty="0"/>
              <a:t>N</a:t>
            </a:r>
            <a:r>
              <a:rPr lang="zh-CN" altLang="en-US" sz="4000" dirty="0"/>
              <a:t>皇后问题</a:t>
            </a:r>
            <a:endParaRPr lang="zh-CN" altLang="en-US" dirty="0"/>
          </a:p>
        </p:txBody>
      </p:sp>
      <p:sp>
        <p:nvSpPr>
          <p:cNvPr id="18434" name="Rectangle 3"/>
          <p:cNvSpPr>
            <a:spLocks noGrp="1"/>
          </p:cNvSpPr>
          <p:nvPr>
            <p:ph type="body" sz="half" idx="1"/>
          </p:nvPr>
        </p:nvSpPr>
        <p:spPr>
          <a:xfrm>
            <a:off x="647700" y="1011555"/>
            <a:ext cx="11056620" cy="902970"/>
          </a:xfrm>
        </p:spPr>
        <p:txBody>
          <a:bodyPr vert="horz" wrap="square" lIns="91440" tIns="45720" rIns="91440" bIns="45720" anchor="t"/>
          <a:p>
            <a:pPr indent="508000">
              <a:extLst>
                <a:ext uri="{35155182-B16C-46BC-9424-99874614C6A1}">
                  <wpsdc:indentchars xmlns:wpsdc="http://www.wps.cn/officeDocument/2017/drawingmlCustomData" val="200" checksum="282533468"/>
                </a:ext>
              </a:extLst>
            </a:pPr>
            <a:r>
              <a:rPr lang="zh-CN" altLang="en-US" sz="2000" dirty="0"/>
              <a:t>在</a:t>
            </a:r>
            <a:r>
              <a:rPr lang="en-US" altLang="zh-CN" sz="2000" dirty="0"/>
              <a:t>N*N</a:t>
            </a:r>
            <a:r>
              <a:rPr lang="zh-CN" altLang="en-US" sz="2000" dirty="0"/>
              <a:t>的棋盘上放置</a:t>
            </a:r>
            <a:r>
              <a:rPr lang="en-US" altLang="zh-CN" sz="2000" dirty="0"/>
              <a:t>N</a:t>
            </a:r>
            <a:r>
              <a:rPr lang="zh-CN" altLang="en-US" sz="2000" dirty="0"/>
              <a:t>个皇后而彼此不受攻击（即在棋盘的任一行、任一列和任一对角线上不能放置２个皇后），编程求解所有的摆放方法。</a:t>
            </a:r>
            <a:endParaRPr lang="zh-CN" altLang="en-US" sz="2000" dirty="0"/>
          </a:p>
        </p:txBody>
      </p:sp>
      <p:pic>
        <p:nvPicPr>
          <p:cNvPr id="18435" name="Picture 100" descr="710"/>
          <p:cNvPicPr>
            <a:picLocks noChangeAspect="1"/>
          </p:cNvPicPr>
          <p:nvPr/>
        </p:nvPicPr>
        <p:blipFill>
          <a:blip r:embed="rId1"/>
          <a:stretch>
            <a:fillRect/>
          </a:stretch>
        </p:blipFill>
        <p:spPr>
          <a:xfrm>
            <a:off x="5319395" y="2044700"/>
            <a:ext cx="5845810" cy="2326005"/>
          </a:xfrm>
          <a:prstGeom prst="rect">
            <a:avLst/>
          </a:prstGeom>
          <a:noFill/>
          <a:ln w="9525">
            <a:noFill/>
          </a:ln>
        </p:spPr>
      </p:pic>
      <p:pic>
        <p:nvPicPr>
          <p:cNvPr id="18436" name="Picture 101" descr="QQ截图未命名"/>
          <p:cNvPicPr>
            <a:picLocks noChangeAspect="1"/>
          </p:cNvPicPr>
          <p:nvPr/>
        </p:nvPicPr>
        <p:blipFill>
          <a:blip r:embed="rId2"/>
          <a:stretch>
            <a:fillRect/>
          </a:stretch>
        </p:blipFill>
        <p:spPr>
          <a:xfrm>
            <a:off x="1220470" y="2420620"/>
            <a:ext cx="1990725" cy="2016125"/>
          </a:xfrm>
          <a:prstGeom prst="rect">
            <a:avLst/>
          </a:prstGeom>
          <a:noFill/>
          <a:ln w="9525">
            <a:noFill/>
          </a:ln>
        </p:spPr>
      </p:pic>
      <p:sp>
        <p:nvSpPr>
          <p:cNvPr id="18523" name="TextBox 9"/>
          <p:cNvSpPr txBox="1"/>
          <p:nvPr/>
        </p:nvSpPr>
        <p:spPr>
          <a:xfrm>
            <a:off x="8479155" y="5376545"/>
            <a:ext cx="3546475" cy="645160"/>
          </a:xfrm>
          <a:prstGeom prst="rect">
            <a:avLst/>
          </a:prstGeom>
          <a:noFill/>
          <a:ln w="9525" cap="flat" cmpd="sng">
            <a:solidFill>
              <a:schemeClr val="tx1"/>
            </a:solidFill>
            <a:prstDash val="solid"/>
            <a:miter/>
            <a:headEnd type="none" w="med" len="med"/>
            <a:tailEnd type="none" w="med" len="med"/>
          </a:ln>
        </p:spPr>
        <p:txBody>
          <a:bodyPr wrap="square" anchor="t">
            <a:spAutoFit/>
          </a:bodyPr>
          <a:p>
            <a:r>
              <a:rPr lang="zh-CN" altLang="en-US" sz="1800" dirty="0">
                <a:latin typeface="Arial" panose="020B0604020202020204" pitchFamily="34" charset="0"/>
                <a:ea typeface="宋体" panose="02010600030101010101" pitchFamily="2" charset="-122"/>
              </a:rPr>
              <a:t>第</a:t>
            </a:r>
            <a:r>
              <a:rPr lang="en-US" altLang="zh-CN" sz="1800" dirty="0">
                <a:latin typeface="Arial" panose="020B0604020202020204" pitchFamily="34" charset="0"/>
                <a:ea typeface="宋体" panose="02010600030101010101" pitchFamily="2" charset="-122"/>
              </a:rPr>
              <a:t>1</a:t>
            </a:r>
            <a:r>
              <a:rPr lang="zh-CN" altLang="en-US" sz="1800" dirty="0">
                <a:latin typeface="Arial" panose="020B0604020202020204" pitchFamily="34" charset="0"/>
                <a:ea typeface="宋体" panose="02010600030101010101" pitchFamily="2" charset="-122"/>
              </a:rPr>
              <a:t>个：</a:t>
            </a:r>
            <a:r>
              <a:rPr lang="en-US" altLang="zh-CN" sz="1800" dirty="0">
                <a:latin typeface="Arial" panose="020B0604020202020204" pitchFamily="34" charset="0"/>
                <a:ea typeface="宋体" panose="02010600030101010101" pitchFamily="2" charset="-122"/>
              </a:rPr>
              <a:t>1</a:t>
            </a:r>
            <a:r>
              <a:rPr lang="zh-CN" altLang="en-US" sz="1800" dirty="0">
                <a:latin typeface="Arial" panose="020B0604020202020204" pitchFamily="34" charset="0"/>
                <a:ea typeface="宋体" panose="02010600030101010101" pitchFamily="2" charset="-122"/>
              </a:rPr>
              <a:t>行</a:t>
            </a:r>
            <a:r>
              <a:rPr lang="en-US" altLang="zh-CN" sz="1800" dirty="0">
                <a:latin typeface="Arial" panose="020B0604020202020204" pitchFamily="34" charset="0"/>
                <a:ea typeface="宋体" panose="02010600030101010101" pitchFamily="2" charset="-122"/>
              </a:rPr>
              <a:t>2</a:t>
            </a:r>
            <a:r>
              <a:rPr lang="zh-CN" altLang="en-US" sz="1800" dirty="0">
                <a:latin typeface="Arial" panose="020B0604020202020204" pitchFamily="34" charset="0"/>
                <a:ea typeface="宋体" panose="02010600030101010101" pitchFamily="2" charset="-122"/>
              </a:rPr>
              <a:t>列；第</a:t>
            </a:r>
            <a:r>
              <a:rPr lang="en-US" altLang="zh-CN" sz="1800" dirty="0">
                <a:latin typeface="Arial" panose="020B0604020202020204" pitchFamily="34" charset="0"/>
                <a:ea typeface="宋体" panose="02010600030101010101" pitchFamily="2" charset="-122"/>
              </a:rPr>
              <a:t>2</a:t>
            </a:r>
            <a:r>
              <a:rPr lang="zh-CN" altLang="en-US" sz="1800" dirty="0">
                <a:latin typeface="Arial" panose="020B0604020202020204" pitchFamily="34" charset="0"/>
                <a:ea typeface="宋体" panose="02010600030101010101" pitchFamily="2" charset="-122"/>
              </a:rPr>
              <a:t>个：</a:t>
            </a:r>
            <a:r>
              <a:rPr lang="en-US" altLang="zh-CN" sz="1800" dirty="0">
                <a:latin typeface="Arial" panose="020B0604020202020204" pitchFamily="34" charset="0"/>
                <a:ea typeface="宋体" panose="02010600030101010101" pitchFamily="2" charset="-122"/>
              </a:rPr>
              <a:t>2</a:t>
            </a:r>
            <a:r>
              <a:rPr lang="zh-CN" altLang="en-US" sz="1800" dirty="0">
                <a:latin typeface="Arial" panose="020B0604020202020204" pitchFamily="34" charset="0"/>
                <a:ea typeface="宋体" panose="02010600030101010101" pitchFamily="2" charset="-122"/>
              </a:rPr>
              <a:t>行</a:t>
            </a:r>
            <a:r>
              <a:rPr lang="en-US" altLang="zh-CN" sz="1800" dirty="0">
                <a:latin typeface="Arial" panose="020B0604020202020204" pitchFamily="34" charset="0"/>
                <a:ea typeface="宋体" panose="02010600030101010101" pitchFamily="2" charset="-122"/>
              </a:rPr>
              <a:t>4</a:t>
            </a:r>
            <a:r>
              <a:rPr lang="zh-CN" altLang="en-US" sz="1800" dirty="0">
                <a:latin typeface="Arial" panose="020B0604020202020204" pitchFamily="34" charset="0"/>
                <a:ea typeface="宋体" panose="02010600030101010101" pitchFamily="2" charset="-122"/>
              </a:rPr>
              <a:t>列；</a:t>
            </a:r>
            <a:endParaRPr lang="zh-CN" altLang="en-US" sz="1800" dirty="0">
              <a:latin typeface="Arial" panose="020B0604020202020204" pitchFamily="34" charset="0"/>
              <a:ea typeface="宋体" panose="02010600030101010101" pitchFamily="2" charset="-122"/>
            </a:endParaRPr>
          </a:p>
          <a:p>
            <a:r>
              <a:rPr lang="zh-CN" altLang="en-US" sz="1800" dirty="0">
                <a:latin typeface="Arial" panose="020B0604020202020204" pitchFamily="34" charset="0"/>
                <a:ea typeface="宋体" panose="02010600030101010101" pitchFamily="2" charset="-122"/>
              </a:rPr>
              <a:t>第</a:t>
            </a:r>
            <a:r>
              <a:rPr lang="en-US" altLang="zh-CN" sz="1800" dirty="0">
                <a:latin typeface="Arial" panose="020B0604020202020204" pitchFamily="34" charset="0"/>
                <a:ea typeface="宋体" panose="02010600030101010101" pitchFamily="2" charset="-122"/>
              </a:rPr>
              <a:t>3</a:t>
            </a:r>
            <a:r>
              <a:rPr lang="zh-CN" altLang="en-US" sz="1800" dirty="0">
                <a:latin typeface="Arial" panose="020B0604020202020204" pitchFamily="34" charset="0"/>
                <a:ea typeface="宋体" panose="02010600030101010101" pitchFamily="2" charset="-122"/>
              </a:rPr>
              <a:t>个：</a:t>
            </a:r>
            <a:r>
              <a:rPr lang="en-US" altLang="zh-CN" sz="1800" dirty="0">
                <a:latin typeface="Arial" panose="020B0604020202020204" pitchFamily="34" charset="0"/>
                <a:ea typeface="宋体" panose="02010600030101010101" pitchFamily="2" charset="-122"/>
              </a:rPr>
              <a:t>3</a:t>
            </a:r>
            <a:r>
              <a:rPr lang="zh-CN" altLang="en-US" sz="1800" dirty="0">
                <a:latin typeface="Arial" panose="020B0604020202020204" pitchFamily="34" charset="0"/>
                <a:ea typeface="宋体" panose="02010600030101010101" pitchFamily="2" charset="-122"/>
              </a:rPr>
              <a:t>行</a:t>
            </a:r>
            <a:r>
              <a:rPr lang="en-US" altLang="zh-CN" sz="1800" dirty="0">
                <a:latin typeface="Arial" panose="020B0604020202020204" pitchFamily="34" charset="0"/>
                <a:ea typeface="宋体" panose="02010600030101010101" pitchFamily="2" charset="-122"/>
              </a:rPr>
              <a:t>1</a:t>
            </a:r>
            <a:r>
              <a:rPr lang="zh-CN" altLang="en-US" sz="1800" dirty="0">
                <a:latin typeface="Arial" panose="020B0604020202020204" pitchFamily="34" charset="0"/>
                <a:ea typeface="宋体" panose="02010600030101010101" pitchFamily="2" charset="-122"/>
              </a:rPr>
              <a:t>列；第</a:t>
            </a:r>
            <a:r>
              <a:rPr lang="en-US" altLang="zh-CN" sz="1800" dirty="0">
                <a:latin typeface="Arial" panose="020B0604020202020204" pitchFamily="34" charset="0"/>
                <a:ea typeface="宋体" panose="02010600030101010101" pitchFamily="2" charset="-122"/>
              </a:rPr>
              <a:t>4</a:t>
            </a:r>
            <a:r>
              <a:rPr lang="zh-CN" altLang="en-US" sz="1800" dirty="0">
                <a:latin typeface="Arial" panose="020B0604020202020204" pitchFamily="34" charset="0"/>
                <a:ea typeface="宋体" panose="02010600030101010101" pitchFamily="2" charset="-122"/>
              </a:rPr>
              <a:t>个：</a:t>
            </a:r>
            <a:r>
              <a:rPr lang="en-US" altLang="zh-CN" sz="1800" dirty="0">
                <a:latin typeface="Arial" panose="020B0604020202020204" pitchFamily="34" charset="0"/>
                <a:ea typeface="宋体" panose="02010600030101010101" pitchFamily="2" charset="-122"/>
              </a:rPr>
              <a:t>4</a:t>
            </a:r>
            <a:r>
              <a:rPr lang="zh-CN" altLang="en-US" sz="1800" dirty="0">
                <a:latin typeface="Arial" panose="020B0604020202020204" pitchFamily="34" charset="0"/>
                <a:ea typeface="宋体" panose="02010600030101010101" pitchFamily="2" charset="-122"/>
              </a:rPr>
              <a:t>行</a:t>
            </a:r>
            <a:r>
              <a:rPr lang="en-US" altLang="zh-CN" sz="1800" dirty="0">
                <a:latin typeface="Arial" panose="020B0604020202020204" pitchFamily="34" charset="0"/>
                <a:ea typeface="宋体" panose="02010600030101010101" pitchFamily="2" charset="-122"/>
              </a:rPr>
              <a:t>3</a:t>
            </a:r>
            <a:r>
              <a:rPr lang="zh-CN" altLang="en-US" sz="1800" dirty="0">
                <a:latin typeface="Arial" panose="020B0604020202020204" pitchFamily="34" charset="0"/>
                <a:ea typeface="宋体" panose="02010600030101010101" pitchFamily="2" charset="-122"/>
              </a:rPr>
              <a:t>列。</a:t>
            </a:r>
            <a:endParaRPr lang="zh-CN" altLang="en-US" sz="1800" dirty="0">
              <a:latin typeface="Arial" panose="020B0604020202020204" pitchFamily="34" charset="0"/>
              <a:ea typeface="宋体" panose="02010600030101010101" pitchFamily="2" charset="-122"/>
            </a:endParaRPr>
          </a:p>
        </p:txBody>
      </p:sp>
      <p:sp>
        <p:nvSpPr>
          <p:cNvPr id="12" name="下箭头 11"/>
          <p:cNvSpPr/>
          <p:nvPr/>
        </p:nvSpPr>
        <p:spPr>
          <a:xfrm>
            <a:off x="7522845" y="4436745"/>
            <a:ext cx="360680" cy="3943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18525" name="Object 0"/>
          <p:cNvGraphicFramePr>
            <a:graphicFrameLocks noChangeAspect="1"/>
          </p:cNvGraphicFramePr>
          <p:nvPr/>
        </p:nvGraphicFramePr>
        <p:xfrm>
          <a:off x="1122045" y="5156518"/>
          <a:ext cx="2695575" cy="865187"/>
        </p:xfrm>
        <a:graphic>
          <a:graphicData uri="http://schemas.openxmlformats.org/presentationml/2006/ole">
            <mc:AlternateContent xmlns:mc="http://schemas.openxmlformats.org/markup-compatibility/2006">
              <mc:Choice xmlns:v="urn:schemas-microsoft-com:vml" Requires="v">
                <p:oleObj spid="_x0000_s3079" name="" r:id="rId3" imgW="622300" imgH="279400" progId="Equation.3">
                  <p:embed/>
                </p:oleObj>
              </mc:Choice>
              <mc:Fallback>
                <p:oleObj name="" r:id="rId3" imgW="622300" imgH="279400" progId="Equation.3">
                  <p:embed/>
                  <p:pic>
                    <p:nvPicPr>
                      <p:cNvPr id="0" name="图片 3078"/>
                      <p:cNvPicPr/>
                      <p:nvPr/>
                    </p:nvPicPr>
                    <p:blipFill>
                      <a:blip r:embed="rId4"/>
                      <a:stretch>
                        <a:fillRect/>
                      </a:stretch>
                    </p:blipFill>
                    <p:spPr>
                      <a:xfrm>
                        <a:off x="1122045" y="5156518"/>
                        <a:ext cx="2695575" cy="865187"/>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5"/>
          <a:stretch>
            <a:fillRect/>
          </a:stretch>
        </p:blipFill>
        <p:spPr>
          <a:xfrm>
            <a:off x="6609715" y="4926330"/>
            <a:ext cx="1786255" cy="1604645"/>
          </a:xfrm>
          <a:prstGeom prst="rect">
            <a:avLst/>
          </a:prstGeom>
        </p:spPr>
      </p:pic>
    </p:spTree>
  </p:cSld>
  <p:clrMapOvr>
    <a:masterClrMapping/>
  </p:clrMapOvr>
  <p:transition spd="slow">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162" name="Text Box 98"/>
          <p:cNvSpPr txBox="1"/>
          <p:nvPr/>
        </p:nvSpPr>
        <p:spPr>
          <a:xfrm>
            <a:off x="661035" y="2417763"/>
            <a:ext cx="5638800" cy="706755"/>
          </a:xfrm>
          <a:prstGeom prst="rect">
            <a:avLst/>
          </a:prstGeom>
          <a:noFill/>
          <a:ln w="9525">
            <a:noFill/>
          </a:ln>
        </p:spPr>
        <p:txBody>
          <a:bodyPr anchor="t">
            <a:spAutoFit/>
          </a:bodyPr>
          <a:p>
            <a:pPr>
              <a:spcBef>
                <a:spcPts val="0"/>
              </a:spcBef>
            </a:pP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行：每行只放一个；</a:t>
            </a:r>
            <a:endParaRPr lang="zh-CN" altLang="en-US" sz="2000" dirty="0">
              <a:latin typeface="Arial" panose="020B0604020202020204" pitchFamily="34" charset="0"/>
              <a:ea typeface="宋体" panose="02010600030101010101" pitchFamily="2" charset="-122"/>
            </a:endParaRPr>
          </a:p>
          <a:p>
            <a:pPr>
              <a:spcBef>
                <a:spcPts val="0"/>
              </a:spcBef>
            </a:pP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int x[9]; //</a:t>
            </a:r>
            <a:r>
              <a:rPr lang="zh-CN" altLang="en-US" sz="2000" dirty="0">
                <a:latin typeface="Arial" panose="020B0604020202020204" pitchFamily="34" charset="0"/>
                <a:ea typeface="宋体" panose="02010600030101010101" pitchFamily="2" charset="-122"/>
              </a:rPr>
              <a:t>第</a:t>
            </a:r>
            <a:r>
              <a:rPr lang="en-US"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皇后所放的位置 </a:t>
            </a:r>
            <a:endParaRPr lang="en-US" altLang="zh-CN" sz="2000" dirty="0">
              <a:latin typeface="Arial" panose="020B0604020202020204" pitchFamily="34" charset="0"/>
              <a:ea typeface="宋体" panose="02010600030101010101" pitchFamily="2" charset="-122"/>
            </a:endParaRPr>
          </a:p>
        </p:txBody>
      </p:sp>
      <p:sp>
        <p:nvSpPr>
          <p:cNvPr id="216163" name="Text Box 99"/>
          <p:cNvSpPr txBox="1"/>
          <p:nvPr/>
        </p:nvSpPr>
        <p:spPr>
          <a:xfrm>
            <a:off x="647700" y="4909185"/>
            <a:ext cx="9296400" cy="1014730"/>
          </a:xfrm>
          <a:prstGeom prst="rect">
            <a:avLst/>
          </a:prstGeom>
          <a:noFill/>
          <a:ln w="9525">
            <a:noFill/>
          </a:ln>
        </p:spPr>
        <p:txBody>
          <a:bodyPr wrap="square" anchor="t">
            <a:spAutoFit/>
          </a:bodyPr>
          <a:p>
            <a:pPr algn="l">
              <a:lnSpc>
                <a:spcPct val="100000"/>
              </a:lnSpc>
              <a:spcBef>
                <a:spcPts val="0"/>
              </a:spcBef>
              <a:buNone/>
            </a:pPr>
            <a:r>
              <a:rPr lang="en-US" altLang="zh-CN" sz="2000" dirty="0">
                <a:latin typeface="Arial" panose="020B0604020202020204" pitchFamily="34" charset="0"/>
                <a:ea typeface="宋体" panose="02010600030101010101" pitchFamily="2" charset="-122"/>
                <a:cs typeface="+mn-ea"/>
              </a:rPr>
              <a:t>4.左上往右下的对角线:</a:t>
            </a:r>
            <a:endParaRPr lang="en-US" altLang="zh-CN" sz="2000" dirty="0">
              <a:latin typeface="Arial" panose="020B0604020202020204" pitchFamily="34" charset="0"/>
              <a:ea typeface="宋体" panose="02010600030101010101" pitchFamily="2" charset="-122"/>
              <a:cs typeface="+mn-ea"/>
            </a:endParaRPr>
          </a:p>
          <a:p>
            <a:pPr algn="l">
              <a:lnSpc>
                <a:spcPct val="100000"/>
              </a:lnSpc>
              <a:spcBef>
                <a:spcPts val="0"/>
              </a:spcBef>
              <a:buNone/>
            </a:pPr>
            <a:r>
              <a:rPr lang="en-US" altLang="zh-CN" sz="2000" dirty="0">
                <a:latin typeface="Arial" panose="020B0604020202020204" pitchFamily="34" charset="0"/>
                <a:ea typeface="宋体" panose="02010600030101010101" pitchFamily="2" charset="-122"/>
                <a:cs typeface="+mn-ea"/>
              </a:rPr>
              <a:t>   对于从左上往右下的对角线上所有棋格均满足</a:t>
            </a:r>
            <a:r>
              <a:rPr lang="zh-CN" altLang="en-US" sz="2000" dirty="0">
                <a:latin typeface="Arial" panose="020B0604020202020204" pitchFamily="34" charset="0"/>
                <a:ea typeface="宋体" panose="02010600030101010101" pitchFamily="2" charset="-122"/>
                <a:cs typeface="+mn-ea"/>
              </a:rPr>
              <a:t>：</a:t>
            </a:r>
            <a:r>
              <a:rPr lang="en-US" altLang="zh-CN" sz="2000" dirty="0">
                <a:latin typeface="Arial" panose="020B0604020202020204" pitchFamily="34" charset="0"/>
                <a:ea typeface="宋体" panose="02010600030101010101" pitchFamily="2" charset="-122"/>
                <a:cs typeface="+mn-ea"/>
              </a:rPr>
              <a:t>行坐标－列坐标＝i－j;(常数)</a:t>
            </a:r>
            <a:endParaRPr lang="en-US" altLang="zh-CN" sz="2000" dirty="0">
              <a:latin typeface="Arial" panose="020B0604020202020204" pitchFamily="34" charset="0"/>
              <a:ea typeface="宋体" panose="02010600030101010101" pitchFamily="2" charset="-122"/>
              <a:cs typeface="+mn-ea"/>
            </a:endParaRPr>
          </a:p>
          <a:p>
            <a:pPr algn="l">
              <a:lnSpc>
                <a:spcPct val="100000"/>
              </a:lnSpc>
              <a:spcBef>
                <a:spcPts val="0"/>
              </a:spcBef>
              <a:buNone/>
            </a:pPr>
            <a:r>
              <a:rPr lang="en-US" altLang="zh-CN" sz="2000" dirty="0">
                <a:latin typeface="Arial" panose="020B0604020202020204" pitchFamily="34" charset="0"/>
                <a:ea typeface="宋体" panose="02010600030101010101" pitchFamily="2" charset="-122"/>
                <a:cs typeface="+mn-ea"/>
              </a:rPr>
              <a:t>         bool  c[17]; </a:t>
            </a:r>
            <a:endParaRPr lang="en-US" altLang="zh-CN" sz="2000" dirty="0">
              <a:latin typeface="Arial" panose="020B0604020202020204" pitchFamily="34" charset="0"/>
              <a:ea typeface="宋体" panose="02010600030101010101" pitchFamily="2" charset="-122"/>
              <a:cs typeface="+mn-ea"/>
            </a:endParaRPr>
          </a:p>
        </p:txBody>
      </p:sp>
      <p:sp>
        <p:nvSpPr>
          <p:cNvPr id="216165" name="Text Box 101"/>
          <p:cNvSpPr txBox="1"/>
          <p:nvPr/>
        </p:nvSpPr>
        <p:spPr>
          <a:xfrm>
            <a:off x="661035" y="3613150"/>
            <a:ext cx="9547225" cy="1014730"/>
          </a:xfrm>
          <a:prstGeom prst="rect">
            <a:avLst/>
          </a:prstGeom>
          <a:noFill/>
          <a:ln w="9525">
            <a:noFill/>
          </a:ln>
        </p:spPr>
        <p:txBody>
          <a:bodyPr wrap="square" anchor="t">
            <a:spAutoFit/>
          </a:bodyPr>
          <a:p>
            <a:pPr algn="l">
              <a:spcBef>
                <a:spcPts val="0"/>
              </a:spcBef>
              <a:buNone/>
            </a:pPr>
            <a:r>
              <a:rPr lang="en-US" altLang="zh-CN" sz="2000" dirty="0">
                <a:latin typeface="Arial" panose="020B0604020202020204" pitchFamily="34" charset="0"/>
                <a:ea typeface="宋体" panose="02010600030101010101" pitchFamily="2" charset="-122"/>
                <a:cs typeface="+mn-ea"/>
              </a:rPr>
              <a:t>3.右上往左下的对角线:</a:t>
            </a:r>
            <a:endParaRPr lang="en-US" altLang="zh-CN" sz="2000" dirty="0">
              <a:latin typeface="Arial" panose="020B0604020202020204" pitchFamily="34" charset="0"/>
              <a:ea typeface="宋体" panose="02010600030101010101" pitchFamily="2" charset="-122"/>
              <a:cs typeface="+mn-ea"/>
            </a:endParaRPr>
          </a:p>
          <a:p>
            <a:pPr algn="l">
              <a:spcBef>
                <a:spcPts val="0"/>
              </a:spcBef>
              <a:buNone/>
            </a:pPr>
            <a:r>
              <a:rPr lang="en-US" altLang="zh-CN" sz="2000" dirty="0">
                <a:latin typeface="Arial" panose="020B0604020202020204" pitchFamily="34" charset="0"/>
                <a:ea typeface="宋体" panose="02010600030101010101" pitchFamily="2" charset="-122"/>
                <a:cs typeface="+mn-ea"/>
              </a:rPr>
              <a:t>  棋格位置[i,j]从右上往左下的对角线上所有棋格均满足：行坐标+列坐标＝i+j;(常数)</a:t>
            </a:r>
            <a:endParaRPr lang="en-US" altLang="zh-CN" sz="2000" dirty="0">
              <a:latin typeface="Arial" panose="020B0604020202020204" pitchFamily="34" charset="0"/>
              <a:ea typeface="宋体" panose="02010600030101010101" pitchFamily="2" charset="-122"/>
              <a:cs typeface="+mn-ea"/>
            </a:endParaRPr>
          </a:p>
          <a:p>
            <a:pPr algn="l">
              <a:spcBef>
                <a:spcPts val="0"/>
              </a:spcBef>
              <a:buNone/>
            </a:pPr>
            <a:r>
              <a:rPr lang="en-US" altLang="zh-CN" sz="2000" dirty="0">
                <a:latin typeface="Arial" panose="020B0604020202020204" pitchFamily="34" charset="0"/>
                <a:ea typeface="宋体" panose="02010600030101010101" pitchFamily="2" charset="-122"/>
                <a:cs typeface="+mn-ea"/>
              </a:rPr>
              <a:t>       bool b[17]</a:t>
            </a:r>
            <a:endParaRPr lang="en-US" altLang="zh-CN" sz="2000" dirty="0">
              <a:latin typeface="Arial" panose="020B0604020202020204" pitchFamily="34" charset="0"/>
              <a:ea typeface="宋体" panose="02010600030101010101" pitchFamily="2" charset="-122"/>
              <a:cs typeface="+mn-ea"/>
            </a:endParaRPr>
          </a:p>
        </p:txBody>
      </p:sp>
      <p:sp>
        <p:nvSpPr>
          <p:cNvPr id="216166" name="Text Box 102"/>
          <p:cNvSpPr txBox="1"/>
          <p:nvPr/>
        </p:nvSpPr>
        <p:spPr>
          <a:xfrm>
            <a:off x="661035" y="3244850"/>
            <a:ext cx="5422900" cy="398780"/>
          </a:xfrm>
          <a:prstGeom prst="rect">
            <a:avLst/>
          </a:prstGeom>
          <a:noFill/>
          <a:ln w="9525">
            <a:noFill/>
          </a:ln>
        </p:spPr>
        <p:txBody>
          <a:bodyPr anchor="t">
            <a:spAutoFit/>
          </a:bodyPr>
          <a:p>
            <a:pPr>
              <a:spcBef>
                <a:spcPct val="50000"/>
              </a:spcBef>
            </a:pPr>
            <a:r>
              <a:rPr lang="en-US" altLang="zh-CN" sz="2000" dirty="0">
                <a:latin typeface="Arial" panose="020B0604020202020204" pitchFamily="34" charset="0"/>
                <a:ea typeface="宋体" panose="02010600030101010101" pitchFamily="2" charset="-122"/>
                <a:cs typeface="+mn-ea"/>
              </a:rPr>
              <a:t>2.列：a:array[1..MaxN] of boolean；</a:t>
            </a:r>
            <a:endParaRPr lang="en-US" altLang="zh-CN" sz="2000" dirty="0">
              <a:latin typeface="Arial" panose="020B0604020202020204" pitchFamily="34" charset="0"/>
              <a:ea typeface="宋体" panose="02010600030101010101" pitchFamily="2" charset="-122"/>
              <a:cs typeface="+mn-ea"/>
            </a:endParaRPr>
          </a:p>
        </p:txBody>
      </p:sp>
      <p:sp>
        <p:nvSpPr>
          <p:cNvPr id="216167" name="Text Box 103"/>
          <p:cNvSpPr txBox="1"/>
          <p:nvPr/>
        </p:nvSpPr>
        <p:spPr>
          <a:xfrm>
            <a:off x="661035" y="2049780"/>
            <a:ext cx="2971800" cy="398780"/>
          </a:xfrm>
          <a:prstGeom prst="rect">
            <a:avLst/>
          </a:prstGeom>
          <a:noFill/>
          <a:ln w="9525">
            <a:noFill/>
          </a:ln>
        </p:spPr>
        <p:txBody>
          <a:bodyPr anchor="t">
            <a:spAutoFit/>
          </a:bodyPr>
          <a:p>
            <a:pPr>
              <a:spcBef>
                <a:spcPct val="50000"/>
              </a:spcBef>
            </a:pPr>
            <a:r>
              <a:rPr lang="zh-CN" altLang="en-US" sz="2000" dirty="0">
                <a:latin typeface="Arial" panose="020B0604020202020204" pitchFamily="34" charset="0"/>
                <a:ea typeface="宋体" panose="02010600030101010101" pitchFamily="2" charset="-122"/>
              </a:rPr>
              <a:t>有关攻击：</a:t>
            </a:r>
            <a:endParaRPr lang="zh-CN" altLang="en-US" sz="2000" dirty="0">
              <a:latin typeface="Arial" panose="020B0604020202020204" pitchFamily="34" charset="0"/>
              <a:ea typeface="宋体" panose="02010600030101010101" pitchFamily="2" charset="-122"/>
            </a:endParaRPr>
          </a:p>
        </p:txBody>
      </p:sp>
      <p:sp>
        <p:nvSpPr>
          <p:cNvPr id="18433" name="Rectangle 2"/>
          <p:cNvSpPr>
            <a:spLocks noGrp="1"/>
          </p:cNvSpPr>
          <p:nvPr>
            <p:ph type="title"/>
          </p:nvPr>
        </p:nvSpPr>
        <p:spPr>
          <a:xfrm>
            <a:off x="661035" y="199390"/>
            <a:ext cx="2661920" cy="680720"/>
          </a:xfrm>
        </p:spPr>
        <p:txBody>
          <a:bodyPr vert="horz" wrap="square" lIns="91440" tIns="45720" rIns="91440" bIns="45720" anchor="b"/>
          <a:p>
            <a:pPr eaLnBrk="1" hangingPunct="1"/>
            <a:r>
              <a:rPr lang="en-US" altLang="zh-CN" sz="4000" dirty="0"/>
              <a:t>N</a:t>
            </a:r>
            <a:r>
              <a:rPr lang="zh-CN" altLang="en-US" sz="4000" dirty="0"/>
              <a:t>皇后问题</a:t>
            </a:r>
            <a:endParaRPr lang="zh-CN" altLang="en-US" dirty="0"/>
          </a:p>
        </p:txBody>
      </p:sp>
      <p:sp>
        <p:nvSpPr>
          <p:cNvPr id="18434" name="Rectangle 3"/>
          <p:cNvSpPr>
            <a:spLocks noGrp="1"/>
          </p:cNvSpPr>
          <p:nvPr/>
        </p:nvSpPr>
        <p:spPr>
          <a:xfrm>
            <a:off x="647700" y="1011555"/>
            <a:ext cx="11056620" cy="902970"/>
          </a:xfrm>
          <a:prstGeom prst="rect">
            <a:avLst/>
          </a:prstGeom>
          <a:noFill/>
          <a:ln w="9525">
            <a:noFill/>
          </a:ln>
        </p:spPr>
        <p:txBody>
          <a:bodyPr vert="horz" wrap="square" lIns="91440" tIns="45720" rIns="91440" bIns="45720" anchor="t"/>
          <a:lstStyle>
            <a:lvl1pPr marL="0" indent="711200" algn="l" defTabSz="914400" rtl="0" eaLnBrk="1" fontAlgn="auto" latinLnBrk="0" hangingPunct="1">
              <a:lnSpc>
                <a:spcPct val="100000"/>
              </a:lnSpc>
              <a:spcBef>
                <a:spcPts val="500"/>
              </a:spcBef>
              <a:buFont typeface="Arial" panose="020B0604020202020204" pitchFamily="34" charset="0"/>
              <a:buNone/>
              <a:defRPr sz="2400" kern="1200">
                <a:solidFill>
                  <a:schemeClr val="tx1"/>
                </a:solidFill>
                <a:latin typeface="华文中宋" charset="0"/>
                <a:ea typeface="华文中宋" charset="0"/>
                <a:cs typeface="+mn-cs"/>
              </a:defRPr>
            </a:lvl1pPr>
            <a:lvl2pPr marL="457200" indent="609600" algn="l" defTabSz="914400" rtl="0" eaLnBrk="1" fontAlgn="auto" latinLnBrk="0" hangingPunct="1">
              <a:lnSpc>
                <a:spcPct val="100000"/>
              </a:lnSpc>
              <a:spcBef>
                <a:spcPts val="500"/>
              </a:spcBef>
              <a:buFont typeface="Arial" panose="020B0604020202020204" pitchFamily="34" charset="0"/>
              <a:buNone/>
              <a:defRPr sz="2400" kern="1200">
                <a:solidFill>
                  <a:schemeClr val="tx1"/>
                </a:solidFill>
                <a:latin typeface="华文中宋" charset="0"/>
                <a:ea typeface="华文中宋" charset="0"/>
                <a:cs typeface="+mn-cs"/>
              </a:defRPr>
            </a:lvl2pPr>
            <a:lvl3pPr marL="914400" indent="508000" algn="l" defTabSz="914400" rtl="0" eaLnBrk="1" fontAlgn="auto" latinLnBrk="0" hangingPunct="1">
              <a:lnSpc>
                <a:spcPct val="100000"/>
              </a:lnSpc>
              <a:spcBef>
                <a:spcPts val="500"/>
              </a:spcBef>
              <a:buFont typeface="Arial" panose="020B0604020202020204" pitchFamily="34" charset="0"/>
              <a:buNone/>
              <a:defRPr sz="2000" kern="1200">
                <a:solidFill>
                  <a:schemeClr val="tx1"/>
                </a:solidFill>
                <a:latin typeface="华文中宋" charset="0"/>
                <a:ea typeface="华文中宋" charset="0"/>
                <a:cs typeface="+mn-cs"/>
              </a:defRPr>
            </a:lvl3pPr>
            <a:lvl4pPr marL="1371600" indent="457200" algn="l" defTabSz="914400" rtl="0" eaLnBrk="1" fontAlgn="auto" latinLnBrk="0" hangingPunct="1">
              <a:lnSpc>
                <a:spcPct val="100000"/>
              </a:lnSpc>
              <a:spcBef>
                <a:spcPts val="500"/>
              </a:spcBef>
              <a:buFont typeface="Arial" panose="020B0604020202020204" pitchFamily="34" charset="0"/>
              <a:buNone/>
              <a:defRPr sz="1800" kern="1200">
                <a:solidFill>
                  <a:schemeClr val="tx1"/>
                </a:solidFill>
                <a:latin typeface="华文中宋" charset="0"/>
                <a:ea typeface="华文中宋" charset="0"/>
                <a:cs typeface="+mn-cs"/>
              </a:defRPr>
            </a:lvl4pPr>
            <a:lvl5pPr marL="1828800" indent="457200" algn="l" defTabSz="914400" rtl="0" eaLnBrk="1" fontAlgn="auto" latinLnBrk="0" hangingPunct="1">
              <a:lnSpc>
                <a:spcPct val="100000"/>
              </a:lnSpc>
              <a:spcBef>
                <a:spcPts val="500"/>
              </a:spcBef>
              <a:buFont typeface="Arial" panose="020B0604020202020204" pitchFamily="34" charset="0"/>
              <a:buNone/>
              <a:defRPr sz="1800" kern="1200">
                <a:solidFill>
                  <a:schemeClr val="tx1"/>
                </a:solidFill>
                <a:latin typeface="华文中宋" charset="0"/>
                <a:ea typeface="华文中宋"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508000">
              <a:extLst>
                <a:ext uri="{35155182-B16C-46BC-9424-99874614C6A1}">
                  <wpsdc:indentchars xmlns:wpsdc="http://www.wps.cn/officeDocument/2017/drawingmlCustomData" val="200" checksum="282533468"/>
                </a:ext>
              </a:extLst>
            </a:pPr>
            <a:r>
              <a:rPr lang="zh-CN" altLang="en-US" sz="2000" dirty="0"/>
              <a:t>在</a:t>
            </a:r>
            <a:r>
              <a:rPr lang="en-US" altLang="zh-CN" sz="2000" dirty="0"/>
              <a:t>N*N</a:t>
            </a:r>
            <a:r>
              <a:rPr lang="zh-CN" altLang="en-US" sz="2000" dirty="0"/>
              <a:t>的棋盘上放置</a:t>
            </a:r>
            <a:r>
              <a:rPr lang="en-US" altLang="zh-CN" sz="2000" dirty="0"/>
              <a:t>N</a:t>
            </a:r>
            <a:r>
              <a:rPr lang="zh-CN" altLang="en-US" sz="2000" dirty="0"/>
              <a:t>个皇后而彼此不受攻击（即在棋盘的任一行、任一列和任一对角线上不能放置２个皇后），编程求解所有的摆放方法。</a:t>
            </a:r>
            <a:endParaRPr lang="zh-CN" altLang="en-US" sz="2000" dirty="0"/>
          </a:p>
        </p:txBody>
      </p:sp>
      <p:pic>
        <p:nvPicPr>
          <p:cNvPr id="18436" name="Picture 101" descr="QQ截图未命名"/>
          <p:cNvPicPr>
            <a:picLocks noChangeAspect="1"/>
          </p:cNvPicPr>
          <p:nvPr>
            <p:ph sz="half" idx="1"/>
          </p:nvPr>
        </p:nvPicPr>
        <p:blipFill>
          <a:blip r:embed="rId1"/>
          <a:stretch>
            <a:fillRect/>
          </a:stretch>
        </p:blipFill>
        <p:spPr>
          <a:xfrm>
            <a:off x="10039985" y="1990090"/>
            <a:ext cx="1541780" cy="1563370"/>
          </a:xfrm>
          <a:prstGeom prst="rect">
            <a:avLst/>
          </a:prstGeom>
          <a:noFill/>
          <a:ln w="9525">
            <a:noFill/>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167"/>
                                        </p:tgtEl>
                                        <p:attrNameLst>
                                          <p:attrName>style.visibility</p:attrName>
                                        </p:attrNameLst>
                                      </p:cBhvr>
                                      <p:to>
                                        <p:strVal val="visible"/>
                                      </p:to>
                                    </p:set>
                                    <p:animEffect transition="in" filter="blinds(horizontal)">
                                      <p:cBhvr>
                                        <p:cTn id="7" dur="500"/>
                                        <p:tgtEl>
                                          <p:spTgt spid="21616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6162"/>
                                        </p:tgtEl>
                                        <p:attrNameLst>
                                          <p:attrName>style.visibility</p:attrName>
                                        </p:attrNameLst>
                                      </p:cBhvr>
                                      <p:to>
                                        <p:strVal val="visible"/>
                                      </p:to>
                                    </p:set>
                                    <p:animEffect transition="in" filter="box(in)">
                                      <p:cBhvr>
                                        <p:cTn id="12" dur="500"/>
                                        <p:tgtEl>
                                          <p:spTgt spid="21616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16166"/>
                                        </p:tgtEl>
                                        <p:attrNameLst>
                                          <p:attrName>style.visibility</p:attrName>
                                        </p:attrNameLst>
                                      </p:cBhvr>
                                      <p:to>
                                        <p:strVal val="visible"/>
                                      </p:to>
                                    </p:set>
                                    <p:animEffect transition="in" filter="barn(inHorizontal)">
                                      <p:cBhvr>
                                        <p:cTn id="17" dur="500"/>
                                        <p:tgtEl>
                                          <p:spTgt spid="21616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16165"/>
                                        </p:tgtEl>
                                        <p:attrNameLst>
                                          <p:attrName>style.visibility</p:attrName>
                                        </p:attrNameLst>
                                      </p:cBhvr>
                                      <p:to>
                                        <p:strVal val="visible"/>
                                      </p:to>
                                    </p:set>
                                    <p:animEffect transition="in" filter="checkerboard(across)">
                                      <p:cBhvr>
                                        <p:cTn id="22" dur="500"/>
                                        <p:tgtEl>
                                          <p:spTgt spid="21616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6163"/>
                                        </p:tgtEl>
                                        <p:attrNameLst>
                                          <p:attrName>style.visibility</p:attrName>
                                        </p:attrNameLst>
                                      </p:cBhvr>
                                      <p:to>
                                        <p:strVal val="visible"/>
                                      </p:to>
                                    </p:set>
                                    <p:anim calcmode="lin" valueType="num">
                                      <p:cBhvr additive="base">
                                        <p:cTn id="27" dur="500" fill="hold"/>
                                        <p:tgtEl>
                                          <p:spTgt spid="216163"/>
                                        </p:tgtEl>
                                        <p:attrNameLst>
                                          <p:attrName>ppt_x</p:attrName>
                                        </p:attrNameLst>
                                      </p:cBhvr>
                                      <p:tavLst>
                                        <p:tav tm="0">
                                          <p:val>
                                            <p:strVal val="#ppt_x"/>
                                          </p:val>
                                        </p:tav>
                                        <p:tav tm="100000">
                                          <p:val>
                                            <p:strVal val="#ppt_x"/>
                                          </p:val>
                                        </p:tav>
                                      </p:tavLst>
                                    </p:anim>
                                    <p:anim calcmode="lin" valueType="num">
                                      <p:cBhvr additive="base">
                                        <p:cTn id="28" dur="500" fill="hold"/>
                                        <p:tgtEl>
                                          <p:spTgt spid="2161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162" grpId="0"/>
      <p:bldP spid="216163" grpId="0"/>
      <p:bldP spid="216165" grpId="0"/>
      <p:bldP spid="216166" grpId="0"/>
      <p:bldP spid="21616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872490" y="387350"/>
            <a:ext cx="3398520" cy="684530"/>
          </a:xfrm>
        </p:spPr>
        <p:txBody>
          <a:bodyPr vert="horz" wrap="square" lIns="91440" tIns="45720" rIns="91440" bIns="45720" anchor="b"/>
          <a:p>
            <a:pPr eaLnBrk="1" hangingPunct="1"/>
            <a:r>
              <a:rPr lang="zh-CN" altLang="en-US" dirty="0"/>
              <a:t>数据结构</a:t>
            </a:r>
            <a:endParaRPr lang="zh-CN" altLang="en-US" dirty="0"/>
          </a:p>
        </p:txBody>
      </p:sp>
      <p:sp>
        <p:nvSpPr>
          <p:cNvPr id="20482" name="Rectangle 3"/>
          <p:cNvSpPr>
            <a:spLocks noGrp="1"/>
          </p:cNvSpPr>
          <p:nvPr>
            <p:ph idx="1"/>
          </p:nvPr>
        </p:nvSpPr>
        <p:spPr>
          <a:xfrm>
            <a:off x="872490" y="1322705"/>
            <a:ext cx="6491605" cy="2299970"/>
          </a:xfrm>
        </p:spPr>
        <p:txBody>
          <a:bodyPr vert="horz" wrap="square" lIns="91440" tIns="45720" rIns="91440" bIns="45720" anchor="t"/>
          <a:p>
            <a:pPr indent="0">
              <a:buNone/>
            </a:pPr>
            <a:r>
              <a:rPr lang="en-US" altLang="zh-CN" sz="2000" dirty="0"/>
              <a:t>int n,total=0</a:t>
            </a:r>
            <a:endParaRPr lang="en-US" altLang="zh-CN" sz="2000" dirty="0"/>
          </a:p>
          <a:p>
            <a:pPr indent="0">
              <a:buNone/>
            </a:pPr>
            <a:r>
              <a:rPr lang="en-US" altLang="zh-CN" sz="2000" dirty="0"/>
              <a:t>int x[9]; //</a:t>
            </a:r>
            <a:r>
              <a:rPr lang="zh-CN" altLang="en-US" sz="2000" dirty="0"/>
              <a:t>第</a:t>
            </a:r>
            <a:r>
              <a:rPr lang="en-US" altLang="zh-CN" sz="2000" dirty="0"/>
              <a:t>i</a:t>
            </a:r>
            <a:r>
              <a:rPr lang="zh-CN" altLang="en-US" sz="2000" dirty="0"/>
              <a:t>皇后所放的位置 </a:t>
            </a:r>
            <a:endParaRPr lang="zh-CN" altLang="en-US" sz="2000" dirty="0"/>
          </a:p>
          <a:p>
            <a:pPr indent="0">
              <a:buNone/>
            </a:pPr>
            <a:r>
              <a:rPr lang="en-US" altLang="zh-CN" sz="2000" dirty="0"/>
              <a:t>bool a[9]; //</a:t>
            </a:r>
            <a:r>
              <a:rPr lang="zh-CN" altLang="en-US" sz="2000" dirty="0"/>
              <a:t>列 </a:t>
            </a:r>
            <a:endParaRPr lang="zh-CN" altLang="en-US" sz="2000" dirty="0"/>
          </a:p>
          <a:p>
            <a:pPr indent="0">
              <a:buNone/>
            </a:pPr>
            <a:r>
              <a:rPr lang="en-US" altLang="zh-CN" sz="2000" dirty="0"/>
              <a:t>bool b[17];//</a:t>
            </a:r>
            <a:r>
              <a:rPr lang="zh-CN" altLang="en-US" sz="2000" dirty="0"/>
              <a:t>主对角线</a:t>
            </a:r>
            <a:r>
              <a:rPr lang="en-US" altLang="zh-CN" sz="2000" dirty="0"/>
              <a:t>(</a:t>
            </a:r>
            <a:r>
              <a:rPr lang="zh-CN" altLang="en-US" sz="2000" dirty="0"/>
              <a:t>左上至右下</a:t>
            </a:r>
            <a:endParaRPr lang="zh-CN" altLang="en-US" sz="2000" dirty="0"/>
          </a:p>
          <a:p>
            <a:pPr indent="0">
              <a:buNone/>
            </a:pPr>
            <a:r>
              <a:rPr lang="en-US" altLang="zh-CN" sz="2000" dirty="0"/>
              <a:t>bool c[17]; //</a:t>
            </a:r>
            <a:r>
              <a:rPr lang="zh-CN" altLang="en-US" sz="2000" dirty="0"/>
              <a:t>从对角线</a:t>
            </a:r>
            <a:r>
              <a:rPr lang="en-US" altLang="zh-CN" sz="2000" dirty="0"/>
              <a:t>(</a:t>
            </a:r>
            <a:r>
              <a:rPr lang="zh-CN" altLang="en-US" sz="2000" dirty="0"/>
              <a:t>右上至左下</a:t>
            </a:r>
            <a:r>
              <a:rPr lang="en-US" altLang="zh-CN" sz="2000" dirty="0"/>
              <a:t>)</a:t>
            </a:r>
            <a:endParaRPr lang="en-US" altLang="zh-CN"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xfrm>
            <a:off x="817245" y="285750"/>
            <a:ext cx="2040890" cy="765175"/>
          </a:xfrm>
        </p:spPr>
        <p:txBody>
          <a:bodyPr vert="horz" wrap="square" lIns="91440" tIns="45720" rIns="91440" bIns="45720" anchor="b"/>
          <a:p>
            <a:pPr eaLnBrk="1" hangingPunct="1"/>
            <a:r>
              <a:rPr lang="zh-CN" altLang="en-US" dirty="0"/>
              <a:t>算法</a:t>
            </a:r>
            <a:endParaRPr lang="zh-CN" altLang="en-US" dirty="0"/>
          </a:p>
        </p:txBody>
      </p:sp>
      <p:pic>
        <p:nvPicPr>
          <p:cNvPr id="21507" name="Picture 101" descr="QQ截图未命名"/>
          <p:cNvPicPr>
            <a:picLocks noChangeAspect="1"/>
          </p:cNvPicPr>
          <p:nvPr/>
        </p:nvPicPr>
        <p:blipFill>
          <a:blip r:embed="rId1"/>
          <a:stretch>
            <a:fillRect/>
          </a:stretch>
        </p:blipFill>
        <p:spPr>
          <a:xfrm>
            <a:off x="8537258" y="1601153"/>
            <a:ext cx="1990725" cy="2016125"/>
          </a:xfrm>
          <a:prstGeom prst="rect">
            <a:avLst/>
          </a:prstGeom>
          <a:noFill/>
          <a:ln w="9525">
            <a:noFill/>
          </a:ln>
        </p:spPr>
      </p:pic>
      <p:graphicFrame>
        <p:nvGraphicFramePr>
          <p:cNvPr id="21508" name="Object 0"/>
          <p:cNvGraphicFramePr>
            <a:graphicFrameLocks noChangeAspect="1"/>
          </p:cNvGraphicFramePr>
          <p:nvPr/>
        </p:nvGraphicFramePr>
        <p:xfrm>
          <a:off x="8537575" y="4963478"/>
          <a:ext cx="2695575" cy="865187"/>
        </p:xfrm>
        <a:graphic>
          <a:graphicData uri="http://schemas.openxmlformats.org/presentationml/2006/ole">
            <mc:AlternateContent xmlns:mc="http://schemas.openxmlformats.org/markup-compatibility/2006">
              <mc:Choice xmlns:v="urn:schemas-microsoft-com:vml" Requires="v">
                <p:oleObj spid="_x0000_s3078" name="" r:id="rId2" imgW="622300" imgH="279400" progId="Equation.3">
                  <p:embed/>
                </p:oleObj>
              </mc:Choice>
              <mc:Fallback>
                <p:oleObj name="" r:id="rId2" imgW="622300" imgH="279400" progId="Equation.3">
                  <p:embed/>
                  <p:pic>
                    <p:nvPicPr>
                      <p:cNvPr id="0" name="图片 3077"/>
                      <p:cNvPicPr/>
                      <p:nvPr/>
                    </p:nvPicPr>
                    <p:blipFill>
                      <a:blip r:embed="rId3"/>
                      <a:stretch>
                        <a:fillRect/>
                      </a:stretch>
                    </p:blipFill>
                    <p:spPr>
                      <a:xfrm>
                        <a:off x="8537575" y="4963478"/>
                        <a:ext cx="2695575" cy="865187"/>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4"/>
          <a:stretch>
            <a:fillRect/>
          </a:stretch>
        </p:blipFill>
        <p:spPr>
          <a:xfrm>
            <a:off x="817245" y="1370965"/>
            <a:ext cx="6319520" cy="4457065"/>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xfrm>
            <a:off x="781685" y="54610"/>
            <a:ext cx="3995738" cy="836613"/>
          </a:xfrm>
        </p:spPr>
        <p:txBody>
          <a:bodyPr vert="horz" wrap="square" lIns="91440" tIns="45720" rIns="91440" bIns="45720" anchor="b"/>
          <a:p>
            <a:pPr eaLnBrk="1" hangingPunct="1"/>
            <a:r>
              <a:rPr lang="zh-CN" altLang="en-US" dirty="0"/>
              <a:t>程序</a:t>
            </a:r>
            <a:endParaRPr lang="zh-CN" altLang="en-US" dirty="0"/>
          </a:p>
        </p:txBody>
      </p:sp>
      <p:graphicFrame>
        <p:nvGraphicFramePr>
          <p:cNvPr id="22530" name="Object 3"/>
          <p:cNvGraphicFramePr>
            <a:graphicFrameLocks noChangeAspect="1"/>
          </p:cNvGraphicFramePr>
          <p:nvPr/>
        </p:nvGraphicFramePr>
        <p:xfrm>
          <a:off x="10206355" y="684530"/>
          <a:ext cx="1484630" cy="1079500"/>
        </p:xfrm>
        <a:graphic>
          <a:graphicData uri="http://schemas.openxmlformats.org/presentationml/2006/ole">
            <mc:AlternateContent xmlns:mc="http://schemas.openxmlformats.org/markup-compatibility/2006">
              <mc:Choice xmlns:v="urn:schemas-microsoft-com:vml" Requires="v">
                <p:oleObj spid="_x0000_s3081" name="" showAsIcon="1" r:id="rId1" imgW="688340" imgH="497840" progId="Package">
                  <p:embed/>
                </p:oleObj>
              </mc:Choice>
              <mc:Fallback>
                <p:oleObj name="" showAsIcon="1" r:id="rId1" imgW="688340" imgH="497840" progId="Package">
                  <p:embed/>
                  <p:pic>
                    <p:nvPicPr>
                      <p:cNvPr id="0" name="图片 3080"/>
                      <p:cNvPicPr/>
                      <p:nvPr/>
                    </p:nvPicPr>
                    <p:blipFill>
                      <a:blip r:embed="rId2"/>
                      <a:stretch>
                        <a:fillRect/>
                      </a:stretch>
                    </p:blipFill>
                    <p:spPr>
                      <a:xfrm>
                        <a:off x="10206355" y="684530"/>
                        <a:ext cx="1484630" cy="1079500"/>
                      </a:xfrm>
                      <a:prstGeom prst="rect">
                        <a:avLst/>
                      </a:prstGeom>
                      <a:noFill/>
                      <a:ln w="38100">
                        <a:noFill/>
                        <a:miter/>
                      </a:ln>
                    </p:spPr>
                  </p:pic>
                </p:oleObj>
              </mc:Fallback>
            </mc:AlternateContent>
          </a:graphicData>
        </a:graphic>
      </p:graphicFrame>
      <p:pic>
        <p:nvPicPr>
          <p:cNvPr id="22531" name="图片 1"/>
          <p:cNvPicPr>
            <a:picLocks noChangeAspect="1"/>
          </p:cNvPicPr>
          <p:nvPr/>
        </p:nvPicPr>
        <p:blipFill>
          <a:blip r:embed="rId3"/>
          <a:stretch>
            <a:fillRect/>
          </a:stretch>
        </p:blipFill>
        <p:spPr>
          <a:xfrm>
            <a:off x="781685" y="1016635"/>
            <a:ext cx="6026150" cy="5483225"/>
          </a:xfrm>
          <a:prstGeom prst="rect">
            <a:avLst/>
          </a:prstGeom>
          <a:noFill/>
          <a:ln w="9525">
            <a:noFill/>
          </a:ln>
        </p:spPr>
      </p:pic>
      <p:pic>
        <p:nvPicPr>
          <p:cNvPr id="22532" name="Picture 101" descr="QQ截图未命名"/>
          <p:cNvPicPr>
            <a:picLocks noChangeAspect="1"/>
          </p:cNvPicPr>
          <p:nvPr/>
        </p:nvPicPr>
        <p:blipFill>
          <a:blip r:embed="rId4"/>
          <a:stretch>
            <a:fillRect/>
          </a:stretch>
        </p:blipFill>
        <p:spPr>
          <a:xfrm>
            <a:off x="7881938" y="190500"/>
            <a:ext cx="1860550" cy="1884363"/>
          </a:xfrm>
          <a:prstGeom prst="rect">
            <a:avLst/>
          </a:prstGeom>
          <a:noFill/>
          <a:ln w="9525">
            <a:noFill/>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3"/>
          <p:cNvSpPr>
            <a:spLocks noGrp="1"/>
          </p:cNvSpPr>
          <p:nvPr>
            <p:ph idx="1"/>
          </p:nvPr>
        </p:nvSpPr>
        <p:spPr>
          <a:xfrm>
            <a:off x="691515" y="698500"/>
            <a:ext cx="9740900" cy="2663825"/>
          </a:xfrm>
        </p:spPr>
        <p:txBody>
          <a:bodyPr vert="horz" wrap="square" lIns="91440" tIns="45720" rIns="91440" bIns="45720" anchor="t"/>
          <a:p>
            <a:pPr eaLnBrk="1" hangingPunct="1"/>
            <a:r>
              <a:rPr lang="zh-CN" altLang="en-US" sz="2400" dirty="0"/>
              <a:t>深度优先搜索所遵循的搜索策略是尽可能“深”地搜索图。</a:t>
            </a:r>
            <a:endParaRPr lang="zh-CN" altLang="en-US" sz="2400" dirty="0"/>
          </a:p>
          <a:p>
            <a:pPr indent="0">
              <a:spcBef>
                <a:spcPts val="2000"/>
              </a:spcBef>
            </a:pPr>
            <a:r>
              <a:rPr lang="zh-CN" altLang="en-US" sz="2400" dirty="0"/>
              <a:t>在尝试优先搜索中：</a:t>
            </a:r>
            <a:endParaRPr lang="zh-CN" altLang="en-US" sz="2400" dirty="0"/>
          </a:p>
          <a:p>
            <a:pPr eaLnBrk="1" hangingPunct="1"/>
            <a:r>
              <a:rPr lang="zh-CN" altLang="en-US" sz="1800" dirty="0"/>
              <a:t>⑴对于最新发现的结点，它还有以此为起点而未搜索的边，就沿此边继续搜索下去。</a:t>
            </a:r>
            <a:endParaRPr lang="zh-CN" altLang="en-US" sz="1800" dirty="0"/>
          </a:p>
          <a:p>
            <a:pPr eaLnBrk="1" hangingPunct="1"/>
            <a:r>
              <a:rPr lang="zh-CN" altLang="en-US" sz="1800" dirty="0"/>
              <a:t>⑵当结点</a:t>
            </a:r>
            <a:r>
              <a:rPr lang="en-US" altLang="zh-CN" sz="1800" dirty="0"/>
              <a:t>v</a:t>
            </a:r>
            <a:r>
              <a:rPr lang="zh-CN" altLang="en-US" sz="1800" dirty="0"/>
              <a:t>的所有边都已被探寻过，搜索将回溯到发现结点</a:t>
            </a:r>
            <a:r>
              <a:rPr lang="en-US" altLang="zh-CN" sz="1800" dirty="0"/>
              <a:t>v</a:t>
            </a:r>
            <a:r>
              <a:rPr lang="zh-CN" altLang="en-US" sz="1800" dirty="0"/>
              <a:t>有那条边的始结点。</a:t>
            </a:r>
            <a:endParaRPr lang="zh-CN" altLang="en-US" sz="1800" dirty="0"/>
          </a:p>
          <a:p>
            <a:pPr eaLnBrk="1" hangingPunct="1"/>
            <a:r>
              <a:rPr lang="zh-CN" altLang="en-US" sz="1800" dirty="0"/>
              <a:t>⑶这一过程一直进行到已发现从源结点可达的所有结点为止。</a:t>
            </a:r>
            <a:endParaRPr lang="zh-CN" altLang="en-US" sz="1800" dirty="0"/>
          </a:p>
          <a:p>
            <a:pPr eaLnBrk="1" hangingPunct="1"/>
            <a:r>
              <a:rPr lang="zh-CN" altLang="en-US" sz="1800" dirty="0"/>
              <a:t>⑷如果还存在未被发现的结点，则选择其中一个作为源结点并重复以上过程，</a:t>
            </a:r>
            <a:endParaRPr lang="zh-CN" altLang="en-US" sz="1800" dirty="0"/>
          </a:p>
          <a:p>
            <a:pPr eaLnBrk="1" hangingPunct="1"/>
            <a:r>
              <a:rPr lang="zh-CN" altLang="en-US" sz="1800" dirty="0"/>
              <a:t>⑸整个过程反复进行直到所有结点都被发现为止</a:t>
            </a:r>
            <a:r>
              <a:rPr lang="zh-CN" altLang="en-US" sz="2000" dirty="0"/>
              <a:t>。</a:t>
            </a:r>
            <a:endParaRPr lang="zh-CN" altLang="en-US" sz="2000" dirty="0"/>
          </a:p>
        </p:txBody>
      </p:sp>
      <p:sp>
        <p:nvSpPr>
          <p:cNvPr id="23554" name="Text Box 5"/>
          <p:cNvSpPr txBox="1"/>
          <p:nvPr/>
        </p:nvSpPr>
        <p:spPr>
          <a:xfrm>
            <a:off x="10121900" y="2647315"/>
            <a:ext cx="2014855" cy="398780"/>
          </a:xfrm>
          <a:prstGeom prst="rect">
            <a:avLst/>
          </a:prstGeom>
          <a:noFill/>
          <a:ln w="9525">
            <a:noFill/>
          </a:ln>
        </p:spPr>
        <p:txBody>
          <a:bodyPr wrap="square" anchor="t">
            <a:spAutoFit/>
          </a:bodyPr>
          <a:p>
            <a:pPr>
              <a:spcBef>
                <a:spcPct val="50000"/>
              </a:spcBef>
            </a:pPr>
            <a:r>
              <a:rPr lang="en-US" altLang="zh-CN" sz="2000" dirty="0">
                <a:latin typeface="Arial" panose="020B0604020202020204" pitchFamily="34" charset="0"/>
                <a:ea typeface="宋体" panose="02010600030101010101" pitchFamily="2" charset="-122"/>
              </a:rPr>
              <a:t>f, b, a, d, h, g, i</a:t>
            </a:r>
            <a:endParaRPr lang="en-US" altLang="zh-CN" sz="2000" dirty="0">
              <a:latin typeface="Arial" panose="020B0604020202020204" pitchFamily="34" charset="0"/>
              <a:ea typeface="宋体" panose="02010600030101010101" pitchFamily="2" charset="-122"/>
            </a:endParaRPr>
          </a:p>
        </p:txBody>
      </p:sp>
      <p:pic>
        <p:nvPicPr>
          <p:cNvPr id="23555" name="Picture 6" descr="1"/>
          <p:cNvPicPr>
            <a:picLocks noChangeAspect="1"/>
          </p:cNvPicPr>
          <p:nvPr/>
        </p:nvPicPr>
        <p:blipFill>
          <a:blip r:embed="rId1"/>
          <a:stretch>
            <a:fillRect/>
          </a:stretch>
        </p:blipFill>
        <p:spPr>
          <a:xfrm>
            <a:off x="10238423" y="1169670"/>
            <a:ext cx="1727200" cy="1377950"/>
          </a:xfrm>
          <a:prstGeom prst="rect">
            <a:avLst/>
          </a:prstGeom>
          <a:noFill/>
          <a:ln w="9525">
            <a:noFill/>
          </a:ln>
        </p:spPr>
      </p:pic>
      <p:pic>
        <p:nvPicPr>
          <p:cNvPr id="23556" name="Picture 100" descr="710"/>
          <p:cNvPicPr>
            <a:picLocks noChangeAspect="1"/>
          </p:cNvPicPr>
          <p:nvPr/>
        </p:nvPicPr>
        <p:blipFill>
          <a:blip r:embed="rId2"/>
          <a:stretch>
            <a:fillRect/>
          </a:stretch>
        </p:blipFill>
        <p:spPr>
          <a:xfrm>
            <a:off x="4068445" y="4013200"/>
            <a:ext cx="5435600" cy="2162175"/>
          </a:xfrm>
          <a:prstGeom prst="rect">
            <a:avLst/>
          </a:prstGeom>
          <a:noFill/>
          <a:ln w="9525">
            <a:noFill/>
          </a:ln>
        </p:spPr>
      </p:pic>
      <p:pic>
        <p:nvPicPr>
          <p:cNvPr id="23557" name="Picture 101" descr="QQ截图未命名"/>
          <p:cNvPicPr>
            <a:picLocks noChangeAspect="1"/>
          </p:cNvPicPr>
          <p:nvPr/>
        </p:nvPicPr>
        <p:blipFill>
          <a:blip r:embed="rId3"/>
          <a:stretch>
            <a:fillRect/>
          </a:stretch>
        </p:blipFill>
        <p:spPr>
          <a:xfrm>
            <a:off x="1746250" y="4176078"/>
            <a:ext cx="1590675" cy="1611312"/>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3"/>
          <p:cNvSpPr>
            <a:spLocks noGrp="1"/>
          </p:cNvSpPr>
          <p:nvPr>
            <p:ph idx="1"/>
          </p:nvPr>
        </p:nvSpPr>
        <p:spPr>
          <a:xfrm>
            <a:off x="698500" y="903605"/>
            <a:ext cx="5947410" cy="3724910"/>
          </a:xfrm>
        </p:spPr>
        <p:txBody>
          <a:bodyPr vert="horz" wrap="square" lIns="91440" tIns="45720" rIns="91440" bIns="45720" anchor="t"/>
          <a:p>
            <a:pPr indent="0">
              <a:lnSpc>
                <a:spcPct val="100000"/>
              </a:lnSpc>
              <a:buNone/>
            </a:pPr>
            <a:r>
              <a:rPr lang="zh-CN" altLang="en-US" sz="2000" dirty="0">
                <a:sym typeface="+mn-ea"/>
              </a:rPr>
              <a:t>例</a:t>
            </a:r>
            <a:r>
              <a:rPr lang="en-US" altLang="zh-CN" sz="2000" dirty="0">
                <a:sym typeface="+mn-ea"/>
              </a:rPr>
              <a:t> </a:t>
            </a:r>
            <a:r>
              <a:rPr lang="zh-CN" altLang="en-US" sz="2000" dirty="0"/>
              <a:t>输入</a:t>
            </a:r>
            <a:r>
              <a:rPr lang="en-US" altLang="zh-CN" sz="2000" dirty="0"/>
              <a:t>n</a:t>
            </a:r>
            <a:r>
              <a:rPr lang="zh-CN" altLang="en-US" sz="2000" dirty="0"/>
              <a:t>，输出</a:t>
            </a:r>
            <a:r>
              <a:rPr lang="en-US" altLang="zh-CN" sz="2000" dirty="0"/>
              <a:t>1,2,…,n</a:t>
            </a:r>
            <a:r>
              <a:rPr lang="zh-CN" altLang="en-US" sz="2000" dirty="0"/>
              <a:t>的全排列（</a:t>
            </a:r>
            <a:r>
              <a:rPr lang="en-US" altLang="zh-CN" sz="2000" dirty="0"/>
              <a:t>n&lt;=8</a:t>
            </a:r>
            <a:r>
              <a:rPr lang="zh-CN" altLang="en-US" sz="2000" dirty="0"/>
              <a:t>）。</a:t>
            </a:r>
            <a:endParaRPr lang="zh-CN" altLang="en-US" sz="2000" dirty="0"/>
          </a:p>
          <a:p>
            <a:pPr indent="0">
              <a:lnSpc>
                <a:spcPct val="100000"/>
              </a:lnSpc>
              <a:spcBef>
                <a:spcPts val="2000"/>
              </a:spcBef>
              <a:buNone/>
            </a:pPr>
            <a:r>
              <a:rPr lang="zh-CN" altLang="en-US" sz="2000" dirty="0"/>
              <a:t>输入样例</a:t>
            </a:r>
            <a:endParaRPr lang="zh-CN" altLang="en-US" sz="2000" dirty="0"/>
          </a:p>
          <a:p>
            <a:pPr indent="0">
              <a:lnSpc>
                <a:spcPct val="100000"/>
              </a:lnSpc>
              <a:spcBef>
                <a:spcPts val="0"/>
              </a:spcBef>
              <a:buNone/>
            </a:pPr>
            <a:r>
              <a:rPr lang="en-US" altLang="zh-CN" sz="2000" dirty="0"/>
              <a:t>3</a:t>
            </a:r>
            <a:endParaRPr lang="en-US" altLang="zh-CN" sz="2000" dirty="0"/>
          </a:p>
          <a:p>
            <a:pPr indent="0">
              <a:lnSpc>
                <a:spcPct val="100000"/>
              </a:lnSpc>
              <a:spcBef>
                <a:spcPts val="0"/>
              </a:spcBef>
              <a:buNone/>
            </a:pPr>
            <a:r>
              <a:rPr lang="zh-CN" altLang="en-US" sz="2000" dirty="0"/>
              <a:t>输出</a:t>
            </a:r>
            <a:r>
              <a:rPr lang="zh-CN" altLang="en-US" sz="2000" dirty="0">
                <a:sym typeface="+mn-ea"/>
              </a:rPr>
              <a:t>样例</a:t>
            </a:r>
            <a:endParaRPr lang="zh-CN" altLang="en-US" sz="2000" dirty="0">
              <a:sym typeface="+mn-ea"/>
            </a:endParaRPr>
          </a:p>
          <a:p>
            <a:pPr indent="0" algn="l">
              <a:lnSpc>
                <a:spcPct val="100000"/>
              </a:lnSpc>
              <a:spcBef>
                <a:spcPts val="0"/>
              </a:spcBef>
              <a:buNone/>
            </a:pPr>
            <a:r>
              <a:rPr lang="en-US" altLang="zh-CN" sz="2000" dirty="0"/>
              <a:t>1 2 3</a:t>
            </a:r>
            <a:endParaRPr lang="en-US" altLang="zh-CN" sz="2000" dirty="0"/>
          </a:p>
          <a:p>
            <a:pPr indent="0" algn="l">
              <a:lnSpc>
                <a:spcPct val="100000"/>
              </a:lnSpc>
              <a:spcBef>
                <a:spcPts val="0"/>
              </a:spcBef>
              <a:buNone/>
            </a:pPr>
            <a:r>
              <a:rPr lang="en-US" altLang="zh-CN" sz="2000" dirty="0"/>
              <a:t>1 3 2</a:t>
            </a:r>
            <a:endParaRPr lang="en-US" altLang="zh-CN" sz="2000" dirty="0"/>
          </a:p>
          <a:p>
            <a:pPr indent="0" algn="l">
              <a:lnSpc>
                <a:spcPct val="100000"/>
              </a:lnSpc>
              <a:spcBef>
                <a:spcPts val="0"/>
              </a:spcBef>
              <a:buNone/>
            </a:pPr>
            <a:r>
              <a:rPr lang="en-US" altLang="zh-CN" sz="2000" dirty="0"/>
              <a:t>2 1 3</a:t>
            </a:r>
            <a:endParaRPr lang="en-US" altLang="zh-CN" sz="2000" dirty="0"/>
          </a:p>
          <a:p>
            <a:pPr indent="0" algn="l">
              <a:lnSpc>
                <a:spcPct val="100000"/>
              </a:lnSpc>
              <a:spcBef>
                <a:spcPts val="0"/>
              </a:spcBef>
              <a:buNone/>
            </a:pPr>
            <a:r>
              <a:rPr lang="en-US" altLang="zh-CN" sz="2000" dirty="0"/>
              <a:t>2 3 1</a:t>
            </a:r>
            <a:endParaRPr lang="en-US" altLang="zh-CN" sz="2000" dirty="0"/>
          </a:p>
          <a:p>
            <a:pPr indent="0" algn="l">
              <a:lnSpc>
                <a:spcPct val="100000"/>
              </a:lnSpc>
              <a:spcBef>
                <a:spcPts val="0"/>
              </a:spcBef>
              <a:buNone/>
            </a:pPr>
            <a:r>
              <a:rPr lang="en-US" altLang="zh-CN" sz="2000" dirty="0"/>
              <a:t>3 1 2 </a:t>
            </a:r>
            <a:endParaRPr lang="en-US" altLang="zh-CN" sz="2000" dirty="0"/>
          </a:p>
          <a:p>
            <a:pPr indent="0" algn="l">
              <a:lnSpc>
                <a:spcPct val="100000"/>
              </a:lnSpc>
              <a:spcBef>
                <a:spcPts val="0"/>
              </a:spcBef>
              <a:buNone/>
            </a:pPr>
            <a:r>
              <a:rPr lang="en-US" altLang="zh-CN" sz="2000" dirty="0"/>
              <a:t>3 2 1</a:t>
            </a:r>
            <a:endParaRPr lang="en-US" altLang="zh-CN" sz="2000" dirty="0"/>
          </a:p>
        </p:txBody>
      </p:sp>
      <p:pic>
        <p:nvPicPr>
          <p:cNvPr id="24578" name="Picture 4" descr="81"/>
          <p:cNvPicPr>
            <a:picLocks noChangeAspect="1"/>
          </p:cNvPicPr>
          <p:nvPr/>
        </p:nvPicPr>
        <p:blipFill>
          <a:blip r:embed="rId1"/>
          <a:stretch>
            <a:fillRect/>
          </a:stretch>
        </p:blipFill>
        <p:spPr>
          <a:xfrm>
            <a:off x="2663825" y="4501198"/>
            <a:ext cx="4535488" cy="1822450"/>
          </a:xfrm>
          <a:prstGeom prst="rect">
            <a:avLst/>
          </a:prstGeom>
          <a:noFill/>
          <a:ln w="9525">
            <a:noFill/>
          </a:ln>
        </p:spPr>
      </p:pic>
      <p:sp>
        <p:nvSpPr>
          <p:cNvPr id="24579" name="TextBox 4"/>
          <p:cNvSpPr txBox="1"/>
          <p:nvPr/>
        </p:nvSpPr>
        <p:spPr>
          <a:xfrm>
            <a:off x="10113010" y="719455"/>
            <a:ext cx="515620" cy="5908040"/>
          </a:xfrm>
          <a:prstGeom prst="rect">
            <a:avLst/>
          </a:prstGeom>
          <a:noFill/>
          <a:ln w="9525">
            <a:noFill/>
          </a:ln>
        </p:spPr>
        <p:txBody>
          <a:bodyPr wrap="square" anchor="t">
            <a:spAutoFit/>
          </a:bodyPr>
          <a:p>
            <a:r>
              <a:rPr lang="en-US" altLang="zh-CN" sz="1400" dirty="0">
                <a:latin typeface="Arial" panose="020B0604020202020204" pitchFamily="34" charset="0"/>
                <a:ea typeface="宋体" panose="02010600030101010101" pitchFamily="2" charset="-122"/>
              </a:rPr>
              <a:t>111</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112</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113</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121</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122</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123</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131</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132</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133</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211</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212</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213</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221</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222</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223</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231</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232</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233</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311</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312</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313</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321</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322</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323</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331</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332</a:t>
            </a:r>
            <a:endParaRPr lang="en-US" altLang="zh-CN" sz="1400" dirty="0">
              <a:latin typeface="Arial" panose="020B0604020202020204" pitchFamily="34" charset="0"/>
              <a:ea typeface="宋体" panose="02010600030101010101" pitchFamily="2" charset="-122"/>
            </a:endParaRPr>
          </a:p>
          <a:p>
            <a:r>
              <a:rPr lang="en-US" altLang="zh-CN" sz="1400" dirty="0">
                <a:latin typeface="Arial" panose="020B0604020202020204" pitchFamily="34" charset="0"/>
                <a:ea typeface="宋体" panose="02010600030101010101" pitchFamily="2" charset="-122"/>
              </a:rPr>
              <a:t>333</a:t>
            </a:r>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2" name="Picture 3" descr="81"/>
          <p:cNvPicPr>
            <a:picLocks noChangeAspect="1"/>
          </p:cNvPicPr>
          <p:nvPr/>
        </p:nvPicPr>
        <p:blipFill>
          <a:blip r:embed="rId1"/>
          <a:stretch>
            <a:fillRect/>
          </a:stretch>
        </p:blipFill>
        <p:spPr>
          <a:xfrm>
            <a:off x="7774305" y="248920"/>
            <a:ext cx="4362450" cy="1752600"/>
          </a:xfrm>
          <a:prstGeom prst="rect">
            <a:avLst/>
          </a:prstGeom>
          <a:noFill/>
          <a:ln w="9525">
            <a:noFill/>
          </a:ln>
        </p:spPr>
      </p:pic>
      <p:pic>
        <p:nvPicPr>
          <p:cNvPr id="25603" name="Picture 4" descr="d:\Documents and Settings\zzs\桌面\QQ截图未命名.jpg"/>
          <p:cNvPicPr>
            <a:picLocks noChangeAspect="1"/>
          </p:cNvPicPr>
          <p:nvPr/>
        </p:nvPicPr>
        <p:blipFill>
          <a:blip r:embed="rId2"/>
          <a:stretch>
            <a:fillRect/>
          </a:stretch>
        </p:blipFill>
        <p:spPr>
          <a:xfrm>
            <a:off x="7831455" y="2392045"/>
            <a:ext cx="4305300" cy="885825"/>
          </a:xfrm>
          <a:prstGeom prst="rect">
            <a:avLst/>
          </a:prstGeom>
          <a:noFill/>
          <a:ln w="9525">
            <a:noFill/>
          </a:ln>
        </p:spPr>
      </p:pic>
      <p:graphicFrame>
        <p:nvGraphicFramePr>
          <p:cNvPr id="25604" name="Object 6"/>
          <p:cNvGraphicFramePr>
            <a:graphicFrameLocks noChangeAspect="1"/>
          </p:cNvGraphicFramePr>
          <p:nvPr/>
        </p:nvGraphicFramePr>
        <p:xfrm>
          <a:off x="8472805" y="3860800"/>
          <a:ext cx="1281430" cy="1559560"/>
        </p:xfrm>
        <a:graphic>
          <a:graphicData uri="http://schemas.openxmlformats.org/presentationml/2006/ole">
            <mc:AlternateContent xmlns:mc="http://schemas.openxmlformats.org/markup-compatibility/2006">
              <mc:Choice xmlns:v="urn:schemas-microsoft-com:vml" Requires="v">
                <p:oleObj spid="_x0000_s3080" name="" showAsIcon="1" r:id="rId3" imgW="407670" imgH="497840" progId="Package">
                  <p:embed/>
                </p:oleObj>
              </mc:Choice>
              <mc:Fallback>
                <p:oleObj name="" showAsIcon="1" r:id="rId3" imgW="407670" imgH="497840" progId="Package">
                  <p:embed/>
                  <p:pic>
                    <p:nvPicPr>
                      <p:cNvPr id="0" name="图片 3079"/>
                      <p:cNvPicPr/>
                      <p:nvPr/>
                    </p:nvPicPr>
                    <p:blipFill>
                      <a:blip r:embed="rId4"/>
                      <a:stretch>
                        <a:fillRect/>
                      </a:stretch>
                    </p:blipFill>
                    <p:spPr>
                      <a:xfrm>
                        <a:off x="8472805" y="3860800"/>
                        <a:ext cx="1281430" cy="1559560"/>
                      </a:xfrm>
                      <a:prstGeom prst="rect">
                        <a:avLst/>
                      </a:prstGeom>
                      <a:noFill/>
                      <a:ln w="38100">
                        <a:noFill/>
                        <a:miter/>
                      </a:ln>
                    </p:spPr>
                  </p:pic>
                </p:oleObj>
              </mc:Fallback>
            </mc:AlternateContent>
          </a:graphicData>
        </a:graphic>
      </p:graphicFrame>
      <p:pic>
        <p:nvPicPr>
          <p:cNvPr id="4" name="图片 3"/>
          <p:cNvPicPr>
            <a:picLocks noChangeAspect="1"/>
          </p:cNvPicPr>
          <p:nvPr/>
        </p:nvPicPr>
        <p:blipFill>
          <a:blip r:embed="rId5"/>
          <a:stretch>
            <a:fillRect/>
          </a:stretch>
        </p:blipFill>
        <p:spPr>
          <a:xfrm>
            <a:off x="728345" y="574675"/>
            <a:ext cx="6455410" cy="52927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3"/>
          <p:cNvSpPr>
            <a:spLocks noGrp="1"/>
          </p:cNvSpPr>
          <p:nvPr>
            <p:ph idx="1"/>
          </p:nvPr>
        </p:nvSpPr>
        <p:spPr>
          <a:xfrm>
            <a:off x="648970" y="387985"/>
            <a:ext cx="10005060" cy="4362450"/>
          </a:xfrm>
        </p:spPr>
        <p:txBody>
          <a:bodyPr vert="horz" wrap="square" lIns="91440" tIns="45720" rIns="91440" bIns="45720" anchor="t"/>
          <a:p>
            <a:pPr marL="0" indent="0">
              <a:lnSpc>
                <a:spcPct val="110000"/>
              </a:lnSpc>
              <a:spcBef>
                <a:spcPts val="0"/>
              </a:spcBef>
              <a:buNone/>
            </a:pPr>
            <a:r>
              <a:rPr lang="zh-CN" altLang="en-US" sz="2000" dirty="0"/>
              <a:t>例</a:t>
            </a:r>
            <a:r>
              <a:rPr lang="en-US" altLang="zh-CN" sz="2000" dirty="0"/>
              <a:t> </a:t>
            </a:r>
            <a:r>
              <a:rPr lang="zh-CN" altLang="en-US" sz="2000" dirty="0"/>
              <a:t>输入</a:t>
            </a:r>
            <a:r>
              <a:rPr lang="en-US" altLang="zh-CN" sz="2000" dirty="0"/>
              <a:t>n</a:t>
            </a:r>
            <a:r>
              <a:rPr lang="zh-CN" altLang="en-US" sz="2000" dirty="0"/>
              <a:t>，输出集合</a:t>
            </a:r>
            <a:r>
              <a:rPr lang="en-US" altLang="zh-CN" sz="2000" dirty="0"/>
              <a:t>[1,2,…</a:t>
            </a:r>
            <a:r>
              <a:rPr lang="zh-CN" altLang="en-US" sz="2000" dirty="0"/>
              <a:t>，</a:t>
            </a:r>
            <a:r>
              <a:rPr lang="en-US" altLang="zh-CN" sz="2000" dirty="0"/>
              <a:t>n]</a:t>
            </a:r>
            <a:r>
              <a:rPr lang="zh-CN" altLang="en-US" sz="2000" dirty="0"/>
              <a:t>的所有子集（</a:t>
            </a:r>
            <a:r>
              <a:rPr lang="en-US" altLang="zh-CN" sz="2000" dirty="0"/>
              <a:t>n&lt;=8</a:t>
            </a:r>
            <a:r>
              <a:rPr lang="zh-CN" altLang="en-US" sz="2000" dirty="0"/>
              <a:t>）。</a:t>
            </a:r>
            <a:endParaRPr lang="zh-CN" altLang="en-US" sz="2000" dirty="0"/>
          </a:p>
          <a:p>
            <a:pPr marL="0" indent="0">
              <a:lnSpc>
                <a:spcPct val="100000"/>
              </a:lnSpc>
              <a:spcBef>
                <a:spcPts val="2000"/>
              </a:spcBef>
              <a:buNone/>
            </a:pPr>
            <a:r>
              <a:rPr lang="zh-CN" altLang="en-US" sz="2000" dirty="0"/>
              <a:t>输入样例</a:t>
            </a:r>
            <a:endParaRPr lang="zh-CN" altLang="en-US" sz="2000" dirty="0"/>
          </a:p>
          <a:p>
            <a:pPr marL="0" indent="508000">
              <a:lnSpc>
                <a:spcPct val="100000"/>
              </a:lnSpc>
              <a:spcBef>
                <a:spcPts val="0"/>
              </a:spcBef>
              <a:buNone/>
              <a:extLst>
                <a:ext uri="{35155182-B16C-46BC-9424-99874614C6A1}">
                  <wpsdc:indentchars xmlns:wpsdc="http://www.wps.cn/officeDocument/2017/drawingmlCustomData" val="200" checksum="282533468"/>
                </a:ext>
              </a:extLst>
            </a:pPr>
            <a:r>
              <a:rPr lang="en-US" altLang="zh-CN" sz="2000" dirty="0"/>
              <a:t>3</a:t>
            </a:r>
            <a:endParaRPr lang="en-US" altLang="zh-CN" sz="2000" dirty="0"/>
          </a:p>
          <a:p>
            <a:pPr marL="0" indent="0">
              <a:lnSpc>
                <a:spcPct val="100000"/>
              </a:lnSpc>
              <a:spcBef>
                <a:spcPts val="0"/>
              </a:spcBef>
              <a:buNone/>
            </a:pPr>
            <a:r>
              <a:rPr lang="zh-CN" altLang="en-US" sz="2000" dirty="0">
                <a:sym typeface="+mn-ea"/>
              </a:rPr>
              <a:t>输出样例</a:t>
            </a:r>
            <a:endParaRPr lang="en-US" altLang="zh-CN" sz="2000" dirty="0"/>
          </a:p>
          <a:p>
            <a:pPr marL="0" indent="508000" algn="l">
              <a:lnSpc>
                <a:spcPct val="100000"/>
              </a:lnSpc>
              <a:spcBef>
                <a:spcPts val="0"/>
              </a:spcBef>
              <a:buNone/>
              <a:extLst>
                <a:ext uri="{35155182-B16C-46BC-9424-99874614C6A1}">
                  <wpsdc:indentchars xmlns:wpsdc="http://www.wps.cn/officeDocument/2017/drawingmlCustomData" val="200" checksum="282533468"/>
                </a:ext>
              </a:extLst>
            </a:pPr>
            <a:r>
              <a:rPr lang="en-US" altLang="zh-CN" sz="2000" dirty="0"/>
              <a:t>[]</a:t>
            </a:r>
            <a:endParaRPr lang="en-US" altLang="zh-CN" sz="2000" dirty="0"/>
          </a:p>
          <a:p>
            <a:pPr marL="0" indent="508000" algn="l">
              <a:lnSpc>
                <a:spcPct val="100000"/>
              </a:lnSpc>
              <a:spcBef>
                <a:spcPts val="0"/>
              </a:spcBef>
              <a:buNone/>
              <a:extLst>
                <a:ext uri="{35155182-B16C-46BC-9424-99874614C6A1}">
                  <wpsdc:indentchars xmlns:wpsdc="http://www.wps.cn/officeDocument/2017/drawingmlCustomData" val="200" checksum="282533468"/>
                </a:ext>
              </a:extLst>
            </a:pPr>
            <a:r>
              <a:rPr lang="en-US" altLang="zh-CN" sz="2000" dirty="0"/>
              <a:t>[3]</a:t>
            </a:r>
            <a:endParaRPr lang="en-US" altLang="zh-CN" sz="2000" dirty="0"/>
          </a:p>
          <a:p>
            <a:pPr marL="0" indent="508000" algn="l">
              <a:lnSpc>
                <a:spcPct val="100000"/>
              </a:lnSpc>
              <a:spcBef>
                <a:spcPts val="0"/>
              </a:spcBef>
              <a:buNone/>
              <a:extLst>
                <a:ext uri="{35155182-B16C-46BC-9424-99874614C6A1}">
                  <wpsdc:indentchars xmlns:wpsdc="http://www.wps.cn/officeDocument/2017/drawingmlCustomData" val="200" checksum="282533468"/>
                </a:ext>
              </a:extLst>
            </a:pPr>
            <a:r>
              <a:rPr lang="en-US" altLang="zh-CN" sz="2000" dirty="0"/>
              <a:t>[2]</a:t>
            </a:r>
            <a:endParaRPr lang="en-US" altLang="zh-CN" sz="2000" dirty="0"/>
          </a:p>
          <a:p>
            <a:pPr marL="0" indent="508000" algn="l">
              <a:lnSpc>
                <a:spcPct val="100000"/>
              </a:lnSpc>
              <a:spcBef>
                <a:spcPts val="0"/>
              </a:spcBef>
              <a:buNone/>
              <a:extLst>
                <a:ext uri="{35155182-B16C-46BC-9424-99874614C6A1}">
                  <wpsdc:indentchars xmlns:wpsdc="http://www.wps.cn/officeDocument/2017/drawingmlCustomData" val="200" checksum="282533468"/>
                </a:ext>
              </a:extLst>
            </a:pPr>
            <a:r>
              <a:rPr lang="en-US" altLang="zh-CN" sz="2000" dirty="0"/>
              <a:t>[2,3]</a:t>
            </a:r>
            <a:endParaRPr lang="en-US" altLang="zh-CN" sz="2000" dirty="0"/>
          </a:p>
          <a:p>
            <a:pPr marL="0" indent="508000" algn="l">
              <a:lnSpc>
                <a:spcPct val="100000"/>
              </a:lnSpc>
              <a:spcBef>
                <a:spcPts val="0"/>
              </a:spcBef>
              <a:buNone/>
              <a:extLst>
                <a:ext uri="{35155182-B16C-46BC-9424-99874614C6A1}">
                  <wpsdc:indentchars xmlns:wpsdc="http://www.wps.cn/officeDocument/2017/drawingmlCustomData" val="200" checksum="282533468"/>
                </a:ext>
              </a:extLst>
            </a:pPr>
            <a:r>
              <a:rPr lang="en-US" altLang="zh-CN" sz="2000" dirty="0"/>
              <a:t>[1]</a:t>
            </a:r>
            <a:endParaRPr lang="en-US" altLang="zh-CN" sz="2000" dirty="0"/>
          </a:p>
          <a:p>
            <a:pPr marL="0" indent="508000" algn="l">
              <a:lnSpc>
                <a:spcPct val="100000"/>
              </a:lnSpc>
              <a:spcBef>
                <a:spcPts val="0"/>
              </a:spcBef>
              <a:buNone/>
              <a:extLst>
                <a:ext uri="{35155182-B16C-46BC-9424-99874614C6A1}">
                  <wpsdc:indentchars xmlns:wpsdc="http://www.wps.cn/officeDocument/2017/drawingmlCustomData" val="200" checksum="282533468"/>
                </a:ext>
              </a:extLst>
            </a:pPr>
            <a:r>
              <a:rPr lang="en-US" altLang="zh-CN" sz="2000" dirty="0"/>
              <a:t>[1,3]</a:t>
            </a:r>
            <a:endParaRPr lang="en-US" altLang="zh-CN" sz="2000" dirty="0"/>
          </a:p>
          <a:p>
            <a:pPr marL="0" indent="508000" algn="l">
              <a:lnSpc>
                <a:spcPct val="100000"/>
              </a:lnSpc>
              <a:spcBef>
                <a:spcPts val="0"/>
              </a:spcBef>
              <a:buNone/>
              <a:extLst>
                <a:ext uri="{35155182-B16C-46BC-9424-99874614C6A1}">
                  <wpsdc:indentchars xmlns:wpsdc="http://www.wps.cn/officeDocument/2017/drawingmlCustomData" val="200" checksum="282533468"/>
                </a:ext>
              </a:extLst>
            </a:pPr>
            <a:r>
              <a:rPr lang="en-US" altLang="zh-CN" sz="2000" dirty="0"/>
              <a:t>[1,2]</a:t>
            </a:r>
            <a:endParaRPr lang="en-US" altLang="zh-CN" sz="2000" dirty="0"/>
          </a:p>
          <a:p>
            <a:pPr marL="0" indent="508000" algn="l">
              <a:lnSpc>
                <a:spcPct val="100000"/>
              </a:lnSpc>
              <a:spcBef>
                <a:spcPts val="0"/>
              </a:spcBef>
              <a:buNone/>
              <a:extLst>
                <a:ext uri="{35155182-B16C-46BC-9424-99874614C6A1}">
                  <wpsdc:indentchars xmlns:wpsdc="http://www.wps.cn/officeDocument/2017/drawingmlCustomData" val="200" checksum="282533468"/>
                </a:ext>
              </a:extLst>
            </a:pPr>
            <a:r>
              <a:rPr lang="en-US" altLang="zh-CN" sz="2000" dirty="0"/>
              <a:t>[1,2,3]</a:t>
            </a:r>
            <a:endParaRPr lang="zh-CN" altLang="en-US" sz="2000" dirty="0"/>
          </a:p>
        </p:txBody>
      </p:sp>
      <p:sp>
        <p:nvSpPr>
          <p:cNvPr id="26626" name="Text Box 4"/>
          <p:cNvSpPr txBox="1"/>
          <p:nvPr/>
        </p:nvSpPr>
        <p:spPr>
          <a:xfrm>
            <a:off x="6568123" y="1268413"/>
            <a:ext cx="4968875" cy="1322070"/>
          </a:xfrm>
          <a:prstGeom prst="rect">
            <a:avLst/>
          </a:prstGeom>
          <a:noFill/>
          <a:ln w="9525">
            <a:noFill/>
          </a:ln>
        </p:spPr>
        <p:txBody>
          <a:bodyPr anchor="t">
            <a:spAutoFit/>
          </a:bodyPr>
          <a:p>
            <a:pPr>
              <a:spcBef>
                <a:spcPct val="50000"/>
              </a:spcBef>
            </a:pPr>
            <a:r>
              <a:rPr lang="en-US" altLang="zh-CN" sz="2000" b="1" dirty="0">
                <a:latin typeface="Arial" panose="020B0604020202020204" pitchFamily="34" charset="0"/>
                <a:ea typeface="宋体" panose="02010600030101010101" pitchFamily="2" charset="-122"/>
              </a:rPr>
              <a:t>1:              ×                                √</a:t>
            </a:r>
            <a:endParaRPr lang="en-US" altLang="zh-CN" sz="2000" b="1" dirty="0">
              <a:latin typeface="Arial" panose="020B0604020202020204" pitchFamily="34" charset="0"/>
              <a:ea typeface="宋体" panose="02010600030101010101" pitchFamily="2" charset="-122"/>
            </a:endParaRPr>
          </a:p>
          <a:p>
            <a:pPr>
              <a:spcBef>
                <a:spcPct val="50000"/>
              </a:spcBef>
            </a:pPr>
            <a:r>
              <a:rPr lang="en-US" altLang="zh-CN" sz="2000" b="1" dirty="0">
                <a:latin typeface="Arial" panose="020B0604020202020204" pitchFamily="34" charset="0"/>
                <a:ea typeface="宋体" panose="02010600030101010101" pitchFamily="2" charset="-122"/>
              </a:rPr>
              <a:t>2 :      ×            √               ×            √</a:t>
            </a:r>
            <a:endParaRPr lang="en-US" altLang="zh-CN" sz="2000" b="1" dirty="0">
              <a:latin typeface="Arial" panose="020B0604020202020204" pitchFamily="34" charset="0"/>
              <a:ea typeface="宋体" panose="02010600030101010101" pitchFamily="2" charset="-122"/>
            </a:endParaRPr>
          </a:p>
          <a:p>
            <a:pPr>
              <a:spcBef>
                <a:spcPct val="50000"/>
              </a:spcBef>
            </a:pPr>
            <a:r>
              <a:rPr lang="en-US" altLang="zh-CN" sz="2000" b="1" dirty="0">
                <a:latin typeface="Arial" panose="020B0604020202020204" pitchFamily="34" charset="0"/>
                <a:ea typeface="宋体" panose="02010600030101010101" pitchFamily="2" charset="-122"/>
              </a:rPr>
              <a:t>3: ×    √     ×    √       ×    √       ×    √</a:t>
            </a:r>
            <a:endParaRPr lang="en-US" altLang="zh-CN" sz="2000" b="1" dirty="0">
              <a:latin typeface="Arial" panose="020B0604020202020204" pitchFamily="34" charset="0"/>
              <a:ea typeface="宋体" panose="02010600030101010101" pitchFamily="2" charset="-122"/>
            </a:endParaRPr>
          </a:p>
        </p:txBody>
      </p:sp>
      <p:grpSp>
        <p:nvGrpSpPr>
          <p:cNvPr id="26627" name="Group 29"/>
          <p:cNvGrpSpPr/>
          <p:nvPr/>
        </p:nvGrpSpPr>
        <p:grpSpPr>
          <a:xfrm>
            <a:off x="6280785" y="2781300"/>
            <a:ext cx="5183188" cy="1447801"/>
            <a:chOff x="2018" y="1480"/>
            <a:chExt cx="3265" cy="912"/>
          </a:xfrm>
        </p:grpSpPr>
        <p:grpSp>
          <p:nvGrpSpPr>
            <p:cNvPr id="26628" name="Group 30"/>
            <p:cNvGrpSpPr/>
            <p:nvPr/>
          </p:nvGrpSpPr>
          <p:grpSpPr>
            <a:xfrm>
              <a:off x="2018" y="1480"/>
              <a:ext cx="3265" cy="912"/>
              <a:chOff x="1928" y="1389"/>
              <a:chExt cx="3265" cy="912"/>
            </a:xfrm>
          </p:grpSpPr>
          <p:sp>
            <p:nvSpPr>
              <p:cNvPr id="26629" name="Line 31"/>
              <p:cNvSpPr/>
              <p:nvPr/>
            </p:nvSpPr>
            <p:spPr>
              <a:xfrm>
                <a:off x="2880" y="1842"/>
                <a:ext cx="408" cy="0"/>
              </a:xfrm>
              <a:prstGeom prst="line">
                <a:avLst/>
              </a:prstGeom>
              <a:ln w="9525" cap="flat" cmpd="sng">
                <a:solidFill>
                  <a:schemeClr val="tx1"/>
                </a:solidFill>
                <a:prstDash val="solid"/>
                <a:round/>
                <a:headEnd type="none" w="med" len="med"/>
                <a:tailEnd type="triangle" w="med" len="med"/>
              </a:ln>
            </p:spPr>
          </p:sp>
          <p:sp>
            <p:nvSpPr>
              <p:cNvPr id="26630" name="Line 32"/>
              <p:cNvSpPr/>
              <p:nvPr/>
            </p:nvSpPr>
            <p:spPr>
              <a:xfrm>
                <a:off x="3833" y="1797"/>
                <a:ext cx="408" cy="0"/>
              </a:xfrm>
              <a:prstGeom prst="line">
                <a:avLst/>
              </a:prstGeom>
              <a:ln w="9525" cap="flat" cmpd="sng">
                <a:solidFill>
                  <a:schemeClr val="tx1"/>
                </a:solidFill>
                <a:prstDash val="solid"/>
                <a:round/>
                <a:headEnd type="none" w="med" len="med"/>
                <a:tailEnd type="triangle" w="med" len="med"/>
              </a:ln>
            </p:spPr>
          </p:sp>
          <p:grpSp>
            <p:nvGrpSpPr>
              <p:cNvPr id="26631" name="Group 33"/>
              <p:cNvGrpSpPr/>
              <p:nvPr/>
            </p:nvGrpSpPr>
            <p:grpSpPr>
              <a:xfrm>
                <a:off x="1928" y="1389"/>
                <a:ext cx="3265" cy="912"/>
                <a:chOff x="1928" y="1389"/>
                <a:chExt cx="3265" cy="912"/>
              </a:xfrm>
            </p:grpSpPr>
            <p:grpSp>
              <p:nvGrpSpPr>
                <p:cNvPr id="26632" name="Group 34"/>
                <p:cNvGrpSpPr/>
                <p:nvPr/>
              </p:nvGrpSpPr>
              <p:grpSpPr>
                <a:xfrm>
                  <a:off x="2336" y="1480"/>
                  <a:ext cx="544" cy="821"/>
                  <a:chOff x="2336" y="1480"/>
                  <a:chExt cx="544" cy="821"/>
                </a:xfrm>
              </p:grpSpPr>
              <p:grpSp>
                <p:nvGrpSpPr>
                  <p:cNvPr id="26633" name="Group 35"/>
                  <p:cNvGrpSpPr/>
                  <p:nvPr/>
                </p:nvGrpSpPr>
                <p:grpSpPr>
                  <a:xfrm>
                    <a:off x="2336" y="1698"/>
                    <a:ext cx="544" cy="334"/>
                    <a:chOff x="2336" y="1698"/>
                    <a:chExt cx="544" cy="334"/>
                  </a:xfrm>
                </p:grpSpPr>
                <p:sp>
                  <p:nvSpPr>
                    <p:cNvPr id="26634" name="Freeform 36"/>
                    <p:cNvSpPr/>
                    <p:nvPr/>
                  </p:nvSpPr>
                  <p:spPr>
                    <a:xfrm>
                      <a:off x="2336" y="1698"/>
                      <a:ext cx="544" cy="190"/>
                    </a:xfrm>
                    <a:custGeom>
                      <a:avLst/>
                      <a:gdLst/>
                      <a:ahLst/>
                      <a:cxnLst>
                        <a:cxn ang="0">
                          <a:pos x="0" y="190"/>
                        </a:cxn>
                        <a:cxn ang="0">
                          <a:pos x="272" y="8"/>
                        </a:cxn>
                        <a:cxn ang="0">
                          <a:pos x="544" y="144"/>
                        </a:cxn>
                      </a:cxnLst>
                      <a:pathLst>
                        <a:path w="544" h="190">
                          <a:moveTo>
                            <a:pt x="0" y="190"/>
                          </a:moveTo>
                          <a:cubicBezTo>
                            <a:pt x="90" y="103"/>
                            <a:pt x="181" y="16"/>
                            <a:pt x="272" y="8"/>
                          </a:cubicBezTo>
                          <a:cubicBezTo>
                            <a:pt x="363" y="0"/>
                            <a:pt x="453" y="72"/>
                            <a:pt x="544" y="144"/>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26635" name="Freeform 37"/>
                    <p:cNvSpPr/>
                    <p:nvPr/>
                  </p:nvSpPr>
                  <p:spPr>
                    <a:xfrm rot="10800000">
                      <a:off x="2336" y="1842"/>
                      <a:ext cx="544" cy="190"/>
                    </a:xfrm>
                    <a:custGeom>
                      <a:avLst/>
                      <a:gdLst/>
                      <a:ahLst/>
                      <a:cxnLst>
                        <a:cxn ang="0">
                          <a:pos x="0" y="190"/>
                        </a:cxn>
                        <a:cxn ang="0">
                          <a:pos x="272" y="8"/>
                        </a:cxn>
                        <a:cxn ang="0">
                          <a:pos x="544" y="144"/>
                        </a:cxn>
                      </a:cxnLst>
                      <a:pathLst>
                        <a:path w="544" h="190">
                          <a:moveTo>
                            <a:pt x="0" y="190"/>
                          </a:moveTo>
                          <a:cubicBezTo>
                            <a:pt x="90" y="103"/>
                            <a:pt x="181" y="16"/>
                            <a:pt x="272" y="8"/>
                          </a:cubicBezTo>
                          <a:cubicBezTo>
                            <a:pt x="363" y="0"/>
                            <a:pt x="453" y="72"/>
                            <a:pt x="544" y="144"/>
                          </a:cubicBezTo>
                        </a:path>
                      </a:pathLst>
                    </a:custGeom>
                    <a:noFill/>
                    <a:ln w="9525" cap="flat" cmpd="sng">
                      <a:solidFill>
                        <a:schemeClr val="tx1"/>
                      </a:solidFill>
                      <a:prstDash val="solid"/>
                      <a:round/>
                      <a:headEnd type="none" w="med" len="med"/>
                      <a:tailEnd type="none" w="med" len="med"/>
                    </a:ln>
                  </p:spPr>
                  <p:txBody>
                    <a:bodyPr/>
                    <a:p>
                      <a:endParaRPr lang="zh-CN" altLang="en-US"/>
                    </a:p>
                  </p:txBody>
                </p:sp>
              </p:grpSp>
              <p:sp>
                <p:nvSpPr>
                  <p:cNvPr id="26636" name="Text Box 38"/>
                  <p:cNvSpPr txBox="1"/>
                  <p:nvPr/>
                </p:nvSpPr>
                <p:spPr>
                  <a:xfrm>
                    <a:off x="2517" y="1480"/>
                    <a:ext cx="182" cy="232"/>
                  </a:xfrm>
                  <a:prstGeom prst="rect">
                    <a:avLst/>
                  </a:prstGeom>
                  <a:noFill/>
                  <a:ln w="9525">
                    <a:noFill/>
                  </a:ln>
                </p:spPr>
                <p:txBody>
                  <a:bodyPr anchor="t">
                    <a:spAutoFit/>
                  </a:bodyPr>
                  <a:p>
                    <a:pPr>
                      <a:spcBef>
                        <a:spcPct val="50000"/>
                      </a:spcBef>
                    </a:pPr>
                    <a:r>
                      <a:rPr lang="en-US" altLang="zh-CN" b="1" dirty="0">
                        <a:latin typeface="Arial" panose="020B0604020202020204" pitchFamily="34" charset="0"/>
                        <a:ea typeface="宋体" panose="02010600030101010101" pitchFamily="2" charset="-122"/>
                      </a:rPr>
                      <a:t>0</a:t>
                    </a:r>
                    <a:endParaRPr lang="en-US" altLang="zh-CN" b="1" dirty="0">
                      <a:latin typeface="Arial" panose="020B0604020202020204" pitchFamily="34" charset="0"/>
                      <a:ea typeface="宋体" panose="02010600030101010101" pitchFamily="2" charset="-122"/>
                    </a:endParaRPr>
                  </a:p>
                </p:txBody>
              </p:sp>
              <p:sp>
                <p:nvSpPr>
                  <p:cNvPr id="26637" name="Text Box 39"/>
                  <p:cNvSpPr txBox="1"/>
                  <p:nvPr/>
                </p:nvSpPr>
                <p:spPr>
                  <a:xfrm>
                    <a:off x="2562" y="2069"/>
                    <a:ext cx="182" cy="232"/>
                  </a:xfrm>
                  <a:prstGeom prst="rect">
                    <a:avLst/>
                  </a:prstGeom>
                  <a:noFill/>
                  <a:ln w="9525">
                    <a:noFill/>
                  </a:ln>
                </p:spPr>
                <p:txBody>
                  <a:bodyPr anchor="t">
                    <a:spAutoFit/>
                  </a:bodyPr>
                  <a:p>
                    <a:pPr>
                      <a:spcBef>
                        <a:spcPct val="50000"/>
                      </a:spcBef>
                    </a:pPr>
                    <a:r>
                      <a:rPr lang="en-US" altLang="zh-CN" b="1" dirty="0">
                        <a:latin typeface="Arial" panose="020B0604020202020204" pitchFamily="34" charset="0"/>
                        <a:ea typeface="宋体" panose="02010600030101010101" pitchFamily="2" charset="-122"/>
                      </a:rPr>
                      <a:t>1</a:t>
                    </a:r>
                    <a:endParaRPr lang="en-US" altLang="zh-CN" b="1" dirty="0">
                      <a:latin typeface="Arial" panose="020B0604020202020204" pitchFamily="34" charset="0"/>
                      <a:ea typeface="宋体" panose="02010600030101010101" pitchFamily="2" charset="-122"/>
                    </a:endParaRPr>
                  </a:p>
                </p:txBody>
              </p:sp>
            </p:grpSp>
            <p:sp>
              <p:nvSpPr>
                <p:cNvPr id="26638" name="Line 40"/>
                <p:cNvSpPr/>
                <p:nvPr/>
              </p:nvSpPr>
              <p:spPr>
                <a:xfrm>
                  <a:off x="1928" y="1888"/>
                  <a:ext cx="408" cy="0"/>
                </a:xfrm>
                <a:prstGeom prst="line">
                  <a:avLst/>
                </a:prstGeom>
                <a:ln w="9525" cap="flat" cmpd="sng">
                  <a:solidFill>
                    <a:schemeClr val="tx1"/>
                  </a:solidFill>
                  <a:prstDash val="solid"/>
                  <a:round/>
                  <a:headEnd type="none" w="med" len="med"/>
                  <a:tailEnd type="triangle" w="med" len="med"/>
                </a:ln>
              </p:spPr>
            </p:sp>
            <p:grpSp>
              <p:nvGrpSpPr>
                <p:cNvPr id="26639" name="Group 41"/>
                <p:cNvGrpSpPr/>
                <p:nvPr/>
              </p:nvGrpSpPr>
              <p:grpSpPr>
                <a:xfrm>
                  <a:off x="3288" y="1434"/>
                  <a:ext cx="544" cy="821"/>
                  <a:chOff x="2336" y="1480"/>
                  <a:chExt cx="544" cy="821"/>
                </a:xfrm>
              </p:grpSpPr>
              <p:grpSp>
                <p:nvGrpSpPr>
                  <p:cNvPr id="26640" name="Group 42"/>
                  <p:cNvGrpSpPr/>
                  <p:nvPr/>
                </p:nvGrpSpPr>
                <p:grpSpPr>
                  <a:xfrm>
                    <a:off x="2336" y="1698"/>
                    <a:ext cx="544" cy="334"/>
                    <a:chOff x="2336" y="1698"/>
                    <a:chExt cx="544" cy="334"/>
                  </a:xfrm>
                </p:grpSpPr>
                <p:sp>
                  <p:nvSpPr>
                    <p:cNvPr id="26641" name="Freeform 43"/>
                    <p:cNvSpPr/>
                    <p:nvPr/>
                  </p:nvSpPr>
                  <p:spPr>
                    <a:xfrm>
                      <a:off x="2336" y="1698"/>
                      <a:ext cx="544" cy="190"/>
                    </a:xfrm>
                    <a:custGeom>
                      <a:avLst/>
                      <a:gdLst/>
                      <a:ahLst/>
                      <a:cxnLst>
                        <a:cxn ang="0">
                          <a:pos x="0" y="190"/>
                        </a:cxn>
                        <a:cxn ang="0">
                          <a:pos x="272" y="8"/>
                        </a:cxn>
                        <a:cxn ang="0">
                          <a:pos x="544" y="144"/>
                        </a:cxn>
                      </a:cxnLst>
                      <a:pathLst>
                        <a:path w="544" h="190">
                          <a:moveTo>
                            <a:pt x="0" y="190"/>
                          </a:moveTo>
                          <a:cubicBezTo>
                            <a:pt x="90" y="103"/>
                            <a:pt x="181" y="16"/>
                            <a:pt x="272" y="8"/>
                          </a:cubicBezTo>
                          <a:cubicBezTo>
                            <a:pt x="363" y="0"/>
                            <a:pt x="453" y="72"/>
                            <a:pt x="544" y="144"/>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26642" name="Freeform 44"/>
                    <p:cNvSpPr/>
                    <p:nvPr/>
                  </p:nvSpPr>
                  <p:spPr>
                    <a:xfrm rot="10800000">
                      <a:off x="2336" y="1842"/>
                      <a:ext cx="544" cy="190"/>
                    </a:xfrm>
                    <a:custGeom>
                      <a:avLst/>
                      <a:gdLst/>
                      <a:ahLst/>
                      <a:cxnLst>
                        <a:cxn ang="0">
                          <a:pos x="0" y="190"/>
                        </a:cxn>
                        <a:cxn ang="0">
                          <a:pos x="272" y="8"/>
                        </a:cxn>
                        <a:cxn ang="0">
                          <a:pos x="544" y="144"/>
                        </a:cxn>
                      </a:cxnLst>
                      <a:pathLst>
                        <a:path w="544" h="190">
                          <a:moveTo>
                            <a:pt x="0" y="190"/>
                          </a:moveTo>
                          <a:cubicBezTo>
                            <a:pt x="90" y="103"/>
                            <a:pt x="181" y="16"/>
                            <a:pt x="272" y="8"/>
                          </a:cubicBezTo>
                          <a:cubicBezTo>
                            <a:pt x="363" y="0"/>
                            <a:pt x="453" y="72"/>
                            <a:pt x="544" y="144"/>
                          </a:cubicBezTo>
                        </a:path>
                      </a:pathLst>
                    </a:custGeom>
                    <a:noFill/>
                    <a:ln w="9525" cap="flat" cmpd="sng">
                      <a:solidFill>
                        <a:schemeClr val="tx1"/>
                      </a:solidFill>
                      <a:prstDash val="solid"/>
                      <a:round/>
                      <a:headEnd type="none" w="med" len="med"/>
                      <a:tailEnd type="none" w="med" len="med"/>
                    </a:ln>
                  </p:spPr>
                  <p:txBody>
                    <a:bodyPr/>
                    <a:p>
                      <a:endParaRPr lang="zh-CN" altLang="en-US"/>
                    </a:p>
                  </p:txBody>
                </p:sp>
              </p:grpSp>
              <p:sp>
                <p:nvSpPr>
                  <p:cNvPr id="26643" name="Text Box 45"/>
                  <p:cNvSpPr txBox="1"/>
                  <p:nvPr/>
                </p:nvSpPr>
                <p:spPr>
                  <a:xfrm>
                    <a:off x="2517" y="1480"/>
                    <a:ext cx="182" cy="232"/>
                  </a:xfrm>
                  <a:prstGeom prst="rect">
                    <a:avLst/>
                  </a:prstGeom>
                  <a:noFill/>
                  <a:ln w="9525">
                    <a:noFill/>
                  </a:ln>
                </p:spPr>
                <p:txBody>
                  <a:bodyPr anchor="t">
                    <a:spAutoFit/>
                  </a:bodyPr>
                  <a:p>
                    <a:pPr>
                      <a:spcBef>
                        <a:spcPct val="50000"/>
                      </a:spcBef>
                    </a:pPr>
                    <a:r>
                      <a:rPr lang="en-US" altLang="zh-CN" b="1" dirty="0">
                        <a:latin typeface="Arial" panose="020B0604020202020204" pitchFamily="34" charset="0"/>
                        <a:ea typeface="宋体" panose="02010600030101010101" pitchFamily="2" charset="-122"/>
                      </a:rPr>
                      <a:t>0</a:t>
                    </a:r>
                    <a:endParaRPr lang="en-US" altLang="zh-CN" b="1" dirty="0">
                      <a:latin typeface="Arial" panose="020B0604020202020204" pitchFamily="34" charset="0"/>
                      <a:ea typeface="宋体" panose="02010600030101010101" pitchFamily="2" charset="-122"/>
                    </a:endParaRPr>
                  </a:p>
                </p:txBody>
              </p:sp>
              <p:sp>
                <p:nvSpPr>
                  <p:cNvPr id="26644" name="Text Box 46"/>
                  <p:cNvSpPr txBox="1"/>
                  <p:nvPr/>
                </p:nvSpPr>
                <p:spPr>
                  <a:xfrm>
                    <a:off x="2562" y="2069"/>
                    <a:ext cx="182" cy="232"/>
                  </a:xfrm>
                  <a:prstGeom prst="rect">
                    <a:avLst/>
                  </a:prstGeom>
                  <a:noFill/>
                  <a:ln w="9525">
                    <a:noFill/>
                  </a:ln>
                </p:spPr>
                <p:txBody>
                  <a:bodyPr anchor="t">
                    <a:spAutoFit/>
                  </a:bodyPr>
                  <a:p>
                    <a:pPr>
                      <a:spcBef>
                        <a:spcPct val="50000"/>
                      </a:spcBef>
                    </a:pPr>
                    <a:r>
                      <a:rPr lang="en-US" altLang="zh-CN" b="1" dirty="0">
                        <a:latin typeface="Arial" panose="020B0604020202020204" pitchFamily="34" charset="0"/>
                        <a:ea typeface="宋体" panose="02010600030101010101" pitchFamily="2" charset="-122"/>
                      </a:rPr>
                      <a:t>1</a:t>
                    </a:r>
                    <a:endParaRPr lang="en-US" altLang="zh-CN" b="1" dirty="0">
                      <a:latin typeface="Arial" panose="020B0604020202020204" pitchFamily="34" charset="0"/>
                      <a:ea typeface="宋体" panose="02010600030101010101" pitchFamily="2" charset="-122"/>
                    </a:endParaRPr>
                  </a:p>
                </p:txBody>
              </p:sp>
            </p:grpSp>
            <p:grpSp>
              <p:nvGrpSpPr>
                <p:cNvPr id="26645" name="Group 47"/>
                <p:cNvGrpSpPr/>
                <p:nvPr/>
              </p:nvGrpSpPr>
              <p:grpSpPr>
                <a:xfrm>
                  <a:off x="4241" y="1389"/>
                  <a:ext cx="544" cy="821"/>
                  <a:chOff x="2336" y="1480"/>
                  <a:chExt cx="544" cy="821"/>
                </a:xfrm>
              </p:grpSpPr>
              <p:grpSp>
                <p:nvGrpSpPr>
                  <p:cNvPr id="26646" name="Group 48"/>
                  <p:cNvGrpSpPr/>
                  <p:nvPr/>
                </p:nvGrpSpPr>
                <p:grpSpPr>
                  <a:xfrm>
                    <a:off x="2336" y="1698"/>
                    <a:ext cx="544" cy="334"/>
                    <a:chOff x="2336" y="1698"/>
                    <a:chExt cx="544" cy="334"/>
                  </a:xfrm>
                </p:grpSpPr>
                <p:sp>
                  <p:nvSpPr>
                    <p:cNvPr id="26647" name="Freeform 49"/>
                    <p:cNvSpPr/>
                    <p:nvPr/>
                  </p:nvSpPr>
                  <p:spPr>
                    <a:xfrm>
                      <a:off x="2336" y="1698"/>
                      <a:ext cx="544" cy="190"/>
                    </a:xfrm>
                    <a:custGeom>
                      <a:avLst/>
                      <a:gdLst/>
                      <a:ahLst/>
                      <a:cxnLst>
                        <a:cxn ang="0">
                          <a:pos x="0" y="190"/>
                        </a:cxn>
                        <a:cxn ang="0">
                          <a:pos x="272" y="8"/>
                        </a:cxn>
                        <a:cxn ang="0">
                          <a:pos x="544" y="144"/>
                        </a:cxn>
                      </a:cxnLst>
                      <a:pathLst>
                        <a:path w="544" h="190">
                          <a:moveTo>
                            <a:pt x="0" y="190"/>
                          </a:moveTo>
                          <a:cubicBezTo>
                            <a:pt x="90" y="103"/>
                            <a:pt x="181" y="16"/>
                            <a:pt x="272" y="8"/>
                          </a:cubicBezTo>
                          <a:cubicBezTo>
                            <a:pt x="363" y="0"/>
                            <a:pt x="453" y="72"/>
                            <a:pt x="544" y="144"/>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26648" name="Freeform 50"/>
                    <p:cNvSpPr/>
                    <p:nvPr/>
                  </p:nvSpPr>
                  <p:spPr>
                    <a:xfrm rot="10800000">
                      <a:off x="2336" y="1842"/>
                      <a:ext cx="544" cy="190"/>
                    </a:xfrm>
                    <a:custGeom>
                      <a:avLst/>
                      <a:gdLst/>
                      <a:ahLst/>
                      <a:cxnLst>
                        <a:cxn ang="0">
                          <a:pos x="0" y="190"/>
                        </a:cxn>
                        <a:cxn ang="0">
                          <a:pos x="272" y="8"/>
                        </a:cxn>
                        <a:cxn ang="0">
                          <a:pos x="544" y="144"/>
                        </a:cxn>
                      </a:cxnLst>
                      <a:pathLst>
                        <a:path w="544" h="190">
                          <a:moveTo>
                            <a:pt x="0" y="190"/>
                          </a:moveTo>
                          <a:cubicBezTo>
                            <a:pt x="90" y="103"/>
                            <a:pt x="181" y="16"/>
                            <a:pt x="272" y="8"/>
                          </a:cubicBezTo>
                          <a:cubicBezTo>
                            <a:pt x="363" y="0"/>
                            <a:pt x="453" y="72"/>
                            <a:pt x="544" y="144"/>
                          </a:cubicBezTo>
                        </a:path>
                      </a:pathLst>
                    </a:custGeom>
                    <a:noFill/>
                    <a:ln w="9525" cap="flat" cmpd="sng">
                      <a:solidFill>
                        <a:schemeClr val="tx1"/>
                      </a:solidFill>
                      <a:prstDash val="solid"/>
                      <a:round/>
                      <a:headEnd type="none" w="med" len="med"/>
                      <a:tailEnd type="none" w="med" len="med"/>
                    </a:ln>
                  </p:spPr>
                  <p:txBody>
                    <a:bodyPr/>
                    <a:p>
                      <a:endParaRPr lang="zh-CN" altLang="en-US"/>
                    </a:p>
                  </p:txBody>
                </p:sp>
              </p:grpSp>
              <p:sp>
                <p:nvSpPr>
                  <p:cNvPr id="26649" name="Text Box 51"/>
                  <p:cNvSpPr txBox="1"/>
                  <p:nvPr/>
                </p:nvSpPr>
                <p:spPr>
                  <a:xfrm>
                    <a:off x="2517" y="1480"/>
                    <a:ext cx="182" cy="232"/>
                  </a:xfrm>
                  <a:prstGeom prst="rect">
                    <a:avLst/>
                  </a:prstGeom>
                  <a:noFill/>
                  <a:ln w="9525">
                    <a:noFill/>
                  </a:ln>
                </p:spPr>
                <p:txBody>
                  <a:bodyPr anchor="t">
                    <a:spAutoFit/>
                  </a:bodyPr>
                  <a:p>
                    <a:pPr>
                      <a:spcBef>
                        <a:spcPct val="50000"/>
                      </a:spcBef>
                    </a:pPr>
                    <a:r>
                      <a:rPr lang="en-US" altLang="zh-CN" b="1" dirty="0">
                        <a:latin typeface="Arial" panose="020B0604020202020204" pitchFamily="34" charset="0"/>
                        <a:ea typeface="宋体" panose="02010600030101010101" pitchFamily="2" charset="-122"/>
                      </a:rPr>
                      <a:t>0</a:t>
                    </a:r>
                    <a:endParaRPr lang="en-US" altLang="zh-CN" b="1" dirty="0">
                      <a:latin typeface="Arial" panose="020B0604020202020204" pitchFamily="34" charset="0"/>
                      <a:ea typeface="宋体" panose="02010600030101010101" pitchFamily="2" charset="-122"/>
                    </a:endParaRPr>
                  </a:p>
                </p:txBody>
              </p:sp>
              <p:sp>
                <p:nvSpPr>
                  <p:cNvPr id="26650" name="Text Box 52"/>
                  <p:cNvSpPr txBox="1"/>
                  <p:nvPr/>
                </p:nvSpPr>
                <p:spPr>
                  <a:xfrm>
                    <a:off x="2562" y="2069"/>
                    <a:ext cx="182" cy="232"/>
                  </a:xfrm>
                  <a:prstGeom prst="rect">
                    <a:avLst/>
                  </a:prstGeom>
                  <a:noFill/>
                  <a:ln w="9525">
                    <a:noFill/>
                  </a:ln>
                </p:spPr>
                <p:txBody>
                  <a:bodyPr anchor="t">
                    <a:spAutoFit/>
                  </a:bodyPr>
                  <a:p>
                    <a:pPr>
                      <a:spcBef>
                        <a:spcPct val="50000"/>
                      </a:spcBef>
                    </a:pPr>
                    <a:r>
                      <a:rPr lang="en-US" altLang="zh-CN" b="1" dirty="0">
                        <a:latin typeface="Arial" panose="020B0604020202020204" pitchFamily="34" charset="0"/>
                        <a:ea typeface="宋体" panose="02010600030101010101" pitchFamily="2" charset="-122"/>
                      </a:rPr>
                      <a:t>1</a:t>
                    </a:r>
                    <a:endParaRPr lang="en-US" altLang="zh-CN" b="1" dirty="0">
                      <a:latin typeface="Arial" panose="020B0604020202020204" pitchFamily="34" charset="0"/>
                      <a:ea typeface="宋体" panose="02010600030101010101" pitchFamily="2" charset="-122"/>
                    </a:endParaRPr>
                  </a:p>
                </p:txBody>
              </p:sp>
            </p:grpSp>
            <p:sp>
              <p:nvSpPr>
                <p:cNvPr id="26651" name="Line 53"/>
                <p:cNvSpPr/>
                <p:nvPr/>
              </p:nvSpPr>
              <p:spPr>
                <a:xfrm>
                  <a:off x="4785" y="1752"/>
                  <a:ext cx="408" cy="0"/>
                </a:xfrm>
                <a:prstGeom prst="line">
                  <a:avLst/>
                </a:prstGeom>
                <a:ln w="9525" cap="flat" cmpd="sng">
                  <a:solidFill>
                    <a:schemeClr val="tx1"/>
                  </a:solidFill>
                  <a:prstDash val="solid"/>
                  <a:round/>
                  <a:headEnd type="none" w="med" len="med"/>
                  <a:tailEnd type="triangle" w="med" len="med"/>
                </a:ln>
              </p:spPr>
            </p:sp>
          </p:grpSp>
        </p:grpSp>
        <p:sp>
          <p:nvSpPr>
            <p:cNvPr id="26652" name="Text Box 54"/>
            <p:cNvSpPr txBox="1"/>
            <p:nvPr/>
          </p:nvSpPr>
          <p:spPr>
            <a:xfrm>
              <a:off x="2608" y="1842"/>
              <a:ext cx="227" cy="251"/>
            </a:xfrm>
            <a:prstGeom prst="rect">
              <a:avLst/>
            </a:prstGeom>
            <a:noFill/>
            <a:ln w="9525">
              <a:noFill/>
            </a:ln>
          </p:spPr>
          <p:txBody>
            <a:bodyPr anchor="t">
              <a:spAutoFit/>
            </a:bodyPr>
            <a:p>
              <a:pPr>
                <a:spcBef>
                  <a:spcPct val="50000"/>
                </a:spcBef>
              </a:pPr>
              <a:r>
                <a:rPr lang="en-US" altLang="zh-CN" sz="2000" b="1" dirty="0">
                  <a:solidFill>
                    <a:srgbClr val="FF3300"/>
                  </a:solidFill>
                  <a:latin typeface="Arial" panose="020B0604020202020204" pitchFamily="34" charset="0"/>
                  <a:ea typeface="宋体" panose="02010600030101010101" pitchFamily="2" charset="-122"/>
                </a:rPr>
                <a:t>1</a:t>
              </a:r>
              <a:endParaRPr lang="en-US" altLang="zh-CN" sz="2000" b="1" dirty="0">
                <a:solidFill>
                  <a:srgbClr val="FF3300"/>
                </a:solidFill>
                <a:latin typeface="Arial" panose="020B0604020202020204" pitchFamily="34" charset="0"/>
                <a:ea typeface="宋体" panose="02010600030101010101" pitchFamily="2" charset="-122"/>
              </a:endParaRPr>
            </a:p>
          </p:txBody>
        </p:sp>
        <p:sp>
          <p:nvSpPr>
            <p:cNvPr id="26653" name="Text Box 55"/>
            <p:cNvSpPr txBox="1"/>
            <p:nvPr/>
          </p:nvSpPr>
          <p:spPr>
            <a:xfrm>
              <a:off x="3515" y="1797"/>
              <a:ext cx="227" cy="251"/>
            </a:xfrm>
            <a:prstGeom prst="rect">
              <a:avLst/>
            </a:prstGeom>
            <a:noFill/>
            <a:ln w="9525">
              <a:noFill/>
            </a:ln>
          </p:spPr>
          <p:txBody>
            <a:bodyPr anchor="t">
              <a:spAutoFit/>
            </a:bodyPr>
            <a:p>
              <a:pPr>
                <a:spcBef>
                  <a:spcPct val="50000"/>
                </a:spcBef>
              </a:pPr>
              <a:r>
                <a:rPr lang="en-US" altLang="zh-CN" sz="2000" b="1" dirty="0">
                  <a:solidFill>
                    <a:srgbClr val="FF3300"/>
                  </a:solidFill>
                  <a:latin typeface="Arial" panose="020B0604020202020204" pitchFamily="34" charset="0"/>
                  <a:ea typeface="宋体" panose="02010600030101010101" pitchFamily="2" charset="-122"/>
                </a:rPr>
                <a:t>2</a:t>
              </a:r>
              <a:endParaRPr lang="en-US" altLang="zh-CN" sz="2000" b="1" dirty="0">
                <a:solidFill>
                  <a:srgbClr val="FF3300"/>
                </a:solidFill>
                <a:latin typeface="Arial" panose="020B0604020202020204" pitchFamily="34" charset="0"/>
                <a:ea typeface="宋体" panose="02010600030101010101" pitchFamily="2" charset="-122"/>
              </a:endParaRPr>
            </a:p>
          </p:txBody>
        </p:sp>
        <p:sp>
          <p:nvSpPr>
            <p:cNvPr id="26654" name="Text Box 56"/>
            <p:cNvSpPr txBox="1"/>
            <p:nvPr/>
          </p:nvSpPr>
          <p:spPr>
            <a:xfrm>
              <a:off x="4468" y="1752"/>
              <a:ext cx="227" cy="251"/>
            </a:xfrm>
            <a:prstGeom prst="rect">
              <a:avLst/>
            </a:prstGeom>
            <a:noFill/>
            <a:ln w="9525">
              <a:noFill/>
            </a:ln>
          </p:spPr>
          <p:txBody>
            <a:bodyPr anchor="t">
              <a:spAutoFit/>
            </a:bodyPr>
            <a:p>
              <a:pPr>
                <a:spcBef>
                  <a:spcPct val="50000"/>
                </a:spcBef>
              </a:pPr>
              <a:r>
                <a:rPr lang="en-US" altLang="zh-CN" sz="2000" b="1" dirty="0">
                  <a:solidFill>
                    <a:srgbClr val="FF3300"/>
                  </a:solidFill>
                  <a:latin typeface="Arial" panose="020B0604020202020204" pitchFamily="34" charset="0"/>
                  <a:ea typeface="宋体" panose="02010600030101010101" pitchFamily="2" charset="-122"/>
                </a:rPr>
                <a:t>3</a:t>
              </a:r>
              <a:endParaRPr lang="en-US" altLang="zh-CN" sz="2000" b="1" dirty="0">
                <a:solidFill>
                  <a:srgbClr val="FF3300"/>
                </a:solidFill>
                <a:latin typeface="Arial" panose="020B0604020202020204" pitchFamily="34" charset="0"/>
                <a:ea typeface="宋体" panose="02010600030101010101" pitchFamily="2" charset="-122"/>
              </a:endParaRPr>
            </a:p>
          </p:txBody>
        </p:sp>
      </p:grpSp>
      <p:sp>
        <p:nvSpPr>
          <p:cNvPr id="3" name="Rectangle 3"/>
          <p:cNvSpPr>
            <a:spLocks noGrp="1"/>
          </p:cNvSpPr>
          <p:nvPr/>
        </p:nvSpPr>
        <p:spPr>
          <a:xfrm>
            <a:off x="648970" y="4750435"/>
            <a:ext cx="11177905" cy="1605915"/>
          </a:xfrm>
          <a:prstGeom prst="rect">
            <a:avLst/>
          </a:prstGeom>
          <a:noFill/>
          <a:ln w="9525">
            <a:noFill/>
          </a:ln>
        </p:spPr>
        <p:txBody>
          <a:bodyPr vert="horz" wrap="square" lIns="91440" tIns="45720" rIns="91440" bIns="45720" anchor="t"/>
          <a:lstStyle>
            <a:lvl1pPr marL="0" indent="711200" algn="l" defTabSz="914400" rtl="0" eaLnBrk="1" fontAlgn="auto" latinLnBrk="0" hangingPunct="1">
              <a:lnSpc>
                <a:spcPct val="100000"/>
              </a:lnSpc>
              <a:spcBef>
                <a:spcPts val="500"/>
              </a:spcBef>
              <a:buFont typeface="Arial" panose="020B0604020202020204" pitchFamily="34" charset="0"/>
              <a:buNone/>
              <a:defRPr sz="2400" kern="1200">
                <a:solidFill>
                  <a:schemeClr val="tx1"/>
                </a:solidFill>
                <a:latin typeface="华文中宋" charset="0"/>
                <a:ea typeface="华文中宋" charset="0"/>
                <a:cs typeface="+mn-cs"/>
              </a:defRPr>
            </a:lvl1pPr>
            <a:lvl2pPr marL="457200" indent="711200" algn="l" defTabSz="914400" rtl="0" eaLnBrk="1" fontAlgn="auto" latinLnBrk="0" hangingPunct="1">
              <a:lnSpc>
                <a:spcPct val="100000"/>
              </a:lnSpc>
              <a:spcBef>
                <a:spcPts val="500"/>
              </a:spcBef>
              <a:buFont typeface="Arial" panose="020B0604020202020204" pitchFamily="34" charset="0"/>
              <a:buNone/>
              <a:defRPr sz="2400" kern="1200">
                <a:solidFill>
                  <a:schemeClr val="tx1"/>
                </a:solidFill>
                <a:latin typeface="华文中宋" charset="0"/>
                <a:ea typeface="华文中宋" charset="0"/>
                <a:cs typeface="+mn-cs"/>
              </a:defRPr>
            </a:lvl2pPr>
            <a:lvl3pPr marL="914400" indent="711200" algn="l" defTabSz="914400" rtl="0" eaLnBrk="1" fontAlgn="auto" latinLnBrk="0" hangingPunct="1">
              <a:lnSpc>
                <a:spcPct val="100000"/>
              </a:lnSpc>
              <a:spcBef>
                <a:spcPts val="500"/>
              </a:spcBef>
              <a:buFont typeface="Arial" panose="020B0604020202020204" pitchFamily="34" charset="0"/>
              <a:buNone/>
              <a:defRPr sz="2000" kern="1200">
                <a:solidFill>
                  <a:schemeClr val="tx1"/>
                </a:solidFill>
                <a:latin typeface="华文中宋" charset="0"/>
                <a:ea typeface="华文中宋" charset="0"/>
                <a:cs typeface="+mn-cs"/>
              </a:defRPr>
            </a:lvl3pPr>
            <a:lvl4pPr marL="1371600" indent="711200" algn="l" defTabSz="914400" rtl="0" eaLnBrk="1" fontAlgn="auto" latinLnBrk="0" hangingPunct="1">
              <a:lnSpc>
                <a:spcPct val="100000"/>
              </a:lnSpc>
              <a:spcBef>
                <a:spcPts val="500"/>
              </a:spcBef>
              <a:buFont typeface="Arial" panose="020B0604020202020204" pitchFamily="34" charset="0"/>
              <a:buNone/>
              <a:defRPr sz="1800" kern="1200">
                <a:solidFill>
                  <a:schemeClr val="tx1"/>
                </a:solidFill>
                <a:latin typeface="华文中宋" charset="0"/>
                <a:ea typeface="华文中宋" charset="0"/>
                <a:cs typeface="+mn-cs"/>
              </a:defRPr>
            </a:lvl4pPr>
            <a:lvl5pPr marL="1828800" indent="711200" algn="l" defTabSz="914400" rtl="0" eaLnBrk="1" fontAlgn="auto" latinLnBrk="0" hangingPunct="1">
              <a:lnSpc>
                <a:spcPct val="100000"/>
              </a:lnSpc>
              <a:spcBef>
                <a:spcPts val="500"/>
              </a:spcBef>
              <a:buFont typeface="Arial" panose="020B0604020202020204" pitchFamily="34" charset="0"/>
              <a:buNone/>
              <a:defRPr sz="1800" kern="1200">
                <a:solidFill>
                  <a:schemeClr val="tx1"/>
                </a:solidFill>
                <a:latin typeface="华文中宋" charset="0"/>
                <a:ea typeface="华文中宋"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zh-CN" altLang="en-US" sz="2000" dirty="0"/>
              <a:t>算法分析</a:t>
            </a:r>
            <a:endParaRPr lang="zh-CN" altLang="en-US" sz="2000" dirty="0"/>
          </a:p>
          <a:p>
            <a:pPr marL="0" indent="508000">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t>输出所有子集也是一经典搜索问题。</a:t>
            </a:r>
            <a:endParaRPr lang="zh-CN" altLang="en-US" sz="2000" dirty="0"/>
          </a:p>
          <a:p>
            <a:pPr marL="0" indent="508000">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t>设</a:t>
            </a:r>
            <a:r>
              <a:rPr lang="en-US" altLang="zh-CN" sz="2000" dirty="0"/>
              <a:t>s</a:t>
            </a:r>
            <a:r>
              <a:rPr lang="zh-CN" altLang="en-US" sz="2000" dirty="0"/>
              <a:t>是一个</a:t>
            </a:r>
            <a:r>
              <a:rPr lang="en-US" altLang="zh-CN" sz="2000" dirty="0"/>
              <a:t>[1,2,…,n]</a:t>
            </a:r>
            <a:r>
              <a:rPr lang="zh-CN" altLang="en-US" sz="2000" dirty="0"/>
              <a:t>的子集。可以这样认为：集合</a:t>
            </a:r>
            <a:r>
              <a:rPr lang="en-US" altLang="zh-CN" sz="2000" dirty="0"/>
              <a:t>[1,2,…,n]</a:t>
            </a:r>
            <a:r>
              <a:rPr lang="zh-CN" altLang="en-US" sz="2000" dirty="0"/>
              <a:t>中的每个元素要么属于</a:t>
            </a:r>
            <a:r>
              <a:rPr lang="en-US" altLang="zh-CN" sz="2000" dirty="0"/>
              <a:t>S</a:t>
            </a:r>
            <a:r>
              <a:rPr lang="zh-CN" altLang="en-US" sz="2000" dirty="0"/>
              <a:t>，要么不属于</a:t>
            </a:r>
            <a:r>
              <a:rPr lang="en-US" altLang="zh-CN" sz="2000" dirty="0"/>
              <a:t>S</a:t>
            </a:r>
            <a:r>
              <a:rPr lang="zh-CN" altLang="en-US" sz="2000" dirty="0"/>
              <a:t>，只有这两种情况。</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71" name="Text Box 26"/>
          <p:cNvSpPr txBox="1"/>
          <p:nvPr/>
        </p:nvSpPr>
        <p:spPr>
          <a:xfrm>
            <a:off x="643255" y="412115"/>
            <a:ext cx="6122670" cy="798830"/>
          </a:xfrm>
          <a:prstGeom prst="rect">
            <a:avLst/>
          </a:prstGeom>
          <a:noFill/>
          <a:ln w="9525">
            <a:noFill/>
          </a:ln>
        </p:spPr>
        <p:txBody>
          <a:bodyPr wrap="square" anchor="t">
            <a:spAutoFit/>
          </a:bodyPr>
          <a:p>
            <a:pPr>
              <a:lnSpc>
                <a:spcPct val="110000"/>
              </a:lnSpc>
              <a:spcBef>
                <a:spcPts val="0"/>
              </a:spcBef>
            </a:pPr>
            <a:r>
              <a:rPr lang="zh-CN" altLang="en-US" sz="2000" dirty="0">
                <a:latin typeface="Arial" panose="020B0604020202020204" pitchFamily="34" charset="0"/>
                <a:ea typeface="宋体" panose="02010600030101010101" pitchFamily="2" charset="-122"/>
              </a:rPr>
              <a:t>设</a:t>
            </a:r>
            <a:r>
              <a:rPr lang="en-US" altLang="zh-CN" sz="2000" dirty="0">
                <a:latin typeface="Arial" panose="020B0604020202020204" pitchFamily="34" charset="0"/>
                <a:ea typeface="宋体" panose="02010600030101010101" pitchFamily="2" charset="-122"/>
              </a:rPr>
              <a:t>s</a:t>
            </a:r>
            <a:r>
              <a:rPr lang="zh-CN" altLang="en-US" sz="2000" dirty="0">
                <a:latin typeface="Arial" panose="020B0604020202020204" pitchFamily="34" charset="0"/>
                <a:ea typeface="宋体" panose="02010600030101010101" pitchFamily="2" charset="-122"/>
              </a:rPr>
              <a:t>是一个</a:t>
            </a:r>
            <a:r>
              <a:rPr lang="en-US" altLang="zh-CN" sz="2000" dirty="0">
                <a:latin typeface="Arial" panose="020B0604020202020204" pitchFamily="34" charset="0"/>
                <a:ea typeface="宋体" panose="02010600030101010101" pitchFamily="2" charset="-122"/>
              </a:rPr>
              <a:t>[1,2,3]</a:t>
            </a:r>
            <a:r>
              <a:rPr lang="zh-CN" altLang="en-US" sz="2000" dirty="0">
                <a:latin typeface="Arial" panose="020B0604020202020204" pitchFamily="34" charset="0"/>
                <a:ea typeface="宋体" panose="02010600030101010101" pitchFamily="2" charset="-122"/>
              </a:rPr>
              <a:t>的子集。</a:t>
            </a:r>
            <a:endParaRPr lang="zh-CN" altLang="en-US" sz="2000" dirty="0">
              <a:latin typeface="Arial" panose="020B0604020202020204" pitchFamily="34" charset="0"/>
              <a:ea typeface="宋体" panose="02010600030101010101" pitchFamily="2" charset="-122"/>
            </a:endParaRPr>
          </a:p>
          <a:p>
            <a:pPr>
              <a:lnSpc>
                <a:spcPct val="120000"/>
              </a:lnSpc>
              <a:spcBef>
                <a:spcPts val="0"/>
              </a:spcBef>
            </a:pPr>
            <a:r>
              <a:rPr lang="zh-CN" altLang="en-US" sz="2000" dirty="0">
                <a:latin typeface="Arial" panose="020B0604020202020204" pitchFamily="34" charset="0"/>
                <a:ea typeface="宋体" panose="02010600030101010101" pitchFamily="2" charset="-122"/>
              </a:rPr>
              <a:t>集合</a:t>
            </a:r>
            <a:r>
              <a:rPr lang="en-US" altLang="zh-CN" sz="2000" dirty="0">
                <a:latin typeface="Arial" panose="020B0604020202020204" pitchFamily="34" charset="0"/>
                <a:ea typeface="宋体" panose="02010600030101010101" pitchFamily="2" charset="-122"/>
              </a:rPr>
              <a:t>[1,2,3]</a:t>
            </a:r>
            <a:r>
              <a:rPr lang="zh-CN" altLang="en-US" sz="2000" dirty="0">
                <a:latin typeface="Arial" panose="020B0604020202020204" pitchFamily="34" charset="0"/>
                <a:ea typeface="宋体" panose="02010600030101010101" pitchFamily="2" charset="-122"/>
              </a:rPr>
              <a:t>中的每个元素要么属于</a:t>
            </a:r>
            <a:r>
              <a:rPr lang="en-US" altLang="zh-CN" sz="2000" dirty="0">
                <a:latin typeface="Arial" panose="020B0604020202020204" pitchFamily="34" charset="0"/>
                <a:ea typeface="宋体" panose="02010600030101010101" pitchFamily="2" charset="-122"/>
              </a:rPr>
              <a:t>S</a:t>
            </a:r>
            <a:r>
              <a:rPr lang="zh-CN" altLang="en-US" sz="2000" dirty="0">
                <a:latin typeface="Arial" panose="020B0604020202020204" pitchFamily="34" charset="0"/>
                <a:ea typeface="宋体" panose="02010600030101010101" pitchFamily="2" charset="-122"/>
              </a:rPr>
              <a:t>；要么不属于</a:t>
            </a:r>
            <a:r>
              <a:rPr lang="en-US" altLang="zh-CN" sz="2000" dirty="0">
                <a:latin typeface="Arial" panose="020B0604020202020204" pitchFamily="34" charset="0"/>
                <a:ea typeface="宋体" panose="02010600030101010101" pitchFamily="2" charset="-122"/>
              </a:rPr>
              <a:t>S</a:t>
            </a:r>
            <a:endParaRPr lang="en-US" altLang="zh-CN" sz="2000" dirty="0">
              <a:latin typeface="Arial" panose="020B0604020202020204" pitchFamily="34" charset="0"/>
              <a:ea typeface="宋体" panose="02010600030101010101" pitchFamily="2" charset="-122"/>
            </a:endParaRPr>
          </a:p>
        </p:txBody>
      </p:sp>
      <p:sp>
        <p:nvSpPr>
          <p:cNvPr id="397348" name="Text Box 36"/>
          <p:cNvSpPr txBox="1"/>
          <p:nvPr/>
        </p:nvSpPr>
        <p:spPr>
          <a:xfrm>
            <a:off x="753745" y="6038215"/>
            <a:ext cx="4133215" cy="398780"/>
          </a:xfrm>
          <a:prstGeom prst="rect">
            <a:avLst/>
          </a:prstGeom>
          <a:noFill/>
          <a:ln w="9525">
            <a:noFill/>
          </a:ln>
        </p:spPr>
        <p:txBody>
          <a:bodyPr wrap="square" anchor="t">
            <a:spAutoFit/>
          </a:bodyPr>
          <a:p>
            <a:pPr>
              <a:spcBef>
                <a:spcPts val="0"/>
              </a:spcBef>
            </a:pPr>
            <a:r>
              <a:rPr lang="en-US" altLang="zh-CN" sz="2000" dirty="0">
                <a:latin typeface="Arial" panose="020B0604020202020204" pitchFamily="34" charset="0"/>
                <a:sym typeface="+mn-ea"/>
              </a:rPr>
              <a:t>size:</a:t>
            </a:r>
            <a:r>
              <a:rPr lang="zh-CN" altLang="en-US" sz="2000" dirty="0">
                <a:latin typeface="Arial" panose="020B0604020202020204" pitchFamily="34" charset="0"/>
                <a:ea typeface="宋体" panose="02010600030101010101" pitchFamily="2" charset="-122"/>
              </a:rPr>
              <a:t>子集元素个数，</a:t>
            </a:r>
            <a:r>
              <a:rPr lang="en-US" altLang="zh-CN" sz="2000" dirty="0">
                <a:latin typeface="Arial" panose="020B0604020202020204" pitchFamily="34" charset="0"/>
                <a:ea typeface="宋体" panose="02010600030101010101" pitchFamily="2" charset="-122"/>
              </a:rPr>
              <a:t>s[]:</a:t>
            </a:r>
            <a:r>
              <a:rPr lang="zh-CN" altLang="en-US" sz="2000" dirty="0">
                <a:latin typeface="Arial" panose="020B0604020202020204" pitchFamily="34" charset="0"/>
                <a:ea typeface="宋体" panose="02010600030101010101" pitchFamily="2" charset="-122"/>
              </a:rPr>
              <a:t>记录子集。</a:t>
            </a:r>
            <a:endParaRPr lang="zh-CN" altLang="en-US" sz="2000" dirty="0">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753745" y="1360805"/>
            <a:ext cx="4286250" cy="4497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97348">
                                            <p:txEl>
                                              <p:charRg st="0" end="24"/>
                                            </p:txEl>
                                          </p:spTgt>
                                        </p:tgtEl>
                                        <p:attrNameLst>
                                          <p:attrName>style.visibility</p:attrName>
                                        </p:attrNameLst>
                                      </p:cBhvr>
                                      <p:to>
                                        <p:strVal val="visible"/>
                                      </p:to>
                                    </p:set>
                                    <p:animEffect transition="in" filter="barn(inHorizontal)">
                                      <p:cBhvr>
                                        <p:cTn id="7" dur="500"/>
                                        <p:tgtEl>
                                          <p:spTgt spid="397348">
                                            <p:txEl>
                                              <p:charRg st="0"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706438" y="-55245"/>
            <a:ext cx="6121400" cy="908050"/>
          </a:xfrm>
        </p:spPr>
        <p:txBody>
          <a:bodyPr vert="horz" wrap="square" lIns="91440" tIns="45720" rIns="91440" bIns="45720" anchor="b"/>
          <a:p>
            <a:pPr eaLnBrk="1" hangingPunct="1"/>
            <a:r>
              <a:rPr lang="zh-CN" altLang="en-US" dirty="0"/>
              <a:t>一、递归算法</a:t>
            </a:r>
            <a:endParaRPr lang="zh-CN" altLang="en-US" dirty="0"/>
          </a:p>
        </p:txBody>
      </p:sp>
      <p:sp>
        <p:nvSpPr>
          <p:cNvPr id="7170" name="TextBox 4"/>
          <p:cNvSpPr txBox="1"/>
          <p:nvPr/>
        </p:nvSpPr>
        <p:spPr>
          <a:xfrm>
            <a:off x="706755" y="1163955"/>
            <a:ext cx="10779125" cy="3046095"/>
          </a:xfrm>
          <a:prstGeom prst="rect">
            <a:avLst/>
          </a:prstGeom>
          <a:noFill/>
          <a:ln w="9525">
            <a:noFill/>
          </a:ln>
        </p:spPr>
        <p:txBody>
          <a:bodyPr wrap="square" anchor="t">
            <a:spAutoFit/>
          </a:bodyPr>
          <a:p>
            <a:pPr indent="539750">
              <a:lnSpc>
                <a:spcPct val="120000"/>
              </a:lnSpc>
            </a:pPr>
            <a:r>
              <a:rPr lang="zh-CN" altLang="zh-CN" sz="2000" dirty="0">
                <a:latin typeface="Arial" panose="020B0604020202020204" pitchFamily="34" charset="0"/>
                <a:ea typeface="宋体" panose="02010600030101010101" pitchFamily="2" charset="-122"/>
              </a:rPr>
              <a:t>在函数的内部，直接或者间接地调用自己的算法</a:t>
            </a:r>
            <a:r>
              <a:rPr lang="zh-CN" altLang="en-US" sz="2000" dirty="0">
                <a:latin typeface="Arial" panose="020B0604020202020204" pitchFamily="34" charset="0"/>
                <a:ea typeface="宋体" panose="02010600030101010101" pitchFamily="2" charset="-122"/>
              </a:rPr>
              <a:t>，称为</a:t>
            </a:r>
            <a:r>
              <a:rPr lang="zh-CN" altLang="zh-CN" sz="2000" dirty="0">
                <a:latin typeface="Arial" panose="020B0604020202020204" pitchFamily="34" charset="0"/>
                <a:ea typeface="宋体" panose="02010600030101010101" pitchFamily="2" charset="-122"/>
              </a:rPr>
              <a:t>递归算法。 </a:t>
            </a:r>
            <a:endParaRPr lang="zh-CN" altLang="zh-CN" sz="2000" dirty="0">
              <a:latin typeface="Arial" panose="020B0604020202020204" pitchFamily="34" charset="0"/>
              <a:ea typeface="宋体" panose="02010600030101010101" pitchFamily="2" charset="-122"/>
            </a:endParaRPr>
          </a:p>
          <a:p>
            <a:pPr indent="539750">
              <a:lnSpc>
                <a:spcPct val="120000"/>
              </a:lnSpc>
            </a:pPr>
            <a:r>
              <a:rPr lang="zh-CN" altLang="zh-CN" sz="2000" dirty="0">
                <a:latin typeface="Arial" panose="020B0604020202020204" pitchFamily="34" charset="0"/>
                <a:ea typeface="宋体" panose="02010600030101010101" pitchFamily="2" charset="-122"/>
              </a:rPr>
              <a:t>递归算法解决问题的特点：</a:t>
            </a:r>
            <a:r>
              <a:rPr lang="en-US" altLang="zh-CN" sz="2000" dirty="0">
                <a:latin typeface="Arial" panose="020B0604020202020204" pitchFamily="34" charset="0"/>
                <a:ea typeface="宋体" panose="02010600030101010101" pitchFamily="2" charset="-122"/>
              </a:rPr>
              <a:t> </a:t>
            </a:r>
            <a:endParaRPr lang="zh-CN" altLang="zh-CN" sz="2000" dirty="0">
              <a:latin typeface="Arial" panose="020B0604020202020204" pitchFamily="34" charset="0"/>
              <a:ea typeface="宋体" panose="02010600030101010101" pitchFamily="2" charset="-122"/>
            </a:endParaRPr>
          </a:p>
          <a:p>
            <a:pPr indent="539750">
              <a:lnSpc>
                <a:spcPct val="120000"/>
              </a:lnSpc>
            </a:pPr>
            <a:r>
              <a:rPr lang="en-US" altLang="zh-CN" sz="2000" dirty="0">
                <a:latin typeface="Arial" panose="020B0604020202020204" pitchFamily="34" charset="0"/>
                <a:ea typeface="宋体" panose="02010600030101010101" pitchFamily="2" charset="-122"/>
              </a:rPr>
              <a:t>(1) </a:t>
            </a:r>
            <a:r>
              <a:rPr lang="zh-CN" altLang="zh-CN" sz="2000" dirty="0">
                <a:latin typeface="Arial" panose="020B0604020202020204" pitchFamily="34" charset="0"/>
                <a:ea typeface="宋体" panose="02010600030101010101" pitchFamily="2" charset="-122"/>
              </a:rPr>
              <a:t>递归就是在函数里调用自身。</a:t>
            </a:r>
            <a:r>
              <a:rPr lang="en-US" altLang="zh-CN" sz="2000" dirty="0">
                <a:latin typeface="Arial" panose="020B0604020202020204" pitchFamily="34" charset="0"/>
                <a:ea typeface="宋体" panose="02010600030101010101" pitchFamily="2" charset="-122"/>
              </a:rPr>
              <a:t> </a:t>
            </a:r>
            <a:endParaRPr lang="zh-CN" altLang="zh-CN" sz="2000" dirty="0">
              <a:latin typeface="Arial" panose="020B0604020202020204" pitchFamily="34" charset="0"/>
              <a:ea typeface="宋体" panose="02010600030101010101" pitchFamily="2" charset="-122"/>
            </a:endParaRPr>
          </a:p>
          <a:p>
            <a:pPr indent="539750">
              <a:lnSpc>
                <a:spcPct val="120000"/>
              </a:lnSpc>
            </a:pPr>
            <a:r>
              <a:rPr lang="en-US" altLang="zh-CN" sz="2000" dirty="0">
                <a:latin typeface="Arial" panose="020B0604020202020204" pitchFamily="34" charset="0"/>
                <a:ea typeface="宋体" panose="02010600030101010101" pitchFamily="2" charset="-122"/>
              </a:rPr>
              <a:t>(2) </a:t>
            </a:r>
            <a:r>
              <a:rPr lang="zh-CN" altLang="zh-CN" sz="2000" dirty="0">
                <a:latin typeface="Arial" panose="020B0604020202020204" pitchFamily="34" charset="0"/>
                <a:ea typeface="宋体" panose="02010600030101010101" pitchFamily="2" charset="-122"/>
              </a:rPr>
              <a:t>在使用递归策略时，必须有一个明确的递归结束条件，称为递归出口。</a:t>
            </a:r>
            <a:r>
              <a:rPr lang="en-US" altLang="zh-CN" sz="2000" dirty="0">
                <a:latin typeface="Arial" panose="020B0604020202020204" pitchFamily="34" charset="0"/>
                <a:ea typeface="宋体" panose="02010600030101010101" pitchFamily="2" charset="-122"/>
              </a:rPr>
              <a:t> </a:t>
            </a:r>
            <a:endParaRPr lang="zh-CN" altLang="zh-CN" sz="2000" dirty="0">
              <a:latin typeface="Arial" panose="020B0604020202020204" pitchFamily="34" charset="0"/>
              <a:ea typeface="宋体" panose="02010600030101010101" pitchFamily="2" charset="-122"/>
            </a:endParaRPr>
          </a:p>
          <a:p>
            <a:pPr indent="539750">
              <a:lnSpc>
                <a:spcPct val="120000"/>
              </a:lnSpc>
            </a:pPr>
            <a:r>
              <a:rPr lang="en-US" altLang="zh-CN" sz="2000" dirty="0">
                <a:latin typeface="Arial" panose="020B0604020202020204" pitchFamily="34" charset="0"/>
                <a:ea typeface="宋体" panose="02010600030101010101" pitchFamily="2" charset="-122"/>
              </a:rPr>
              <a:t>(3) </a:t>
            </a:r>
            <a:r>
              <a:rPr lang="zh-CN" altLang="zh-CN" sz="2000" dirty="0">
                <a:latin typeface="Arial" panose="020B0604020202020204" pitchFamily="34" charset="0"/>
                <a:ea typeface="宋体" panose="02010600030101010101" pitchFamily="2" charset="-122"/>
              </a:rPr>
              <a:t>递归算法解题通常显得很简洁，但递归算法解题的运行效率较低。所以一般不提倡用递归算法设计程序。</a:t>
            </a:r>
            <a:r>
              <a:rPr lang="en-US" altLang="zh-CN" sz="2000" dirty="0">
                <a:latin typeface="Arial" panose="020B0604020202020204" pitchFamily="34" charset="0"/>
                <a:ea typeface="宋体" panose="02010600030101010101" pitchFamily="2" charset="-122"/>
              </a:rPr>
              <a:t> </a:t>
            </a:r>
            <a:endParaRPr lang="zh-CN" altLang="zh-CN" sz="2000" dirty="0">
              <a:latin typeface="Arial" panose="020B0604020202020204" pitchFamily="34" charset="0"/>
              <a:ea typeface="宋体" panose="02010600030101010101" pitchFamily="2" charset="-122"/>
            </a:endParaRPr>
          </a:p>
          <a:p>
            <a:pPr indent="539750">
              <a:lnSpc>
                <a:spcPct val="120000"/>
              </a:lnSpc>
            </a:pPr>
            <a:r>
              <a:rPr lang="en-US" altLang="zh-CN" sz="2000" dirty="0">
                <a:latin typeface="Arial" panose="020B0604020202020204" pitchFamily="34" charset="0"/>
                <a:ea typeface="宋体" panose="02010600030101010101" pitchFamily="2" charset="-122"/>
              </a:rPr>
              <a:t>(4) </a:t>
            </a:r>
            <a:r>
              <a:rPr lang="zh-CN" altLang="zh-CN" sz="2000" dirty="0">
                <a:latin typeface="Arial" panose="020B0604020202020204" pitchFamily="34" charset="0"/>
                <a:ea typeface="宋体" panose="02010600030101010101" pitchFamily="2" charset="-122"/>
              </a:rPr>
              <a:t>在递归调用的过程当中系统为每一层的返回点、局部量等开辟了栈来存储。递归次数过多容易造成栈溢出等。所以一般不提倡用递归算法设计程序。</a:t>
            </a:r>
            <a:r>
              <a:rPr lang="en-US" altLang="zh-CN" sz="2000" dirty="0">
                <a:latin typeface="Arial" panose="020B0604020202020204" pitchFamily="34" charset="0"/>
                <a:ea typeface="宋体" panose="02010600030101010101" pitchFamily="2" charset="-122"/>
              </a:rPr>
              <a:t> </a:t>
            </a:r>
            <a:endParaRPr lang="zh-CN" altLang="zh-CN" sz="2000" dirty="0">
              <a:latin typeface="Arial" panose="020B0604020202020204" pitchFamily="34" charset="0"/>
              <a:ea typeface="宋体" panose="02010600030101010101" pitchFamily="2" charset="-122"/>
            </a:endParaRPr>
          </a:p>
        </p:txBody>
      </p:sp>
      <p:graphicFrame>
        <p:nvGraphicFramePr>
          <p:cNvPr id="7171" name="Object 0"/>
          <p:cNvGraphicFramePr>
            <a:graphicFrameLocks noChangeAspect="1"/>
          </p:cNvGraphicFramePr>
          <p:nvPr/>
        </p:nvGraphicFramePr>
        <p:xfrm>
          <a:off x="1299210" y="4578033"/>
          <a:ext cx="3343275" cy="944562"/>
        </p:xfrm>
        <a:graphic>
          <a:graphicData uri="http://schemas.openxmlformats.org/presentationml/2006/ole">
            <mc:AlternateContent xmlns:mc="http://schemas.openxmlformats.org/markup-compatibility/2006">
              <mc:Choice xmlns:v="urn:schemas-microsoft-com:vml" Requires="v">
                <p:oleObj spid="_x0000_s3077" name="" r:id="rId1" imgW="1078865" imgH="304800" progId="Equation.3">
                  <p:embed/>
                </p:oleObj>
              </mc:Choice>
              <mc:Fallback>
                <p:oleObj name="" r:id="rId1" imgW="1078865" imgH="304800" progId="Equation.3">
                  <p:embed/>
                  <p:pic>
                    <p:nvPicPr>
                      <p:cNvPr id="0" name="图片 3076"/>
                      <p:cNvPicPr/>
                      <p:nvPr/>
                    </p:nvPicPr>
                    <p:blipFill>
                      <a:blip r:embed="rId2"/>
                      <a:stretch>
                        <a:fillRect/>
                      </a:stretch>
                    </p:blipFill>
                    <p:spPr>
                      <a:xfrm>
                        <a:off x="1299210" y="4578033"/>
                        <a:ext cx="3343275" cy="944562"/>
                      </a:xfrm>
                      <a:prstGeom prst="rect">
                        <a:avLst/>
                      </a:prstGeom>
                      <a:noFill/>
                      <a:ln w="38100">
                        <a:noFill/>
                        <a:miter/>
                      </a:ln>
                    </p:spPr>
                  </p:pic>
                </p:oleObj>
              </mc:Fallback>
            </mc:AlternateContent>
          </a:graphicData>
        </a:graphic>
      </p:graphicFrame>
    </p:spTree>
  </p:cSld>
  <p:clrMapOvr>
    <a:masterClrMapping/>
  </p:clrMapOvr>
  <p:transition spd="slow">
    <p:strips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3"/>
          <p:cNvSpPr>
            <a:spLocks noGrp="1"/>
          </p:cNvSpPr>
          <p:nvPr>
            <p:ph idx="1"/>
          </p:nvPr>
        </p:nvSpPr>
        <p:spPr>
          <a:xfrm>
            <a:off x="575945" y="42545"/>
            <a:ext cx="4936490" cy="6607810"/>
          </a:xfrm>
        </p:spPr>
        <p:txBody>
          <a:bodyPr vert="horz" wrap="square" lIns="91440" tIns="45720" rIns="91440" bIns="45720" anchor="t"/>
          <a:p>
            <a:pPr indent="0">
              <a:lnSpc>
                <a:spcPct val="90000"/>
              </a:lnSpc>
              <a:spcBef>
                <a:spcPts val="0"/>
              </a:spcBef>
              <a:buNone/>
            </a:pPr>
            <a:r>
              <a:rPr lang="sv-SE" altLang="zh-CN" sz="1800" dirty="0"/>
              <a:t>#include&lt;iostream&gt;</a:t>
            </a:r>
            <a:endParaRPr lang="sv-SE" altLang="zh-CN" sz="1800" dirty="0"/>
          </a:p>
          <a:p>
            <a:pPr indent="0">
              <a:lnSpc>
                <a:spcPct val="90000"/>
              </a:lnSpc>
              <a:spcBef>
                <a:spcPts val="0"/>
              </a:spcBef>
              <a:buNone/>
            </a:pPr>
            <a:r>
              <a:rPr lang="sv-SE" altLang="zh-CN" sz="1800" dirty="0"/>
              <a:t>using namespace std;</a:t>
            </a:r>
            <a:endParaRPr lang="sv-SE" altLang="zh-CN" sz="1800" dirty="0"/>
          </a:p>
          <a:p>
            <a:pPr indent="0">
              <a:lnSpc>
                <a:spcPct val="90000"/>
              </a:lnSpc>
              <a:spcBef>
                <a:spcPts val="0"/>
              </a:spcBef>
              <a:buNone/>
            </a:pPr>
            <a:r>
              <a:rPr lang="sv-SE" altLang="zh-CN" sz="1800" dirty="0"/>
              <a:t>int n,size, s[20];</a:t>
            </a:r>
            <a:endParaRPr lang="sv-SE" altLang="zh-CN" sz="1800" dirty="0"/>
          </a:p>
          <a:p>
            <a:pPr indent="0">
              <a:lnSpc>
                <a:spcPct val="90000"/>
              </a:lnSpc>
              <a:spcBef>
                <a:spcPts val="0"/>
              </a:spcBef>
              <a:buNone/>
            </a:pPr>
            <a:r>
              <a:rPr lang="sv-SE" altLang="zh-CN" sz="1800" dirty="0"/>
              <a:t>void search(int d){</a:t>
            </a:r>
            <a:endParaRPr lang="sv-SE" altLang="zh-CN" sz="1800" dirty="0"/>
          </a:p>
          <a:p>
            <a:pPr indent="0">
              <a:lnSpc>
                <a:spcPct val="90000"/>
              </a:lnSpc>
              <a:spcBef>
                <a:spcPts val="0"/>
              </a:spcBef>
              <a:buNone/>
            </a:pPr>
            <a:r>
              <a:rPr lang="sv-SE" altLang="zh-CN" sz="1800" dirty="0"/>
              <a:t>	int i;</a:t>
            </a:r>
            <a:endParaRPr lang="sv-SE" altLang="zh-CN" sz="1800" dirty="0"/>
          </a:p>
          <a:p>
            <a:pPr indent="0">
              <a:lnSpc>
                <a:spcPct val="90000"/>
              </a:lnSpc>
              <a:spcBef>
                <a:spcPts val="0"/>
              </a:spcBef>
              <a:buNone/>
            </a:pPr>
            <a:r>
              <a:rPr lang="sv-SE" altLang="zh-CN" sz="1800" dirty="0"/>
              <a:t>	if(d&gt;n){   //</a:t>
            </a:r>
            <a:r>
              <a:rPr lang="zh-CN" altLang="en-US" sz="1800" dirty="0"/>
              <a:t>全部都决定 </a:t>
            </a:r>
            <a:endParaRPr lang="zh-CN" altLang="en-US" sz="1800" dirty="0"/>
          </a:p>
          <a:p>
            <a:pPr indent="0">
              <a:lnSpc>
                <a:spcPct val="90000"/>
              </a:lnSpc>
              <a:spcBef>
                <a:spcPts val="0"/>
              </a:spcBef>
              <a:buNone/>
            </a:pPr>
            <a:r>
              <a:rPr lang="zh-CN" altLang="en-US" sz="1800" dirty="0"/>
              <a:t>		</a:t>
            </a:r>
            <a:r>
              <a:rPr lang="sv-SE" altLang="zh-CN" sz="1800" dirty="0"/>
              <a:t>cout&lt;&lt;'[';</a:t>
            </a:r>
            <a:endParaRPr lang="sv-SE" altLang="zh-CN" sz="1800" dirty="0"/>
          </a:p>
          <a:p>
            <a:pPr indent="0">
              <a:lnSpc>
                <a:spcPct val="90000"/>
              </a:lnSpc>
              <a:spcBef>
                <a:spcPts val="0"/>
              </a:spcBef>
              <a:buNone/>
            </a:pPr>
            <a:r>
              <a:rPr lang="sv-SE" altLang="zh-CN" sz="1800" dirty="0"/>
              <a:t>		for (i=1; i&lt;size; i++)</a:t>
            </a:r>
            <a:endParaRPr lang="sv-SE" altLang="zh-CN" sz="1800" dirty="0"/>
          </a:p>
          <a:p>
            <a:pPr indent="0">
              <a:lnSpc>
                <a:spcPct val="90000"/>
              </a:lnSpc>
              <a:spcBef>
                <a:spcPts val="0"/>
              </a:spcBef>
              <a:buNone/>
            </a:pPr>
            <a:r>
              <a:rPr lang="sv-SE" altLang="zh-CN" sz="1800" dirty="0"/>
              <a:t>		   cout&lt;&lt;s[i]&lt;&lt;',';</a:t>
            </a:r>
            <a:endParaRPr lang="sv-SE" altLang="zh-CN" sz="1800" dirty="0"/>
          </a:p>
          <a:p>
            <a:pPr indent="0">
              <a:lnSpc>
                <a:spcPct val="90000"/>
              </a:lnSpc>
              <a:spcBef>
                <a:spcPts val="0"/>
              </a:spcBef>
              <a:buNone/>
            </a:pPr>
            <a:r>
              <a:rPr lang="sv-SE" altLang="zh-CN" sz="1800" dirty="0"/>
              <a:t>		if(size&gt;0) cout&lt;&lt;s[size];</a:t>
            </a:r>
            <a:endParaRPr lang="sv-SE" altLang="zh-CN" sz="1800" dirty="0"/>
          </a:p>
          <a:p>
            <a:pPr indent="0">
              <a:lnSpc>
                <a:spcPct val="90000"/>
              </a:lnSpc>
              <a:spcBef>
                <a:spcPts val="0"/>
              </a:spcBef>
              <a:buNone/>
            </a:pPr>
            <a:r>
              <a:rPr lang="sv-SE" altLang="zh-CN" sz="1800" dirty="0">
                <a:sym typeface="+mn-ea"/>
              </a:rPr>
              <a:t>		</a:t>
            </a:r>
            <a:r>
              <a:rPr lang="sv-SE" altLang="zh-CN" sz="1800" dirty="0"/>
              <a:t>cout&lt;&lt;']'&lt;&lt;endl;</a:t>
            </a:r>
            <a:endParaRPr lang="sv-SE" altLang="zh-CN" sz="1800" dirty="0"/>
          </a:p>
          <a:p>
            <a:pPr indent="0">
              <a:lnSpc>
                <a:spcPct val="90000"/>
              </a:lnSpc>
              <a:spcBef>
                <a:spcPts val="0"/>
              </a:spcBef>
              <a:buNone/>
            </a:pPr>
            <a:r>
              <a:rPr lang="sv-SE" altLang="zh-CN" sz="1800" dirty="0">
                <a:sym typeface="+mn-ea"/>
              </a:rPr>
              <a:t>		</a:t>
            </a:r>
            <a:r>
              <a:rPr lang="sv-SE" altLang="zh-CN" sz="1800" dirty="0"/>
              <a:t>return;</a:t>
            </a:r>
            <a:endParaRPr lang="sv-SE" altLang="zh-CN" sz="1800" dirty="0"/>
          </a:p>
          <a:p>
            <a:pPr indent="0">
              <a:lnSpc>
                <a:spcPct val="90000"/>
              </a:lnSpc>
              <a:spcBef>
                <a:spcPts val="0"/>
              </a:spcBef>
              <a:buNone/>
            </a:pPr>
            <a:r>
              <a:rPr lang="sv-SE" altLang="zh-CN" sz="1800" dirty="0"/>
              <a:t>	}	</a:t>
            </a:r>
            <a:endParaRPr lang="sv-SE" altLang="zh-CN" sz="1800" dirty="0"/>
          </a:p>
          <a:p>
            <a:pPr indent="0">
              <a:lnSpc>
                <a:spcPct val="90000"/>
              </a:lnSpc>
              <a:spcBef>
                <a:spcPts val="0"/>
              </a:spcBef>
              <a:buNone/>
            </a:pPr>
            <a:r>
              <a:rPr lang="sv-SE" altLang="zh-CN" sz="1800" dirty="0"/>
              <a:t>	search(d+1);//</a:t>
            </a:r>
            <a:r>
              <a:rPr lang="zh-CN" altLang="en-US" sz="1800" dirty="0"/>
              <a:t>第</a:t>
            </a:r>
            <a:r>
              <a:rPr lang="sv-SE" altLang="zh-CN" sz="1800" dirty="0"/>
              <a:t>d</a:t>
            </a:r>
            <a:r>
              <a:rPr lang="zh-CN" altLang="en-US" sz="1800" dirty="0"/>
              <a:t>个不属于子集 </a:t>
            </a:r>
            <a:endParaRPr lang="zh-CN" altLang="en-US" sz="1800" dirty="0"/>
          </a:p>
          <a:p>
            <a:pPr indent="0">
              <a:lnSpc>
                <a:spcPct val="90000"/>
              </a:lnSpc>
              <a:spcBef>
                <a:spcPts val="0"/>
              </a:spcBef>
              <a:buNone/>
            </a:pPr>
            <a:r>
              <a:rPr lang="zh-CN" altLang="en-US" sz="1800" dirty="0"/>
              <a:t>	</a:t>
            </a:r>
            <a:r>
              <a:rPr lang="sv-SE" altLang="zh-CN" sz="1800" dirty="0"/>
              <a:t>size++;</a:t>
            </a:r>
            <a:endParaRPr lang="sv-SE" altLang="zh-CN" sz="1800" dirty="0"/>
          </a:p>
          <a:p>
            <a:pPr indent="0">
              <a:lnSpc>
                <a:spcPct val="90000"/>
              </a:lnSpc>
              <a:spcBef>
                <a:spcPts val="0"/>
              </a:spcBef>
              <a:buNone/>
            </a:pPr>
            <a:r>
              <a:rPr lang="sv-SE" altLang="zh-CN" sz="1800" dirty="0"/>
              <a:t>	s[size]=d;</a:t>
            </a:r>
            <a:endParaRPr lang="sv-SE" altLang="zh-CN" sz="1800" dirty="0"/>
          </a:p>
          <a:p>
            <a:pPr indent="0">
              <a:lnSpc>
                <a:spcPct val="90000"/>
              </a:lnSpc>
              <a:spcBef>
                <a:spcPts val="0"/>
              </a:spcBef>
              <a:buNone/>
            </a:pPr>
            <a:r>
              <a:rPr lang="sv-SE" altLang="zh-CN" sz="1800" dirty="0"/>
              <a:t>	search(d+1);//</a:t>
            </a:r>
            <a:r>
              <a:rPr lang="zh-CN" altLang="en-US" sz="1800" dirty="0"/>
              <a:t>第</a:t>
            </a:r>
            <a:r>
              <a:rPr lang="sv-SE" altLang="zh-CN" sz="1800" dirty="0"/>
              <a:t>d</a:t>
            </a:r>
            <a:r>
              <a:rPr lang="zh-CN" altLang="en-US" sz="1800" dirty="0"/>
              <a:t>个属于子集 </a:t>
            </a:r>
            <a:endParaRPr lang="zh-CN" altLang="en-US" sz="1800" dirty="0"/>
          </a:p>
          <a:p>
            <a:pPr indent="0">
              <a:lnSpc>
                <a:spcPct val="90000"/>
              </a:lnSpc>
              <a:spcBef>
                <a:spcPts val="0"/>
              </a:spcBef>
              <a:buNone/>
            </a:pPr>
            <a:r>
              <a:rPr lang="zh-CN" altLang="en-US" sz="1800" dirty="0"/>
              <a:t>	</a:t>
            </a:r>
            <a:r>
              <a:rPr lang="sv-SE" altLang="zh-CN" sz="1800" dirty="0"/>
              <a:t>size--;</a:t>
            </a:r>
            <a:endParaRPr lang="sv-SE" altLang="zh-CN" sz="1800" dirty="0"/>
          </a:p>
          <a:p>
            <a:pPr indent="0">
              <a:lnSpc>
                <a:spcPct val="90000"/>
              </a:lnSpc>
              <a:spcBef>
                <a:spcPts val="0"/>
              </a:spcBef>
              <a:buNone/>
            </a:pPr>
            <a:r>
              <a:rPr lang="sv-SE" altLang="zh-CN" sz="1800" dirty="0"/>
              <a:t>	return;</a:t>
            </a:r>
            <a:endParaRPr lang="sv-SE" altLang="zh-CN" sz="1800" dirty="0"/>
          </a:p>
          <a:p>
            <a:pPr indent="0">
              <a:lnSpc>
                <a:spcPct val="90000"/>
              </a:lnSpc>
              <a:spcBef>
                <a:spcPts val="0"/>
              </a:spcBef>
              <a:buNone/>
            </a:pPr>
            <a:r>
              <a:rPr lang="sv-SE" altLang="zh-CN" sz="1800" dirty="0"/>
              <a:t>} </a:t>
            </a:r>
            <a:endParaRPr lang="sv-SE" altLang="zh-CN" sz="1800" dirty="0"/>
          </a:p>
          <a:p>
            <a:pPr indent="0">
              <a:lnSpc>
                <a:spcPct val="90000"/>
              </a:lnSpc>
              <a:spcBef>
                <a:spcPts val="0"/>
              </a:spcBef>
              <a:buNone/>
            </a:pPr>
            <a:r>
              <a:rPr lang="sv-SE" altLang="zh-CN" sz="1800" dirty="0"/>
              <a:t>int main(){</a:t>
            </a:r>
            <a:endParaRPr lang="sv-SE" altLang="zh-CN" sz="1800" dirty="0"/>
          </a:p>
          <a:p>
            <a:pPr indent="0">
              <a:lnSpc>
                <a:spcPct val="90000"/>
              </a:lnSpc>
              <a:spcBef>
                <a:spcPts val="0"/>
              </a:spcBef>
              <a:buNone/>
            </a:pPr>
            <a:r>
              <a:rPr lang="sv-SE" altLang="zh-CN" sz="1800" dirty="0"/>
              <a:t>	cin&gt;&gt;n;</a:t>
            </a:r>
            <a:endParaRPr lang="sv-SE" altLang="zh-CN" sz="1800" dirty="0"/>
          </a:p>
          <a:p>
            <a:pPr indent="0">
              <a:lnSpc>
                <a:spcPct val="90000"/>
              </a:lnSpc>
              <a:spcBef>
                <a:spcPts val="0"/>
              </a:spcBef>
              <a:buNone/>
            </a:pPr>
            <a:r>
              <a:rPr lang="sv-SE" altLang="zh-CN" sz="1800" dirty="0"/>
              <a:t>	size=0;//</a:t>
            </a:r>
            <a:r>
              <a:rPr lang="zh-CN" altLang="en-US" sz="1800" dirty="0"/>
              <a:t>子集元素个数 </a:t>
            </a:r>
            <a:endParaRPr lang="zh-CN" altLang="en-US" sz="1800" dirty="0"/>
          </a:p>
          <a:p>
            <a:pPr indent="0">
              <a:lnSpc>
                <a:spcPct val="90000"/>
              </a:lnSpc>
              <a:spcBef>
                <a:spcPts val="0"/>
              </a:spcBef>
              <a:buNone/>
            </a:pPr>
            <a:r>
              <a:rPr lang="zh-CN" altLang="en-US" sz="1800" dirty="0"/>
              <a:t>	</a:t>
            </a:r>
            <a:r>
              <a:rPr lang="sv-SE" altLang="zh-CN" sz="1800" dirty="0"/>
              <a:t>search(1);//</a:t>
            </a:r>
            <a:r>
              <a:rPr lang="zh-CN" altLang="en-US" sz="1800" dirty="0"/>
              <a:t>第</a:t>
            </a:r>
            <a:r>
              <a:rPr lang="en-US" altLang="zh-CN" sz="1800" dirty="0"/>
              <a:t>1</a:t>
            </a:r>
            <a:r>
              <a:rPr lang="zh-CN" altLang="en-US" sz="1800" dirty="0"/>
              <a:t>个元素开始决定 </a:t>
            </a:r>
            <a:endParaRPr lang="zh-CN" altLang="en-US" sz="1800" dirty="0"/>
          </a:p>
          <a:p>
            <a:pPr indent="0">
              <a:lnSpc>
                <a:spcPct val="90000"/>
              </a:lnSpc>
              <a:spcBef>
                <a:spcPts val="0"/>
              </a:spcBef>
              <a:buNone/>
            </a:pPr>
            <a:r>
              <a:rPr lang="zh-CN" altLang="en-US" sz="1800" dirty="0"/>
              <a:t>	</a:t>
            </a:r>
            <a:r>
              <a:rPr lang="sv-SE" altLang="zh-CN" sz="1800" dirty="0"/>
              <a:t>return 0;</a:t>
            </a:r>
            <a:endParaRPr lang="sv-SE" altLang="zh-CN" sz="1800" dirty="0"/>
          </a:p>
          <a:p>
            <a:pPr indent="0">
              <a:lnSpc>
                <a:spcPct val="90000"/>
              </a:lnSpc>
              <a:spcBef>
                <a:spcPts val="0"/>
              </a:spcBef>
              <a:buNone/>
            </a:pPr>
            <a:r>
              <a:rPr lang="sv-SE" altLang="zh-CN" sz="1800" dirty="0"/>
              <a:t>}</a:t>
            </a:r>
            <a:endParaRPr lang="en-US" altLang="zh-CN" sz="1800" dirty="0"/>
          </a:p>
        </p:txBody>
      </p:sp>
      <p:sp>
        <p:nvSpPr>
          <p:cNvPr id="29698" name="Text Box 4"/>
          <p:cNvSpPr txBox="1"/>
          <p:nvPr/>
        </p:nvSpPr>
        <p:spPr>
          <a:xfrm>
            <a:off x="7064058" y="4087813"/>
            <a:ext cx="4968875" cy="1322070"/>
          </a:xfrm>
          <a:prstGeom prst="rect">
            <a:avLst/>
          </a:prstGeom>
          <a:noFill/>
          <a:ln w="9525">
            <a:noFill/>
          </a:ln>
        </p:spPr>
        <p:txBody>
          <a:bodyPr anchor="t">
            <a:spAutoFit/>
          </a:bodyPr>
          <a:p>
            <a:pPr>
              <a:spcBef>
                <a:spcPct val="50000"/>
              </a:spcBef>
            </a:pPr>
            <a:r>
              <a:rPr lang="en-US" altLang="zh-CN" sz="2000" b="1" dirty="0">
                <a:latin typeface="Arial" panose="020B0604020202020204" pitchFamily="34" charset="0"/>
                <a:ea typeface="宋体" panose="02010600030101010101" pitchFamily="2" charset="-122"/>
              </a:rPr>
              <a:t>1:              ×                                √</a:t>
            </a:r>
            <a:endParaRPr lang="en-US" altLang="zh-CN" sz="2000" b="1" dirty="0">
              <a:latin typeface="Arial" panose="020B0604020202020204" pitchFamily="34" charset="0"/>
              <a:ea typeface="宋体" panose="02010600030101010101" pitchFamily="2" charset="-122"/>
            </a:endParaRPr>
          </a:p>
          <a:p>
            <a:pPr>
              <a:spcBef>
                <a:spcPct val="50000"/>
              </a:spcBef>
            </a:pPr>
            <a:r>
              <a:rPr lang="en-US" altLang="zh-CN" sz="2000" b="1" dirty="0">
                <a:latin typeface="Arial" panose="020B0604020202020204" pitchFamily="34" charset="0"/>
                <a:ea typeface="宋体" panose="02010600030101010101" pitchFamily="2" charset="-122"/>
              </a:rPr>
              <a:t>2 :      ×            √               ×            √</a:t>
            </a:r>
            <a:endParaRPr lang="en-US" altLang="zh-CN" sz="2000" b="1" dirty="0">
              <a:latin typeface="Arial" panose="020B0604020202020204" pitchFamily="34" charset="0"/>
              <a:ea typeface="宋体" panose="02010600030101010101" pitchFamily="2" charset="-122"/>
            </a:endParaRPr>
          </a:p>
          <a:p>
            <a:pPr>
              <a:spcBef>
                <a:spcPct val="50000"/>
              </a:spcBef>
            </a:pPr>
            <a:r>
              <a:rPr lang="en-US" altLang="zh-CN" sz="2000" b="1" dirty="0">
                <a:latin typeface="Arial" panose="020B0604020202020204" pitchFamily="34" charset="0"/>
                <a:ea typeface="宋体" panose="02010600030101010101" pitchFamily="2" charset="-122"/>
              </a:rPr>
              <a:t>3: ×    √     ×    √       ×    √       ×    √</a:t>
            </a:r>
            <a:endParaRPr lang="en-US" altLang="zh-CN" sz="2000" b="1" dirty="0">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1" name="Picture 3"/>
          <p:cNvPicPr>
            <a:picLocks noChangeAspect="1"/>
          </p:cNvPicPr>
          <p:nvPr/>
        </p:nvPicPr>
        <p:blipFill>
          <a:blip r:embed="rId1"/>
          <a:stretch>
            <a:fillRect/>
          </a:stretch>
        </p:blipFill>
        <p:spPr>
          <a:xfrm>
            <a:off x="575945" y="45085"/>
            <a:ext cx="4563745" cy="482600"/>
          </a:xfrm>
          <a:prstGeom prst="rect">
            <a:avLst/>
          </a:prstGeom>
          <a:noFill/>
          <a:ln w="9525">
            <a:noFill/>
          </a:ln>
        </p:spPr>
      </p:pic>
      <p:sp>
        <p:nvSpPr>
          <p:cNvPr id="30722" name="TextBox 7"/>
          <p:cNvSpPr txBox="1"/>
          <p:nvPr/>
        </p:nvSpPr>
        <p:spPr>
          <a:xfrm>
            <a:off x="575945" y="594360"/>
            <a:ext cx="11316335" cy="6043930"/>
          </a:xfrm>
          <a:prstGeom prst="rect">
            <a:avLst/>
          </a:prstGeom>
          <a:noFill/>
          <a:ln w="9525">
            <a:noFill/>
          </a:ln>
        </p:spPr>
        <p:txBody>
          <a:bodyPr wrap="square" anchor="t">
            <a:spAutoFit/>
          </a:bodyPr>
          <a:p>
            <a:pPr>
              <a:lnSpc>
                <a:spcPct val="110000"/>
              </a:lnSpc>
            </a:pPr>
            <a:r>
              <a:rPr lang="zh-CN" altLang="zh-CN" sz="1600" dirty="0">
                <a:latin typeface="Arial" panose="020B0604020202020204" pitchFamily="34" charset="0"/>
                <a:ea typeface="宋体" panose="02010600030101010101" pitchFamily="2" charset="-122"/>
              </a:rPr>
              <a:t>【问题描述】</a:t>
            </a:r>
            <a:endParaRPr lang="zh-CN" altLang="zh-CN" sz="1600" dirty="0">
              <a:latin typeface="Arial" panose="020B0604020202020204" pitchFamily="34" charset="0"/>
              <a:ea typeface="宋体" panose="02010600030101010101" pitchFamily="2" charset="-122"/>
            </a:endParaRPr>
          </a:p>
          <a:p>
            <a:pPr indent="406400">
              <a:lnSpc>
                <a:spcPct val="110000"/>
              </a:lnSpc>
              <a:extLst>
                <a:ext uri="{35155182-B16C-46BC-9424-99874614C6A1}">
                  <wpsdc:indentchars xmlns:wpsdc="http://www.wps.cn/officeDocument/2017/drawingmlCustomData" val="200" checksum="1740828767"/>
                </a:ext>
              </a:extLst>
            </a:pPr>
            <a:r>
              <a:rPr lang="zh-CN" altLang="zh-CN" sz="1600" dirty="0">
                <a:latin typeface="Arial" panose="020B0604020202020204" pitchFamily="34" charset="0"/>
                <a:ea typeface="宋体" panose="02010600030101010101" pitchFamily="2" charset="-122"/>
              </a:rPr>
              <a:t>辰辰是个天资聪颖的孩子，他的梦想是成为世界上最伟大的医师。为此，他想拜附近最有威望的医师为师。医师为了判断他的资质，给他出了一个难题。医师把他带到一个到处都是草药的山洞里对他说：</a:t>
            </a:r>
            <a:r>
              <a:rPr lang="en-US" altLang="zh-CN" sz="1600" dirty="0">
                <a:latin typeface="Arial" panose="020B0604020202020204" pitchFamily="34" charset="0"/>
                <a:ea typeface="宋体" panose="02010600030101010101" pitchFamily="2" charset="-122"/>
              </a:rPr>
              <a:t>“</a:t>
            </a:r>
            <a:r>
              <a:rPr lang="zh-CN" altLang="zh-CN" sz="1600" dirty="0">
                <a:latin typeface="Arial" panose="020B0604020202020204" pitchFamily="34" charset="0"/>
                <a:ea typeface="宋体" panose="02010600030101010101" pitchFamily="2" charset="-122"/>
              </a:rPr>
              <a:t>孩子，这个山洞里有一些不同的草药，采每一株都需要一些时间，每一株也有它自身的价值。我会给你一段时间，在这段时间里，你可以采到一些草药。如果你是一个聪明的孩子，你应该可以让采到的草药的总价值最大。</a:t>
            </a:r>
            <a:r>
              <a:rPr lang="en-US" altLang="zh-CN" sz="1600" dirty="0">
                <a:latin typeface="Arial" panose="020B0604020202020204" pitchFamily="34" charset="0"/>
                <a:ea typeface="宋体" panose="02010600030101010101" pitchFamily="2" charset="-122"/>
              </a:rPr>
              <a:t>” </a:t>
            </a:r>
            <a:endParaRPr lang="zh-CN" altLang="zh-CN" sz="1600" dirty="0">
              <a:latin typeface="Arial" panose="020B0604020202020204" pitchFamily="34" charset="0"/>
              <a:ea typeface="宋体" panose="02010600030101010101" pitchFamily="2" charset="-122"/>
            </a:endParaRPr>
          </a:p>
          <a:p>
            <a:pPr indent="406400">
              <a:lnSpc>
                <a:spcPct val="110000"/>
              </a:lnSpc>
              <a:extLst>
                <a:ext uri="{35155182-B16C-46BC-9424-99874614C6A1}">
                  <wpsdc:indentchars xmlns:wpsdc="http://www.wps.cn/officeDocument/2017/drawingmlCustomData" val="200" checksum="1740828767"/>
                </a:ext>
              </a:extLst>
            </a:pPr>
            <a:r>
              <a:rPr lang="zh-CN" altLang="zh-CN" sz="1600" dirty="0">
                <a:latin typeface="Arial" panose="020B0604020202020204" pitchFamily="34" charset="0"/>
                <a:ea typeface="宋体" panose="02010600030101010101" pitchFamily="2" charset="-122"/>
              </a:rPr>
              <a:t>如果你是辰辰，你能完成这个任务吗？</a:t>
            </a:r>
            <a:endParaRPr lang="zh-CN" altLang="zh-CN" sz="1600" dirty="0">
              <a:latin typeface="Arial" panose="020B0604020202020204" pitchFamily="34" charset="0"/>
              <a:ea typeface="宋体" panose="02010600030101010101" pitchFamily="2" charset="-122"/>
            </a:endParaRPr>
          </a:p>
          <a:p>
            <a:pPr>
              <a:lnSpc>
                <a:spcPct val="110000"/>
              </a:lnSpc>
            </a:pPr>
            <a:r>
              <a:rPr lang="zh-CN" altLang="zh-CN" sz="1600" dirty="0">
                <a:latin typeface="Arial" panose="020B0604020202020204" pitchFamily="34" charset="0"/>
                <a:ea typeface="宋体" panose="02010600030101010101" pitchFamily="2" charset="-122"/>
              </a:rPr>
              <a:t>【输入文件】</a:t>
            </a:r>
            <a:endParaRPr lang="zh-CN" altLang="zh-CN" sz="1600" dirty="0">
              <a:latin typeface="Arial" panose="020B0604020202020204" pitchFamily="34" charset="0"/>
              <a:ea typeface="宋体" panose="02010600030101010101" pitchFamily="2" charset="-122"/>
            </a:endParaRPr>
          </a:p>
          <a:p>
            <a:pPr indent="406400">
              <a:lnSpc>
                <a:spcPct val="110000"/>
              </a:lnSpc>
              <a:extLst>
                <a:ext uri="{35155182-B16C-46BC-9424-99874614C6A1}">
                  <wpsdc:indentchars xmlns:wpsdc="http://www.wps.cn/officeDocument/2017/drawingmlCustomData" val="200" checksum="1740828767"/>
                </a:ext>
              </a:extLst>
            </a:pPr>
            <a:r>
              <a:rPr lang="zh-CN" altLang="zh-CN" sz="1600" dirty="0">
                <a:latin typeface="Arial" panose="020B0604020202020204" pitchFamily="34" charset="0"/>
                <a:ea typeface="宋体" panose="02010600030101010101" pitchFamily="2" charset="-122"/>
              </a:rPr>
              <a:t>输入文件</a:t>
            </a:r>
            <a:r>
              <a:rPr lang="en-US" altLang="zh-CN" sz="1600" dirty="0">
                <a:latin typeface="Arial" panose="020B0604020202020204" pitchFamily="34" charset="0"/>
                <a:ea typeface="宋体" panose="02010600030101010101" pitchFamily="2" charset="-122"/>
              </a:rPr>
              <a:t>medic.in</a:t>
            </a:r>
            <a:r>
              <a:rPr lang="zh-CN" altLang="zh-CN" sz="1600" dirty="0">
                <a:latin typeface="Arial" panose="020B0604020202020204" pitchFamily="34" charset="0"/>
                <a:ea typeface="宋体" panose="02010600030101010101" pitchFamily="2" charset="-122"/>
              </a:rPr>
              <a:t>的第一行有两个整数</a:t>
            </a:r>
            <a:r>
              <a:rPr lang="en-US" altLang="zh-CN" sz="1600" dirty="0">
                <a:latin typeface="Arial" panose="020B0604020202020204" pitchFamily="34" charset="0"/>
                <a:ea typeface="宋体" panose="02010600030101010101" pitchFamily="2" charset="-122"/>
              </a:rPr>
              <a:t>T</a:t>
            </a:r>
            <a:r>
              <a:rPr lang="zh-CN" altLang="zh-CN" sz="1600" dirty="0">
                <a:latin typeface="Arial" panose="020B0604020202020204" pitchFamily="34" charset="0"/>
                <a:ea typeface="宋体" panose="02010600030101010101" pitchFamily="2" charset="-122"/>
              </a:rPr>
              <a:t>（</a:t>
            </a:r>
            <a:r>
              <a:rPr lang="en-US" altLang="zh-CN" sz="1600" dirty="0">
                <a:latin typeface="Arial" panose="020B0604020202020204" pitchFamily="34" charset="0"/>
                <a:ea typeface="宋体" panose="02010600030101010101" pitchFamily="2" charset="-122"/>
              </a:rPr>
              <a:t>1 &lt;= T &lt;= 1000</a:t>
            </a:r>
            <a:r>
              <a:rPr lang="zh-CN" altLang="zh-CN" sz="1600" dirty="0">
                <a:latin typeface="Arial" panose="020B0604020202020204" pitchFamily="34" charset="0"/>
                <a:ea typeface="宋体" panose="02010600030101010101" pitchFamily="2" charset="-122"/>
              </a:rPr>
              <a:t>）和</a:t>
            </a:r>
            <a:r>
              <a:rPr lang="en-US" altLang="zh-CN" sz="1600" dirty="0">
                <a:latin typeface="Arial" panose="020B0604020202020204" pitchFamily="34" charset="0"/>
                <a:ea typeface="宋体" panose="02010600030101010101" pitchFamily="2" charset="-122"/>
              </a:rPr>
              <a:t>M</a:t>
            </a:r>
            <a:r>
              <a:rPr lang="zh-CN" altLang="zh-CN" sz="1600" dirty="0">
                <a:latin typeface="Arial" panose="020B0604020202020204" pitchFamily="34" charset="0"/>
                <a:ea typeface="宋体" panose="02010600030101010101" pitchFamily="2" charset="-122"/>
              </a:rPr>
              <a:t>（</a:t>
            </a:r>
            <a:r>
              <a:rPr lang="en-US" altLang="zh-CN" sz="1600" dirty="0">
                <a:latin typeface="Arial" panose="020B0604020202020204" pitchFamily="34" charset="0"/>
                <a:ea typeface="宋体" panose="02010600030101010101" pitchFamily="2" charset="-122"/>
              </a:rPr>
              <a:t>1 &lt;= M &lt;= 100</a:t>
            </a:r>
            <a:r>
              <a:rPr lang="zh-CN" altLang="zh-CN" sz="1600" dirty="0">
                <a:latin typeface="Arial" panose="020B0604020202020204" pitchFamily="34" charset="0"/>
                <a:ea typeface="宋体" panose="02010600030101010101" pitchFamily="2" charset="-122"/>
              </a:rPr>
              <a:t>），用一个空格隔开，</a:t>
            </a:r>
            <a:r>
              <a:rPr lang="en-US" altLang="zh-CN" sz="1600" dirty="0">
                <a:latin typeface="Arial" panose="020B0604020202020204" pitchFamily="34" charset="0"/>
                <a:ea typeface="宋体" panose="02010600030101010101" pitchFamily="2" charset="-122"/>
              </a:rPr>
              <a:t>T</a:t>
            </a:r>
            <a:r>
              <a:rPr lang="zh-CN" altLang="zh-CN" sz="1600" dirty="0">
                <a:latin typeface="Arial" panose="020B0604020202020204" pitchFamily="34" charset="0"/>
                <a:ea typeface="宋体" panose="02010600030101010101" pitchFamily="2" charset="-122"/>
              </a:rPr>
              <a:t>代表总共能够用来采药的时间，</a:t>
            </a:r>
            <a:r>
              <a:rPr lang="en-US" altLang="zh-CN" sz="1600" dirty="0">
                <a:latin typeface="Arial" panose="020B0604020202020204" pitchFamily="34" charset="0"/>
                <a:ea typeface="宋体" panose="02010600030101010101" pitchFamily="2" charset="-122"/>
              </a:rPr>
              <a:t>M</a:t>
            </a:r>
            <a:r>
              <a:rPr lang="zh-CN" altLang="zh-CN" sz="1600" dirty="0">
                <a:latin typeface="Arial" panose="020B0604020202020204" pitchFamily="34" charset="0"/>
                <a:ea typeface="宋体" panose="02010600030101010101" pitchFamily="2" charset="-122"/>
              </a:rPr>
              <a:t>代表山洞里的草药的数目。接下来的</a:t>
            </a:r>
            <a:r>
              <a:rPr lang="en-US" altLang="zh-CN" sz="1600" dirty="0">
                <a:latin typeface="Arial" panose="020B0604020202020204" pitchFamily="34" charset="0"/>
                <a:ea typeface="宋体" panose="02010600030101010101" pitchFamily="2" charset="-122"/>
              </a:rPr>
              <a:t>M</a:t>
            </a:r>
            <a:r>
              <a:rPr lang="zh-CN" altLang="zh-CN" sz="1600" dirty="0">
                <a:latin typeface="Arial" panose="020B0604020202020204" pitchFamily="34" charset="0"/>
                <a:ea typeface="宋体" panose="02010600030101010101" pitchFamily="2" charset="-122"/>
              </a:rPr>
              <a:t>行每行包括两个在</a:t>
            </a:r>
            <a:r>
              <a:rPr lang="en-US" altLang="zh-CN" sz="1600" dirty="0">
                <a:latin typeface="Arial" panose="020B0604020202020204" pitchFamily="34" charset="0"/>
                <a:ea typeface="宋体" panose="02010600030101010101" pitchFamily="2" charset="-122"/>
              </a:rPr>
              <a:t>1</a:t>
            </a:r>
            <a:r>
              <a:rPr lang="zh-CN" altLang="zh-CN" sz="1600" dirty="0">
                <a:latin typeface="Arial" panose="020B0604020202020204" pitchFamily="34" charset="0"/>
                <a:ea typeface="宋体" panose="02010600030101010101" pitchFamily="2" charset="-122"/>
              </a:rPr>
              <a:t>到</a:t>
            </a:r>
            <a:r>
              <a:rPr lang="en-US" altLang="zh-CN" sz="1600" dirty="0">
                <a:latin typeface="Arial" panose="020B0604020202020204" pitchFamily="34" charset="0"/>
                <a:ea typeface="宋体" panose="02010600030101010101" pitchFamily="2" charset="-122"/>
              </a:rPr>
              <a:t>100</a:t>
            </a:r>
            <a:r>
              <a:rPr lang="zh-CN" altLang="zh-CN" sz="1600" dirty="0">
                <a:latin typeface="Arial" panose="020B0604020202020204" pitchFamily="34" charset="0"/>
                <a:ea typeface="宋体" panose="02010600030101010101" pitchFamily="2" charset="-122"/>
              </a:rPr>
              <a:t>之间（包括</a:t>
            </a:r>
            <a:r>
              <a:rPr lang="en-US" altLang="zh-CN" sz="1600" dirty="0">
                <a:latin typeface="Arial" panose="020B0604020202020204" pitchFamily="34" charset="0"/>
                <a:ea typeface="宋体" panose="02010600030101010101" pitchFamily="2" charset="-122"/>
              </a:rPr>
              <a:t>1</a:t>
            </a:r>
            <a:r>
              <a:rPr lang="zh-CN" altLang="zh-CN" sz="1600" dirty="0">
                <a:latin typeface="Arial" panose="020B0604020202020204" pitchFamily="34" charset="0"/>
                <a:ea typeface="宋体" panose="02010600030101010101" pitchFamily="2" charset="-122"/>
              </a:rPr>
              <a:t>和</a:t>
            </a:r>
            <a:r>
              <a:rPr lang="en-US" altLang="zh-CN" sz="1600" dirty="0">
                <a:latin typeface="Arial" panose="020B0604020202020204" pitchFamily="34" charset="0"/>
                <a:ea typeface="宋体" panose="02010600030101010101" pitchFamily="2" charset="-122"/>
              </a:rPr>
              <a:t>100</a:t>
            </a:r>
            <a:r>
              <a:rPr lang="zh-CN" altLang="zh-CN" sz="1600" dirty="0">
                <a:latin typeface="Arial" panose="020B0604020202020204" pitchFamily="34" charset="0"/>
                <a:ea typeface="宋体" panose="02010600030101010101" pitchFamily="2" charset="-122"/>
              </a:rPr>
              <a:t>）的整数，分别表示采摘某株草药的时间和这株草药的价值。</a:t>
            </a:r>
            <a:endParaRPr lang="zh-CN" altLang="zh-CN" sz="1600" dirty="0">
              <a:latin typeface="Arial" panose="020B0604020202020204" pitchFamily="34" charset="0"/>
              <a:ea typeface="宋体" panose="02010600030101010101" pitchFamily="2" charset="-122"/>
            </a:endParaRPr>
          </a:p>
          <a:p>
            <a:pPr>
              <a:lnSpc>
                <a:spcPct val="110000"/>
              </a:lnSpc>
            </a:pPr>
            <a:r>
              <a:rPr lang="zh-CN" altLang="zh-CN" sz="1600" dirty="0">
                <a:latin typeface="Arial" panose="020B0604020202020204" pitchFamily="34" charset="0"/>
                <a:ea typeface="宋体" panose="02010600030101010101" pitchFamily="2" charset="-122"/>
              </a:rPr>
              <a:t>【输出文件】</a:t>
            </a:r>
            <a:endParaRPr lang="zh-CN" altLang="zh-CN" sz="1600" dirty="0">
              <a:latin typeface="Arial" panose="020B0604020202020204" pitchFamily="34" charset="0"/>
              <a:ea typeface="宋体" panose="02010600030101010101" pitchFamily="2" charset="-122"/>
            </a:endParaRPr>
          </a:p>
          <a:p>
            <a:pPr indent="406400">
              <a:lnSpc>
                <a:spcPct val="110000"/>
              </a:lnSpc>
              <a:extLst>
                <a:ext uri="{35155182-B16C-46BC-9424-99874614C6A1}">
                  <wpsdc:indentchars xmlns:wpsdc="http://www.wps.cn/officeDocument/2017/drawingmlCustomData" val="200" checksum="1740828767"/>
                </a:ext>
              </a:extLst>
            </a:pPr>
            <a:r>
              <a:rPr lang="zh-CN" altLang="zh-CN" sz="1600" dirty="0">
                <a:latin typeface="Arial" panose="020B0604020202020204" pitchFamily="34" charset="0"/>
                <a:ea typeface="宋体" panose="02010600030101010101" pitchFamily="2" charset="-122"/>
              </a:rPr>
              <a:t>输出文件</a:t>
            </a:r>
            <a:r>
              <a:rPr lang="en-US" altLang="zh-CN" sz="1600" dirty="0">
                <a:latin typeface="Arial" panose="020B0604020202020204" pitchFamily="34" charset="0"/>
                <a:ea typeface="宋体" panose="02010600030101010101" pitchFamily="2" charset="-122"/>
              </a:rPr>
              <a:t>medic.out</a:t>
            </a:r>
            <a:r>
              <a:rPr lang="zh-CN" altLang="zh-CN" sz="1600" dirty="0">
                <a:latin typeface="Arial" panose="020B0604020202020204" pitchFamily="34" charset="0"/>
                <a:ea typeface="宋体" panose="02010600030101010101" pitchFamily="2" charset="-122"/>
              </a:rPr>
              <a:t>包括一行，这一行只包含一个整数，表示在规定的时间内，可以采到的草药的最大总价值。</a:t>
            </a:r>
            <a:endParaRPr lang="zh-CN" altLang="zh-CN" sz="1600" dirty="0">
              <a:latin typeface="Arial" panose="020B0604020202020204" pitchFamily="34" charset="0"/>
              <a:ea typeface="宋体" panose="02010600030101010101" pitchFamily="2" charset="-122"/>
            </a:endParaRPr>
          </a:p>
          <a:p>
            <a:pPr>
              <a:lnSpc>
                <a:spcPct val="110000"/>
              </a:lnSpc>
            </a:pPr>
            <a:r>
              <a:rPr lang="zh-CN" altLang="zh-CN" sz="1600" dirty="0">
                <a:latin typeface="Arial" panose="020B0604020202020204" pitchFamily="34" charset="0"/>
                <a:ea typeface="宋体" panose="02010600030101010101" pitchFamily="2" charset="-122"/>
              </a:rPr>
              <a:t>【样例输入】</a:t>
            </a:r>
            <a:endParaRPr lang="zh-CN" altLang="zh-CN" sz="1600" dirty="0">
              <a:latin typeface="Arial" panose="020B0604020202020204" pitchFamily="34" charset="0"/>
              <a:ea typeface="宋体" panose="02010600030101010101" pitchFamily="2" charset="-122"/>
            </a:endParaRPr>
          </a:p>
          <a:p>
            <a:pPr indent="406400">
              <a:lnSpc>
                <a:spcPct val="110000"/>
              </a:lnSpc>
              <a:extLst>
                <a:ext uri="{35155182-B16C-46BC-9424-99874614C6A1}">
                  <wpsdc:indentchars xmlns:wpsdc="http://www.wps.cn/officeDocument/2017/drawingmlCustomData" val="200" checksum="1740828767"/>
                </a:ext>
              </a:extLst>
            </a:pPr>
            <a:r>
              <a:rPr lang="en-US" altLang="zh-CN" sz="1600" dirty="0">
                <a:latin typeface="Arial" panose="020B0604020202020204" pitchFamily="34" charset="0"/>
                <a:ea typeface="宋体" panose="02010600030101010101" pitchFamily="2" charset="-122"/>
              </a:rPr>
              <a:t>70 3</a:t>
            </a:r>
            <a:endParaRPr lang="zh-CN" altLang="zh-CN" sz="1600" dirty="0">
              <a:latin typeface="Arial" panose="020B0604020202020204" pitchFamily="34" charset="0"/>
              <a:ea typeface="宋体" panose="02010600030101010101" pitchFamily="2" charset="-122"/>
            </a:endParaRPr>
          </a:p>
          <a:p>
            <a:pPr indent="406400">
              <a:lnSpc>
                <a:spcPct val="110000"/>
              </a:lnSpc>
              <a:extLst>
                <a:ext uri="{35155182-B16C-46BC-9424-99874614C6A1}">
                  <wpsdc:indentchars xmlns:wpsdc="http://www.wps.cn/officeDocument/2017/drawingmlCustomData" val="200" checksum="1740828767"/>
                </a:ext>
              </a:extLst>
            </a:pPr>
            <a:r>
              <a:rPr lang="en-US" altLang="zh-CN" sz="1600" dirty="0">
                <a:latin typeface="Arial" panose="020B0604020202020204" pitchFamily="34" charset="0"/>
                <a:ea typeface="宋体" panose="02010600030101010101" pitchFamily="2" charset="-122"/>
              </a:rPr>
              <a:t>71 100</a:t>
            </a:r>
            <a:endParaRPr lang="zh-CN" altLang="zh-CN" sz="1600" dirty="0">
              <a:latin typeface="Arial" panose="020B0604020202020204" pitchFamily="34" charset="0"/>
              <a:ea typeface="宋体" panose="02010600030101010101" pitchFamily="2" charset="-122"/>
            </a:endParaRPr>
          </a:p>
          <a:p>
            <a:pPr indent="406400">
              <a:lnSpc>
                <a:spcPct val="110000"/>
              </a:lnSpc>
              <a:extLst>
                <a:ext uri="{35155182-B16C-46BC-9424-99874614C6A1}">
                  <wpsdc:indentchars xmlns:wpsdc="http://www.wps.cn/officeDocument/2017/drawingmlCustomData" val="200" checksum="1740828767"/>
                </a:ext>
              </a:extLst>
            </a:pPr>
            <a:r>
              <a:rPr lang="en-US" altLang="zh-CN" sz="1600" dirty="0">
                <a:latin typeface="Arial" panose="020B0604020202020204" pitchFamily="34" charset="0"/>
                <a:ea typeface="宋体" panose="02010600030101010101" pitchFamily="2" charset="-122"/>
              </a:rPr>
              <a:t>69 1</a:t>
            </a:r>
            <a:endParaRPr lang="zh-CN" altLang="zh-CN" sz="1600" dirty="0">
              <a:latin typeface="Arial" panose="020B0604020202020204" pitchFamily="34" charset="0"/>
              <a:ea typeface="宋体" panose="02010600030101010101" pitchFamily="2" charset="-122"/>
            </a:endParaRPr>
          </a:p>
          <a:p>
            <a:pPr indent="406400">
              <a:lnSpc>
                <a:spcPct val="110000"/>
              </a:lnSpc>
              <a:extLst>
                <a:ext uri="{35155182-B16C-46BC-9424-99874614C6A1}">
                  <wpsdc:indentchars xmlns:wpsdc="http://www.wps.cn/officeDocument/2017/drawingmlCustomData" val="200" checksum="1740828767"/>
                </a:ext>
              </a:extLst>
            </a:pPr>
            <a:r>
              <a:rPr lang="en-US" altLang="zh-CN" sz="1600" dirty="0">
                <a:latin typeface="Arial" panose="020B0604020202020204" pitchFamily="34" charset="0"/>
                <a:ea typeface="宋体" panose="02010600030101010101" pitchFamily="2" charset="-122"/>
              </a:rPr>
              <a:t>1 2</a:t>
            </a:r>
            <a:endParaRPr lang="zh-CN" altLang="zh-CN" sz="1600" dirty="0">
              <a:latin typeface="Arial" panose="020B0604020202020204" pitchFamily="34" charset="0"/>
              <a:ea typeface="宋体" panose="02010600030101010101" pitchFamily="2" charset="-122"/>
            </a:endParaRPr>
          </a:p>
          <a:p>
            <a:pPr>
              <a:lnSpc>
                <a:spcPct val="110000"/>
              </a:lnSpc>
            </a:pPr>
            <a:r>
              <a:rPr lang="zh-CN" altLang="zh-CN" sz="1600" dirty="0">
                <a:latin typeface="Arial" panose="020B0604020202020204" pitchFamily="34" charset="0"/>
                <a:ea typeface="宋体" panose="02010600030101010101" pitchFamily="2" charset="-122"/>
              </a:rPr>
              <a:t>【样例输出】</a:t>
            </a:r>
            <a:endParaRPr lang="zh-CN" altLang="zh-CN" sz="1600" dirty="0">
              <a:latin typeface="Arial" panose="020B0604020202020204" pitchFamily="34" charset="0"/>
              <a:ea typeface="宋体" panose="02010600030101010101" pitchFamily="2" charset="-122"/>
            </a:endParaRPr>
          </a:p>
          <a:p>
            <a:pPr indent="406400">
              <a:lnSpc>
                <a:spcPct val="110000"/>
              </a:lnSpc>
              <a:extLst>
                <a:ext uri="{35155182-B16C-46BC-9424-99874614C6A1}">
                  <wpsdc:indentchars xmlns:wpsdc="http://www.wps.cn/officeDocument/2017/drawingmlCustomData" val="200" checksum="1740828767"/>
                </a:ext>
              </a:extLst>
            </a:pPr>
            <a:r>
              <a:rPr lang="en-US" altLang="zh-CN" sz="1600" dirty="0">
                <a:latin typeface="Arial" panose="020B0604020202020204" pitchFamily="34" charset="0"/>
                <a:ea typeface="宋体" panose="02010600030101010101" pitchFamily="2" charset="-122"/>
              </a:rPr>
              <a:t>3</a:t>
            </a:r>
            <a:endParaRPr lang="zh-CN" altLang="zh-CN" sz="1600" dirty="0">
              <a:latin typeface="Arial" panose="020B0604020202020204" pitchFamily="34" charset="0"/>
              <a:ea typeface="宋体" panose="02010600030101010101" pitchFamily="2" charset="-122"/>
            </a:endParaRPr>
          </a:p>
          <a:p>
            <a:pPr>
              <a:lnSpc>
                <a:spcPct val="110000"/>
              </a:lnSpc>
            </a:pPr>
            <a:r>
              <a:rPr lang="zh-CN" altLang="zh-CN" sz="1600" dirty="0">
                <a:latin typeface="Arial" panose="020B0604020202020204" pitchFamily="34" charset="0"/>
                <a:ea typeface="宋体" panose="02010600030101010101" pitchFamily="2" charset="-122"/>
              </a:rPr>
              <a:t>【数据规模】</a:t>
            </a:r>
            <a:endParaRPr lang="zh-CN" altLang="zh-CN" sz="1600" dirty="0">
              <a:latin typeface="Arial" panose="020B0604020202020204" pitchFamily="34" charset="0"/>
              <a:ea typeface="宋体" panose="02010600030101010101" pitchFamily="2" charset="-122"/>
            </a:endParaRPr>
          </a:p>
          <a:p>
            <a:pPr indent="406400">
              <a:lnSpc>
                <a:spcPct val="110000"/>
              </a:lnSpc>
              <a:extLst>
                <a:ext uri="{35155182-B16C-46BC-9424-99874614C6A1}">
                  <wpsdc:indentchars xmlns:wpsdc="http://www.wps.cn/officeDocument/2017/drawingmlCustomData" val="200" checksum="1740828767"/>
                </a:ext>
              </a:extLst>
            </a:pPr>
            <a:r>
              <a:rPr lang="zh-CN" altLang="zh-CN" sz="1600" dirty="0">
                <a:latin typeface="Arial" panose="020B0604020202020204" pitchFamily="34" charset="0"/>
                <a:ea typeface="宋体" panose="02010600030101010101" pitchFamily="2" charset="-122"/>
              </a:rPr>
              <a:t>对于</a:t>
            </a:r>
            <a:r>
              <a:rPr lang="en-US" altLang="zh-CN" sz="1600" dirty="0">
                <a:latin typeface="Arial" panose="020B0604020202020204" pitchFamily="34" charset="0"/>
                <a:ea typeface="宋体" panose="02010600030101010101" pitchFamily="2" charset="-122"/>
              </a:rPr>
              <a:t>30%</a:t>
            </a:r>
            <a:r>
              <a:rPr lang="zh-CN" altLang="zh-CN" sz="1600" dirty="0">
                <a:latin typeface="Arial" panose="020B0604020202020204" pitchFamily="34" charset="0"/>
                <a:ea typeface="宋体" panose="02010600030101010101" pitchFamily="2" charset="-122"/>
              </a:rPr>
              <a:t>的数据，</a:t>
            </a:r>
            <a:r>
              <a:rPr lang="en-US" altLang="zh-CN" sz="1600" dirty="0">
                <a:latin typeface="Arial" panose="020B0604020202020204" pitchFamily="34" charset="0"/>
                <a:ea typeface="宋体" panose="02010600030101010101" pitchFamily="2" charset="-122"/>
              </a:rPr>
              <a:t>M &lt;= 10</a:t>
            </a:r>
            <a:r>
              <a:rPr lang="zh-CN" altLang="zh-CN" sz="1600" dirty="0">
                <a:latin typeface="Arial" panose="020B0604020202020204" pitchFamily="34" charset="0"/>
                <a:ea typeface="宋体" panose="02010600030101010101" pitchFamily="2" charset="-122"/>
              </a:rPr>
              <a:t>；</a:t>
            </a:r>
            <a:endParaRPr lang="zh-CN" altLang="zh-CN" sz="1600" dirty="0">
              <a:latin typeface="Arial" panose="020B0604020202020204" pitchFamily="34" charset="0"/>
              <a:ea typeface="宋体" panose="02010600030101010101" pitchFamily="2" charset="-122"/>
            </a:endParaRPr>
          </a:p>
          <a:p>
            <a:pPr indent="406400">
              <a:lnSpc>
                <a:spcPct val="110000"/>
              </a:lnSpc>
              <a:extLst>
                <a:ext uri="{35155182-B16C-46BC-9424-99874614C6A1}">
                  <wpsdc:indentchars xmlns:wpsdc="http://www.wps.cn/officeDocument/2017/drawingmlCustomData" val="200" checksum="1740828767"/>
                </a:ext>
              </a:extLst>
            </a:pPr>
            <a:r>
              <a:rPr lang="zh-CN" altLang="zh-CN" sz="1600" dirty="0">
                <a:latin typeface="Arial" panose="020B0604020202020204" pitchFamily="34" charset="0"/>
                <a:ea typeface="宋体" panose="02010600030101010101" pitchFamily="2" charset="-122"/>
              </a:rPr>
              <a:t>对于全部的数据，</a:t>
            </a:r>
            <a:r>
              <a:rPr lang="en-US" altLang="zh-CN" sz="1600" dirty="0">
                <a:latin typeface="Arial" panose="020B0604020202020204" pitchFamily="34" charset="0"/>
                <a:ea typeface="宋体" panose="02010600030101010101" pitchFamily="2" charset="-122"/>
              </a:rPr>
              <a:t>M &lt;= 100</a:t>
            </a:r>
            <a:r>
              <a:rPr lang="zh-CN" altLang="zh-CN" sz="1600" dirty="0">
                <a:latin typeface="Arial" panose="020B0604020202020204" pitchFamily="34" charset="0"/>
                <a:ea typeface="宋体" panose="02010600030101010101" pitchFamily="2" charset="-122"/>
              </a:rPr>
              <a:t>。</a:t>
            </a:r>
            <a:endParaRPr lang="zh-CN" altLang="en-US" sz="1600"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Box 3"/>
          <p:cNvSpPr txBox="1"/>
          <p:nvPr/>
        </p:nvSpPr>
        <p:spPr>
          <a:xfrm>
            <a:off x="773113" y="-44767"/>
            <a:ext cx="4608512" cy="6946900"/>
          </a:xfrm>
          <a:prstGeom prst="rect">
            <a:avLst/>
          </a:prstGeom>
          <a:noFill/>
          <a:ln w="9525">
            <a:noFill/>
          </a:ln>
        </p:spPr>
        <p:txBody>
          <a:bodyPr anchor="t">
            <a:spAutoFit/>
          </a:bodyPr>
          <a:p>
            <a:pPr>
              <a:lnSpc>
                <a:spcPct val="110000"/>
              </a:lnSpc>
            </a:pPr>
            <a:r>
              <a:rPr lang="en-US" altLang="zh-CN" sz="1500" dirty="0">
                <a:latin typeface="Arial" panose="020B0604020202020204" pitchFamily="34" charset="0"/>
                <a:ea typeface="宋体" panose="02010600030101010101" pitchFamily="2" charset="-122"/>
              </a:rPr>
              <a:t>#include&lt;iostream&gt;</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using namespace std;</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int tot,m,i;</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int t[102], v[102];</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long sumV, sumT, best;</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void search(int d){</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	if(sumT&gt;tot) return;//</a:t>
            </a:r>
            <a:r>
              <a:rPr lang="zh-CN" altLang="en-US" sz="1500" dirty="0">
                <a:latin typeface="Arial" panose="020B0604020202020204" pitchFamily="34" charset="0"/>
                <a:ea typeface="宋体" panose="02010600030101010101" pitchFamily="2" charset="-122"/>
              </a:rPr>
              <a:t>超时 </a:t>
            </a:r>
            <a:endParaRPr lang="zh-CN" altLang="en-US" sz="1500" dirty="0">
              <a:latin typeface="Arial" panose="020B0604020202020204" pitchFamily="34" charset="0"/>
              <a:ea typeface="宋体" panose="02010600030101010101" pitchFamily="2" charset="-122"/>
            </a:endParaRPr>
          </a:p>
          <a:p>
            <a:pPr>
              <a:lnSpc>
                <a:spcPct val="110000"/>
              </a:lnSpc>
            </a:pPr>
            <a:r>
              <a:rPr lang="zh-CN" altLang="en-US" sz="1500" dirty="0">
                <a:latin typeface="Arial" panose="020B0604020202020204" pitchFamily="34" charset="0"/>
                <a:ea typeface="宋体" panose="02010600030101010101" pitchFamily="2" charset="-122"/>
              </a:rPr>
              <a:t>	</a:t>
            </a:r>
            <a:r>
              <a:rPr lang="en-US" altLang="zh-CN" sz="1500" dirty="0">
                <a:latin typeface="Arial" panose="020B0604020202020204" pitchFamily="34" charset="0"/>
                <a:ea typeface="宋体" panose="02010600030101010101" pitchFamily="2" charset="-122"/>
              </a:rPr>
              <a:t>if(d==m+1) {</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	  if (sumV&gt;best) best=sumV;//</a:t>
            </a:r>
            <a:r>
              <a:rPr lang="zh-CN" altLang="en-US" sz="1500" dirty="0">
                <a:latin typeface="Arial" panose="020B0604020202020204" pitchFamily="34" charset="0"/>
                <a:ea typeface="宋体" panose="02010600030101010101" pitchFamily="2" charset="-122"/>
              </a:rPr>
              <a:t>更优 </a:t>
            </a:r>
            <a:endParaRPr lang="zh-CN" altLang="en-US" sz="1500" dirty="0">
              <a:latin typeface="Arial" panose="020B0604020202020204" pitchFamily="34" charset="0"/>
              <a:ea typeface="宋体" panose="02010600030101010101" pitchFamily="2" charset="-122"/>
            </a:endParaRPr>
          </a:p>
          <a:p>
            <a:pPr>
              <a:lnSpc>
                <a:spcPct val="110000"/>
              </a:lnSpc>
            </a:pPr>
            <a:r>
              <a:rPr lang="zh-CN" altLang="en-US" sz="1500" dirty="0">
                <a:latin typeface="Arial" panose="020B0604020202020204" pitchFamily="34" charset="0"/>
                <a:ea typeface="宋体" panose="02010600030101010101" pitchFamily="2" charset="-122"/>
              </a:rPr>
              <a:t>	  </a:t>
            </a:r>
            <a:r>
              <a:rPr lang="en-US" altLang="zh-CN" sz="1500" dirty="0">
                <a:latin typeface="Arial" panose="020B0604020202020204" pitchFamily="34" charset="0"/>
                <a:ea typeface="宋体" panose="02010600030101010101" pitchFamily="2" charset="-122"/>
              </a:rPr>
              <a:t>return;</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	} </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	search(d+1);//</a:t>
            </a:r>
            <a:r>
              <a:rPr lang="zh-CN" altLang="en-US" sz="1500" dirty="0">
                <a:latin typeface="Arial" panose="020B0604020202020204" pitchFamily="34" charset="0"/>
                <a:ea typeface="宋体" panose="02010600030101010101" pitchFamily="2" charset="-122"/>
              </a:rPr>
              <a:t>不取 </a:t>
            </a:r>
            <a:endParaRPr lang="zh-CN" altLang="en-US" sz="1500" dirty="0">
              <a:latin typeface="Arial" panose="020B0604020202020204" pitchFamily="34" charset="0"/>
              <a:ea typeface="宋体" panose="02010600030101010101" pitchFamily="2" charset="-122"/>
            </a:endParaRPr>
          </a:p>
          <a:p>
            <a:pPr>
              <a:lnSpc>
                <a:spcPct val="110000"/>
              </a:lnSpc>
            </a:pPr>
            <a:r>
              <a:rPr lang="zh-CN" altLang="en-US" sz="1500" dirty="0">
                <a:latin typeface="Arial" panose="020B0604020202020204" pitchFamily="34" charset="0"/>
                <a:ea typeface="宋体" panose="02010600030101010101" pitchFamily="2" charset="-122"/>
              </a:rPr>
              <a:t>	</a:t>
            </a:r>
            <a:r>
              <a:rPr lang="en-US" altLang="zh-CN" sz="1500" dirty="0">
                <a:latin typeface="Arial" panose="020B0604020202020204" pitchFamily="34" charset="0"/>
                <a:ea typeface="宋体" panose="02010600030101010101" pitchFamily="2" charset="-122"/>
              </a:rPr>
              <a:t>sumV=sumV+v[d];</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	sumT=sumT+t[d]; </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	search(d+1);//</a:t>
            </a:r>
            <a:r>
              <a:rPr lang="zh-CN" altLang="en-US" sz="1500" dirty="0">
                <a:latin typeface="Arial" panose="020B0604020202020204" pitchFamily="34" charset="0"/>
                <a:ea typeface="宋体" panose="02010600030101010101" pitchFamily="2" charset="-122"/>
              </a:rPr>
              <a:t>取 </a:t>
            </a:r>
            <a:endParaRPr lang="zh-CN" altLang="en-US" sz="1500" dirty="0">
              <a:latin typeface="Arial" panose="020B0604020202020204" pitchFamily="34" charset="0"/>
              <a:ea typeface="宋体" panose="02010600030101010101" pitchFamily="2" charset="-122"/>
            </a:endParaRPr>
          </a:p>
          <a:p>
            <a:pPr>
              <a:lnSpc>
                <a:spcPct val="110000"/>
              </a:lnSpc>
            </a:pPr>
            <a:r>
              <a:rPr lang="zh-CN" altLang="en-US" sz="1500" dirty="0">
                <a:latin typeface="Arial" panose="020B0604020202020204" pitchFamily="34" charset="0"/>
                <a:ea typeface="宋体" panose="02010600030101010101" pitchFamily="2" charset="-122"/>
              </a:rPr>
              <a:t>	</a:t>
            </a:r>
            <a:r>
              <a:rPr lang="en-US" altLang="zh-CN" sz="1500" dirty="0">
                <a:latin typeface="Arial" panose="020B0604020202020204" pitchFamily="34" charset="0"/>
                <a:ea typeface="宋体" panose="02010600030101010101" pitchFamily="2" charset="-122"/>
              </a:rPr>
              <a:t>sumV=sumV-v[d];</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	sumT=sumT-t[d];</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	return;</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int main(){</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	cin&gt;&gt;tot&gt;&gt;m;</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	for(int i=1; i&lt;=m; i++)</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	  cin&gt;&gt;t[i]&gt;&gt;v[i];</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	search(1);</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	cout&lt;&lt;best&lt;&lt;endl;</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	return 0;</a:t>
            </a:r>
            <a:endParaRPr lang="en-US" altLang="zh-CN" sz="1500" dirty="0">
              <a:latin typeface="Arial" panose="020B0604020202020204" pitchFamily="34" charset="0"/>
              <a:ea typeface="宋体" panose="02010600030101010101" pitchFamily="2" charset="-122"/>
            </a:endParaRPr>
          </a:p>
          <a:p>
            <a:pPr>
              <a:lnSpc>
                <a:spcPct val="110000"/>
              </a:lnSpc>
            </a:pPr>
            <a:r>
              <a:rPr lang="en-US" altLang="zh-CN" sz="1500" dirty="0">
                <a:latin typeface="Arial" panose="020B0604020202020204" pitchFamily="34" charset="0"/>
                <a:ea typeface="宋体" panose="02010600030101010101" pitchFamily="2" charset="-122"/>
              </a:rPr>
              <a:t>}</a:t>
            </a:r>
            <a:endParaRPr lang="en-US" altLang="zh-CN" sz="1500" dirty="0">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TextBox 7"/>
          <p:cNvSpPr txBox="1"/>
          <p:nvPr/>
        </p:nvSpPr>
        <p:spPr>
          <a:xfrm>
            <a:off x="598170" y="811530"/>
            <a:ext cx="11106785" cy="5015865"/>
          </a:xfrm>
          <a:prstGeom prst="rect">
            <a:avLst/>
          </a:prstGeom>
          <a:noFill/>
          <a:ln w="9525">
            <a:noFill/>
          </a:ln>
        </p:spPr>
        <p:txBody>
          <a:bodyPr wrap="square" anchor="t">
            <a:spAutoFit/>
          </a:bodyPr>
          <a:p>
            <a:r>
              <a:rPr lang="zh-CN" altLang="zh-CN" sz="2000" b="1" dirty="0">
                <a:latin typeface="Arial" panose="020B0604020202020204" pitchFamily="34" charset="0"/>
                <a:ea typeface="宋体" panose="02010600030101010101" pitchFamily="2" charset="-122"/>
              </a:rPr>
              <a:t>问题描述</a:t>
            </a:r>
            <a:endParaRPr lang="zh-CN" altLang="zh-CN" sz="2000" dirty="0">
              <a:latin typeface="Arial" panose="020B0604020202020204" pitchFamily="34" charset="0"/>
              <a:ea typeface="宋体" panose="02010600030101010101" pitchFamily="2" charset="-122"/>
            </a:endParaRPr>
          </a:p>
          <a:p>
            <a:pPr indent="508000">
              <a:extLst>
                <a:ext uri="{35155182-B16C-46BC-9424-99874614C6A1}">
                  <wpsdc:indentchars xmlns:wpsdc="http://www.wps.cn/officeDocument/2017/drawingmlCustomData" val="200" checksum="282533468"/>
                </a:ext>
              </a:extLst>
            </a:pPr>
            <a:r>
              <a:rPr lang="zh-CN" altLang="zh-CN" sz="2000" dirty="0">
                <a:latin typeface="Arial" panose="020B0604020202020204" pitchFamily="34" charset="0"/>
                <a:ea typeface="宋体" panose="02010600030101010101" pitchFamily="2" charset="-122"/>
              </a:rPr>
              <a:t>有一个箱子容量为</a:t>
            </a:r>
            <a:r>
              <a:rPr lang="en-US" altLang="zh-CN" sz="2000" dirty="0">
                <a:latin typeface="Arial" panose="020B0604020202020204" pitchFamily="34" charset="0"/>
                <a:ea typeface="宋体" panose="02010600030101010101" pitchFamily="2" charset="-122"/>
              </a:rPr>
              <a:t>V</a:t>
            </a:r>
            <a:r>
              <a:rPr lang="zh-CN" altLang="zh-CN" sz="2000" dirty="0">
                <a:latin typeface="Arial" panose="020B0604020202020204" pitchFamily="34" charset="0"/>
                <a:ea typeface="宋体" panose="02010600030101010101" pitchFamily="2" charset="-122"/>
              </a:rPr>
              <a:t>（正整数，</a:t>
            </a:r>
            <a:r>
              <a:rPr lang="en-US" altLang="zh-CN" sz="2000" dirty="0">
                <a:latin typeface="Arial" panose="020B0604020202020204" pitchFamily="34" charset="0"/>
                <a:ea typeface="宋体" panose="02010600030101010101" pitchFamily="2" charset="-122"/>
              </a:rPr>
              <a:t>0</a:t>
            </a:r>
            <a:r>
              <a:rPr lang="zh-CN" altLang="zh-CN"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V</a:t>
            </a:r>
            <a:r>
              <a:rPr lang="zh-CN" altLang="zh-CN"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20000</a:t>
            </a:r>
            <a:r>
              <a:rPr lang="zh-CN" altLang="zh-CN" sz="2000" dirty="0">
                <a:latin typeface="Arial" panose="020B0604020202020204" pitchFamily="34" charset="0"/>
                <a:ea typeface="宋体" panose="02010600030101010101" pitchFamily="2" charset="-122"/>
              </a:rPr>
              <a:t>），同时有</a:t>
            </a:r>
            <a:r>
              <a:rPr lang="en-US" altLang="zh-CN" sz="2000" dirty="0">
                <a:latin typeface="Arial" panose="020B0604020202020204" pitchFamily="34" charset="0"/>
                <a:ea typeface="宋体" panose="02010600030101010101" pitchFamily="2" charset="-122"/>
              </a:rPr>
              <a:t>n</a:t>
            </a:r>
            <a:r>
              <a:rPr lang="zh-CN" altLang="zh-CN" sz="2000" dirty="0">
                <a:latin typeface="Arial" panose="020B0604020202020204" pitchFamily="34" charset="0"/>
                <a:ea typeface="宋体" panose="02010600030101010101" pitchFamily="2" charset="-122"/>
              </a:rPr>
              <a:t>个物品（</a:t>
            </a:r>
            <a:r>
              <a:rPr lang="en-US" altLang="zh-CN" sz="2000" dirty="0">
                <a:latin typeface="Arial" panose="020B0604020202020204" pitchFamily="34" charset="0"/>
                <a:ea typeface="宋体" panose="02010600030101010101" pitchFamily="2" charset="-122"/>
              </a:rPr>
              <a:t>0</a:t>
            </a:r>
            <a:r>
              <a:rPr lang="zh-CN" altLang="zh-CN"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n</a:t>
            </a:r>
            <a:r>
              <a:rPr lang="zh-CN" altLang="zh-CN"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30</a:t>
            </a:r>
            <a:r>
              <a:rPr lang="zh-CN" altLang="zh-CN" sz="2000" dirty="0">
                <a:latin typeface="Arial" panose="020B0604020202020204" pitchFamily="34" charset="0"/>
                <a:ea typeface="宋体" panose="02010600030101010101" pitchFamily="2" charset="-122"/>
              </a:rPr>
              <a:t>，每个物品有一个体积（正整数）。</a:t>
            </a:r>
            <a:endParaRPr lang="zh-CN" altLang="zh-CN" sz="2000" dirty="0">
              <a:latin typeface="Arial" panose="020B0604020202020204" pitchFamily="34" charset="0"/>
              <a:ea typeface="宋体" panose="02010600030101010101" pitchFamily="2" charset="-122"/>
            </a:endParaRPr>
          </a:p>
          <a:p>
            <a:pPr indent="508000">
              <a:extLst>
                <a:ext uri="{35155182-B16C-46BC-9424-99874614C6A1}">
                  <wpsdc:indentchars xmlns:wpsdc="http://www.wps.cn/officeDocument/2017/drawingmlCustomData" val="200" checksum="282533468"/>
                </a:ext>
              </a:extLst>
            </a:pPr>
            <a:r>
              <a:rPr lang="zh-CN" altLang="zh-CN" sz="2000" dirty="0">
                <a:latin typeface="Arial" panose="020B0604020202020204" pitchFamily="34" charset="0"/>
                <a:ea typeface="宋体" panose="02010600030101010101" pitchFamily="2" charset="-122"/>
              </a:rPr>
              <a:t>要求</a:t>
            </a:r>
            <a:r>
              <a:rPr lang="en-US" altLang="zh-CN" sz="2000" dirty="0">
                <a:latin typeface="Arial" panose="020B0604020202020204" pitchFamily="34" charset="0"/>
                <a:ea typeface="宋体" panose="02010600030101010101" pitchFamily="2" charset="-122"/>
              </a:rPr>
              <a:t>n</a:t>
            </a:r>
            <a:r>
              <a:rPr lang="zh-CN" altLang="zh-CN" sz="2000" dirty="0">
                <a:latin typeface="Arial" panose="020B0604020202020204" pitchFamily="34" charset="0"/>
                <a:ea typeface="宋体" panose="02010600030101010101" pitchFamily="2" charset="-122"/>
              </a:rPr>
              <a:t>个物品中，任取若干个装入箱内，使箱子的剩余空间为最小。</a:t>
            </a:r>
            <a:endParaRPr lang="zh-CN" altLang="zh-CN" sz="2000" dirty="0">
              <a:latin typeface="Arial" panose="020B0604020202020204" pitchFamily="34" charset="0"/>
              <a:ea typeface="宋体" panose="02010600030101010101" pitchFamily="2" charset="-122"/>
            </a:endParaRPr>
          </a:p>
          <a:p>
            <a:r>
              <a:rPr lang="zh-CN" altLang="zh-CN" sz="2000" b="1" dirty="0">
                <a:latin typeface="Arial" panose="020B0604020202020204" pitchFamily="34" charset="0"/>
                <a:ea typeface="宋体" panose="02010600030101010101" pitchFamily="2" charset="-122"/>
              </a:rPr>
              <a:t>样例</a:t>
            </a:r>
            <a:endParaRPr lang="zh-CN" altLang="zh-CN" sz="2000" dirty="0">
              <a:latin typeface="Arial" panose="020B0604020202020204" pitchFamily="34" charset="0"/>
              <a:ea typeface="宋体" panose="02010600030101010101" pitchFamily="2" charset="-122"/>
            </a:endParaRPr>
          </a:p>
          <a:p>
            <a:r>
              <a:rPr lang="zh-CN" altLang="zh-CN" sz="2000" dirty="0">
                <a:latin typeface="Arial" panose="020B0604020202020204" pitchFamily="34" charset="0"/>
                <a:ea typeface="宋体" panose="02010600030101010101" pitchFamily="2" charset="-122"/>
              </a:rPr>
              <a:t>输入：</a:t>
            </a:r>
            <a:endParaRPr lang="zh-CN" altLang="zh-CN" sz="2000" dirty="0">
              <a:latin typeface="Arial" panose="020B0604020202020204" pitchFamily="34" charset="0"/>
              <a:ea typeface="宋体" panose="02010600030101010101" pitchFamily="2" charset="-122"/>
            </a:endParaRPr>
          </a:p>
          <a:p>
            <a:pPr indent="508000" algn="l">
              <a:buNone/>
              <a:extLst>
                <a:ext uri="{35155182-B16C-46BC-9424-99874614C6A1}">
                  <wpsdc:indentchars xmlns:wpsdc="http://www.wps.cn/officeDocument/2017/drawingmlCustomData" val="200" checksum="282533468"/>
                </a:ext>
              </a:extLst>
            </a:pPr>
            <a:r>
              <a:rPr lang="en-US" altLang="zh-CN" sz="2000" dirty="0">
                <a:latin typeface="Arial" panose="020B0604020202020204" pitchFamily="34" charset="0"/>
                <a:ea typeface="宋体" panose="02010600030101010101" pitchFamily="2" charset="-122"/>
              </a:rPr>
              <a:t>24</a:t>
            </a:r>
            <a:r>
              <a:rPr lang="zh-CN" altLang="zh-CN" sz="2000" dirty="0">
                <a:latin typeface="Arial" panose="020B0604020202020204" pitchFamily="34" charset="0"/>
                <a:ea typeface="宋体" panose="02010600030101010101" pitchFamily="2" charset="-122"/>
                <a:cs typeface="+mn-ea"/>
              </a:rPr>
              <a:t>     一个整数，表示箱子容量</a:t>
            </a:r>
            <a:endParaRPr lang="zh-CN" altLang="zh-CN" sz="2000" dirty="0">
              <a:latin typeface="Arial" panose="020B0604020202020204" pitchFamily="34" charset="0"/>
              <a:ea typeface="宋体" panose="02010600030101010101" pitchFamily="2" charset="-122"/>
              <a:cs typeface="+mn-ea"/>
            </a:endParaRPr>
          </a:p>
          <a:p>
            <a:pPr indent="508000" algn="l">
              <a:buNone/>
              <a:extLst>
                <a:ext uri="{35155182-B16C-46BC-9424-99874614C6A1}">
                  <wpsdc:indentchars xmlns:wpsdc="http://www.wps.cn/officeDocument/2017/drawingmlCustomData" val="200" checksum="282533468"/>
                </a:ext>
              </a:extLst>
            </a:pPr>
            <a:r>
              <a:rPr lang="zh-CN" altLang="zh-CN" sz="2000" dirty="0">
                <a:latin typeface="Arial" panose="020B0604020202020204" pitchFamily="34" charset="0"/>
                <a:ea typeface="宋体" panose="02010600030101010101" pitchFamily="2" charset="-122"/>
                <a:cs typeface="+mn-ea"/>
              </a:rPr>
              <a:t>6       一个整数，表示有n个物品</a:t>
            </a:r>
            <a:endParaRPr lang="zh-CN" altLang="zh-CN" sz="2000" dirty="0">
              <a:latin typeface="Arial" panose="020B0604020202020204" pitchFamily="34" charset="0"/>
              <a:ea typeface="宋体" panose="02010600030101010101" pitchFamily="2" charset="-122"/>
              <a:cs typeface="+mn-ea"/>
            </a:endParaRPr>
          </a:p>
          <a:p>
            <a:pPr indent="508000" algn="l">
              <a:buNone/>
              <a:extLst>
                <a:ext uri="{35155182-B16C-46BC-9424-99874614C6A1}">
                  <wpsdc:indentchars xmlns:wpsdc="http://www.wps.cn/officeDocument/2017/drawingmlCustomData" val="200" checksum="282533468"/>
                </a:ext>
              </a:extLst>
            </a:pPr>
            <a:r>
              <a:rPr lang="zh-CN" altLang="zh-CN" sz="2000" dirty="0">
                <a:latin typeface="Arial" panose="020B0604020202020204" pitchFamily="34" charset="0"/>
                <a:ea typeface="宋体" panose="02010600030101010101" pitchFamily="2" charset="-122"/>
                <a:cs typeface="+mn-ea"/>
              </a:rPr>
              <a:t>8　   接下来n行，分别表示这n 个物品的各自体积</a:t>
            </a:r>
            <a:endParaRPr lang="zh-CN" altLang="zh-CN" sz="2000" dirty="0">
              <a:latin typeface="Arial" panose="020B0604020202020204" pitchFamily="34" charset="0"/>
              <a:ea typeface="宋体" panose="02010600030101010101" pitchFamily="2" charset="-122"/>
              <a:cs typeface="+mn-ea"/>
            </a:endParaRPr>
          </a:p>
          <a:p>
            <a:pPr indent="508000" algn="l">
              <a:buNone/>
              <a:extLst>
                <a:ext uri="{35155182-B16C-46BC-9424-99874614C6A1}">
                  <wpsdc:indentchars xmlns:wpsdc="http://www.wps.cn/officeDocument/2017/drawingmlCustomData" val="200" checksum="282533468"/>
                </a:ext>
              </a:extLst>
            </a:pPr>
            <a:r>
              <a:rPr lang="zh-CN" altLang="zh-CN" sz="2000" dirty="0">
                <a:latin typeface="Arial" panose="020B0604020202020204" pitchFamily="34" charset="0"/>
                <a:ea typeface="宋体" panose="02010600030101010101" pitchFamily="2" charset="-122"/>
                <a:cs typeface="+mn-ea"/>
              </a:rPr>
              <a:t>3</a:t>
            </a:r>
            <a:endParaRPr lang="zh-CN" altLang="zh-CN" sz="2000" dirty="0">
              <a:latin typeface="Arial" panose="020B0604020202020204" pitchFamily="34" charset="0"/>
              <a:ea typeface="宋体" panose="02010600030101010101" pitchFamily="2" charset="-122"/>
              <a:cs typeface="+mn-ea"/>
            </a:endParaRPr>
          </a:p>
          <a:p>
            <a:pPr indent="508000" algn="l">
              <a:buNone/>
              <a:extLst>
                <a:ext uri="{35155182-B16C-46BC-9424-99874614C6A1}">
                  <wpsdc:indentchars xmlns:wpsdc="http://www.wps.cn/officeDocument/2017/drawingmlCustomData" val="200" checksum="282533468"/>
                </a:ext>
              </a:extLst>
            </a:pPr>
            <a:r>
              <a:rPr lang="zh-CN" altLang="zh-CN" sz="2000" dirty="0">
                <a:latin typeface="Arial" panose="020B0604020202020204" pitchFamily="34" charset="0"/>
                <a:ea typeface="宋体" panose="02010600030101010101" pitchFamily="2" charset="-122"/>
                <a:cs typeface="+mn-ea"/>
              </a:rPr>
              <a:t>12</a:t>
            </a:r>
            <a:endParaRPr lang="zh-CN" altLang="zh-CN" sz="2000" dirty="0">
              <a:latin typeface="Arial" panose="020B0604020202020204" pitchFamily="34" charset="0"/>
              <a:ea typeface="宋体" panose="02010600030101010101" pitchFamily="2" charset="-122"/>
              <a:cs typeface="+mn-ea"/>
            </a:endParaRPr>
          </a:p>
          <a:p>
            <a:pPr indent="508000" algn="l">
              <a:buNone/>
              <a:extLst>
                <a:ext uri="{35155182-B16C-46BC-9424-99874614C6A1}">
                  <wpsdc:indentchars xmlns:wpsdc="http://www.wps.cn/officeDocument/2017/drawingmlCustomData" val="200" checksum="282533468"/>
                </a:ext>
              </a:extLst>
            </a:pPr>
            <a:r>
              <a:rPr lang="zh-CN" altLang="zh-CN" sz="2000" dirty="0">
                <a:latin typeface="Arial" panose="020B0604020202020204" pitchFamily="34" charset="0"/>
                <a:ea typeface="宋体" panose="02010600030101010101" pitchFamily="2" charset="-122"/>
                <a:cs typeface="+mn-ea"/>
              </a:rPr>
              <a:t>7</a:t>
            </a:r>
            <a:endParaRPr lang="zh-CN" altLang="zh-CN" sz="2000" dirty="0">
              <a:latin typeface="Arial" panose="020B0604020202020204" pitchFamily="34" charset="0"/>
              <a:ea typeface="宋体" panose="02010600030101010101" pitchFamily="2" charset="-122"/>
              <a:cs typeface="+mn-ea"/>
            </a:endParaRPr>
          </a:p>
          <a:p>
            <a:pPr indent="508000" algn="l">
              <a:buNone/>
              <a:extLst>
                <a:ext uri="{35155182-B16C-46BC-9424-99874614C6A1}">
                  <wpsdc:indentchars xmlns:wpsdc="http://www.wps.cn/officeDocument/2017/drawingmlCustomData" val="200" checksum="282533468"/>
                </a:ext>
              </a:extLst>
            </a:pPr>
            <a:r>
              <a:rPr lang="zh-CN" altLang="zh-CN" sz="2000" dirty="0">
                <a:latin typeface="Arial" panose="020B0604020202020204" pitchFamily="34" charset="0"/>
                <a:ea typeface="宋体" panose="02010600030101010101" pitchFamily="2" charset="-122"/>
                <a:cs typeface="+mn-ea"/>
              </a:rPr>
              <a:t>9</a:t>
            </a:r>
            <a:endParaRPr lang="zh-CN" altLang="zh-CN" sz="2000" dirty="0">
              <a:latin typeface="Arial" panose="020B0604020202020204" pitchFamily="34" charset="0"/>
              <a:ea typeface="宋体" panose="02010600030101010101" pitchFamily="2" charset="-122"/>
              <a:cs typeface="+mn-ea"/>
            </a:endParaRPr>
          </a:p>
          <a:p>
            <a:pPr indent="508000" algn="l">
              <a:buNone/>
              <a:extLst>
                <a:ext uri="{35155182-B16C-46BC-9424-99874614C6A1}">
                  <wpsdc:indentchars xmlns:wpsdc="http://www.wps.cn/officeDocument/2017/drawingmlCustomData" val="200" checksum="282533468"/>
                </a:ext>
              </a:extLst>
            </a:pPr>
            <a:r>
              <a:rPr lang="zh-CN" altLang="zh-CN" sz="2000" dirty="0">
                <a:latin typeface="Arial" panose="020B0604020202020204" pitchFamily="34" charset="0"/>
                <a:ea typeface="宋体" panose="02010600030101010101" pitchFamily="2" charset="-122"/>
                <a:cs typeface="+mn-ea"/>
              </a:rPr>
              <a:t>7</a:t>
            </a:r>
            <a:endParaRPr lang="zh-CN" altLang="zh-CN" sz="2000" dirty="0">
              <a:latin typeface="Arial" panose="020B0604020202020204" pitchFamily="34" charset="0"/>
              <a:ea typeface="宋体" panose="02010600030101010101" pitchFamily="2" charset="-122"/>
              <a:cs typeface="+mn-ea"/>
            </a:endParaRPr>
          </a:p>
          <a:p>
            <a:r>
              <a:rPr lang="zh-CN" altLang="zh-CN" sz="2000" dirty="0">
                <a:latin typeface="Arial" panose="020B0604020202020204" pitchFamily="34" charset="0"/>
                <a:ea typeface="宋体" panose="02010600030101010101" pitchFamily="2" charset="-122"/>
              </a:rPr>
              <a:t>输出：</a:t>
            </a:r>
            <a:endParaRPr lang="zh-CN" altLang="zh-CN" sz="2000" dirty="0">
              <a:latin typeface="Arial" panose="020B0604020202020204" pitchFamily="34" charset="0"/>
              <a:ea typeface="宋体" panose="02010600030101010101" pitchFamily="2" charset="-122"/>
            </a:endParaRPr>
          </a:p>
          <a:p>
            <a:pPr indent="508000" algn="l">
              <a:buNone/>
              <a:extLst>
                <a:ext uri="{35155182-B16C-46BC-9424-99874614C6A1}">
                  <wpsdc:indentchars xmlns:wpsdc="http://www.wps.cn/officeDocument/2017/drawingmlCustomData" val="200" checksum="282533468"/>
                </a:ext>
              </a:extLst>
            </a:pPr>
            <a:r>
              <a:rPr lang="zh-CN" altLang="zh-CN" sz="2000" dirty="0">
                <a:latin typeface="Arial" panose="020B0604020202020204" pitchFamily="34" charset="0"/>
                <a:ea typeface="宋体" panose="02010600030101010101" pitchFamily="2" charset="-122"/>
                <a:cs typeface="+mn-ea"/>
              </a:rPr>
              <a:t>0　　一个整数，表示箱子剩余空间。</a:t>
            </a:r>
            <a:endParaRPr lang="zh-CN" altLang="zh-CN" sz="2000" dirty="0">
              <a:latin typeface="Arial" panose="020B0604020202020204" pitchFamily="34" charset="0"/>
              <a:ea typeface="宋体" panose="02010600030101010101" pitchFamily="2" charset="-122"/>
              <a:cs typeface="+mn-ea"/>
            </a:endParaRPr>
          </a:p>
        </p:txBody>
      </p:sp>
      <p:pic>
        <p:nvPicPr>
          <p:cNvPr id="32770" name="Picture 4"/>
          <p:cNvPicPr>
            <a:picLocks noChangeAspect="1"/>
          </p:cNvPicPr>
          <p:nvPr/>
        </p:nvPicPr>
        <p:blipFill>
          <a:blip r:embed="rId1"/>
          <a:stretch>
            <a:fillRect/>
          </a:stretch>
        </p:blipFill>
        <p:spPr>
          <a:xfrm>
            <a:off x="598170" y="180975"/>
            <a:ext cx="4968240" cy="36322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843280" y="1068705"/>
            <a:ext cx="5330190" cy="348551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3"/>
          <p:cNvSpPr>
            <a:spLocks noGrp="1"/>
          </p:cNvSpPr>
          <p:nvPr>
            <p:ph idx="1"/>
          </p:nvPr>
        </p:nvSpPr>
        <p:spPr>
          <a:xfrm>
            <a:off x="590550" y="775335"/>
            <a:ext cx="9373235" cy="5776595"/>
          </a:xfrm>
        </p:spPr>
        <p:txBody>
          <a:bodyPr vert="horz" wrap="square" lIns="91440" tIns="45720" rIns="91440" bIns="45720" anchor="t"/>
          <a:p>
            <a:pPr marL="0" indent="0">
              <a:lnSpc>
                <a:spcPct val="100000"/>
              </a:lnSpc>
              <a:spcBef>
                <a:spcPts val="0"/>
              </a:spcBef>
              <a:buNone/>
            </a:pPr>
            <a:r>
              <a:rPr lang="zh-CN" altLang="en-US" sz="2000" dirty="0"/>
              <a:t>问题描述</a:t>
            </a:r>
            <a:endParaRPr lang="zh-CN" altLang="en-US" sz="2000" dirty="0"/>
          </a:p>
          <a:p>
            <a:pPr marL="0" indent="508000">
              <a:lnSpc>
                <a:spcPct val="100000"/>
              </a:lnSpc>
              <a:spcBef>
                <a:spcPts val="0"/>
              </a:spcBef>
              <a:buNone/>
              <a:extLst>
                <a:ext uri="{35155182-B16C-46BC-9424-99874614C6A1}">
                  <wpsdc:indentchars xmlns:wpsdc="http://www.wps.cn/officeDocument/2017/drawingmlCustomData" val="200" checksum="282533468"/>
                </a:ext>
              </a:extLst>
            </a:pPr>
            <a:r>
              <a:rPr lang="zh-CN" altLang="en-US" sz="2000" dirty="0"/>
              <a:t>小修是个几何迷。她有一天画了一个正</a:t>
            </a:r>
            <a:r>
              <a:rPr lang="en-US" altLang="zh-CN" sz="2000" dirty="0"/>
              <a:t>n</a:t>
            </a:r>
            <a:r>
              <a:rPr lang="zh-CN" altLang="en-US" sz="2000" dirty="0"/>
              <a:t>边形，并且将</a:t>
            </a:r>
            <a:r>
              <a:rPr lang="en-US" altLang="zh-CN" sz="2000" dirty="0"/>
              <a:t>n</a:t>
            </a:r>
            <a:r>
              <a:rPr lang="zh-CN" altLang="en-US" sz="2000" dirty="0"/>
              <a:t>个顶点用</a:t>
            </a:r>
            <a:r>
              <a:rPr lang="en-US" altLang="zh-CN" sz="2000" dirty="0"/>
              <a:t>1,2,…,n</a:t>
            </a:r>
            <a:r>
              <a:rPr lang="zh-CN" altLang="en-US" sz="2000" dirty="0"/>
              <a:t>，这</a:t>
            </a:r>
            <a:r>
              <a:rPr lang="en-US" altLang="zh-CN" sz="2000" dirty="0"/>
              <a:t>n</a:t>
            </a:r>
            <a:r>
              <a:rPr lang="zh-CN" altLang="en-US" sz="2000" dirty="0"/>
              <a:t>个连续自然数随手编了一下号。然后她又画了一些不相交的对角线，如图所示。顶点旁的数字是小修随手编的号。她把所有的边和对角线都 写在一张纸上。对，她写了：</a:t>
            </a:r>
            <a:r>
              <a:rPr lang="en-US" altLang="zh-CN" sz="2000" dirty="0"/>
              <a:t>(1,3),(3,2),(2,4),(4,5),(5,1),(1,4),(3,4)</a:t>
            </a:r>
            <a:r>
              <a:rPr lang="zh-CN" altLang="en-US" sz="2000" dirty="0"/>
              <a:t>。</a:t>
            </a:r>
            <a:endParaRPr lang="zh-CN" altLang="en-US" sz="2000" dirty="0"/>
          </a:p>
          <a:p>
            <a:pPr marL="0" indent="508000">
              <a:lnSpc>
                <a:spcPct val="100000"/>
              </a:lnSpc>
              <a:spcBef>
                <a:spcPts val="0"/>
              </a:spcBef>
              <a:buNone/>
              <a:extLst>
                <a:ext uri="{35155182-B16C-46BC-9424-99874614C6A1}">
                  <wpsdc:indentchars xmlns:wpsdc="http://www.wps.cn/officeDocument/2017/drawingmlCustomData" val="200" checksum="282533468"/>
                </a:ext>
              </a:extLst>
            </a:pPr>
            <a:r>
              <a:rPr lang="zh-CN" altLang="en-US" sz="2000" dirty="0"/>
              <a:t>过了几个星期，她无意中发现了这张写着字的纸，可是怎么也找不着那个几何图形了。她很想把</a:t>
            </a:r>
            <a:r>
              <a:rPr lang="en-US" altLang="zh-CN" sz="2000" dirty="0"/>
              <a:t>n</a:t>
            </a:r>
            <a:r>
              <a:rPr lang="zh-CN" altLang="en-US" sz="2000" dirty="0"/>
              <a:t>边形的编号复原，可是试了一天也没弄出来。你能帮助她吗？</a:t>
            </a:r>
            <a:endParaRPr lang="zh-CN" altLang="en-US" sz="2000" dirty="0"/>
          </a:p>
          <a:p>
            <a:pPr marL="0" indent="0">
              <a:lnSpc>
                <a:spcPct val="100000"/>
              </a:lnSpc>
              <a:spcBef>
                <a:spcPts val="0"/>
              </a:spcBef>
              <a:buNone/>
            </a:pPr>
            <a:r>
              <a:rPr lang="zh-CN" altLang="en-US" sz="2000" dirty="0">
                <a:sym typeface="+mn-ea"/>
              </a:rPr>
              <a:t>输入数据</a:t>
            </a:r>
            <a:endParaRPr lang="zh-CN" altLang="en-US" sz="2000" dirty="0"/>
          </a:p>
          <a:p>
            <a:pPr marL="0" indent="508000">
              <a:lnSpc>
                <a:spcPct val="100000"/>
              </a:lnSpc>
              <a:spcBef>
                <a:spcPts val="0"/>
              </a:spcBef>
              <a:buNone/>
              <a:extLst>
                <a:ext uri="{35155182-B16C-46BC-9424-99874614C6A1}">
                  <wpsdc:indentchars xmlns:wpsdc="http://www.wps.cn/officeDocument/2017/drawingmlCustomData" val="200" checksum="282533468"/>
                </a:ext>
              </a:extLst>
            </a:pPr>
            <a:r>
              <a:rPr lang="zh-CN" altLang="en-US" sz="2000" dirty="0">
                <a:sym typeface="+mn-ea"/>
              </a:rPr>
              <a:t>第一行</a:t>
            </a:r>
            <a:r>
              <a:rPr lang="en-US" altLang="zh-CN" sz="2000" dirty="0">
                <a:sym typeface="+mn-ea"/>
              </a:rPr>
              <a:t>n</a:t>
            </a:r>
            <a:r>
              <a:rPr lang="zh-CN" altLang="en-US" sz="2000" dirty="0">
                <a:sym typeface="+mn-ea"/>
              </a:rPr>
              <a:t>（</a:t>
            </a:r>
            <a:r>
              <a:rPr lang="en-US" altLang="zh-CN" sz="2000" dirty="0">
                <a:sym typeface="+mn-ea"/>
              </a:rPr>
              <a:t>n&lt;=50</a:t>
            </a:r>
            <a:r>
              <a:rPr lang="zh-CN" altLang="en-US" sz="2000" dirty="0">
                <a:sym typeface="+mn-ea"/>
              </a:rPr>
              <a:t>）。</a:t>
            </a:r>
            <a:endParaRPr lang="zh-CN" altLang="en-US" sz="2000" dirty="0"/>
          </a:p>
          <a:p>
            <a:pPr marL="0" indent="508000">
              <a:lnSpc>
                <a:spcPct val="100000"/>
              </a:lnSpc>
              <a:spcBef>
                <a:spcPts val="0"/>
              </a:spcBef>
              <a:buNone/>
              <a:extLst>
                <a:ext uri="{35155182-B16C-46BC-9424-99874614C6A1}">
                  <wpsdc:indentchars xmlns:wpsdc="http://www.wps.cn/officeDocument/2017/drawingmlCustomData" val="200" checksum="282533468"/>
                </a:ext>
              </a:extLst>
            </a:pPr>
            <a:r>
              <a:rPr lang="zh-CN" altLang="en-US" sz="2000" dirty="0">
                <a:sym typeface="+mn-ea"/>
              </a:rPr>
              <a:t>下面的若干行每行两个数</a:t>
            </a:r>
            <a:r>
              <a:rPr lang="en-US" altLang="zh-CN" sz="2000" dirty="0">
                <a:sym typeface="+mn-ea"/>
              </a:rPr>
              <a:t>a,b</a:t>
            </a:r>
            <a:r>
              <a:rPr lang="zh-CN" altLang="en-US" sz="2000" dirty="0">
                <a:sym typeface="+mn-ea"/>
              </a:rPr>
              <a:t>，表示纸上写着（</a:t>
            </a:r>
            <a:r>
              <a:rPr lang="en-US" altLang="zh-CN" sz="2000" dirty="0">
                <a:sym typeface="+mn-ea"/>
              </a:rPr>
              <a:t>a,b</a:t>
            </a:r>
            <a:r>
              <a:rPr lang="zh-CN" altLang="en-US" sz="2000" dirty="0">
                <a:sym typeface="+mn-ea"/>
              </a:rPr>
              <a:t>）。</a:t>
            </a:r>
            <a:endParaRPr lang="zh-CN" altLang="en-US" sz="2000" dirty="0"/>
          </a:p>
          <a:p>
            <a:pPr marL="0" indent="0">
              <a:lnSpc>
                <a:spcPct val="100000"/>
              </a:lnSpc>
              <a:spcBef>
                <a:spcPts val="0"/>
              </a:spcBef>
              <a:buNone/>
            </a:pPr>
            <a:r>
              <a:rPr lang="zh-CN" altLang="en-US" sz="2000" dirty="0">
                <a:sym typeface="+mn-ea"/>
              </a:rPr>
              <a:t>输出数据</a:t>
            </a:r>
            <a:endParaRPr lang="zh-CN" altLang="en-US" sz="2000" dirty="0"/>
          </a:p>
          <a:p>
            <a:pPr marL="0" indent="508000">
              <a:lnSpc>
                <a:spcPct val="100000"/>
              </a:lnSpc>
              <a:spcBef>
                <a:spcPts val="0"/>
              </a:spcBef>
              <a:buNone/>
              <a:extLst>
                <a:ext uri="{35155182-B16C-46BC-9424-99874614C6A1}">
                  <wpsdc:indentchars xmlns:wpsdc="http://www.wps.cn/officeDocument/2017/drawingmlCustomData" val="200" checksum="282533468"/>
                </a:ext>
              </a:extLst>
            </a:pPr>
            <a:r>
              <a:rPr lang="zh-CN" altLang="en-US" sz="2000" dirty="0">
                <a:sym typeface="+mn-ea"/>
              </a:rPr>
              <a:t>仅一行，按顺序依次输出顶点的编号，每两个之间用一个空格隔开，行末不要有多余空格。对于上面的例子，你的输出应该是</a:t>
            </a:r>
            <a:r>
              <a:rPr lang="en-US" altLang="zh-CN" sz="2000" dirty="0">
                <a:sym typeface="+mn-ea"/>
              </a:rPr>
              <a:t>1 3 2 4 5</a:t>
            </a:r>
            <a:r>
              <a:rPr lang="zh-CN" altLang="en-US" sz="2000" dirty="0">
                <a:sym typeface="+mn-ea"/>
              </a:rPr>
              <a:t>。</a:t>
            </a:r>
            <a:endParaRPr lang="zh-CN" altLang="en-US" sz="2000" dirty="0"/>
          </a:p>
          <a:p>
            <a:pPr marL="0" indent="508000">
              <a:lnSpc>
                <a:spcPct val="100000"/>
              </a:lnSpc>
              <a:spcBef>
                <a:spcPts val="0"/>
              </a:spcBef>
              <a:buNone/>
              <a:extLst>
                <a:ext uri="{35155182-B16C-46BC-9424-99874614C6A1}">
                  <wpsdc:indentchars xmlns:wpsdc="http://www.wps.cn/officeDocument/2017/drawingmlCustomData" val="200" checksum="282533468"/>
                </a:ext>
              </a:extLst>
            </a:pPr>
            <a:r>
              <a:rPr lang="en-US" altLang="zh-CN" sz="2000" dirty="0">
                <a:sym typeface="+mn-ea"/>
              </a:rPr>
              <a:t>1 5 4 2 3</a:t>
            </a:r>
            <a:r>
              <a:rPr lang="zh-CN" altLang="en-US" sz="2000" dirty="0">
                <a:sym typeface="+mn-ea"/>
              </a:rPr>
              <a:t>也是符合题目要求的。两者区别只是逆时针和顺时针而已。</a:t>
            </a:r>
            <a:endParaRPr lang="zh-CN" altLang="en-US" sz="2000" dirty="0"/>
          </a:p>
          <a:p>
            <a:pPr marL="0" indent="508000">
              <a:lnSpc>
                <a:spcPct val="100000"/>
              </a:lnSpc>
              <a:spcBef>
                <a:spcPts val="0"/>
              </a:spcBef>
              <a:buNone/>
              <a:extLst>
                <a:ext uri="{35155182-B16C-46BC-9424-99874614C6A1}">
                  <wpsdc:indentchars xmlns:wpsdc="http://www.wps.cn/officeDocument/2017/drawingmlCustomData" val="200" checksum="282533468"/>
                </a:ext>
              </a:extLst>
            </a:pPr>
            <a:r>
              <a:rPr lang="zh-CN" altLang="en-US" sz="2000" dirty="0">
                <a:sym typeface="+mn-ea"/>
              </a:rPr>
              <a:t>但是你的输出只能是</a:t>
            </a:r>
            <a:r>
              <a:rPr lang="en-US" altLang="zh-CN" sz="2000" dirty="0">
                <a:sym typeface="+mn-ea"/>
              </a:rPr>
              <a:t>1 3 2 4 5! </a:t>
            </a:r>
            <a:r>
              <a:rPr lang="zh-CN" altLang="en-US" sz="2000" dirty="0">
                <a:sym typeface="+mn-ea"/>
              </a:rPr>
              <a:t>也就是说你必须把两个符合要求的输出比较大小（先比较第一位；第一位相等就比较第二位；第二位相等就</a:t>
            </a:r>
            <a:r>
              <a:rPr lang="en-US" altLang="zh-CN" sz="2000" dirty="0">
                <a:sym typeface="+mn-ea"/>
              </a:rPr>
              <a:t>……</a:t>
            </a:r>
            <a:r>
              <a:rPr lang="zh-CN" altLang="en-US" sz="2000" dirty="0">
                <a:sym typeface="+mn-ea"/>
              </a:rPr>
              <a:t>以此类推），你的输出应该是较小者。</a:t>
            </a:r>
            <a:endParaRPr lang="zh-CN" altLang="en-US" sz="2000" dirty="0"/>
          </a:p>
          <a:p>
            <a:pPr marL="0" indent="574675" eaLnBrk="1" hangingPunct="1">
              <a:lnSpc>
                <a:spcPct val="150000"/>
              </a:lnSpc>
              <a:buNone/>
            </a:pPr>
            <a:endParaRPr lang="zh-CN" altLang="en-US" sz="2000" dirty="0"/>
          </a:p>
        </p:txBody>
      </p:sp>
      <p:pic>
        <p:nvPicPr>
          <p:cNvPr id="34818" name="Picture 4" descr="5"/>
          <p:cNvPicPr>
            <a:picLocks noChangeAspect="1"/>
          </p:cNvPicPr>
          <p:nvPr/>
        </p:nvPicPr>
        <p:blipFill>
          <a:blip r:embed="rId1"/>
          <a:stretch>
            <a:fillRect/>
          </a:stretch>
        </p:blipFill>
        <p:spPr>
          <a:xfrm>
            <a:off x="10135870" y="5147945"/>
            <a:ext cx="2021840" cy="1528445"/>
          </a:xfrm>
          <a:prstGeom prst="rect">
            <a:avLst/>
          </a:prstGeom>
          <a:noFill/>
          <a:ln w="9525">
            <a:noFill/>
          </a:ln>
        </p:spPr>
      </p:pic>
      <p:sp>
        <p:nvSpPr>
          <p:cNvPr id="34819" name="Rectangle 5"/>
          <p:cNvSpPr>
            <a:spLocks noGrp="1"/>
          </p:cNvSpPr>
          <p:nvPr>
            <p:ph type="title"/>
          </p:nvPr>
        </p:nvSpPr>
        <p:spPr>
          <a:xfrm>
            <a:off x="590550" y="-85090"/>
            <a:ext cx="3822065" cy="692150"/>
          </a:xfrm>
        </p:spPr>
        <p:txBody>
          <a:bodyPr vert="horz" wrap="square" lIns="91440" tIns="45720" rIns="91440" bIns="45720" anchor="b"/>
          <a:p>
            <a:pPr eaLnBrk="1" hangingPunct="1"/>
            <a:r>
              <a:rPr lang="en-US" altLang="zh-CN" dirty="0">
                <a:sym typeface="+mn-ea"/>
              </a:rPr>
              <a:t>resume</a:t>
            </a:r>
            <a:r>
              <a:rPr lang="zh-CN" altLang="en-US" dirty="0">
                <a:sym typeface="+mn-ea"/>
              </a:rPr>
              <a:t>问题。</a:t>
            </a:r>
            <a:endParaRPr lang="zh-CN" altLang="en-US" dirty="0"/>
          </a:p>
        </p:txBody>
      </p:sp>
      <p:sp>
        <p:nvSpPr>
          <p:cNvPr id="35843" name="Rectangle 3"/>
          <p:cNvSpPr txBox="1"/>
          <p:nvPr/>
        </p:nvSpPr>
        <p:spPr>
          <a:xfrm>
            <a:off x="10296525" y="775335"/>
            <a:ext cx="1367155" cy="3897630"/>
          </a:xfrm>
          <a:prstGeom prst="rect">
            <a:avLst/>
          </a:prstGeom>
          <a:noFill/>
          <a:ln w="9525">
            <a:noFill/>
          </a:ln>
        </p:spPr>
        <p:txBody>
          <a:bodyPr anchor="t"/>
          <a:p>
            <a:pPr defTabSz="914400">
              <a:lnSpc>
                <a:spcPct val="110000"/>
              </a:lnSpc>
              <a:buClr>
                <a:schemeClr val="hlink"/>
              </a:buClr>
              <a:buSzPct val="70000"/>
              <a:buFont typeface="Wingdings" panose="05000000000000000000" pitchFamily="2" charset="2"/>
              <a:buNone/>
            </a:pPr>
            <a:r>
              <a:rPr lang="zh-CN" altLang="en-US" sz="2000" dirty="0">
                <a:latin typeface="Arial" panose="020B0604020202020204" pitchFamily="34" charset="0"/>
                <a:ea typeface="宋体" panose="02010600030101010101" pitchFamily="2" charset="-122"/>
              </a:rPr>
              <a:t>输入样例</a:t>
            </a:r>
            <a:endParaRPr lang="zh-CN" altLang="en-US" sz="2000" dirty="0">
              <a:latin typeface="Arial" panose="020B0604020202020204" pitchFamily="34" charset="0"/>
              <a:ea typeface="宋体" panose="02010600030101010101" pitchFamily="2" charset="-122"/>
            </a:endParaRPr>
          </a:p>
          <a:p>
            <a:pPr defTabSz="914400">
              <a:lnSpc>
                <a:spcPct val="110000"/>
              </a:lnSpc>
              <a:buClr>
                <a:schemeClr val="hlink"/>
              </a:buClr>
              <a:buSzPct val="70000"/>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5</a:t>
            </a:r>
            <a:endParaRPr lang="en-US" altLang="zh-CN" sz="2000" dirty="0">
              <a:latin typeface="Arial" panose="020B0604020202020204" pitchFamily="34" charset="0"/>
              <a:ea typeface="宋体" panose="02010600030101010101" pitchFamily="2" charset="-122"/>
            </a:endParaRPr>
          </a:p>
          <a:p>
            <a:pPr defTabSz="914400">
              <a:lnSpc>
                <a:spcPct val="110000"/>
              </a:lnSpc>
              <a:buClr>
                <a:schemeClr val="hlink"/>
              </a:buClr>
              <a:buSzPct val="70000"/>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1 3</a:t>
            </a:r>
            <a:endParaRPr lang="en-US" altLang="zh-CN" sz="2000" dirty="0">
              <a:latin typeface="Arial" panose="020B0604020202020204" pitchFamily="34" charset="0"/>
              <a:ea typeface="宋体" panose="02010600030101010101" pitchFamily="2" charset="-122"/>
            </a:endParaRPr>
          </a:p>
          <a:p>
            <a:pPr defTabSz="914400">
              <a:lnSpc>
                <a:spcPct val="110000"/>
              </a:lnSpc>
              <a:buClr>
                <a:schemeClr val="hlink"/>
              </a:buClr>
              <a:buSzPct val="70000"/>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3 2</a:t>
            </a:r>
            <a:endParaRPr lang="en-US" altLang="zh-CN" sz="2000" dirty="0">
              <a:latin typeface="Arial" panose="020B0604020202020204" pitchFamily="34" charset="0"/>
              <a:ea typeface="宋体" panose="02010600030101010101" pitchFamily="2" charset="-122"/>
            </a:endParaRPr>
          </a:p>
          <a:p>
            <a:pPr defTabSz="914400">
              <a:lnSpc>
                <a:spcPct val="110000"/>
              </a:lnSpc>
              <a:buClr>
                <a:schemeClr val="hlink"/>
              </a:buClr>
              <a:buSzPct val="70000"/>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2 4</a:t>
            </a:r>
            <a:endParaRPr lang="en-US" altLang="zh-CN" sz="2000" dirty="0">
              <a:latin typeface="Arial" panose="020B0604020202020204" pitchFamily="34" charset="0"/>
              <a:ea typeface="宋体" panose="02010600030101010101" pitchFamily="2" charset="-122"/>
            </a:endParaRPr>
          </a:p>
          <a:p>
            <a:pPr defTabSz="914400">
              <a:lnSpc>
                <a:spcPct val="110000"/>
              </a:lnSpc>
              <a:buClr>
                <a:schemeClr val="hlink"/>
              </a:buClr>
              <a:buSzPct val="70000"/>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4 5</a:t>
            </a:r>
            <a:endParaRPr lang="en-US" altLang="zh-CN" sz="2000" dirty="0">
              <a:latin typeface="Arial" panose="020B0604020202020204" pitchFamily="34" charset="0"/>
              <a:ea typeface="宋体" panose="02010600030101010101" pitchFamily="2" charset="-122"/>
            </a:endParaRPr>
          </a:p>
          <a:p>
            <a:pPr defTabSz="914400">
              <a:lnSpc>
                <a:spcPct val="110000"/>
              </a:lnSpc>
              <a:buClr>
                <a:schemeClr val="hlink"/>
              </a:buClr>
              <a:buSzPct val="70000"/>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5 1</a:t>
            </a:r>
            <a:endParaRPr lang="en-US" altLang="zh-CN" sz="2000" dirty="0">
              <a:latin typeface="Arial" panose="020B0604020202020204" pitchFamily="34" charset="0"/>
              <a:ea typeface="宋体" panose="02010600030101010101" pitchFamily="2" charset="-122"/>
            </a:endParaRPr>
          </a:p>
          <a:p>
            <a:pPr defTabSz="914400">
              <a:lnSpc>
                <a:spcPct val="110000"/>
              </a:lnSpc>
              <a:buClr>
                <a:schemeClr val="hlink"/>
              </a:buClr>
              <a:buSzPct val="70000"/>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1 4</a:t>
            </a:r>
            <a:endParaRPr lang="en-US" altLang="zh-CN" sz="2000" dirty="0">
              <a:latin typeface="Arial" panose="020B0604020202020204" pitchFamily="34" charset="0"/>
              <a:ea typeface="宋体" panose="02010600030101010101" pitchFamily="2" charset="-122"/>
            </a:endParaRPr>
          </a:p>
          <a:p>
            <a:pPr defTabSz="914400">
              <a:lnSpc>
                <a:spcPct val="110000"/>
              </a:lnSpc>
              <a:buClr>
                <a:schemeClr val="hlink"/>
              </a:buClr>
              <a:buSzPct val="70000"/>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3 4</a:t>
            </a:r>
            <a:endParaRPr lang="en-US" altLang="zh-CN" sz="2000" dirty="0">
              <a:latin typeface="Arial" panose="020B0604020202020204" pitchFamily="34" charset="0"/>
              <a:ea typeface="宋体" panose="02010600030101010101" pitchFamily="2" charset="-122"/>
            </a:endParaRPr>
          </a:p>
          <a:p>
            <a:pPr defTabSz="914400">
              <a:lnSpc>
                <a:spcPct val="110000"/>
              </a:lnSpc>
              <a:buClr>
                <a:schemeClr val="hlink"/>
              </a:buClr>
              <a:buSzPct val="70000"/>
              <a:buFont typeface="Wingdings" panose="05000000000000000000" pitchFamily="2" charset="2"/>
              <a:buNone/>
            </a:pPr>
            <a:r>
              <a:rPr lang="zh-CN" altLang="en-US" sz="2000" dirty="0">
                <a:latin typeface="Arial" panose="020B0604020202020204" pitchFamily="34" charset="0"/>
                <a:ea typeface="宋体" panose="02010600030101010101" pitchFamily="2" charset="-122"/>
              </a:rPr>
              <a:t>输出样例</a:t>
            </a:r>
            <a:endParaRPr lang="zh-CN" altLang="en-US" sz="2000" dirty="0">
              <a:latin typeface="Arial" panose="020B0604020202020204" pitchFamily="34" charset="0"/>
              <a:ea typeface="宋体" panose="02010600030101010101" pitchFamily="2" charset="-122"/>
            </a:endParaRPr>
          </a:p>
          <a:p>
            <a:pPr defTabSz="914400">
              <a:lnSpc>
                <a:spcPct val="110000"/>
              </a:lnSpc>
              <a:buClr>
                <a:schemeClr val="hlink"/>
              </a:buClr>
              <a:buSzPct val="70000"/>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1 3 2 4 5</a:t>
            </a:r>
            <a:endParaRPr lang="en-US" altLang="zh-CN" sz="2000" dirty="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xfrm>
            <a:off x="831850" y="124460"/>
            <a:ext cx="2735263" cy="628650"/>
          </a:xfrm>
        </p:spPr>
        <p:txBody>
          <a:bodyPr vert="horz" wrap="square" lIns="91440" tIns="45720" rIns="91440" bIns="45720" anchor="b"/>
          <a:p>
            <a:pPr eaLnBrk="1" hangingPunct="1"/>
            <a:r>
              <a:rPr lang="zh-CN" altLang="en-US" sz="3800" dirty="0"/>
              <a:t>算法分析</a:t>
            </a:r>
            <a:endParaRPr lang="zh-CN" altLang="en-US" sz="3800" dirty="0"/>
          </a:p>
        </p:txBody>
      </p:sp>
      <p:sp>
        <p:nvSpPr>
          <p:cNvPr id="36866" name="Rectangle 3"/>
          <p:cNvSpPr>
            <a:spLocks noGrp="1"/>
          </p:cNvSpPr>
          <p:nvPr>
            <p:ph idx="1"/>
          </p:nvPr>
        </p:nvSpPr>
        <p:spPr>
          <a:xfrm>
            <a:off x="725805" y="908050"/>
            <a:ext cx="11053445" cy="1189355"/>
          </a:xfrm>
        </p:spPr>
        <p:txBody>
          <a:bodyPr vert="horz" wrap="square" lIns="91440" tIns="45720" rIns="91440" bIns="45720" anchor="t"/>
          <a:p>
            <a:pPr marL="0" indent="574675" eaLnBrk="1" hangingPunct="1">
              <a:lnSpc>
                <a:spcPct val="100000"/>
              </a:lnSpc>
              <a:buNone/>
            </a:pPr>
            <a:r>
              <a:rPr lang="zh-CN" altLang="en-US" sz="2000" dirty="0"/>
              <a:t>首先我们不要被题目所迷惑，我们可以抛开点之间的几何位置，其实这个</a:t>
            </a:r>
            <a:r>
              <a:rPr lang="en-US" altLang="zh-CN" sz="2000" dirty="0"/>
              <a:t>n</a:t>
            </a:r>
            <a:r>
              <a:rPr lang="zh-CN" altLang="en-US" sz="2000" dirty="0"/>
              <a:t>多边形的顶点顺序其实就是一个</a:t>
            </a:r>
            <a:r>
              <a:rPr lang="en-US" altLang="zh-CN" sz="2000" dirty="0"/>
              <a:t>1</a:t>
            </a:r>
            <a:r>
              <a:rPr lang="zh-CN" altLang="en-US" sz="2000" dirty="0"/>
              <a:t>到</a:t>
            </a:r>
            <a:r>
              <a:rPr lang="en-US" altLang="zh-CN" sz="2000" dirty="0"/>
              <a:t>n</a:t>
            </a:r>
            <a:r>
              <a:rPr lang="zh-CN" altLang="en-US" sz="2000" dirty="0"/>
              <a:t>的排列</a:t>
            </a:r>
            <a:r>
              <a:rPr lang="en-US" altLang="zh-CN" sz="2000" dirty="0"/>
              <a:t>A1,A2,…,An</a:t>
            </a:r>
            <a:r>
              <a:rPr lang="zh-CN" altLang="en-US" sz="2000" dirty="0"/>
              <a:t>，但是，要求满足</a:t>
            </a:r>
            <a:r>
              <a:rPr lang="en-US" altLang="zh-CN" sz="2000" dirty="0"/>
              <a:t>A1-A2,A2-A3,…,An-1-An,An-A1</a:t>
            </a:r>
            <a:r>
              <a:rPr lang="zh-CN" altLang="en-US" sz="2000" dirty="0"/>
              <a:t>之间有边（其实就是图论中的哈密乐顿圈）。</a:t>
            </a:r>
            <a:endParaRPr lang="zh-CN" altLang="en-US" sz="2000" dirty="0"/>
          </a:p>
        </p:txBody>
      </p:sp>
      <p:sp>
        <p:nvSpPr>
          <p:cNvPr id="379908" name="Rectangle 4"/>
          <p:cNvSpPr>
            <a:spLocks noChangeArrowheads="1"/>
          </p:cNvSpPr>
          <p:nvPr/>
        </p:nvSpPr>
        <p:spPr bwMode="auto">
          <a:xfrm>
            <a:off x="725805" y="2224405"/>
            <a:ext cx="10725785" cy="485775"/>
          </a:xfrm>
          <a:prstGeom prst="rect">
            <a:avLst/>
          </a:prstGeom>
          <a:noFill/>
          <a:ln w="9525">
            <a:noFill/>
            <a:miter lim="800000"/>
          </a:ln>
        </p:spPr>
        <p:txBody>
          <a:bodyPr/>
          <a:lstStyle/>
          <a:p>
            <a:pPr marL="0" marR="0" lvl="0" indent="575945" algn="l" defTabSz="914400" rtl="0" eaLnBrk="1" fontAlgn="base" latinLnBrk="0" hangingPunct="1">
              <a:lnSpc>
                <a:spcPct val="100000"/>
              </a:lnSpc>
              <a:spcBef>
                <a:spcPct val="0"/>
              </a:spcBef>
              <a:spcAft>
                <a:spcPct val="0"/>
              </a:spcAft>
              <a:buClr>
                <a:schemeClr val="hlink"/>
              </a:buClr>
              <a:buSzPct val="70000"/>
              <a:buFontTx/>
              <a:buNone/>
              <a:defRPr/>
            </a:pPr>
            <a:r>
              <a:rPr kumimoji="0" lang="zh-CN" altLang="en-US" sz="2000" i="0" u="none" strike="noStrike" kern="1200" cap="none" spc="0" normalizeH="0" baseline="0" noProof="0" dirty="0">
                <a:ln>
                  <a:noFill/>
                </a:ln>
                <a:solidFill>
                  <a:schemeClr val="tx1"/>
                </a:solidFill>
                <a:effectLst/>
                <a:uLnTx/>
                <a:uFillTx/>
                <a:latin typeface="+mn-lt"/>
                <a:ea typeface="+mn-ea"/>
                <a:cs typeface="+mn-cs"/>
              </a:rPr>
              <a:t>由于题目中</a:t>
            </a:r>
            <a:r>
              <a:rPr kumimoji="0" lang="en-US" altLang="zh-CN" sz="2000" i="0" u="none" strike="noStrike" kern="1200" cap="none" spc="0" normalizeH="0" baseline="0" noProof="0" dirty="0">
                <a:ln>
                  <a:noFill/>
                </a:ln>
                <a:solidFill>
                  <a:schemeClr val="tx1"/>
                </a:solidFill>
                <a:effectLst/>
                <a:uLnTx/>
                <a:uFillTx/>
                <a:latin typeface="+mn-lt"/>
                <a:ea typeface="+mn-ea"/>
                <a:cs typeface="+mn-cs"/>
              </a:rPr>
              <a:t>n&lt;=50</a:t>
            </a:r>
            <a:r>
              <a:rPr kumimoji="0" lang="zh-CN" altLang="en-US" sz="2000" i="0" u="none" strike="noStrike" kern="1200" cap="none" spc="0" normalizeH="0" baseline="0" noProof="0" dirty="0">
                <a:ln>
                  <a:noFill/>
                </a:ln>
                <a:solidFill>
                  <a:schemeClr val="tx1"/>
                </a:solidFill>
                <a:effectLst/>
                <a:uLnTx/>
                <a:uFillTx/>
                <a:latin typeface="+mn-lt"/>
                <a:ea typeface="+mn-ea"/>
                <a:cs typeface="+mn-cs"/>
              </a:rPr>
              <a:t>，所以我们只要一一枚举每一个排列，判断一下就可以了。</a:t>
            </a:r>
            <a:endParaRPr kumimoji="0" lang="zh-CN" altLang="en-US" sz="2000" i="0" u="none" strike="noStrike" kern="1200" cap="none" spc="0" normalizeH="0" baseline="0" noProof="0" dirty="0">
              <a:ln>
                <a:noFill/>
              </a:ln>
              <a:solidFill>
                <a:schemeClr val="tx1"/>
              </a:solidFill>
              <a:effectLst/>
              <a:uLnTx/>
              <a:uFillTx/>
              <a:latin typeface="+mn-lt"/>
              <a:ea typeface="+mn-ea"/>
              <a:cs typeface="+mn-cs"/>
            </a:endParaRPr>
          </a:p>
        </p:txBody>
      </p:sp>
      <p:sp>
        <p:nvSpPr>
          <p:cNvPr id="379909" name="Rectangle 5"/>
          <p:cNvSpPr>
            <a:spLocks noChangeArrowheads="1"/>
          </p:cNvSpPr>
          <p:nvPr/>
        </p:nvSpPr>
        <p:spPr bwMode="auto">
          <a:xfrm>
            <a:off x="725805" y="2710180"/>
            <a:ext cx="10832465" cy="775335"/>
          </a:xfrm>
          <a:prstGeom prst="rect">
            <a:avLst/>
          </a:prstGeom>
          <a:noFill/>
          <a:ln w="9525">
            <a:noFill/>
            <a:miter lim="800000"/>
          </a:ln>
        </p:spPr>
        <p:txBody>
          <a:bodyPr/>
          <a:lstStyle/>
          <a:p>
            <a:pPr marL="0" marR="0" lvl="0" indent="575945" algn="l" defTabSz="914400" rtl="0" eaLnBrk="1" fontAlgn="base" latinLnBrk="0" hangingPunct="1">
              <a:lnSpc>
                <a:spcPct val="100000"/>
              </a:lnSpc>
              <a:spcBef>
                <a:spcPct val="0"/>
              </a:spcBef>
              <a:spcAft>
                <a:spcPct val="0"/>
              </a:spcAft>
              <a:buClr>
                <a:schemeClr val="hlink"/>
              </a:buClr>
              <a:buSzPct val="70000"/>
              <a:buFontTx/>
              <a:buNone/>
              <a:defRPr/>
            </a:pPr>
            <a:r>
              <a:rPr kumimoji="0" lang="zh-CN" altLang="en-US" sz="2000" i="0" u="none" strike="noStrike" kern="1200" cap="none" spc="0" normalizeH="0" baseline="0" noProof="0" dirty="0">
                <a:ln>
                  <a:noFill/>
                </a:ln>
                <a:solidFill>
                  <a:schemeClr val="tx1"/>
                </a:solidFill>
                <a:effectLst/>
                <a:uLnTx/>
                <a:uFillTx/>
                <a:latin typeface="+mn-lt"/>
                <a:ea typeface="+mn-ea"/>
                <a:cs typeface="+mn-cs"/>
              </a:rPr>
              <a:t>另外还有一点，输出要求最小。处理这一点的方法就是从小到大枚举下一个点的编号。起点的选择也应该从小到大（其实以</a:t>
            </a:r>
            <a:r>
              <a:rPr kumimoji="0" lang="en-US" altLang="zh-CN" sz="2000" i="0" u="none" strike="noStrike" kern="1200" cap="none" spc="0" normalizeH="0" baseline="0" noProof="0" dirty="0">
                <a:ln>
                  <a:noFill/>
                </a:ln>
                <a:solidFill>
                  <a:schemeClr val="tx1"/>
                </a:solidFill>
                <a:effectLst/>
                <a:uLnTx/>
                <a:uFillTx/>
                <a:latin typeface="+mn-lt"/>
                <a:ea typeface="+mn-ea"/>
                <a:cs typeface="+mn-cs"/>
              </a:rPr>
              <a:t>1</a:t>
            </a:r>
            <a:r>
              <a:rPr kumimoji="0" lang="zh-CN" altLang="en-US" sz="2000" i="0" u="none" strike="noStrike" kern="1200" cap="none" spc="0" normalizeH="0" baseline="0" noProof="0" dirty="0">
                <a:ln>
                  <a:noFill/>
                </a:ln>
                <a:solidFill>
                  <a:schemeClr val="tx1"/>
                </a:solidFill>
                <a:effectLst/>
                <a:uLnTx/>
                <a:uFillTx/>
                <a:latin typeface="+mn-lt"/>
                <a:ea typeface="+mn-ea"/>
                <a:cs typeface="+mn-cs"/>
              </a:rPr>
              <a:t>为起点肯定可以找到一个满足条件的排列）。</a:t>
            </a:r>
            <a:endParaRPr kumimoji="0" lang="zh-CN" altLang="en-US" sz="2000" i="0" u="none" strike="noStrike" kern="1200" cap="none" spc="0" normalizeH="0" baseline="0" noProof="0" dirty="0">
              <a:ln>
                <a:noFill/>
              </a:ln>
              <a:solidFill>
                <a:schemeClr val="tx1"/>
              </a:solidFill>
              <a:effectLst/>
              <a:uLnTx/>
              <a:uFillTx/>
              <a:latin typeface="+mn-lt"/>
              <a:ea typeface="+mn-ea"/>
              <a:cs typeface="+mn-cs"/>
            </a:endParaRPr>
          </a:p>
        </p:txBody>
      </p:sp>
      <p:sp>
        <p:nvSpPr>
          <p:cNvPr id="36869" name="Rectangle 2"/>
          <p:cNvSpPr txBox="1"/>
          <p:nvPr/>
        </p:nvSpPr>
        <p:spPr>
          <a:xfrm>
            <a:off x="725805" y="4076700"/>
            <a:ext cx="6118860" cy="1254760"/>
          </a:xfrm>
          <a:prstGeom prst="rect">
            <a:avLst/>
          </a:prstGeom>
          <a:noFill/>
          <a:ln w="9525">
            <a:noFill/>
          </a:ln>
        </p:spPr>
        <p:txBody>
          <a:bodyPr anchor="t"/>
          <a:p>
            <a:pPr indent="576580" defTabSz="914400">
              <a:buClr>
                <a:schemeClr val="hlink"/>
              </a:buClr>
              <a:buSzPct val="70000"/>
              <a:buFont typeface="Wingdings" panose="05000000000000000000" pitchFamily="2" charset="2"/>
              <a:buNone/>
            </a:pPr>
            <a:r>
              <a:rPr lang="zh-CN" altLang="en-US" sz="2000" dirty="0">
                <a:latin typeface="Arial" panose="020B0604020202020204" pitchFamily="34" charset="0"/>
                <a:ea typeface="宋体" panose="02010600030101010101" pitchFamily="2" charset="-122"/>
              </a:rPr>
              <a:t>状态：第</a:t>
            </a:r>
            <a:r>
              <a:rPr lang="en-US" altLang="zh-CN" sz="2000" dirty="0" err="1">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个数字</a:t>
            </a:r>
            <a:r>
              <a:rPr lang="en-US" altLang="zh-CN" sz="2000" dirty="0">
                <a:latin typeface="Arial" panose="020B0604020202020204" pitchFamily="34" charset="0"/>
                <a:ea typeface="宋体" panose="02010600030101010101" pitchFamily="2" charset="-122"/>
              </a:rPr>
              <a:t>a[</a:t>
            </a:r>
            <a:r>
              <a:rPr lang="en-US" altLang="zh-CN" sz="2000" dirty="0" err="1">
                <a:latin typeface="Arial" panose="020B0604020202020204" pitchFamily="34" charset="0"/>
                <a:ea typeface="宋体" panose="02010600030101010101" pitchFamily="2" charset="-122"/>
              </a:rPr>
              <a:t>i</a:t>
            </a:r>
            <a:r>
              <a:rPr lang="en-US" altLang="zh-CN" sz="2000" dirty="0">
                <a:latin typeface="Arial" panose="020B0604020202020204" pitchFamily="34" charset="0"/>
                <a:ea typeface="宋体" panose="02010600030101010101" pitchFamily="2" charset="-122"/>
              </a:rPr>
              <a:t>]</a:t>
            </a:r>
            <a:endParaRPr lang="en-US" altLang="zh-CN" sz="2000" dirty="0">
              <a:latin typeface="Arial" panose="020B0604020202020204" pitchFamily="34" charset="0"/>
              <a:ea typeface="宋体" panose="02010600030101010101" pitchFamily="2" charset="-122"/>
            </a:endParaRPr>
          </a:p>
          <a:p>
            <a:pPr indent="576580" defTabSz="914400">
              <a:buClr>
                <a:schemeClr val="hlink"/>
              </a:buClr>
              <a:buSzPct val="70000"/>
              <a:buFont typeface="Wingdings" panose="05000000000000000000" pitchFamily="2" charset="2"/>
              <a:buNone/>
            </a:pPr>
            <a:r>
              <a:rPr lang="zh-CN" altLang="en-US" sz="2000" dirty="0">
                <a:latin typeface="Arial" panose="020B0604020202020204" pitchFamily="34" charset="0"/>
                <a:ea typeface="宋体" panose="02010600030101010101" pitchFamily="2" charset="-122"/>
              </a:rPr>
              <a:t>产生状态：</a:t>
            </a:r>
            <a:r>
              <a:rPr lang="en-US" altLang="zh-CN" sz="2000">
                <a:latin typeface="Arial" panose="020B0604020202020204" pitchFamily="34" charset="0"/>
                <a:ea typeface="宋体" panose="02010600030101010101" pitchFamily="2" charset="-122"/>
              </a:rPr>
              <a:t>for (i=1;i&lt;=n;i++)</a:t>
            </a:r>
            <a:r>
              <a:rPr lang="zh-CN" altLang="en-US" sz="2000" dirty="0">
                <a:latin typeface="Arial" panose="020B0604020202020204" pitchFamily="34" charset="0"/>
                <a:ea typeface="宋体" panose="02010600030101010101" pitchFamily="2" charset="-122"/>
              </a:rPr>
              <a:t>　</a:t>
            </a:r>
            <a:endParaRPr lang="zh-CN" altLang="en-US" sz="2000" dirty="0">
              <a:latin typeface="Arial" panose="020B0604020202020204" pitchFamily="34" charset="0"/>
              <a:ea typeface="宋体" panose="02010600030101010101" pitchFamily="2" charset="-122"/>
            </a:endParaRPr>
          </a:p>
          <a:p>
            <a:pPr indent="576580" defTabSz="914400">
              <a:buClr>
                <a:schemeClr val="hlink"/>
              </a:buClr>
              <a:buSzPct val="70000"/>
              <a:buFont typeface="Wingdings" panose="05000000000000000000" pitchFamily="2" charset="2"/>
              <a:buNone/>
            </a:pPr>
            <a:r>
              <a:rPr lang="zh-CN" altLang="en-US" sz="2000" dirty="0">
                <a:latin typeface="Arial" panose="020B0604020202020204" pitchFamily="34" charset="0"/>
                <a:ea typeface="宋体" panose="02010600030101010101" pitchFamily="2" charset="-122"/>
              </a:rPr>
              <a:t>约束条件：</a:t>
            </a:r>
            <a:r>
              <a:rPr lang="en-US" altLang="zh-CN" sz="2000" dirty="0">
                <a:latin typeface="Arial" panose="020B0604020202020204" pitchFamily="34" charset="0"/>
                <a:ea typeface="宋体" panose="02010600030101010101" pitchFamily="2" charset="-122"/>
              </a:rPr>
              <a:t>(!</a:t>
            </a:r>
            <a:r>
              <a:rPr lang="en-US" altLang="zh-CN" sz="2000" dirty="0" err="1">
                <a:latin typeface="Arial" panose="020B0604020202020204" pitchFamily="34" charset="0"/>
                <a:ea typeface="宋体" panose="02010600030101010101" pitchFamily="2" charset="-122"/>
              </a:rPr>
              <a:t>vis</a:t>
            </a:r>
            <a:r>
              <a:rPr lang="en-US" altLang="zh-CN" sz="2000" dirty="0">
                <a:latin typeface="Arial" panose="020B0604020202020204" pitchFamily="34" charset="0"/>
                <a:ea typeface="宋体" panose="02010600030101010101" pitchFamily="2" charset="-122"/>
              </a:rPr>
              <a:t>[</a:t>
            </a:r>
            <a:r>
              <a:rPr lang="en-US" altLang="zh-CN" sz="2000" dirty="0" err="1">
                <a:latin typeface="Arial" panose="020B0604020202020204" pitchFamily="34" charset="0"/>
                <a:ea typeface="宋体" panose="02010600030101010101" pitchFamily="2" charset="-122"/>
              </a:rPr>
              <a:t>i</a:t>
            </a:r>
            <a:r>
              <a:rPr lang="en-US" altLang="zh-CN" sz="2000" dirty="0">
                <a:latin typeface="Arial" panose="020B0604020202020204" pitchFamily="34" charset="0"/>
                <a:ea typeface="宋体" panose="02010600030101010101" pitchFamily="2" charset="-122"/>
              </a:rPr>
              <a:t>] &amp;&amp; g[a[d-1]][</a:t>
            </a:r>
            <a:r>
              <a:rPr lang="en-US" altLang="zh-CN" sz="2000" dirty="0" err="1">
                <a:latin typeface="Arial" panose="020B0604020202020204" pitchFamily="34" charset="0"/>
                <a:ea typeface="宋体" panose="02010600030101010101" pitchFamily="2" charset="-122"/>
              </a:rPr>
              <a:t>i</a:t>
            </a:r>
            <a:r>
              <a:rPr lang="en-US" altLang="zh-CN" sz="2000" dirty="0">
                <a:latin typeface="Arial" panose="020B0604020202020204" pitchFamily="34" charset="0"/>
                <a:ea typeface="宋体" panose="02010600030101010101" pitchFamily="2" charset="-122"/>
              </a:rPr>
              <a:t>]) </a:t>
            </a:r>
            <a:endParaRPr lang="en-US" altLang="zh-CN" sz="2000" dirty="0">
              <a:latin typeface="Arial" panose="020B0604020202020204" pitchFamily="34" charset="0"/>
              <a:ea typeface="宋体" panose="02010600030101010101" pitchFamily="2" charset="-122"/>
            </a:endParaRPr>
          </a:p>
          <a:p>
            <a:pPr indent="576580" defTabSz="914400">
              <a:buClr>
                <a:schemeClr val="hlink"/>
              </a:buClr>
              <a:buSzPct val="70000"/>
              <a:buFont typeface="Wingdings" panose="05000000000000000000" pitchFamily="2" charset="2"/>
              <a:buNone/>
            </a:pPr>
            <a:r>
              <a:rPr lang="zh-CN" altLang="en-US" sz="2000" dirty="0">
                <a:latin typeface="Arial" panose="020B0604020202020204" pitchFamily="34" charset="0"/>
                <a:ea typeface="宋体" panose="02010600030101010101" pitchFamily="2" charset="-122"/>
              </a:rPr>
              <a:t>回溯：</a:t>
            </a:r>
            <a:r>
              <a:rPr lang="zh-CN" altLang="sv-SE" sz="2000" dirty="0">
                <a:latin typeface="Arial" panose="020B0604020202020204" pitchFamily="34" charset="0"/>
                <a:ea typeface="宋体" panose="02010600030101010101" pitchFamily="2" charset="-122"/>
              </a:rPr>
              <a:t> </a:t>
            </a:r>
            <a:r>
              <a:rPr lang="sv-SE" altLang="zh-CN" sz="2000">
                <a:latin typeface="Arial" panose="020B0604020202020204" pitchFamily="34" charset="0"/>
                <a:ea typeface="宋体" panose="02010600030101010101" pitchFamily="2" charset="-122"/>
              </a:rPr>
              <a:t>vis[i]=</a:t>
            </a:r>
            <a:r>
              <a:rPr lang="sv-SE" altLang="zh-CN" sz="2000" dirty="0">
                <a:latin typeface="Arial" panose="020B0604020202020204" pitchFamily="34" charset="0"/>
                <a:ea typeface="宋体" panose="02010600030101010101" pitchFamily="2" charset="-122"/>
              </a:rPr>
              <a:t>false;</a:t>
            </a:r>
            <a:endParaRPr lang="en-US" altLang="zh-CN" sz="2000" dirty="0">
              <a:latin typeface="Arial" panose="020B0604020202020204" pitchFamily="34" charset="0"/>
              <a:ea typeface="宋体" panose="02010600030101010101" pitchFamily="2" charset="-122"/>
            </a:endParaRPr>
          </a:p>
        </p:txBody>
      </p:sp>
      <p:pic>
        <p:nvPicPr>
          <p:cNvPr id="36870" name="Picture 3" descr="5"/>
          <p:cNvPicPr>
            <a:picLocks noChangeAspect="1"/>
          </p:cNvPicPr>
          <p:nvPr/>
        </p:nvPicPr>
        <p:blipFill>
          <a:blip r:embed="rId1"/>
          <a:stretch>
            <a:fillRect/>
          </a:stretch>
        </p:blipFill>
        <p:spPr>
          <a:xfrm>
            <a:off x="8393430" y="4173855"/>
            <a:ext cx="2588895" cy="195834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79908"/>
                                        </p:tgtEl>
                                        <p:attrNameLst>
                                          <p:attrName>style.visibility</p:attrName>
                                        </p:attrNameLst>
                                      </p:cBhvr>
                                      <p:to>
                                        <p:strVal val="visible"/>
                                      </p:to>
                                    </p:set>
                                    <p:anim calcmode="lin" valueType="num">
                                      <p:cBhvr>
                                        <p:cTn id="7" dur="1" fill="hold"/>
                                        <p:tgtEl>
                                          <p:spTgt spid="379908"/>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79909"/>
                                        </p:tgtEl>
                                        <p:attrNameLst>
                                          <p:attrName>style.visibility</p:attrName>
                                        </p:attrNameLst>
                                      </p:cBhvr>
                                      <p:to>
                                        <p:strVal val="visible"/>
                                      </p:to>
                                    </p:set>
                                    <p:anim calcmode="lin" valueType="num">
                                      <p:cBhvr>
                                        <p:cTn id="12" dur="1" fill="hold"/>
                                        <p:tgtEl>
                                          <p:spTgt spid="379909"/>
                                        </p:tgtEl>
                                      </p:cBhvr>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box(in)">
                                      <p:cBhvr>
                                        <p:cTn id="17" dur="20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8" grpId="0"/>
      <p:bldP spid="379909" grpId="0"/>
      <p:bldP spid="3686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890" name="Picture 3" descr="5"/>
          <p:cNvPicPr>
            <a:picLocks noChangeAspect="1"/>
          </p:cNvPicPr>
          <p:nvPr/>
        </p:nvPicPr>
        <p:blipFill>
          <a:blip r:embed="rId1"/>
          <a:stretch>
            <a:fillRect/>
          </a:stretch>
        </p:blipFill>
        <p:spPr>
          <a:xfrm>
            <a:off x="9303068" y="4229100"/>
            <a:ext cx="2160587" cy="1633538"/>
          </a:xfrm>
          <a:prstGeom prst="rect">
            <a:avLst/>
          </a:prstGeom>
          <a:noFill/>
          <a:ln w="9525">
            <a:noFill/>
          </a:ln>
        </p:spPr>
      </p:pic>
      <p:pic>
        <p:nvPicPr>
          <p:cNvPr id="37891" name="Picture 2"/>
          <p:cNvPicPr>
            <a:picLocks noChangeAspect="1"/>
          </p:cNvPicPr>
          <p:nvPr/>
        </p:nvPicPr>
        <p:blipFill>
          <a:blip r:embed="rId2"/>
          <a:stretch>
            <a:fillRect/>
          </a:stretch>
        </p:blipFill>
        <p:spPr>
          <a:xfrm>
            <a:off x="9009063" y="1768793"/>
            <a:ext cx="1981200" cy="1933575"/>
          </a:xfrm>
          <a:prstGeom prst="rect">
            <a:avLst/>
          </a:prstGeom>
          <a:noFill/>
          <a:ln w="9525">
            <a:noFill/>
          </a:ln>
        </p:spPr>
      </p:pic>
      <p:pic>
        <p:nvPicPr>
          <p:cNvPr id="2" name="图片 1"/>
          <p:cNvPicPr>
            <a:picLocks noChangeAspect="1"/>
          </p:cNvPicPr>
          <p:nvPr/>
        </p:nvPicPr>
        <p:blipFill>
          <a:blip r:embed="rId3"/>
          <a:stretch>
            <a:fillRect/>
          </a:stretch>
        </p:blipFill>
        <p:spPr>
          <a:xfrm>
            <a:off x="605790" y="240665"/>
            <a:ext cx="7891780" cy="6376670"/>
          </a:xfrm>
          <a:prstGeom prst="rect">
            <a:avLst/>
          </a:prstGeom>
        </p:spPr>
      </p:pic>
      <p:graphicFrame>
        <p:nvGraphicFramePr>
          <p:cNvPr id="3" name="对象 2">
            <a:hlinkClick r:id="" action="ppaction://ole?verb="/>
          </p:cNvPr>
          <p:cNvGraphicFramePr>
            <a:graphicFrameLocks noChangeAspect="1"/>
          </p:cNvGraphicFramePr>
          <p:nvPr/>
        </p:nvGraphicFramePr>
        <p:xfrm>
          <a:off x="9009380" y="120015"/>
          <a:ext cx="1593850" cy="1021080"/>
        </p:xfrm>
        <a:graphic>
          <a:graphicData uri="http://schemas.openxmlformats.org/presentationml/2006/ole">
            <mc:AlternateContent xmlns:mc="http://schemas.openxmlformats.org/markup-compatibility/2006">
              <mc:Choice xmlns:v="urn:schemas-microsoft-com:vml" Requires="v">
                <p:oleObj spid="_x0000_s1025" name="" r:id="rId4" imgW="994410" imgH="628015" progId="Package">
                  <p:embed/>
                </p:oleObj>
              </mc:Choice>
              <mc:Fallback>
                <p:oleObj name="" r:id="rId4" imgW="994410" imgH="628015" progId="Package">
                  <p:embed/>
                  <p:pic>
                    <p:nvPicPr>
                      <p:cNvPr id="0" name="图片 1024"/>
                      <p:cNvPicPr/>
                      <p:nvPr/>
                    </p:nvPicPr>
                    <p:blipFill>
                      <a:blip r:embed="rId5"/>
                      <a:stretch>
                        <a:fillRect/>
                      </a:stretch>
                    </p:blipFill>
                    <p:spPr>
                      <a:xfrm>
                        <a:off x="9009380" y="120015"/>
                        <a:ext cx="1593850" cy="1021080"/>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xfrm>
            <a:off x="914083" y="126365"/>
            <a:ext cx="7859712" cy="692150"/>
          </a:xfrm>
        </p:spPr>
        <p:txBody>
          <a:bodyPr vert="horz" wrap="square" lIns="91440" tIns="45720" rIns="91440" bIns="45720" anchor="b"/>
          <a:p>
            <a:pPr eaLnBrk="1" hangingPunct="1"/>
            <a:r>
              <a:rPr lang="zh-CN" altLang="en-US" dirty="0"/>
              <a:t>递归深度优先搜索程序</a:t>
            </a:r>
            <a:endParaRPr lang="zh-CN" altLang="en-US" dirty="0"/>
          </a:p>
        </p:txBody>
      </p:sp>
      <p:sp>
        <p:nvSpPr>
          <p:cNvPr id="38914" name="Rectangle 3"/>
          <p:cNvSpPr>
            <a:spLocks noGrp="1"/>
          </p:cNvSpPr>
          <p:nvPr>
            <p:ph idx="1"/>
          </p:nvPr>
        </p:nvSpPr>
        <p:spPr>
          <a:xfrm>
            <a:off x="914400" y="909955"/>
            <a:ext cx="10333990" cy="5687695"/>
          </a:xfrm>
        </p:spPr>
        <p:txBody>
          <a:bodyPr vert="horz" wrap="square" lIns="91440" tIns="45720" rIns="91440" bIns="45720" anchor="t"/>
          <a:p>
            <a:pPr indent="0">
              <a:lnSpc>
                <a:spcPct val="100000"/>
              </a:lnSpc>
              <a:spcBef>
                <a:spcPts val="0"/>
              </a:spcBef>
              <a:buNone/>
            </a:pPr>
            <a:r>
              <a:rPr lang="en-US" altLang="zh-CN" sz="2000" dirty="0"/>
              <a:t>……</a:t>
            </a:r>
            <a:endParaRPr lang="en-US" altLang="zh-CN" sz="2000" dirty="0"/>
          </a:p>
          <a:p>
            <a:pPr indent="0">
              <a:lnSpc>
                <a:spcPct val="100000"/>
              </a:lnSpc>
              <a:spcBef>
                <a:spcPts val="0"/>
              </a:spcBef>
              <a:buNone/>
            </a:pPr>
            <a:r>
              <a:rPr lang="en-US" altLang="zh-CN" sz="2000" dirty="0"/>
              <a:t>procedure try(depth:longint;…);   {</a:t>
            </a:r>
            <a:r>
              <a:rPr lang="zh-CN" altLang="en-US" sz="2000" dirty="0"/>
              <a:t>局部变量：</a:t>
            </a:r>
            <a:r>
              <a:rPr lang="en-US" altLang="zh-CN" sz="2000" dirty="0"/>
              <a:t>depth,i, .……}</a:t>
            </a:r>
            <a:endParaRPr lang="en-US" altLang="zh-CN" sz="2000" dirty="0"/>
          </a:p>
          <a:p>
            <a:pPr indent="0">
              <a:lnSpc>
                <a:spcPct val="100000"/>
              </a:lnSpc>
              <a:spcBef>
                <a:spcPts val="0"/>
              </a:spcBef>
              <a:buNone/>
            </a:pPr>
            <a:r>
              <a:rPr lang="en-US" altLang="zh-CN" sz="2000" dirty="0"/>
              <a:t>var i:longint;…</a:t>
            </a:r>
            <a:endParaRPr lang="en-US" altLang="zh-CN" sz="2000" dirty="0"/>
          </a:p>
          <a:p>
            <a:pPr indent="0">
              <a:lnSpc>
                <a:spcPct val="100000"/>
              </a:lnSpc>
              <a:spcBef>
                <a:spcPts val="0"/>
              </a:spcBef>
              <a:buNone/>
            </a:pPr>
            <a:r>
              <a:rPr lang="en-US" altLang="zh-CN" sz="2000" dirty="0"/>
              <a:t>begin</a:t>
            </a:r>
            <a:endParaRPr lang="en-US" altLang="zh-CN" sz="2000" dirty="0"/>
          </a:p>
          <a:p>
            <a:pPr indent="0">
              <a:lnSpc>
                <a:spcPct val="100000"/>
              </a:lnSpc>
              <a:spcBef>
                <a:spcPts val="0"/>
              </a:spcBef>
              <a:buNone/>
            </a:pPr>
            <a:r>
              <a:rPr lang="en-US" altLang="zh-CN" sz="2000" dirty="0"/>
              <a:t>    If depth&gt;</a:t>
            </a:r>
            <a:r>
              <a:rPr lang="zh-CN" altLang="en-US" sz="2000" dirty="0"/>
              <a:t>目标深度 </a:t>
            </a:r>
            <a:r>
              <a:rPr lang="en-US" altLang="zh-CN" sz="2000" dirty="0"/>
              <a:t>then begin      {</a:t>
            </a:r>
            <a:r>
              <a:rPr lang="zh-CN" altLang="en-US" sz="2000" dirty="0"/>
              <a:t>边界条件</a:t>
            </a:r>
            <a:r>
              <a:rPr lang="en-US" altLang="zh-CN" sz="2000" dirty="0"/>
              <a:t>}</a:t>
            </a:r>
            <a:endParaRPr lang="en-US" altLang="zh-CN" sz="2000" dirty="0"/>
          </a:p>
          <a:p>
            <a:pPr indent="0">
              <a:lnSpc>
                <a:spcPct val="100000"/>
              </a:lnSpc>
              <a:spcBef>
                <a:spcPts val="0"/>
              </a:spcBef>
              <a:buNone/>
            </a:pPr>
            <a:r>
              <a:rPr lang="en-US" altLang="zh-CN" sz="2000" dirty="0"/>
              <a:t>        </a:t>
            </a:r>
            <a:r>
              <a:rPr lang="zh-CN" altLang="en-US" sz="2000" dirty="0"/>
              <a:t>输出方案</a:t>
            </a:r>
            <a:r>
              <a:rPr lang="en-US" altLang="zh-CN" sz="2000" dirty="0"/>
              <a:t>(</a:t>
            </a:r>
            <a:r>
              <a:rPr lang="zh-CN" altLang="en-US" sz="2000" dirty="0"/>
              <a:t>或记下最优方案</a:t>
            </a:r>
            <a:r>
              <a:rPr lang="en-US" altLang="zh-CN" sz="2000" dirty="0"/>
              <a:t>); exit; </a:t>
            </a:r>
            <a:endParaRPr lang="en-US" altLang="zh-CN" sz="2000" dirty="0"/>
          </a:p>
          <a:p>
            <a:pPr indent="0">
              <a:lnSpc>
                <a:spcPct val="100000"/>
              </a:lnSpc>
              <a:spcBef>
                <a:spcPts val="0"/>
              </a:spcBef>
              <a:buNone/>
            </a:pPr>
            <a:r>
              <a:rPr lang="en-US" altLang="zh-CN" sz="2000" dirty="0"/>
              <a:t>    end;</a:t>
            </a:r>
            <a:endParaRPr lang="en-US" altLang="zh-CN" sz="2000" dirty="0"/>
          </a:p>
          <a:p>
            <a:pPr indent="0">
              <a:lnSpc>
                <a:spcPct val="100000"/>
              </a:lnSpc>
              <a:spcBef>
                <a:spcPts val="0"/>
              </a:spcBef>
              <a:buNone/>
            </a:pPr>
            <a:r>
              <a:rPr lang="en-US" altLang="zh-CN" sz="2000" dirty="0"/>
              <a:t>    for i:=depth</a:t>
            </a:r>
            <a:r>
              <a:rPr lang="zh-CN" altLang="en-US" sz="2000" dirty="0"/>
              <a:t>深度可能决策范围 </a:t>
            </a:r>
            <a:r>
              <a:rPr lang="en-US" altLang="zh-CN" sz="2000" dirty="0"/>
              <a:t>do begin   {</a:t>
            </a:r>
            <a:r>
              <a:rPr lang="zh-CN" altLang="en-US" sz="2000" dirty="0"/>
              <a:t>搜索范围</a:t>
            </a:r>
            <a:r>
              <a:rPr lang="en-US" altLang="zh-CN" sz="2000" dirty="0"/>
              <a:t>}</a:t>
            </a:r>
            <a:endParaRPr lang="en-US" altLang="zh-CN" sz="2000" dirty="0"/>
          </a:p>
          <a:p>
            <a:pPr indent="0">
              <a:lnSpc>
                <a:spcPct val="100000"/>
              </a:lnSpc>
              <a:spcBef>
                <a:spcPts val="0"/>
              </a:spcBef>
              <a:buNone/>
            </a:pPr>
            <a:r>
              <a:rPr lang="zh-CN" altLang="en-US" sz="2000" dirty="0"/>
              <a:t>　    </a:t>
            </a:r>
            <a:r>
              <a:rPr lang="en-US" altLang="zh-CN" sz="2000" dirty="0"/>
              <a:t>If </a:t>
            </a:r>
            <a:r>
              <a:rPr lang="zh-CN" altLang="en-US" sz="2000" dirty="0"/>
              <a:t>决策</a:t>
            </a:r>
            <a:r>
              <a:rPr lang="en-US" altLang="zh-CN" sz="2000" dirty="0"/>
              <a:t>i</a:t>
            </a:r>
            <a:r>
              <a:rPr lang="zh-CN" altLang="en-US" sz="2000" dirty="0"/>
              <a:t>符合展开条件 </a:t>
            </a:r>
            <a:r>
              <a:rPr lang="en-US" altLang="zh-CN" sz="2000" dirty="0"/>
              <a:t>then begin     {</a:t>
            </a:r>
            <a:r>
              <a:rPr lang="zh-CN" altLang="en-US" sz="2000" dirty="0"/>
              <a:t>约束条件</a:t>
            </a:r>
            <a:r>
              <a:rPr lang="en-US" altLang="zh-CN" sz="2000" dirty="0"/>
              <a:t>}</a:t>
            </a:r>
            <a:endParaRPr lang="en-US" altLang="zh-CN" sz="2000" dirty="0"/>
          </a:p>
          <a:p>
            <a:pPr indent="0">
              <a:lnSpc>
                <a:spcPct val="100000"/>
              </a:lnSpc>
              <a:spcBef>
                <a:spcPts val="0"/>
              </a:spcBef>
              <a:buNone/>
            </a:pPr>
            <a:r>
              <a:rPr lang="en-US" altLang="zh-CN" sz="2000" dirty="0"/>
              <a:t>          </a:t>
            </a:r>
            <a:r>
              <a:rPr lang="zh-CN" altLang="en-US" sz="2000" dirty="0"/>
              <a:t>记录决策</a:t>
            </a:r>
            <a:r>
              <a:rPr lang="en-US" altLang="zh-CN" sz="2000" dirty="0"/>
              <a:t>;           {</a:t>
            </a:r>
            <a:r>
              <a:rPr lang="zh-CN" altLang="en-US" sz="2000" dirty="0"/>
              <a:t>记录状态</a:t>
            </a:r>
            <a:r>
              <a:rPr lang="en-US" altLang="zh-CN" sz="2000" dirty="0"/>
              <a:t>}</a:t>
            </a:r>
            <a:endParaRPr lang="en-US" altLang="zh-CN" sz="2000" dirty="0"/>
          </a:p>
          <a:p>
            <a:pPr indent="0">
              <a:lnSpc>
                <a:spcPct val="100000"/>
              </a:lnSpc>
              <a:spcBef>
                <a:spcPts val="0"/>
              </a:spcBef>
              <a:buNone/>
            </a:pPr>
            <a:r>
              <a:rPr lang="en-US" altLang="zh-CN" sz="2000" dirty="0"/>
              <a:t>     </a:t>
            </a:r>
            <a:r>
              <a:rPr lang="zh-CN" altLang="en-US" sz="2000" dirty="0"/>
              <a:t>　  </a:t>
            </a:r>
            <a:r>
              <a:rPr lang="en-US" altLang="zh-CN" sz="2000" dirty="0"/>
              <a:t>try(depth+1);</a:t>
            </a:r>
            <a:endParaRPr lang="en-US" altLang="zh-CN" sz="2000" dirty="0"/>
          </a:p>
          <a:p>
            <a:pPr indent="0">
              <a:lnSpc>
                <a:spcPct val="100000"/>
              </a:lnSpc>
              <a:spcBef>
                <a:spcPts val="0"/>
              </a:spcBef>
              <a:buNone/>
            </a:pPr>
            <a:r>
              <a:rPr lang="zh-CN" altLang="en-US" sz="2000" dirty="0"/>
              <a:t>　       删除决策</a:t>
            </a:r>
            <a:r>
              <a:rPr lang="en-US" altLang="zh-CN" sz="2000" dirty="0"/>
              <a:t>;          {</a:t>
            </a:r>
            <a:r>
              <a:rPr lang="zh-CN" altLang="en-US" sz="2000" dirty="0"/>
              <a:t>全局变量，要回溯</a:t>
            </a:r>
            <a:r>
              <a:rPr lang="en-US" altLang="zh-CN" sz="2000" dirty="0"/>
              <a:t>}</a:t>
            </a:r>
            <a:endParaRPr lang="en-US" altLang="zh-CN" sz="2000" dirty="0"/>
          </a:p>
          <a:p>
            <a:pPr indent="0">
              <a:lnSpc>
                <a:spcPct val="100000"/>
              </a:lnSpc>
              <a:spcBef>
                <a:spcPts val="0"/>
              </a:spcBef>
              <a:buNone/>
            </a:pPr>
            <a:r>
              <a:rPr lang="en-US" altLang="zh-CN" sz="2000" dirty="0"/>
              <a:t>        end;</a:t>
            </a:r>
            <a:endParaRPr lang="en-US" altLang="zh-CN" sz="2000" dirty="0"/>
          </a:p>
          <a:p>
            <a:pPr indent="0">
              <a:lnSpc>
                <a:spcPct val="100000"/>
              </a:lnSpc>
              <a:spcBef>
                <a:spcPts val="0"/>
              </a:spcBef>
              <a:buNone/>
            </a:pPr>
            <a:r>
              <a:rPr lang="en-US" altLang="zh-CN" sz="2000" dirty="0"/>
              <a:t>    end;</a:t>
            </a:r>
            <a:endParaRPr lang="en-US" altLang="zh-CN" sz="2000" dirty="0"/>
          </a:p>
          <a:p>
            <a:pPr indent="0">
              <a:lnSpc>
                <a:spcPct val="100000"/>
              </a:lnSpc>
              <a:spcBef>
                <a:spcPts val="0"/>
              </a:spcBef>
              <a:buNone/>
            </a:pPr>
            <a:r>
              <a:rPr lang="en-US" altLang="zh-CN" sz="2000" dirty="0"/>
              <a:t>end;</a:t>
            </a:r>
            <a:endParaRPr lang="en-US" altLang="zh-CN" sz="2000" dirty="0"/>
          </a:p>
          <a:p>
            <a:pPr indent="0">
              <a:lnSpc>
                <a:spcPct val="100000"/>
              </a:lnSpc>
              <a:spcBef>
                <a:spcPts val="0"/>
              </a:spcBef>
              <a:buNone/>
            </a:pPr>
            <a:r>
              <a:rPr lang="en-US" altLang="zh-CN" sz="2000" dirty="0"/>
              <a:t>begin</a:t>
            </a:r>
            <a:endParaRPr lang="en-US" altLang="zh-CN" sz="2000" dirty="0"/>
          </a:p>
          <a:p>
            <a:pPr indent="0">
              <a:lnSpc>
                <a:spcPct val="100000"/>
              </a:lnSpc>
              <a:spcBef>
                <a:spcPts val="0"/>
              </a:spcBef>
              <a:buNone/>
            </a:pPr>
            <a:r>
              <a:rPr lang="en-US" altLang="zh-CN" sz="2000" dirty="0"/>
              <a:t>   </a:t>
            </a:r>
            <a:r>
              <a:rPr lang="zh-CN" altLang="en-US" sz="2000" dirty="0"/>
              <a:t>程序读入数据并初始化；</a:t>
            </a:r>
            <a:endParaRPr lang="zh-CN" altLang="en-US" sz="2000" dirty="0"/>
          </a:p>
          <a:p>
            <a:pPr indent="0">
              <a:lnSpc>
                <a:spcPct val="100000"/>
              </a:lnSpc>
              <a:spcBef>
                <a:spcPts val="0"/>
              </a:spcBef>
              <a:buNone/>
            </a:pPr>
            <a:r>
              <a:rPr lang="zh-CN" altLang="en-US" sz="2000" dirty="0"/>
              <a:t>   </a:t>
            </a:r>
            <a:r>
              <a:rPr lang="en-US" altLang="zh-CN" sz="2000" dirty="0"/>
              <a:t>Try(1);</a:t>
            </a:r>
            <a:endParaRPr lang="en-US" altLang="zh-CN" sz="2000" dirty="0"/>
          </a:p>
          <a:p>
            <a:pPr indent="0">
              <a:lnSpc>
                <a:spcPct val="100000"/>
              </a:lnSpc>
              <a:spcBef>
                <a:spcPts val="0"/>
              </a:spcBef>
              <a:buNone/>
            </a:pPr>
            <a:r>
              <a:rPr lang="en-US" altLang="zh-CN" sz="2000" dirty="0"/>
              <a:t>end.</a:t>
            </a:r>
            <a:endParaRPr lang="en-US" altLang="zh-CN"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idx="1"/>
          </p:nvPr>
        </p:nvSpPr>
        <p:spPr>
          <a:xfrm>
            <a:off x="575945" y="129540"/>
            <a:ext cx="11261090" cy="6599555"/>
          </a:xfrm>
        </p:spPr>
        <p:txBody>
          <a:bodyPr vert="horz" wrap="square" lIns="91440" tIns="45720" rIns="91440" bIns="45720" anchor="t"/>
          <a:p>
            <a:pPr marL="0" indent="482600">
              <a:lnSpc>
                <a:spcPct val="100000"/>
              </a:lnSpc>
              <a:extLst>
                <a:ext uri="{35155182-B16C-46BC-9424-99874614C6A1}">
                  <wpsdc:indentchars xmlns:wpsdc="http://www.wps.cn/officeDocument/2017/drawingmlCustomData" val="200" checksum="2980959856"/>
                </a:ext>
              </a:extLst>
            </a:pPr>
            <a:r>
              <a:rPr lang="zh-CN" altLang="en-US" sz="1900" dirty="0"/>
              <a:t>深度优先搜索算法要点：</a:t>
            </a:r>
            <a:endParaRPr lang="zh-CN" altLang="en-US" sz="1900" dirty="0"/>
          </a:p>
          <a:p>
            <a:pPr marL="0" indent="482600">
              <a:lnSpc>
                <a:spcPct val="100000"/>
              </a:lnSpc>
              <a:extLst>
                <a:ext uri="{35155182-B16C-46BC-9424-99874614C6A1}">
                  <wpsdc:indentchars xmlns:wpsdc="http://www.wps.cn/officeDocument/2017/drawingmlCustomData" val="200" checksum="2980959856"/>
                </a:ext>
              </a:extLst>
            </a:pPr>
            <a:r>
              <a:rPr lang="zh-CN" altLang="en-US" sz="1900" dirty="0"/>
              <a:t>⑴定义状态。</a:t>
            </a:r>
            <a:endParaRPr lang="zh-CN" altLang="en-US" sz="1900" dirty="0"/>
          </a:p>
          <a:p>
            <a:pPr marL="0" lvl="1" indent="482600">
              <a:lnSpc>
                <a:spcPct val="100000"/>
              </a:lnSpc>
              <a:extLst>
                <a:ext uri="{35155182-B16C-46BC-9424-99874614C6A1}">
                  <wpsdc:indentchars xmlns:wpsdc="http://www.wps.cn/officeDocument/2017/drawingmlCustomData" val="200" checksum="2980959856"/>
                </a:ext>
              </a:extLst>
            </a:pPr>
            <a:r>
              <a:rPr lang="zh-CN" altLang="en-US" sz="1900" dirty="0"/>
              <a:t>即如何描述问题求解过程中每一步的状况。在</a:t>
            </a:r>
            <a:r>
              <a:rPr lang="en-US" altLang="zh-CN" sz="1900" dirty="0"/>
              <a:t>n</a:t>
            </a:r>
            <a:r>
              <a:rPr lang="zh-CN" altLang="en-US" sz="1900" dirty="0"/>
              <a:t>皇后问题中，将行</a:t>
            </a:r>
            <a:r>
              <a:rPr lang="en-US" altLang="zh-CN" sz="1900" dirty="0"/>
              <a:t>l</a:t>
            </a:r>
            <a:r>
              <a:rPr lang="zh-CN" altLang="en-US" sz="1900" dirty="0"/>
              <a:t>位置</a:t>
            </a:r>
            <a:r>
              <a:rPr lang="en-US" altLang="zh-CN" sz="1900" dirty="0"/>
              <a:t>a[l]</a:t>
            </a:r>
            <a:r>
              <a:rPr lang="zh-CN" altLang="en-US" sz="1900" dirty="0"/>
              <a:t>作为状态。如果扩展结点时参与运算的变量有多个，为了精简程序，增加可读性，我们一般将参与子结点扩展运算的变量组合成当前状态列入值参，以便回溯时能恢复递归前的状态，重新计算下一条路径。</a:t>
            </a:r>
            <a:endParaRPr lang="zh-CN" altLang="en-US" sz="1900" dirty="0"/>
          </a:p>
          <a:p>
            <a:pPr marL="0" indent="482600">
              <a:lnSpc>
                <a:spcPct val="100000"/>
              </a:lnSpc>
              <a:extLst>
                <a:ext uri="{35155182-B16C-46BC-9424-99874614C6A1}">
                  <wpsdc:indentchars xmlns:wpsdc="http://www.wps.cn/officeDocument/2017/drawingmlCustomData" val="200" checksum="2980959856"/>
                </a:ext>
              </a:extLst>
            </a:pPr>
            <a:r>
              <a:rPr lang="zh-CN" altLang="en-US" sz="1900" dirty="0"/>
              <a:t>⑵边界条件。</a:t>
            </a:r>
            <a:endParaRPr lang="zh-CN" altLang="en-US" sz="1900" dirty="0"/>
          </a:p>
          <a:p>
            <a:pPr marL="0" lvl="1" indent="482600">
              <a:lnSpc>
                <a:spcPct val="100000"/>
              </a:lnSpc>
              <a:extLst>
                <a:ext uri="{35155182-B16C-46BC-9424-99874614C6A1}">
                  <wpsdc:indentchars xmlns:wpsdc="http://www.wps.cn/officeDocument/2017/drawingmlCustomData" val="200" checksum="2980959856"/>
                </a:ext>
              </a:extLst>
            </a:pPr>
            <a:r>
              <a:rPr lang="zh-CN" altLang="en-US" sz="1900" dirty="0"/>
              <a:t>即在什么情况下程序不再递归下去。在</a:t>
            </a:r>
            <a:r>
              <a:rPr lang="en-US" altLang="zh-CN" sz="1900" dirty="0"/>
              <a:t>n</a:t>
            </a:r>
            <a:r>
              <a:rPr lang="zh-CN" altLang="en-US" sz="1900" dirty="0"/>
              <a:t>皇后问题中，将</a:t>
            </a:r>
            <a:r>
              <a:rPr lang="en-US" altLang="zh-CN" sz="1900" dirty="0"/>
              <a:t>l=n+1</a:t>
            </a:r>
            <a:r>
              <a:rPr lang="zh-CN" altLang="en-US" sz="1900" dirty="0"/>
              <a:t>（产生一种成功摆法）作为边界条件。如果是求满足某个特定条件的一条最佳路径，则当前状态到达边界时并不一定意味着此时就是最佳目标状态。因此还须增加判别最优目标状态的条件。</a:t>
            </a:r>
            <a:endParaRPr lang="zh-CN" altLang="en-US" sz="1900" dirty="0"/>
          </a:p>
          <a:p>
            <a:pPr marL="0" indent="482600">
              <a:lnSpc>
                <a:spcPct val="100000"/>
              </a:lnSpc>
              <a:extLst>
                <a:ext uri="{35155182-B16C-46BC-9424-99874614C6A1}">
                  <wpsdc:indentchars xmlns:wpsdc="http://www.wps.cn/officeDocument/2017/drawingmlCustomData" val="200" checksum="2980959856"/>
                </a:ext>
              </a:extLst>
            </a:pPr>
            <a:r>
              <a:rPr lang="zh-CN" altLang="en-US" sz="1900" dirty="0"/>
              <a:t>⑶搜索范围</a:t>
            </a:r>
            <a:endParaRPr lang="zh-CN" altLang="en-US" sz="1900" dirty="0"/>
          </a:p>
          <a:p>
            <a:pPr marL="0" lvl="1" indent="482600">
              <a:lnSpc>
                <a:spcPct val="100000"/>
              </a:lnSpc>
              <a:extLst>
                <a:ext uri="{35155182-B16C-46BC-9424-99874614C6A1}">
                  <wpsdc:indentchars xmlns:wpsdc="http://www.wps.cn/officeDocument/2017/drawingmlCustomData" val="200" checksum="2980959856"/>
                </a:ext>
              </a:extLst>
            </a:pPr>
            <a:r>
              <a:rPr lang="zh-CN" altLang="en-US" sz="1900" dirty="0"/>
              <a:t>在当前状态不满足条件的情况下，应如何设计搜索的范围。换句话说，如何设定</a:t>
            </a:r>
            <a:r>
              <a:rPr lang="en-US" altLang="zh-CN" sz="1900" dirty="0"/>
              <a:t>for</a:t>
            </a:r>
            <a:r>
              <a:rPr lang="zh-CN" altLang="en-US" sz="1900" dirty="0"/>
              <a:t>语句中循环变量的初值和终值；在</a:t>
            </a:r>
            <a:r>
              <a:rPr lang="en-US" altLang="zh-CN" sz="1900" dirty="0"/>
              <a:t>n</a:t>
            </a:r>
            <a:r>
              <a:rPr lang="zh-CN" altLang="en-US" sz="1900" dirty="0"/>
              <a:t>皇后问题中，</a:t>
            </a:r>
            <a:r>
              <a:rPr lang="en-US" altLang="zh-CN" sz="1900" dirty="0"/>
              <a:t>l</a:t>
            </a:r>
            <a:r>
              <a:rPr lang="zh-CN" altLang="en-US" sz="1900" dirty="0"/>
              <a:t>行的列位置</a:t>
            </a:r>
            <a:r>
              <a:rPr lang="en-US" altLang="zh-CN" sz="1900" dirty="0"/>
              <a:t>i</a:t>
            </a:r>
            <a:r>
              <a:rPr lang="zh-CN" altLang="en-US" sz="1900" dirty="0"/>
              <a:t>作为搜索范围，即</a:t>
            </a:r>
            <a:r>
              <a:rPr lang="en-US" altLang="zh-CN" sz="1900" dirty="0"/>
              <a:t>l&lt;=i&lt;=n</a:t>
            </a:r>
            <a:r>
              <a:rPr lang="zh-CN" altLang="en-US" sz="1900" dirty="0"/>
              <a:t>。</a:t>
            </a:r>
            <a:endParaRPr lang="zh-CN" altLang="en-US" sz="1900" dirty="0"/>
          </a:p>
          <a:p>
            <a:pPr marL="0" indent="482600">
              <a:lnSpc>
                <a:spcPct val="100000"/>
              </a:lnSpc>
              <a:extLst>
                <a:ext uri="{35155182-B16C-46BC-9424-99874614C6A1}">
                  <wpsdc:indentchars xmlns:wpsdc="http://www.wps.cn/officeDocument/2017/drawingmlCustomData" val="200" checksum="2980959856"/>
                </a:ext>
              </a:extLst>
            </a:pPr>
            <a:r>
              <a:rPr lang="zh-CN" altLang="en-US" sz="1900" dirty="0"/>
              <a:t>⑷约束条件和最优要求。</a:t>
            </a:r>
            <a:endParaRPr lang="zh-CN" altLang="en-US" sz="1900" dirty="0"/>
          </a:p>
          <a:p>
            <a:pPr marL="0" lvl="1" indent="482600">
              <a:lnSpc>
                <a:spcPct val="100000"/>
              </a:lnSpc>
              <a:extLst>
                <a:ext uri="{35155182-B16C-46BC-9424-99874614C6A1}">
                  <wpsdc:indentchars xmlns:wpsdc="http://www.wps.cn/officeDocument/2017/drawingmlCustomData" val="200" checksum="2980959856"/>
                </a:ext>
              </a:extLst>
            </a:pPr>
            <a:r>
              <a:rPr lang="zh-CN" altLang="en-US" sz="1900" dirty="0"/>
              <a:t>所谓约束条件是指，当前扩展出一个子结点后应满足什么条件方可继续递归下去；是求满足某个特定条件的一条最佳路径，那么在扩展出某个子状态后是否满足最优性要求。在</a:t>
            </a:r>
            <a:r>
              <a:rPr lang="en-US" altLang="zh-CN" sz="1900" dirty="0"/>
              <a:t>n</a:t>
            </a:r>
            <a:r>
              <a:rPr lang="zh-CN" altLang="en-US" sz="1900" dirty="0"/>
              <a:t>皇后问题中，将</a:t>
            </a:r>
            <a:r>
              <a:rPr lang="en-US" altLang="zh-CN" sz="1900" dirty="0"/>
              <a:t>(l,i)</a:t>
            </a:r>
            <a:r>
              <a:rPr lang="zh-CN" altLang="en-US" sz="1900" dirty="0"/>
              <a:t>置放皇后不产生攻击</a:t>
            </a:r>
            <a:r>
              <a:rPr lang="en-US" altLang="zh-CN" sz="1900" dirty="0"/>
              <a:t>(att=false)</a:t>
            </a:r>
            <a:r>
              <a:rPr lang="zh-CN" altLang="en-US" sz="1900" dirty="0"/>
              <a:t>作为约束条件。</a:t>
            </a:r>
            <a:endParaRPr lang="zh-CN" altLang="en-US" sz="1900" dirty="0"/>
          </a:p>
          <a:p>
            <a:pPr marL="0" indent="482600">
              <a:lnSpc>
                <a:spcPct val="100000"/>
              </a:lnSpc>
              <a:extLst>
                <a:ext uri="{35155182-B16C-46BC-9424-99874614C6A1}">
                  <wpsdc:indentchars xmlns:wpsdc="http://www.wps.cn/officeDocument/2017/drawingmlCustomData" val="200" checksum="2980959856"/>
                </a:ext>
              </a:extLst>
            </a:pPr>
            <a:r>
              <a:rPr lang="zh-CN" altLang="en-US" sz="1900" dirty="0"/>
              <a:t>⑸参与递归运算的参数。</a:t>
            </a:r>
            <a:endParaRPr lang="zh-CN" altLang="en-US" sz="1900" dirty="0"/>
          </a:p>
          <a:p>
            <a:pPr marL="0" lvl="1" indent="482600">
              <a:lnSpc>
                <a:spcPct val="100000"/>
              </a:lnSpc>
              <a:extLst>
                <a:ext uri="{35155182-B16C-46BC-9424-99874614C6A1}">
                  <wpsdc:indentchars xmlns:wpsdc="http://www.wps.cn/officeDocument/2017/drawingmlCustomData" val="200" checksum="2980959856"/>
                </a:ext>
              </a:extLst>
            </a:pPr>
            <a:r>
              <a:rPr lang="zh-CN" altLang="en-US" sz="1900" dirty="0"/>
              <a:t>将参与递归运算的参数设为递归子程序的值参或局部变量。若这些参数的存储量大（例如数组）且初始值需由主程序传入，为避免内存溢出，则必须将其设为全局变量，且</a:t>
            </a:r>
            <a:r>
              <a:rPr lang="zh-CN" altLang="en-US" sz="1900" dirty="0">
                <a:solidFill>
                  <a:srgbClr val="FF3300"/>
                </a:solidFill>
              </a:rPr>
              <a:t>回溯前需恢复其递归前的值</a:t>
            </a:r>
            <a:r>
              <a:rPr lang="zh-CN" altLang="en-US" sz="1900" dirty="0"/>
              <a:t>，在</a:t>
            </a:r>
            <a:r>
              <a:rPr lang="en-US" altLang="zh-CN" sz="1900" dirty="0"/>
              <a:t>n</a:t>
            </a:r>
            <a:r>
              <a:rPr lang="zh-CN" altLang="en-US" sz="1900" dirty="0"/>
              <a:t>皇后问题中，将皇后的行位置</a:t>
            </a:r>
            <a:r>
              <a:rPr lang="en-US" altLang="zh-CN" sz="1900" dirty="0"/>
              <a:t>l</a:t>
            </a:r>
            <a:r>
              <a:rPr lang="zh-CN" altLang="en-US" sz="1900" dirty="0"/>
              <a:t>和列位置</a:t>
            </a:r>
            <a:r>
              <a:rPr lang="en-US" altLang="zh-CN" sz="1900" dirty="0"/>
              <a:t>i</a:t>
            </a:r>
            <a:r>
              <a:rPr lang="zh-CN" altLang="en-US" sz="1900" dirty="0"/>
              <a:t>作为参与递归运算的参数。</a:t>
            </a:r>
            <a:endParaRPr lang="zh-CN" alt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651510" y="302895"/>
            <a:ext cx="4859655" cy="658495"/>
          </a:xfrm>
        </p:spPr>
        <p:txBody>
          <a:bodyPr vert="horz" wrap="square" lIns="91440" tIns="45720" rIns="91440" bIns="45720" anchor="b"/>
          <a:p>
            <a:pPr eaLnBrk="1" hangingPunct="1"/>
            <a:r>
              <a:rPr lang="zh-CN" altLang="en-US" dirty="0"/>
              <a:t>递归的调用过程</a:t>
            </a:r>
            <a:endParaRPr lang="zh-CN" altLang="en-US" dirty="0"/>
          </a:p>
        </p:txBody>
      </p:sp>
      <p:sp>
        <p:nvSpPr>
          <p:cNvPr id="8194" name="Rectangle 3"/>
          <p:cNvSpPr>
            <a:spLocks noGrp="1"/>
          </p:cNvSpPr>
          <p:nvPr>
            <p:ph idx="1"/>
          </p:nvPr>
        </p:nvSpPr>
        <p:spPr>
          <a:xfrm>
            <a:off x="651510" y="1149350"/>
            <a:ext cx="5106035" cy="4817110"/>
          </a:xfrm>
        </p:spPr>
        <p:txBody>
          <a:bodyPr vert="horz" wrap="square" lIns="91440" tIns="45720" rIns="91440" bIns="45720" anchor="t"/>
          <a:p>
            <a:pPr indent="0">
              <a:lnSpc>
                <a:spcPct val="100000"/>
              </a:lnSpc>
              <a:buNone/>
            </a:pPr>
            <a:r>
              <a:rPr lang="en-US" altLang="zh-CN" sz="2000" dirty="0">
                <a:latin typeface="宋体" panose="02010600030101010101" pitchFamily="2" charset="-122"/>
              </a:rPr>
              <a:t>#include&lt;iostream&gt;</a:t>
            </a:r>
            <a:endParaRPr lang="en-US" altLang="zh-CN" sz="2000" dirty="0">
              <a:latin typeface="宋体" panose="02010600030101010101" pitchFamily="2" charset="-122"/>
            </a:endParaRPr>
          </a:p>
          <a:p>
            <a:pPr indent="0">
              <a:lnSpc>
                <a:spcPct val="100000"/>
              </a:lnSpc>
              <a:buNone/>
            </a:pPr>
            <a:r>
              <a:rPr lang="en-US" altLang="zh-CN" sz="2000" dirty="0">
                <a:latin typeface="宋体" panose="02010600030101010101" pitchFamily="2" charset="-122"/>
              </a:rPr>
              <a:t>using namespace std;</a:t>
            </a:r>
            <a:endParaRPr lang="en-US" altLang="zh-CN" sz="2000" dirty="0">
              <a:latin typeface="宋体" panose="02010600030101010101" pitchFamily="2" charset="-122"/>
            </a:endParaRPr>
          </a:p>
          <a:p>
            <a:pPr indent="0">
              <a:lnSpc>
                <a:spcPct val="100000"/>
              </a:lnSpc>
              <a:buNone/>
            </a:pPr>
            <a:r>
              <a:rPr lang="en-US" altLang="zh-CN" sz="2000" dirty="0">
                <a:latin typeface="宋体" panose="02010600030101010101" pitchFamily="2" charset="-122"/>
              </a:rPr>
              <a:t>long fac(int n){</a:t>
            </a:r>
            <a:endParaRPr lang="en-US" altLang="zh-CN" sz="2000" dirty="0">
              <a:latin typeface="宋体" panose="02010600030101010101" pitchFamily="2" charset="-122"/>
            </a:endParaRPr>
          </a:p>
          <a:p>
            <a:pPr indent="0">
              <a:lnSpc>
                <a:spcPct val="100000"/>
              </a:lnSpc>
              <a:buNone/>
            </a:pPr>
            <a:r>
              <a:rPr lang="en-US" altLang="zh-CN" sz="2000" dirty="0">
                <a:latin typeface="宋体" panose="02010600030101010101" pitchFamily="2" charset="-122"/>
              </a:rPr>
              <a:t>	if(n==0) return 1;</a:t>
            </a:r>
            <a:endParaRPr lang="en-US" altLang="zh-CN" sz="2000" dirty="0">
              <a:latin typeface="宋体" panose="02010600030101010101" pitchFamily="2" charset="-122"/>
            </a:endParaRPr>
          </a:p>
          <a:p>
            <a:pPr indent="0">
              <a:lnSpc>
                <a:spcPct val="100000"/>
              </a:lnSpc>
              <a:buNone/>
            </a:pPr>
            <a:r>
              <a:rPr lang="en-US" altLang="zh-CN" sz="2000" dirty="0">
                <a:latin typeface="宋体" panose="02010600030101010101" pitchFamily="2" charset="-122"/>
              </a:rPr>
              <a:t>	  else return n*fac(n-1);</a:t>
            </a:r>
            <a:endParaRPr lang="en-US" altLang="zh-CN" sz="2000" dirty="0">
              <a:latin typeface="宋体" panose="02010600030101010101" pitchFamily="2" charset="-122"/>
            </a:endParaRPr>
          </a:p>
          <a:p>
            <a:pPr indent="0">
              <a:lnSpc>
                <a:spcPct val="100000"/>
              </a:lnSpc>
              <a:buNone/>
            </a:pPr>
            <a:r>
              <a:rPr lang="en-US" altLang="zh-CN" sz="2000" dirty="0">
                <a:latin typeface="宋体" panose="02010600030101010101" pitchFamily="2" charset="-122"/>
              </a:rPr>
              <a:t>}</a:t>
            </a:r>
            <a:endParaRPr lang="en-US" altLang="zh-CN" sz="2000" dirty="0">
              <a:latin typeface="宋体" panose="02010600030101010101" pitchFamily="2" charset="-122"/>
            </a:endParaRPr>
          </a:p>
          <a:p>
            <a:pPr indent="0">
              <a:lnSpc>
                <a:spcPct val="100000"/>
              </a:lnSpc>
              <a:buNone/>
            </a:pPr>
            <a:r>
              <a:rPr lang="en-US" altLang="zh-CN" sz="2000" dirty="0">
                <a:latin typeface="宋体" panose="02010600030101010101" pitchFamily="2" charset="-122"/>
              </a:rPr>
              <a:t>int main(){</a:t>
            </a:r>
            <a:endParaRPr lang="en-US" altLang="zh-CN" sz="2000" dirty="0">
              <a:latin typeface="宋体" panose="02010600030101010101" pitchFamily="2" charset="-122"/>
            </a:endParaRPr>
          </a:p>
          <a:p>
            <a:pPr indent="0">
              <a:lnSpc>
                <a:spcPct val="100000"/>
              </a:lnSpc>
              <a:buNone/>
            </a:pPr>
            <a:r>
              <a:rPr lang="en-US" altLang="zh-CN" sz="2000" dirty="0">
                <a:latin typeface="宋体" panose="02010600030101010101" pitchFamily="2" charset="-122"/>
              </a:rPr>
              <a:t>	int n;</a:t>
            </a:r>
            <a:endParaRPr lang="en-US" altLang="zh-CN" sz="2000" dirty="0">
              <a:latin typeface="宋体" panose="02010600030101010101" pitchFamily="2" charset="-122"/>
            </a:endParaRPr>
          </a:p>
          <a:p>
            <a:pPr indent="0">
              <a:lnSpc>
                <a:spcPct val="100000"/>
              </a:lnSpc>
              <a:buNone/>
            </a:pPr>
            <a:r>
              <a:rPr lang="en-US" altLang="zh-CN" sz="2000" dirty="0">
                <a:latin typeface="宋体" panose="02010600030101010101" pitchFamily="2" charset="-122"/>
              </a:rPr>
              <a:t>	cin&gt;&gt;n;</a:t>
            </a:r>
            <a:endParaRPr lang="en-US" altLang="zh-CN" sz="2000" dirty="0">
              <a:latin typeface="宋体" panose="02010600030101010101" pitchFamily="2" charset="-122"/>
            </a:endParaRPr>
          </a:p>
          <a:p>
            <a:pPr indent="0">
              <a:lnSpc>
                <a:spcPct val="100000"/>
              </a:lnSpc>
              <a:buNone/>
            </a:pPr>
            <a:r>
              <a:rPr lang="en-US" altLang="zh-CN" sz="2000" dirty="0">
                <a:latin typeface="宋体" panose="02010600030101010101" pitchFamily="2" charset="-122"/>
              </a:rPr>
              <a:t>	cout&lt;&lt;fac(n);</a:t>
            </a:r>
            <a:endParaRPr lang="en-US" altLang="zh-CN" sz="2000" dirty="0">
              <a:latin typeface="宋体" panose="02010600030101010101" pitchFamily="2" charset="-122"/>
            </a:endParaRPr>
          </a:p>
          <a:p>
            <a:pPr indent="0">
              <a:lnSpc>
                <a:spcPct val="100000"/>
              </a:lnSpc>
              <a:buNone/>
            </a:pPr>
            <a:r>
              <a:rPr lang="en-US" altLang="zh-CN" sz="2000" dirty="0">
                <a:latin typeface="宋体" panose="02010600030101010101" pitchFamily="2" charset="-122"/>
              </a:rPr>
              <a:t>	return 0;</a:t>
            </a:r>
            <a:endParaRPr lang="en-US" altLang="zh-CN" sz="2000" dirty="0">
              <a:latin typeface="宋体" panose="02010600030101010101" pitchFamily="2" charset="-122"/>
            </a:endParaRPr>
          </a:p>
          <a:p>
            <a:pPr indent="0">
              <a:lnSpc>
                <a:spcPct val="100000"/>
              </a:lnSpc>
              <a:buNone/>
            </a:pPr>
            <a:r>
              <a:rPr lang="en-US" altLang="zh-CN" sz="2000" dirty="0">
                <a:latin typeface="宋体" panose="02010600030101010101" pitchFamily="2" charset="-122"/>
              </a:rPr>
              <a:t>}</a:t>
            </a:r>
            <a:endParaRPr lang="en-US" altLang="zh-CN" sz="2000" dirty="0">
              <a:latin typeface="宋体" panose="02010600030101010101" pitchFamily="2" charset="-122"/>
            </a:endParaRPr>
          </a:p>
        </p:txBody>
      </p:sp>
      <p:sp>
        <p:nvSpPr>
          <p:cNvPr id="199777" name="Text Box 97"/>
          <p:cNvSpPr txBox="1"/>
          <p:nvPr/>
        </p:nvSpPr>
        <p:spPr>
          <a:xfrm>
            <a:off x="9774555" y="1149350"/>
            <a:ext cx="1643380" cy="398780"/>
          </a:xfrm>
          <a:prstGeom prst="rect">
            <a:avLst/>
          </a:prstGeom>
          <a:noFill/>
          <a:ln w="9525" cap="flat" cmpd="sng">
            <a:solidFill>
              <a:schemeClr val="tx1"/>
            </a:solidFill>
            <a:prstDash val="solid"/>
            <a:miter/>
            <a:headEnd type="none" w="med" len="med"/>
            <a:tailEnd type="none" w="med" len="med"/>
          </a:ln>
        </p:spPr>
        <p:txBody>
          <a:bodyPr wrap="square" anchor="t">
            <a:spAutoFit/>
          </a:bodyPr>
          <a:p>
            <a:pPr algn="ctr"/>
            <a:r>
              <a:rPr lang="en-US" altLang="zh-CN" sz="2000" dirty="0">
                <a:latin typeface="宋体" panose="02010600030101010101" pitchFamily="2" charset="-122"/>
                <a:ea typeface="宋体" panose="02010600030101010101" pitchFamily="2" charset="-122"/>
              </a:rPr>
              <a:t>fac(4)</a:t>
            </a:r>
            <a:endParaRPr lang="en-US" altLang="zh-CN" sz="2000" dirty="0">
              <a:latin typeface="宋体" panose="02010600030101010101" pitchFamily="2" charset="-122"/>
              <a:ea typeface="宋体" panose="02010600030101010101" pitchFamily="2" charset="-122"/>
            </a:endParaRPr>
          </a:p>
        </p:txBody>
      </p:sp>
      <p:sp>
        <p:nvSpPr>
          <p:cNvPr id="199778" name="Text Box 98"/>
          <p:cNvSpPr txBox="1"/>
          <p:nvPr/>
        </p:nvSpPr>
        <p:spPr>
          <a:xfrm>
            <a:off x="9545955" y="1835150"/>
            <a:ext cx="2091690" cy="598805"/>
          </a:xfrm>
          <a:prstGeom prst="rect">
            <a:avLst/>
          </a:prstGeom>
          <a:noFill/>
          <a:ln w="9525" cap="flat" cmpd="sng">
            <a:solidFill>
              <a:schemeClr val="tx1"/>
            </a:solidFill>
            <a:prstDash val="solid"/>
            <a:miter/>
            <a:headEnd type="none" w="med" len="med"/>
            <a:tailEnd type="none" w="med" len="med"/>
          </a:ln>
        </p:spPr>
        <p:txBody>
          <a:bodyPr anchor="t"/>
          <a:p>
            <a:pPr algn="ctr"/>
            <a:r>
              <a:rPr lang="en-US" altLang="zh-CN" sz="2000" dirty="0">
                <a:latin typeface="宋体" panose="02010600030101010101" pitchFamily="2" charset="-122"/>
                <a:ea typeface="宋体" panose="02010600030101010101" pitchFamily="2" charset="-122"/>
              </a:rPr>
              <a:t>fac(4):=4*fac(3)</a:t>
            </a:r>
            <a:endParaRPr lang="en-US" altLang="zh-CN" sz="2000" dirty="0">
              <a:latin typeface="宋体" panose="02010600030101010101" pitchFamily="2" charset="-122"/>
              <a:ea typeface="宋体" panose="02010600030101010101" pitchFamily="2" charset="-122"/>
            </a:endParaRPr>
          </a:p>
        </p:txBody>
      </p:sp>
      <p:sp>
        <p:nvSpPr>
          <p:cNvPr id="199779" name="Text Box 99"/>
          <p:cNvSpPr txBox="1"/>
          <p:nvPr/>
        </p:nvSpPr>
        <p:spPr>
          <a:xfrm>
            <a:off x="9545955" y="2776855"/>
            <a:ext cx="2091690" cy="598170"/>
          </a:xfrm>
          <a:prstGeom prst="rect">
            <a:avLst/>
          </a:prstGeom>
          <a:noFill/>
          <a:ln w="9525" cap="flat" cmpd="sng">
            <a:solidFill>
              <a:schemeClr val="tx1"/>
            </a:solidFill>
            <a:prstDash val="solid"/>
            <a:miter/>
            <a:headEnd type="none" w="med" len="med"/>
            <a:tailEnd type="none" w="med" len="med"/>
          </a:ln>
        </p:spPr>
        <p:txBody>
          <a:bodyPr anchor="t"/>
          <a:p>
            <a:pPr algn="ctr"/>
            <a:r>
              <a:rPr lang="en-US" altLang="zh-CN" sz="2000" dirty="0">
                <a:latin typeface="宋体" panose="02010600030101010101" pitchFamily="2" charset="-122"/>
                <a:ea typeface="宋体" panose="02010600030101010101" pitchFamily="2" charset="-122"/>
              </a:rPr>
              <a:t>fac(3):=3*fac(2)</a:t>
            </a:r>
            <a:endParaRPr lang="en-US" altLang="zh-CN" sz="2000" dirty="0">
              <a:latin typeface="宋体" panose="02010600030101010101" pitchFamily="2" charset="-122"/>
              <a:ea typeface="宋体" panose="02010600030101010101" pitchFamily="2" charset="-122"/>
            </a:endParaRPr>
          </a:p>
        </p:txBody>
      </p:sp>
      <p:sp>
        <p:nvSpPr>
          <p:cNvPr id="199780" name="Text Box 100"/>
          <p:cNvSpPr txBox="1"/>
          <p:nvPr/>
        </p:nvSpPr>
        <p:spPr>
          <a:xfrm>
            <a:off x="9545955" y="3675380"/>
            <a:ext cx="2091690" cy="598170"/>
          </a:xfrm>
          <a:prstGeom prst="rect">
            <a:avLst/>
          </a:prstGeom>
          <a:noFill/>
          <a:ln w="9525" cap="flat" cmpd="sng">
            <a:solidFill>
              <a:schemeClr val="tx1"/>
            </a:solidFill>
            <a:prstDash val="solid"/>
            <a:miter/>
            <a:headEnd type="none" w="med" len="med"/>
            <a:tailEnd type="none" w="med" len="med"/>
          </a:ln>
        </p:spPr>
        <p:txBody>
          <a:bodyPr anchor="t"/>
          <a:p>
            <a:pPr algn="ctr"/>
            <a:r>
              <a:rPr lang="en-US" altLang="zh-CN" sz="2000" dirty="0">
                <a:latin typeface="宋体" panose="02010600030101010101" pitchFamily="2" charset="-122"/>
                <a:ea typeface="宋体" panose="02010600030101010101" pitchFamily="2" charset="-122"/>
              </a:rPr>
              <a:t>fac(2):=2*fac(1)</a:t>
            </a:r>
            <a:endParaRPr lang="en-US" altLang="zh-CN" sz="2000" dirty="0">
              <a:latin typeface="宋体" panose="02010600030101010101" pitchFamily="2" charset="-122"/>
              <a:ea typeface="宋体" panose="02010600030101010101" pitchFamily="2" charset="-122"/>
            </a:endParaRPr>
          </a:p>
        </p:txBody>
      </p:sp>
      <p:sp>
        <p:nvSpPr>
          <p:cNvPr id="199781" name="Text Box 101"/>
          <p:cNvSpPr txBox="1"/>
          <p:nvPr/>
        </p:nvSpPr>
        <p:spPr>
          <a:xfrm>
            <a:off x="9545955" y="4573905"/>
            <a:ext cx="2091690" cy="614045"/>
          </a:xfrm>
          <a:prstGeom prst="rect">
            <a:avLst/>
          </a:prstGeom>
          <a:noFill/>
          <a:ln w="9525" cap="flat" cmpd="sng">
            <a:solidFill>
              <a:schemeClr val="tx1"/>
            </a:solidFill>
            <a:prstDash val="solid"/>
            <a:miter/>
            <a:headEnd type="none" w="med" len="med"/>
            <a:tailEnd type="none" w="med" len="med"/>
          </a:ln>
        </p:spPr>
        <p:txBody>
          <a:bodyPr anchor="t"/>
          <a:p>
            <a:pPr algn="ctr"/>
            <a:r>
              <a:rPr lang="en-US" altLang="zh-CN" sz="2000" dirty="0">
                <a:latin typeface="宋体" panose="02010600030101010101" pitchFamily="2" charset="-122"/>
                <a:ea typeface="宋体" panose="02010600030101010101" pitchFamily="2" charset="-122"/>
              </a:rPr>
              <a:t>fac(1):=1*fac(0)</a:t>
            </a:r>
            <a:endParaRPr lang="en-US" altLang="zh-CN" sz="2000" dirty="0">
              <a:latin typeface="宋体" panose="02010600030101010101" pitchFamily="2" charset="-122"/>
              <a:ea typeface="宋体" panose="02010600030101010101" pitchFamily="2" charset="-122"/>
            </a:endParaRPr>
          </a:p>
        </p:txBody>
      </p:sp>
      <p:sp>
        <p:nvSpPr>
          <p:cNvPr id="199782" name="Text Box 102"/>
          <p:cNvSpPr txBox="1"/>
          <p:nvPr/>
        </p:nvSpPr>
        <p:spPr>
          <a:xfrm>
            <a:off x="7640955" y="3756025"/>
            <a:ext cx="1643380" cy="555625"/>
          </a:xfrm>
          <a:prstGeom prst="rect">
            <a:avLst/>
          </a:prstGeom>
          <a:noFill/>
          <a:ln w="9525" cap="flat" cmpd="sng">
            <a:solidFill>
              <a:schemeClr val="tx1"/>
            </a:solidFill>
            <a:prstDash val="solid"/>
            <a:miter/>
            <a:headEnd type="none" w="med" len="med"/>
            <a:tailEnd type="none" w="med" len="med"/>
          </a:ln>
        </p:spPr>
        <p:txBody>
          <a:bodyPr anchor="t"/>
          <a:p>
            <a:pPr algn="ctr"/>
            <a:r>
              <a:rPr lang="en-US" altLang="zh-CN" sz="2000" dirty="0">
                <a:latin typeface="宋体" panose="02010600030101010101" pitchFamily="2" charset="-122"/>
                <a:ea typeface="宋体" panose="02010600030101010101" pitchFamily="2" charset="-122"/>
              </a:rPr>
              <a:t>fac(2):=2*1</a:t>
            </a:r>
            <a:endParaRPr lang="zh-CN" altLang="en-US" sz="2000" dirty="0">
              <a:latin typeface="宋体" panose="02010600030101010101" pitchFamily="2" charset="-122"/>
              <a:ea typeface="宋体" panose="02010600030101010101" pitchFamily="2" charset="-122"/>
            </a:endParaRPr>
          </a:p>
        </p:txBody>
      </p:sp>
      <p:sp>
        <p:nvSpPr>
          <p:cNvPr id="199783" name="Text Box 103"/>
          <p:cNvSpPr txBox="1"/>
          <p:nvPr/>
        </p:nvSpPr>
        <p:spPr>
          <a:xfrm>
            <a:off x="7640955" y="2776855"/>
            <a:ext cx="1640205" cy="575945"/>
          </a:xfrm>
          <a:prstGeom prst="rect">
            <a:avLst/>
          </a:prstGeom>
          <a:noFill/>
          <a:ln w="9525" cap="flat" cmpd="sng">
            <a:solidFill>
              <a:schemeClr val="tx1"/>
            </a:solidFill>
            <a:prstDash val="solid"/>
            <a:miter/>
            <a:headEnd type="none" w="med" len="med"/>
            <a:tailEnd type="none" w="med" len="med"/>
          </a:ln>
        </p:spPr>
        <p:txBody>
          <a:bodyPr anchor="t"/>
          <a:p>
            <a:pPr algn="ctr"/>
            <a:r>
              <a:rPr lang="en-US" altLang="zh-CN" sz="2000" dirty="0">
                <a:latin typeface="宋体" panose="02010600030101010101" pitchFamily="2" charset="-122"/>
                <a:ea typeface="宋体" panose="02010600030101010101" pitchFamily="2" charset="-122"/>
              </a:rPr>
              <a:t>Fac(3):=3*2</a:t>
            </a:r>
            <a:endParaRPr lang="en-US" altLang="zh-CN" sz="2000" dirty="0">
              <a:latin typeface="宋体" panose="02010600030101010101" pitchFamily="2" charset="-122"/>
              <a:ea typeface="宋体" panose="02010600030101010101" pitchFamily="2" charset="-122"/>
            </a:endParaRPr>
          </a:p>
        </p:txBody>
      </p:sp>
      <p:sp>
        <p:nvSpPr>
          <p:cNvPr id="199784" name="Text Box 104"/>
          <p:cNvSpPr txBox="1"/>
          <p:nvPr/>
        </p:nvSpPr>
        <p:spPr>
          <a:xfrm>
            <a:off x="7640955" y="1878330"/>
            <a:ext cx="1643380" cy="577850"/>
          </a:xfrm>
          <a:prstGeom prst="rect">
            <a:avLst/>
          </a:prstGeom>
          <a:noFill/>
          <a:ln w="9525" cap="flat" cmpd="sng">
            <a:solidFill>
              <a:schemeClr val="tx1"/>
            </a:solidFill>
            <a:prstDash val="solid"/>
            <a:miter/>
            <a:headEnd type="none" w="med" len="med"/>
            <a:tailEnd type="none" w="med" len="med"/>
          </a:ln>
        </p:spPr>
        <p:txBody>
          <a:bodyPr anchor="t"/>
          <a:p>
            <a:pPr algn="ctr"/>
            <a:r>
              <a:rPr lang="en-US" altLang="zh-CN" sz="2000" dirty="0">
                <a:latin typeface="宋体" panose="02010600030101010101" pitchFamily="2" charset="-122"/>
                <a:ea typeface="宋体" panose="02010600030101010101" pitchFamily="2" charset="-122"/>
              </a:rPr>
              <a:t>fac(4):=4*3</a:t>
            </a:r>
            <a:endParaRPr lang="zh-CN" altLang="en-US" sz="2000" dirty="0">
              <a:latin typeface="Arial" panose="020B0604020202020204" pitchFamily="34" charset="0"/>
              <a:ea typeface="宋体" panose="02010600030101010101" pitchFamily="2" charset="-122"/>
            </a:endParaRPr>
          </a:p>
        </p:txBody>
      </p:sp>
      <p:sp>
        <p:nvSpPr>
          <p:cNvPr id="199785" name="Line 105"/>
          <p:cNvSpPr/>
          <p:nvPr/>
        </p:nvSpPr>
        <p:spPr>
          <a:xfrm>
            <a:off x="10536555" y="1633855"/>
            <a:ext cx="635" cy="244475"/>
          </a:xfrm>
          <a:prstGeom prst="line">
            <a:avLst/>
          </a:prstGeom>
          <a:ln w="9525" cap="flat" cmpd="sng">
            <a:solidFill>
              <a:schemeClr val="tx1"/>
            </a:solidFill>
            <a:prstDash val="solid"/>
            <a:round/>
            <a:headEnd type="none" w="med" len="med"/>
            <a:tailEnd type="triangle" w="med" len="med"/>
          </a:ln>
        </p:spPr>
      </p:sp>
      <p:sp>
        <p:nvSpPr>
          <p:cNvPr id="199786" name="Line 106"/>
          <p:cNvSpPr/>
          <p:nvPr/>
        </p:nvSpPr>
        <p:spPr>
          <a:xfrm>
            <a:off x="10536555" y="2444750"/>
            <a:ext cx="14605" cy="332105"/>
          </a:xfrm>
          <a:prstGeom prst="line">
            <a:avLst/>
          </a:prstGeom>
          <a:ln w="9525" cap="flat" cmpd="sng">
            <a:solidFill>
              <a:schemeClr val="tx1"/>
            </a:solidFill>
            <a:prstDash val="solid"/>
            <a:round/>
            <a:headEnd type="none" w="med" len="med"/>
            <a:tailEnd type="triangle" w="med" len="med"/>
          </a:ln>
        </p:spPr>
      </p:sp>
      <p:sp>
        <p:nvSpPr>
          <p:cNvPr id="199787" name="Line 107"/>
          <p:cNvSpPr/>
          <p:nvPr/>
        </p:nvSpPr>
        <p:spPr>
          <a:xfrm>
            <a:off x="10495280" y="3430905"/>
            <a:ext cx="635" cy="244475"/>
          </a:xfrm>
          <a:prstGeom prst="line">
            <a:avLst/>
          </a:prstGeom>
          <a:ln w="9525" cap="flat" cmpd="sng">
            <a:solidFill>
              <a:schemeClr val="tx1"/>
            </a:solidFill>
            <a:prstDash val="solid"/>
            <a:round/>
            <a:headEnd type="none" w="med" len="med"/>
            <a:tailEnd type="triangle" w="med" len="med"/>
          </a:ln>
        </p:spPr>
      </p:sp>
      <p:sp>
        <p:nvSpPr>
          <p:cNvPr id="199788" name="Line 108"/>
          <p:cNvSpPr/>
          <p:nvPr/>
        </p:nvSpPr>
        <p:spPr>
          <a:xfrm>
            <a:off x="10509885" y="4327525"/>
            <a:ext cx="635" cy="246380"/>
          </a:xfrm>
          <a:prstGeom prst="line">
            <a:avLst/>
          </a:prstGeom>
          <a:ln w="9525" cap="flat" cmpd="sng">
            <a:solidFill>
              <a:schemeClr val="tx1"/>
            </a:solidFill>
            <a:prstDash val="solid"/>
            <a:round/>
            <a:headEnd type="none" w="med" len="med"/>
            <a:tailEnd type="triangle" w="med" len="med"/>
          </a:ln>
        </p:spPr>
      </p:sp>
      <p:sp>
        <p:nvSpPr>
          <p:cNvPr id="199789" name="Line 109"/>
          <p:cNvSpPr/>
          <p:nvPr/>
        </p:nvSpPr>
        <p:spPr>
          <a:xfrm flipV="1">
            <a:off x="8409305" y="5143500"/>
            <a:ext cx="635" cy="654050"/>
          </a:xfrm>
          <a:prstGeom prst="line">
            <a:avLst/>
          </a:prstGeom>
          <a:ln w="9525" cap="flat" cmpd="sng">
            <a:solidFill>
              <a:schemeClr val="tx1"/>
            </a:solidFill>
            <a:prstDash val="solid"/>
            <a:round/>
            <a:headEnd type="none" w="med" len="med"/>
            <a:tailEnd type="triangle" w="med" len="med"/>
          </a:ln>
        </p:spPr>
      </p:sp>
      <p:sp>
        <p:nvSpPr>
          <p:cNvPr id="199790" name="Line 110"/>
          <p:cNvSpPr/>
          <p:nvPr/>
        </p:nvSpPr>
        <p:spPr>
          <a:xfrm flipV="1">
            <a:off x="8409305" y="3359150"/>
            <a:ext cx="635" cy="327025"/>
          </a:xfrm>
          <a:prstGeom prst="line">
            <a:avLst/>
          </a:prstGeom>
          <a:ln w="9525" cap="flat" cmpd="sng">
            <a:solidFill>
              <a:schemeClr val="tx1"/>
            </a:solidFill>
            <a:prstDash val="solid"/>
            <a:round/>
            <a:headEnd type="none" w="med" len="med"/>
            <a:tailEnd type="triangle" w="med" len="med"/>
          </a:ln>
        </p:spPr>
      </p:sp>
      <p:sp>
        <p:nvSpPr>
          <p:cNvPr id="199791" name="Line 111"/>
          <p:cNvSpPr/>
          <p:nvPr/>
        </p:nvSpPr>
        <p:spPr>
          <a:xfrm flipV="1">
            <a:off x="8409305" y="2444750"/>
            <a:ext cx="635" cy="327025"/>
          </a:xfrm>
          <a:prstGeom prst="line">
            <a:avLst/>
          </a:prstGeom>
          <a:ln w="9525" cap="flat" cmpd="sng">
            <a:solidFill>
              <a:schemeClr val="tx1"/>
            </a:solidFill>
            <a:prstDash val="solid"/>
            <a:round/>
            <a:headEnd type="none" w="med" len="med"/>
            <a:tailEnd type="triangle" w="med" len="med"/>
          </a:ln>
        </p:spPr>
      </p:sp>
      <p:sp>
        <p:nvSpPr>
          <p:cNvPr id="199792" name="Line 112"/>
          <p:cNvSpPr/>
          <p:nvPr/>
        </p:nvSpPr>
        <p:spPr>
          <a:xfrm>
            <a:off x="8402955" y="5797550"/>
            <a:ext cx="1045845" cy="635"/>
          </a:xfrm>
          <a:prstGeom prst="line">
            <a:avLst/>
          </a:prstGeom>
          <a:ln w="9525" cap="flat" cmpd="sng">
            <a:solidFill>
              <a:schemeClr val="tx1"/>
            </a:solidFill>
            <a:prstDash val="solid"/>
            <a:round/>
            <a:headEnd type="none" w="med" len="med"/>
            <a:tailEnd type="none" w="med" len="med"/>
          </a:ln>
        </p:spPr>
      </p:sp>
      <p:sp>
        <p:nvSpPr>
          <p:cNvPr id="199794" name="Text Box 114"/>
          <p:cNvSpPr txBox="1"/>
          <p:nvPr/>
        </p:nvSpPr>
        <p:spPr>
          <a:xfrm>
            <a:off x="9545955" y="5462905"/>
            <a:ext cx="2091690" cy="614045"/>
          </a:xfrm>
          <a:prstGeom prst="rect">
            <a:avLst/>
          </a:prstGeom>
          <a:noFill/>
          <a:ln w="9525" cap="flat" cmpd="sng">
            <a:solidFill>
              <a:schemeClr val="tx1"/>
            </a:solidFill>
            <a:prstDash val="solid"/>
            <a:miter/>
            <a:headEnd type="none" w="med" len="med"/>
            <a:tailEnd type="none" w="med" len="med"/>
          </a:ln>
        </p:spPr>
        <p:txBody>
          <a:bodyPr anchor="t"/>
          <a:p>
            <a:pPr algn="ctr"/>
            <a:r>
              <a:rPr lang="en-US" altLang="zh-CN" sz="2000" dirty="0">
                <a:latin typeface="宋体" panose="02010600030101010101" pitchFamily="2" charset="-122"/>
                <a:ea typeface="宋体" panose="02010600030101010101" pitchFamily="2" charset="-122"/>
              </a:rPr>
              <a:t>fac(0):=1</a:t>
            </a:r>
            <a:endParaRPr lang="zh-CN" altLang="en-US" sz="2000" dirty="0">
              <a:latin typeface="宋体" panose="02010600030101010101" pitchFamily="2" charset="-122"/>
              <a:ea typeface="宋体" panose="02010600030101010101" pitchFamily="2" charset="-122"/>
            </a:endParaRPr>
          </a:p>
        </p:txBody>
      </p:sp>
      <p:sp>
        <p:nvSpPr>
          <p:cNvPr id="199795" name="Line 115"/>
          <p:cNvSpPr/>
          <p:nvPr/>
        </p:nvSpPr>
        <p:spPr>
          <a:xfrm>
            <a:off x="10522585" y="5216525"/>
            <a:ext cx="635" cy="246380"/>
          </a:xfrm>
          <a:prstGeom prst="line">
            <a:avLst/>
          </a:prstGeom>
          <a:ln w="9525" cap="flat" cmpd="sng">
            <a:solidFill>
              <a:schemeClr val="tx1"/>
            </a:solidFill>
            <a:prstDash val="solid"/>
            <a:round/>
            <a:headEnd type="none" w="med" len="med"/>
            <a:tailEnd type="triangle" w="med" len="med"/>
          </a:ln>
        </p:spPr>
      </p:sp>
      <p:sp>
        <p:nvSpPr>
          <p:cNvPr id="199797" name="Text Box 117"/>
          <p:cNvSpPr txBox="1"/>
          <p:nvPr/>
        </p:nvSpPr>
        <p:spPr>
          <a:xfrm>
            <a:off x="7640955" y="4578350"/>
            <a:ext cx="1640205" cy="555625"/>
          </a:xfrm>
          <a:prstGeom prst="rect">
            <a:avLst/>
          </a:prstGeom>
          <a:noFill/>
          <a:ln w="9525" cap="flat" cmpd="sng">
            <a:solidFill>
              <a:schemeClr val="tx1"/>
            </a:solidFill>
            <a:prstDash val="solid"/>
            <a:miter/>
            <a:headEnd type="none" w="med" len="med"/>
            <a:tailEnd type="none" w="med" len="med"/>
          </a:ln>
        </p:spPr>
        <p:txBody>
          <a:bodyPr anchor="t"/>
          <a:p>
            <a:pPr algn="ctr"/>
            <a:r>
              <a:rPr lang="en-US" altLang="zh-CN" sz="2000" dirty="0">
                <a:latin typeface="宋体" panose="02010600030101010101" pitchFamily="2" charset="-122"/>
                <a:ea typeface="宋体" panose="02010600030101010101" pitchFamily="2" charset="-122"/>
              </a:rPr>
              <a:t>fac(1):=1*1</a:t>
            </a:r>
            <a:endParaRPr lang="zh-CN" altLang="en-US" sz="2000" dirty="0">
              <a:latin typeface="宋体" panose="02010600030101010101" pitchFamily="2" charset="-122"/>
              <a:ea typeface="宋体" panose="02010600030101010101" pitchFamily="2" charset="-122"/>
            </a:endParaRPr>
          </a:p>
        </p:txBody>
      </p:sp>
      <p:sp>
        <p:nvSpPr>
          <p:cNvPr id="199798" name="Line 118"/>
          <p:cNvSpPr/>
          <p:nvPr/>
        </p:nvSpPr>
        <p:spPr>
          <a:xfrm flipV="1">
            <a:off x="8409305" y="4273550"/>
            <a:ext cx="635" cy="327025"/>
          </a:xfrm>
          <a:prstGeom prst="line">
            <a:avLst/>
          </a:prstGeom>
          <a:ln w="9525" cap="flat" cmpd="sng">
            <a:solidFill>
              <a:schemeClr val="tx1"/>
            </a:solidFill>
            <a:prstDash val="solid"/>
            <a:round/>
            <a:headEnd type="none" w="med" len="med"/>
            <a:tailEnd type="triangle" w="med" len="med"/>
          </a:ln>
        </p:spPr>
      </p:sp>
      <p:pic>
        <p:nvPicPr>
          <p:cNvPr id="8215" name="Picture 25"/>
          <p:cNvPicPr>
            <a:picLocks noChangeAspect="1"/>
          </p:cNvPicPr>
          <p:nvPr/>
        </p:nvPicPr>
        <p:blipFill>
          <a:blip r:embed="rId1"/>
          <a:stretch>
            <a:fillRect/>
          </a:stretch>
        </p:blipFill>
        <p:spPr>
          <a:xfrm>
            <a:off x="5402263" y="3922078"/>
            <a:ext cx="1943100" cy="2538412"/>
          </a:xfrm>
          <a:prstGeom prst="rect">
            <a:avLst/>
          </a:prstGeom>
          <a:noFill/>
          <a:ln w="9525">
            <a:noFill/>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9777"/>
                                        </p:tgtEl>
                                        <p:attrNameLst>
                                          <p:attrName>style.visibility</p:attrName>
                                        </p:attrNameLst>
                                      </p:cBhvr>
                                      <p:to>
                                        <p:strVal val="visible"/>
                                      </p:to>
                                    </p:set>
                                    <p:animEffect transition="in" filter="blinds(horizontal)">
                                      <p:cBhvr>
                                        <p:cTn id="7" dur="500"/>
                                        <p:tgtEl>
                                          <p:spTgt spid="19977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99778"/>
                                        </p:tgtEl>
                                        <p:attrNameLst>
                                          <p:attrName>style.visibility</p:attrName>
                                        </p:attrNameLst>
                                      </p:cBhvr>
                                      <p:to>
                                        <p:strVal val="visible"/>
                                      </p:to>
                                    </p:set>
                                    <p:animEffect transition="in" filter="diamond(in)">
                                      <p:cBhvr>
                                        <p:cTn id="12" dur="2000"/>
                                        <p:tgtEl>
                                          <p:spTgt spid="199778"/>
                                        </p:tgtEl>
                                      </p:cBhvr>
                                    </p:animEffect>
                                  </p:childTnLst>
                                </p:cTn>
                              </p:par>
                              <p:par>
                                <p:cTn id="13" presetID="8" presetClass="entr" presetSubtype="16" fill="hold" nodeType="withEffect">
                                  <p:stCondLst>
                                    <p:cond delay="0"/>
                                  </p:stCondLst>
                                  <p:childTnLst>
                                    <p:set>
                                      <p:cBhvr>
                                        <p:cTn id="14" dur="1" fill="hold">
                                          <p:stCondLst>
                                            <p:cond delay="0"/>
                                          </p:stCondLst>
                                        </p:cTn>
                                        <p:tgtEl>
                                          <p:spTgt spid="199785"/>
                                        </p:tgtEl>
                                        <p:attrNameLst>
                                          <p:attrName>style.visibility</p:attrName>
                                        </p:attrNameLst>
                                      </p:cBhvr>
                                      <p:to>
                                        <p:strVal val="visible"/>
                                      </p:to>
                                    </p:set>
                                    <p:animEffect transition="in" filter="diamond(in)">
                                      <p:cBhvr>
                                        <p:cTn id="15" dur="2000"/>
                                        <p:tgtEl>
                                          <p:spTgt spid="19978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99786"/>
                                        </p:tgtEl>
                                        <p:attrNameLst>
                                          <p:attrName>style.visibility</p:attrName>
                                        </p:attrNameLst>
                                      </p:cBhvr>
                                      <p:to>
                                        <p:strVal val="visible"/>
                                      </p:to>
                                    </p:set>
                                    <p:animEffect transition="in" filter="checkerboard(across)">
                                      <p:cBhvr>
                                        <p:cTn id="20" dur="500"/>
                                        <p:tgtEl>
                                          <p:spTgt spid="199786"/>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99779"/>
                                        </p:tgtEl>
                                        <p:attrNameLst>
                                          <p:attrName>style.visibility</p:attrName>
                                        </p:attrNameLst>
                                      </p:cBhvr>
                                      <p:to>
                                        <p:strVal val="visible"/>
                                      </p:to>
                                    </p:set>
                                    <p:animEffect transition="in" filter="checkerboard(across)">
                                      <p:cBhvr>
                                        <p:cTn id="23" dur="500"/>
                                        <p:tgtEl>
                                          <p:spTgt spid="199779"/>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199787"/>
                                        </p:tgtEl>
                                        <p:attrNameLst>
                                          <p:attrName>style.visibility</p:attrName>
                                        </p:attrNameLst>
                                      </p:cBhvr>
                                      <p:to>
                                        <p:strVal val="visible"/>
                                      </p:to>
                                    </p:set>
                                    <p:animEffect transition="in" filter="wedge">
                                      <p:cBhvr>
                                        <p:cTn id="28" dur="2000"/>
                                        <p:tgtEl>
                                          <p:spTgt spid="199787"/>
                                        </p:tgtEl>
                                      </p:cBhvr>
                                    </p:animEffect>
                                  </p:childTnLst>
                                </p:cTn>
                              </p:par>
                              <p:par>
                                <p:cTn id="29" presetID="20" presetClass="entr" presetSubtype="0" fill="hold" grpId="0" nodeType="withEffect">
                                  <p:stCondLst>
                                    <p:cond delay="0"/>
                                  </p:stCondLst>
                                  <p:childTnLst>
                                    <p:set>
                                      <p:cBhvr>
                                        <p:cTn id="30" dur="1" fill="hold">
                                          <p:stCondLst>
                                            <p:cond delay="0"/>
                                          </p:stCondLst>
                                        </p:cTn>
                                        <p:tgtEl>
                                          <p:spTgt spid="199780"/>
                                        </p:tgtEl>
                                        <p:attrNameLst>
                                          <p:attrName>style.visibility</p:attrName>
                                        </p:attrNameLst>
                                      </p:cBhvr>
                                      <p:to>
                                        <p:strVal val="visible"/>
                                      </p:to>
                                    </p:set>
                                    <p:animEffect transition="in" filter="wedge">
                                      <p:cBhvr>
                                        <p:cTn id="31" dur="2000"/>
                                        <p:tgtEl>
                                          <p:spTgt spid="199780"/>
                                        </p:tgtEl>
                                      </p:cBhvr>
                                    </p:animEffect>
                                  </p:childTnLst>
                                </p:cTn>
                              </p:par>
                            </p:childTnLst>
                          </p:cTn>
                        </p:par>
                      </p:childTnLst>
                    </p:cTn>
                  </p:par>
                  <p:par>
                    <p:cTn id="32" fill="hold">
                      <p:stCondLst>
                        <p:cond delay="indefinite"/>
                      </p:stCondLst>
                      <p:childTnLst>
                        <p:par>
                          <p:cTn id="33" fill="hold">
                            <p:stCondLst>
                              <p:cond delay="0"/>
                            </p:stCondLst>
                            <p:childTnLst>
                              <p:par>
                                <p:cTn id="34" presetID="24" presetClass="entr" presetSubtype="0" fill="hold" nodeType="clickEffect">
                                  <p:stCondLst>
                                    <p:cond delay="0"/>
                                  </p:stCondLst>
                                  <p:childTnLst>
                                    <p:set>
                                      <p:cBhvr>
                                        <p:cTn id="35" dur="1" fill="hold">
                                          <p:stCondLst>
                                            <p:cond delay="0"/>
                                          </p:stCondLst>
                                        </p:cTn>
                                        <p:tgtEl>
                                          <p:spTgt spid="199788"/>
                                        </p:tgtEl>
                                        <p:attrNameLst>
                                          <p:attrName>style.visibility</p:attrName>
                                        </p:attrNameLst>
                                      </p:cBhvr>
                                      <p:to>
                                        <p:strVal val="visible"/>
                                      </p:to>
                                    </p:set>
                                    <p:anim calcmode="lin" valueType="num">
                                      <p:cBhvr>
                                        <p:cTn id="36" dur="1" fill="hold"/>
                                        <p:tgtEl>
                                          <p:spTgt spid="199788"/>
                                        </p:tgtEl>
                                      </p:cBhvr>
                                    </p:anim>
                                  </p:childTnLst>
                                </p:cTn>
                              </p:par>
                              <p:par>
                                <p:cTn id="37" presetID="24" presetClass="entr" presetSubtype="0" fill="hold" grpId="0" nodeType="withEffect">
                                  <p:stCondLst>
                                    <p:cond delay="0"/>
                                  </p:stCondLst>
                                  <p:childTnLst>
                                    <p:set>
                                      <p:cBhvr>
                                        <p:cTn id="38" dur="1" fill="hold">
                                          <p:stCondLst>
                                            <p:cond delay="0"/>
                                          </p:stCondLst>
                                        </p:cTn>
                                        <p:tgtEl>
                                          <p:spTgt spid="199781"/>
                                        </p:tgtEl>
                                        <p:attrNameLst>
                                          <p:attrName>style.visibility</p:attrName>
                                        </p:attrNameLst>
                                      </p:cBhvr>
                                      <p:to>
                                        <p:strVal val="visible"/>
                                      </p:to>
                                    </p:set>
                                    <p:anim calcmode="lin" valueType="num">
                                      <p:cBhvr>
                                        <p:cTn id="39" dur="1" fill="hold"/>
                                        <p:tgtEl>
                                          <p:spTgt spid="199781"/>
                                        </p:tgtEl>
                                      </p:cBhvr>
                                    </p:anim>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199792"/>
                                        </p:tgtEl>
                                        <p:attrNameLst>
                                          <p:attrName>style.visibility</p:attrName>
                                        </p:attrNameLst>
                                      </p:cBhvr>
                                      <p:to>
                                        <p:strVal val="visible"/>
                                      </p:to>
                                    </p:set>
                                    <p:animEffect transition="in" filter="checkerboard(across)">
                                      <p:cBhvr>
                                        <p:cTn id="44" dur="500"/>
                                        <p:tgtEl>
                                          <p:spTgt spid="199792"/>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99794"/>
                                        </p:tgtEl>
                                        <p:attrNameLst>
                                          <p:attrName>style.visibility</p:attrName>
                                        </p:attrNameLst>
                                      </p:cBhvr>
                                      <p:to>
                                        <p:strVal val="visible"/>
                                      </p:to>
                                    </p:set>
                                    <p:animEffect transition="in" filter="checkerboard(across)">
                                      <p:cBhvr>
                                        <p:cTn id="47" dur="500"/>
                                        <p:tgtEl>
                                          <p:spTgt spid="199794"/>
                                        </p:tgtEl>
                                      </p:cBhvr>
                                    </p:animEffect>
                                  </p:childTnLst>
                                </p:cTn>
                              </p:par>
                              <p:par>
                                <p:cTn id="48" presetID="5" presetClass="entr" presetSubtype="10" fill="hold" nodeType="withEffect">
                                  <p:stCondLst>
                                    <p:cond delay="0"/>
                                  </p:stCondLst>
                                  <p:childTnLst>
                                    <p:set>
                                      <p:cBhvr>
                                        <p:cTn id="49" dur="1" fill="hold">
                                          <p:stCondLst>
                                            <p:cond delay="0"/>
                                          </p:stCondLst>
                                        </p:cTn>
                                        <p:tgtEl>
                                          <p:spTgt spid="199789"/>
                                        </p:tgtEl>
                                        <p:attrNameLst>
                                          <p:attrName>style.visibility</p:attrName>
                                        </p:attrNameLst>
                                      </p:cBhvr>
                                      <p:to>
                                        <p:strVal val="visible"/>
                                      </p:to>
                                    </p:set>
                                    <p:animEffect transition="in" filter="checkerboard(across)">
                                      <p:cBhvr>
                                        <p:cTn id="50" dur="500"/>
                                        <p:tgtEl>
                                          <p:spTgt spid="199789"/>
                                        </p:tgtEl>
                                      </p:cBhvr>
                                    </p:animEffect>
                                  </p:childTnLst>
                                </p:cTn>
                              </p:par>
                            </p:childTnLst>
                          </p:cTn>
                        </p:par>
                      </p:childTnLst>
                    </p:cTn>
                  </p:par>
                  <p:par>
                    <p:cTn id="51" fill="hold">
                      <p:stCondLst>
                        <p:cond delay="indefinite"/>
                      </p:stCondLst>
                      <p:childTnLst>
                        <p:par>
                          <p:cTn id="52" fill="hold">
                            <p:stCondLst>
                              <p:cond delay="0"/>
                            </p:stCondLst>
                            <p:childTnLst>
                              <p:par>
                                <p:cTn id="53" presetID="20" presetClass="entr" presetSubtype="0" fill="hold" nodeType="clickEffect">
                                  <p:stCondLst>
                                    <p:cond delay="0"/>
                                  </p:stCondLst>
                                  <p:childTnLst>
                                    <p:set>
                                      <p:cBhvr>
                                        <p:cTn id="54" dur="1" fill="hold">
                                          <p:stCondLst>
                                            <p:cond delay="0"/>
                                          </p:stCondLst>
                                        </p:cTn>
                                        <p:tgtEl>
                                          <p:spTgt spid="199795"/>
                                        </p:tgtEl>
                                        <p:attrNameLst>
                                          <p:attrName>style.visibility</p:attrName>
                                        </p:attrNameLst>
                                      </p:cBhvr>
                                      <p:to>
                                        <p:strVal val="visible"/>
                                      </p:to>
                                    </p:set>
                                    <p:animEffect transition="in" filter="wedge">
                                      <p:cBhvr>
                                        <p:cTn id="55" dur="2000"/>
                                        <p:tgtEl>
                                          <p:spTgt spid="199795"/>
                                        </p:tgtEl>
                                      </p:cBhvr>
                                    </p:animEffect>
                                  </p:childTnLst>
                                </p:cTn>
                              </p:par>
                              <p:par>
                                <p:cTn id="56" presetID="20" presetClass="entr" presetSubtype="0" fill="hold" grpId="0" nodeType="withEffect">
                                  <p:stCondLst>
                                    <p:cond delay="0"/>
                                  </p:stCondLst>
                                  <p:childTnLst>
                                    <p:set>
                                      <p:cBhvr>
                                        <p:cTn id="57" dur="1" fill="hold">
                                          <p:stCondLst>
                                            <p:cond delay="0"/>
                                          </p:stCondLst>
                                        </p:cTn>
                                        <p:tgtEl>
                                          <p:spTgt spid="199797"/>
                                        </p:tgtEl>
                                        <p:attrNameLst>
                                          <p:attrName>style.visibility</p:attrName>
                                        </p:attrNameLst>
                                      </p:cBhvr>
                                      <p:to>
                                        <p:strVal val="visible"/>
                                      </p:to>
                                    </p:set>
                                    <p:animEffect transition="in" filter="wedge">
                                      <p:cBhvr>
                                        <p:cTn id="58" dur="2000"/>
                                        <p:tgtEl>
                                          <p:spTgt spid="199797"/>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199798"/>
                                        </p:tgtEl>
                                        <p:attrNameLst>
                                          <p:attrName>style.visibility</p:attrName>
                                        </p:attrNameLst>
                                      </p:cBhvr>
                                      <p:to>
                                        <p:strVal val="visible"/>
                                      </p:to>
                                    </p:set>
                                    <p:animEffect transition="in" filter="checkerboard(across)">
                                      <p:cBhvr>
                                        <p:cTn id="63" dur="500"/>
                                        <p:tgtEl>
                                          <p:spTgt spid="199798"/>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199782"/>
                                        </p:tgtEl>
                                        <p:attrNameLst>
                                          <p:attrName>style.visibility</p:attrName>
                                        </p:attrNameLst>
                                      </p:cBhvr>
                                      <p:to>
                                        <p:strVal val="visible"/>
                                      </p:to>
                                    </p:set>
                                    <p:animEffect transition="in" filter="checkerboard(across)">
                                      <p:cBhvr>
                                        <p:cTn id="66" dur="500"/>
                                        <p:tgtEl>
                                          <p:spTgt spid="199782"/>
                                        </p:tgtEl>
                                      </p:cBhvr>
                                    </p:animEffect>
                                  </p:childTnLst>
                                </p:cTn>
                              </p:par>
                            </p:childTnLst>
                          </p:cTn>
                        </p:par>
                      </p:childTnLst>
                    </p:cTn>
                  </p:par>
                  <p:par>
                    <p:cTn id="67" fill="hold">
                      <p:stCondLst>
                        <p:cond delay="indefinite"/>
                      </p:stCondLst>
                      <p:childTnLst>
                        <p:par>
                          <p:cTn id="68" fill="hold">
                            <p:stCondLst>
                              <p:cond delay="0"/>
                            </p:stCondLst>
                            <p:childTnLst>
                              <p:par>
                                <p:cTn id="69" presetID="8" presetClass="entr" presetSubtype="16" fill="hold" nodeType="clickEffect">
                                  <p:stCondLst>
                                    <p:cond delay="0"/>
                                  </p:stCondLst>
                                  <p:childTnLst>
                                    <p:set>
                                      <p:cBhvr>
                                        <p:cTn id="70" dur="1" fill="hold">
                                          <p:stCondLst>
                                            <p:cond delay="0"/>
                                          </p:stCondLst>
                                        </p:cTn>
                                        <p:tgtEl>
                                          <p:spTgt spid="199790"/>
                                        </p:tgtEl>
                                        <p:attrNameLst>
                                          <p:attrName>style.visibility</p:attrName>
                                        </p:attrNameLst>
                                      </p:cBhvr>
                                      <p:to>
                                        <p:strVal val="visible"/>
                                      </p:to>
                                    </p:set>
                                    <p:animEffect transition="in" filter="diamond(in)">
                                      <p:cBhvr>
                                        <p:cTn id="71" dur="2000"/>
                                        <p:tgtEl>
                                          <p:spTgt spid="199790"/>
                                        </p:tgtEl>
                                      </p:cBhvr>
                                    </p:animEffect>
                                  </p:childTnLst>
                                </p:cTn>
                              </p:par>
                              <p:par>
                                <p:cTn id="72" presetID="8" presetClass="entr" presetSubtype="16" fill="hold" grpId="0" nodeType="withEffect">
                                  <p:stCondLst>
                                    <p:cond delay="0"/>
                                  </p:stCondLst>
                                  <p:childTnLst>
                                    <p:set>
                                      <p:cBhvr>
                                        <p:cTn id="73" dur="1" fill="hold">
                                          <p:stCondLst>
                                            <p:cond delay="0"/>
                                          </p:stCondLst>
                                        </p:cTn>
                                        <p:tgtEl>
                                          <p:spTgt spid="199783"/>
                                        </p:tgtEl>
                                        <p:attrNameLst>
                                          <p:attrName>style.visibility</p:attrName>
                                        </p:attrNameLst>
                                      </p:cBhvr>
                                      <p:to>
                                        <p:strVal val="visible"/>
                                      </p:to>
                                    </p:set>
                                    <p:animEffect transition="in" filter="diamond(in)">
                                      <p:cBhvr>
                                        <p:cTn id="74" dur="2000"/>
                                        <p:tgtEl>
                                          <p:spTgt spid="199783"/>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199791"/>
                                        </p:tgtEl>
                                        <p:attrNameLst>
                                          <p:attrName>style.visibility</p:attrName>
                                        </p:attrNameLst>
                                      </p:cBhvr>
                                      <p:to>
                                        <p:strVal val="visible"/>
                                      </p:to>
                                    </p:set>
                                    <p:animEffect transition="in" filter="box(in)">
                                      <p:cBhvr>
                                        <p:cTn id="79" dur="500"/>
                                        <p:tgtEl>
                                          <p:spTgt spid="199791"/>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199784"/>
                                        </p:tgtEl>
                                        <p:attrNameLst>
                                          <p:attrName>style.visibility</p:attrName>
                                        </p:attrNameLst>
                                      </p:cBhvr>
                                      <p:to>
                                        <p:strVal val="visible"/>
                                      </p:to>
                                    </p:set>
                                    <p:animEffect transition="in" filter="box(in)">
                                      <p:cBhvr>
                                        <p:cTn id="82" dur="500"/>
                                        <p:tgtEl>
                                          <p:spTgt spid="199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77" grpId="0" bldLvl="0" animBg="1"/>
      <p:bldP spid="199778" grpId="0" bldLvl="0" animBg="1"/>
      <p:bldP spid="199779" grpId="0" bldLvl="0" animBg="1"/>
      <p:bldP spid="199780" grpId="0" bldLvl="0" animBg="1"/>
      <p:bldP spid="199781" grpId="0" bldLvl="0" animBg="1"/>
      <p:bldP spid="199782" grpId="0" bldLvl="0" animBg="1"/>
      <p:bldP spid="199783" grpId="0" bldLvl="0" animBg="1"/>
      <p:bldP spid="199784" grpId="0" bldLvl="0" animBg="1"/>
      <p:bldP spid="199794" grpId="0" bldLvl="0" animBg="1"/>
      <p:bldP spid="199797"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686435" y="400685"/>
            <a:ext cx="2252980" cy="442595"/>
          </a:xfrm>
        </p:spPr>
        <p:txBody>
          <a:bodyPr vert="horz" wrap="square" lIns="91440" tIns="45720" rIns="91440" bIns="45720" anchor="b"/>
          <a:p>
            <a:pPr eaLnBrk="1" hangingPunct="1"/>
            <a:r>
              <a:rPr lang="zh-CN" altLang="en-US" dirty="0"/>
              <a:t>回溯法</a:t>
            </a:r>
            <a:endParaRPr lang="zh-CN" altLang="en-US" dirty="0"/>
          </a:p>
        </p:txBody>
      </p:sp>
      <p:sp>
        <p:nvSpPr>
          <p:cNvPr id="40962" name="Rectangle 3"/>
          <p:cNvSpPr>
            <a:spLocks noGrp="1"/>
          </p:cNvSpPr>
          <p:nvPr>
            <p:ph idx="1"/>
          </p:nvPr>
        </p:nvSpPr>
        <p:spPr>
          <a:xfrm>
            <a:off x="686435" y="1094740"/>
            <a:ext cx="10941050" cy="1400175"/>
          </a:xfrm>
        </p:spPr>
        <p:txBody>
          <a:bodyPr vert="horz" wrap="square" lIns="91440" tIns="45720" rIns="91440" bIns="45720" anchor="t"/>
          <a:p>
            <a:pPr marL="0" lvl="1" indent="508000">
              <a:extLst>
                <a:ext uri="{35155182-B16C-46BC-9424-99874614C6A1}">
                  <wpsdc:indentchars xmlns:wpsdc="http://www.wps.cn/officeDocument/2017/drawingmlCustomData" val="200" checksum="282533468"/>
                </a:ext>
              </a:extLst>
            </a:pPr>
            <a:r>
              <a:rPr lang="zh-CN" altLang="en-US" sz="2000" dirty="0"/>
              <a:t>从问题的某一可能情况出发，搜索所有能达到的可能情况，然后再以其中的一种可能情况为新的出发点，继续向下探求，这样就走出了一条“路”，当这一条路走到“尽头”但仍没寻找到目标的时候，再倒回到上个出发点，从另一个可能情况出发，继续搜索。这种不断“回溯”寻找目标的方法，称作“回溯法”。</a:t>
            </a:r>
            <a:endParaRPr lang="zh-CN" altLang="en-US" sz="2000" dirty="0"/>
          </a:p>
        </p:txBody>
      </p:sp>
      <p:sp>
        <p:nvSpPr>
          <p:cNvPr id="40963" name="Rectangle 4"/>
          <p:cNvSpPr/>
          <p:nvPr/>
        </p:nvSpPr>
        <p:spPr>
          <a:xfrm>
            <a:off x="686435" y="2495550"/>
            <a:ext cx="10941050" cy="1512570"/>
          </a:xfrm>
          <a:prstGeom prst="rect">
            <a:avLst/>
          </a:prstGeom>
          <a:noFill/>
          <a:ln w="9525">
            <a:noFill/>
          </a:ln>
        </p:spPr>
        <p:txBody>
          <a:bodyPr anchor="t"/>
          <a:p>
            <a:pPr marL="0" lvl="1" indent="508000" algn="l" fontAlgn="auto">
              <a:lnSpc>
                <a:spcPct val="100000"/>
              </a:lnSpc>
              <a:spcBef>
                <a:spcPts val="500"/>
              </a:spcBef>
              <a:buFont typeface="Arial" panose="020B0604020202020204" pitchFamily="34" charset="0"/>
              <a:extLst>
                <a:ext uri="{35155182-B16C-46BC-9424-99874614C6A1}">
                  <wpsdc:indentchars xmlns:wpsdc="http://www.wps.cn/officeDocument/2017/drawingmlCustomData" val="200" checksum="282533468"/>
                </a:ext>
              </a:extLst>
            </a:pPr>
            <a:r>
              <a:rPr lang="zh-CN" altLang="en-US" sz="2000" dirty="0">
                <a:latin typeface="华文中宋" charset="0"/>
                <a:ea typeface="华文中宋" charset="0"/>
                <a:cs typeface="+mn-cs"/>
              </a:rPr>
              <a:t>回溯法的基本思想是穷举搜索。</a:t>
            </a:r>
            <a:endParaRPr lang="zh-CN" altLang="en-US" sz="2000" dirty="0">
              <a:latin typeface="华文中宋" charset="0"/>
              <a:ea typeface="华文中宋" charset="0"/>
              <a:cs typeface="+mn-cs"/>
            </a:endParaRPr>
          </a:p>
          <a:p>
            <a:pPr marL="0" lvl="1" indent="508000" algn="l" eaLnBrk="1" fontAlgn="auto" hangingPunct="1">
              <a:lnSpc>
                <a:spcPct val="100000"/>
              </a:lnSpc>
              <a:spcBef>
                <a:spcPts val="500"/>
              </a:spcBef>
              <a:buFont typeface="Arial" panose="020B0604020202020204" pitchFamily="34" charset="0"/>
              <a:extLst>
                <a:ext uri="{35155182-B16C-46BC-9424-99874614C6A1}">
                  <wpsdc:indentchars xmlns:wpsdc="http://www.wps.cn/officeDocument/2017/drawingmlCustomData" val="200" checksum="282533468"/>
                </a:ext>
              </a:extLst>
            </a:pPr>
            <a:r>
              <a:rPr lang="zh-CN" altLang="en-US" sz="2000" dirty="0">
                <a:latin typeface="华文中宋" charset="0"/>
                <a:ea typeface="华文中宋" charset="0"/>
                <a:cs typeface="+mn-cs"/>
              </a:rPr>
              <a:t>一般适用于寻找解集或找出满足某些约束条件的最优解的问题。这些问题所具有的共性是顺序性，即必须先探求第一步，确定第一步采取的可能值，再探求第二个步采取的可能值，然后是第三步，……，直到达到目标状态。</a:t>
            </a:r>
            <a:endParaRPr lang="zh-CN" altLang="en-US" sz="2000" dirty="0">
              <a:latin typeface="华文中宋" charset="0"/>
              <a:ea typeface="华文中宋" charset="0"/>
              <a:cs typeface="+mn-cs"/>
            </a:endParaRPr>
          </a:p>
        </p:txBody>
      </p:sp>
      <p:pic>
        <p:nvPicPr>
          <p:cNvPr id="40964" name="Picture 5" descr="710"/>
          <p:cNvPicPr>
            <a:picLocks noChangeAspect="1"/>
          </p:cNvPicPr>
          <p:nvPr/>
        </p:nvPicPr>
        <p:blipFill>
          <a:blip r:embed="rId1"/>
          <a:stretch>
            <a:fillRect/>
          </a:stretch>
        </p:blipFill>
        <p:spPr>
          <a:xfrm>
            <a:off x="4386263" y="4518343"/>
            <a:ext cx="5580062" cy="2220912"/>
          </a:xfrm>
          <a:prstGeom prst="rect">
            <a:avLst/>
          </a:prstGeom>
          <a:noFill/>
          <a:ln w="9525">
            <a:noFill/>
          </a:ln>
        </p:spPr>
      </p:pic>
      <p:pic>
        <p:nvPicPr>
          <p:cNvPr id="40965" name="Picture 6" descr="QQ截图未命名"/>
          <p:cNvPicPr>
            <a:picLocks noChangeAspect="1"/>
          </p:cNvPicPr>
          <p:nvPr/>
        </p:nvPicPr>
        <p:blipFill>
          <a:blip r:embed="rId2"/>
          <a:stretch>
            <a:fillRect/>
          </a:stretch>
        </p:blipFill>
        <p:spPr>
          <a:xfrm>
            <a:off x="1751648" y="4518343"/>
            <a:ext cx="1820862" cy="18446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xfrm>
            <a:off x="859155" y="179070"/>
            <a:ext cx="6781800" cy="735330"/>
          </a:xfrm>
        </p:spPr>
        <p:txBody>
          <a:bodyPr vert="horz" wrap="square" lIns="91440" tIns="45720" rIns="91440" bIns="45720" anchor="b"/>
          <a:p>
            <a:pPr eaLnBrk="1" hangingPunct="1"/>
            <a:r>
              <a:rPr lang="zh-CN" altLang="en-US" dirty="0"/>
              <a:t>探索策略和回溯算法</a:t>
            </a:r>
            <a:endParaRPr lang="zh-CN" altLang="en-US" dirty="0"/>
          </a:p>
        </p:txBody>
      </p:sp>
      <p:sp>
        <p:nvSpPr>
          <p:cNvPr id="222211" name="Rectangle 3"/>
          <p:cNvSpPr>
            <a:spLocks noGrp="1"/>
          </p:cNvSpPr>
          <p:nvPr>
            <p:ph type="body" sz="half" idx="1"/>
          </p:nvPr>
        </p:nvSpPr>
        <p:spPr>
          <a:xfrm>
            <a:off x="748030" y="1351280"/>
            <a:ext cx="11012170" cy="2892425"/>
          </a:xfrm>
        </p:spPr>
        <p:txBody>
          <a:bodyPr vert="horz" wrap="square" lIns="91440" tIns="45720" rIns="91440" bIns="45720" anchor="t"/>
          <a:p>
            <a:pPr indent="609600">
              <a:extLst>
                <a:ext uri="{35155182-B16C-46BC-9424-99874614C6A1}">
                  <wpsdc:indentchars xmlns:wpsdc="http://www.wps.cn/officeDocument/2017/drawingmlCustomData" val="200" checksum="4158780845"/>
                </a:ext>
              </a:extLst>
            </a:pPr>
            <a:r>
              <a:rPr lang="zh-CN" altLang="en-US" sz="2400" dirty="0"/>
              <a:t>递归技术的一个重要应用是在人工智能领域中用递归形式来表示探索策略或者说控制策略中的回溯算法过程。回溯是一种控制策略可以试探的方法，按照一定的规则，不断试探，不断地纠错，直到找到问题的解，或确信不存在为止。</a:t>
            </a:r>
            <a:endParaRPr lang="zh-CN" altLang="en-US" sz="2400" dirty="0"/>
          </a:p>
          <a:p>
            <a:pPr indent="609600">
              <a:extLst>
                <a:ext uri="{35155182-B16C-46BC-9424-99874614C6A1}">
                  <wpsdc:indentchars xmlns:wpsdc="http://www.wps.cn/officeDocument/2017/drawingmlCustomData" val="200" checksum="4158780845"/>
                </a:ext>
              </a:extLst>
            </a:pPr>
            <a:r>
              <a:rPr lang="zh-CN" altLang="en-US" sz="2400" dirty="0"/>
              <a:t>为求解一个特定问题，一般　应执行如下三个主要步骤：</a:t>
            </a:r>
            <a:endParaRPr lang="zh-CN" altLang="en-US" sz="2400" dirty="0"/>
          </a:p>
          <a:p>
            <a:pPr marL="914400" lvl="2" indent="0">
              <a:buAutoNum type="circleNumDbPlain"/>
            </a:pPr>
            <a:r>
              <a:rPr lang="zh-CN" altLang="en-US" dirty="0"/>
              <a:t>定义问题，包括待解问题的初始状态及目标状态；</a:t>
            </a:r>
            <a:endParaRPr lang="zh-CN" altLang="en-US" dirty="0"/>
          </a:p>
          <a:p>
            <a:pPr marL="914400" lvl="2" indent="0">
              <a:buAutoNum type="circleNumDbPlain"/>
            </a:pPr>
            <a:r>
              <a:rPr lang="zh-CN" altLang="en-US" dirty="0"/>
              <a:t>分析问题，寻找对求解问题能起重要作用的一些特征；</a:t>
            </a:r>
            <a:endParaRPr lang="zh-CN" altLang="en-US" dirty="0"/>
          </a:p>
          <a:p>
            <a:pPr marL="914400" lvl="2" indent="0">
              <a:buAutoNum type="circleNumDbPlain"/>
            </a:pPr>
            <a:r>
              <a:rPr lang="zh-CN" altLang="en-US" dirty="0"/>
              <a:t>选择合适技术去求解问题。</a:t>
            </a:r>
            <a:endParaRPr lang="zh-CN" altLang="en-US"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22211">
                                            <p:txEl>
                                              <p:charRg st="103" end="129"/>
                                            </p:txEl>
                                          </p:spTgt>
                                        </p:tgtEl>
                                        <p:attrNameLst>
                                          <p:attrName>style.visibility</p:attrName>
                                        </p:attrNameLst>
                                      </p:cBhvr>
                                      <p:to>
                                        <p:strVal val="visible"/>
                                      </p:to>
                                    </p:set>
                                    <p:animEffect transition="in" filter="diamond(in)">
                                      <p:cBhvr>
                                        <p:cTn id="7" dur="2000"/>
                                        <p:tgtEl>
                                          <p:spTgt spid="222211">
                                            <p:txEl>
                                              <p:charRg st="103" end="129"/>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222211">
                                            <p:txEl>
                                              <p:charRg st="129" end="152"/>
                                            </p:txEl>
                                          </p:spTgt>
                                        </p:tgtEl>
                                        <p:attrNameLst>
                                          <p:attrName>style.visibility</p:attrName>
                                        </p:attrNameLst>
                                      </p:cBhvr>
                                      <p:to>
                                        <p:strVal val="visible"/>
                                      </p:to>
                                    </p:set>
                                    <p:animEffect transition="in" filter="diamond(in)">
                                      <p:cBhvr>
                                        <p:cTn id="10" dur="2000"/>
                                        <p:tgtEl>
                                          <p:spTgt spid="222211">
                                            <p:txEl>
                                              <p:charRg st="129" end="152"/>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222211">
                                            <p:txEl>
                                              <p:charRg st="152" end="177"/>
                                            </p:txEl>
                                          </p:spTgt>
                                        </p:tgtEl>
                                        <p:attrNameLst>
                                          <p:attrName>style.visibility</p:attrName>
                                        </p:attrNameLst>
                                      </p:cBhvr>
                                      <p:to>
                                        <p:strVal val="visible"/>
                                      </p:to>
                                    </p:set>
                                    <p:animEffect transition="in" filter="diamond(in)">
                                      <p:cBhvr>
                                        <p:cTn id="13" dur="2000"/>
                                        <p:tgtEl>
                                          <p:spTgt spid="222211">
                                            <p:txEl>
                                              <p:charRg st="152" end="177"/>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222211">
                                            <p:txEl>
                                              <p:charRg st="177" end="190"/>
                                            </p:txEl>
                                          </p:spTgt>
                                        </p:tgtEl>
                                        <p:attrNameLst>
                                          <p:attrName>style.visibility</p:attrName>
                                        </p:attrNameLst>
                                      </p:cBhvr>
                                      <p:to>
                                        <p:strVal val="visible"/>
                                      </p:to>
                                    </p:set>
                                    <p:animEffect transition="in" filter="diamond(in)">
                                      <p:cBhvr>
                                        <p:cTn id="16" dur="2000"/>
                                        <p:tgtEl>
                                          <p:spTgt spid="222211">
                                            <p:txEl>
                                              <p:charRg st="177"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深度优先搜索</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1"/>
          <p:cNvPicPr>
            <a:picLocks noChangeAspect="1"/>
          </p:cNvPicPr>
          <p:nvPr/>
        </p:nvPicPr>
        <p:blipFill>
          <a:blip r:embed="rId1"/>
          <a:stretch>
            <a:fillRect/>
          </a:stretch>
        </p:blipFill>
        <p:spPr>
          <a:xfrm>
            <a:off x="925195" y="415290"/>
            <a:ext cx="5485765" cy="6245860"/>
          </a:xfrm>
          <a:prstGeom prst="rect">
            <a:avLst/>
          </a:prstGeom>
          <a:noFill/>
          <a:ln w="9525">
            <a:noFill/>
          </a:ln>
        </p:spPr>
      </p:pic>
      <p:sp>
        <p:nvSpPr>
          <p:cNvPr id="2" name="文本框 1"/>
          <p:cNvSpPr txBox="1"/>
          <p:nvPr/>
        </p:nvSpPr>
        <p:spPr>
          <a:xfrm>
            <a:off x="7018655" y="1065530"/>
            <a:ext cx="4687570" cy="1272540"/>
          </a:xfrm>
          <a:prstGeom prst="rect">
            <a:avLst/>
          </a:prstGeom>
          <a:noFill/>
        </p:spPr>
        <p:txBody>
          <a:bodyPr wrap="square" rtlCol="0">
            <a:spAutoFit/>
          </a:bodyPr>
          <a:p>
            <a:pPr>
              <a:lnSpc>
                <a:spcPct val="120000"/>
              </a:lnSpc>
            </a:pPr>
            <a:r>
              <a:rPr lang="zh-CN" altLang="en-US" sz="3200" b="1">
                <a:cs typeface="+mn-ea"/>
              </a:rPr>
              <a:t>初始状态</a:t>
            </a:r>
            <a:r>
              <a:rPr lang="zh-CN" altLang="en-US" sz="3200"/>
              <a:t>(刚开始在哪）</a:t>
            </a:r>
            <a:endParaRPr lang="zh-CN" altLang="en-US" sz="3200"/>
          </a:p>
          <a:p>
            <a:pPr>
              <a:lnSpc>
                <a:spcPct val="120000"/>
              </a:lnSpc>
            </a:pPr>
            <a:r>
              <a:rPr lang="zh-CN" altLang="en-US" sz="3200" b="1">
                <a:cs typeface="+mn-ea"/>
              </a:rPr>
              <a:t>目标状态</a:t>
            </a:r>
            <a:r>
              <a:rPr lang="zh-CN" altLang="en-US" sz="3200"/>
              <a:t>（走到哪）</a:t>
            </a:r>
            <a:endParaRPr lang="zh-CN" altLang="en-US" sz="3200"/>
          </a:p>
        </p:txBody>
      </p:sp>
      <p:sp>
        <p:nvSpPr>
          <p:cNvPr id="3" name="文本框 2"/>
          <p:cNvSpPr txBox="1"/>
          <p:nvPr/>
        </p:nvSpPr>
        <p:spPr>
          <a:xfrm>
            <a:off x="7018655" y="2338070"/>
            <a:ext cx="4687570" cy="1863090"/>
          </a:xfrm>
          <a:prstGeom prst="rect">
            <a:avLst/>
          </a:prstGeom>
          <a:noFill/>
        </p:spPr>
        <p:txBody>
          <a:bodyPr wrap="square" rtlCol="0">
            <a:spAutoFit/>
          </a:bodyPr>
          <a:p>
            <a:pPr>
              <a:lnSpc>
                <a:spcPct val="120000"/>
              </a:lnSpc>
            </a:pPr>
            <a:r>
              <a:rPr lang="zh-CN" altLang="en-US" sz="3200" b="1">
                <a:cs typeface="+mn-ea"/>
              </a:rPr>
              <a:t>现在</a:t>
            </a:r>
            <a:r>
              <a:rPr lang="zh-CN" altLang="en-US" sz="3200" b="1"/>
              <a:t>在哪儿</a:t>
            </a:r>
            <a:r>
              <a:rPr lang="zh-CN" altLang="en-US" sz="3200"/>
              <a:t>(当前状态）</a:t>
            </a:r>
            <a:endParaRPr lang="zh-CN" altLang="en-US" sz="3200"/>
          </a:p>
          <a:p>
            <a:pPr>
              <a:lnSpc>
                <a:spcPct val="120000"/>
              </a:lnSpc>
            </a:pPr>
            <a:r>
              <a:rPr lang="zh-CN" altLang="en-US" sz="3200" b="1">
                <a:cs typeface="+mn-ea"/>
              </a:rPr>
              <a:t>下一步去哪</a:t>
            </a:r>
            <a:r>
              <a:rPr lang="zh-CN" altLang="en-US" sz="3200"/>
              <a:t>（状态转移）</a:t>
            </a:r>
            <a:endParaRPr lang="zh-CN" altLang="en-US" sz="3200"/>
          </a:p>
          <a:p>
            <a:pPr>
              <a:lnSpc>
                <a:spcPct val="120000"/>
              </a:lnSpc>
            </a:pPr>
            <a:r>
              <a:rPr lang="zh-CN" altLang="en-US" sz="3200" b="1">
                <a:cs typeface="+mn-ea"/>
              </a:rPr>
              <a:t>不走去过的路</a:t>
            </a:r>
            <a:r>
              <a:rPr lang="zh-CN" altLang="en-US" sz="3200"/>
              <a:t>（判重）</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blinds(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strips(downLeft)">
                                      <p:cBhvr>
                                        <p:cTn id="2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p:cNvSpPr>
          <p:nvPr>
            <p:ph type="title"/>
          </p:nvPr>
        </p:nvSpPr>
        <p:spPr>
          <a:xfrm>
            <a:off x="490220" y="50800"/>
            <a:ext cx="9385935" cy="796925"/>
          </a:xfrm>
        </p:spPr>
        <p:txBody>
          <a:bodyPr vert="horz" wrap="square" lIns="91440" tIns="45720" rIns="91440" bIns="91440" anchor="b"/>
          <a:p>
            <a:pPr algn="l" eaLnBrk="1" hangingPunct="1">
              <a:spcAft>
                <a:spcPts val="0"/>
              </a:spcAft>
              <a:defRPr/>
            </a:pPr>
            <a:r>
              <a:rPr lang="zh-CN" altLang="en-US" sz="3600" b="1" kern="1200" dirty="0" smtClean="0">
                <a:cs typeface="+mj-cs"/>
              </a:rPr>
              <a:t>例1：数字三角形【IOI 1994】</a:t>
            </a:r>
            <a:endParaRPr lang="zh-CN" altLang="en-US" sz="3600" b="1" kern="1200" dirty="0" smtClean="0">
              <a:cs typeface="+mj-cs"/>
            </a:endParaRPr>
          </a:p>
        </p:txBody>
      </p:sp>
      <p:sp>
        <p:nvSpPr>
          <p:cNvPr id="10242" name="Text Box 2"/>
          <p:cNvSpPr txBox="1"/>
          <p:nvPr/>
        </p:nvSpPr>
        <p:spPr>
          <a:xfrm>
            <a:off x="606425" y="847725"/>
            <a:ext cx="11305540" cy="5631180"/>
          </a:xfrm>
          <a:prstGeom prst="rect">
            <a:avLst/>
          </a:prstGeom>
          <a:noFill/>
          <a:ln w="9525">
            <a:noFill/>
          </a:ln>
        </p:spPr>
        <p:txBody>
          <a:bodyPr wrap="square" anchor="t">
            <a:spAutoFit/>
          </a:bodyPr>
          <a:p>
            <a:pPr>
              <a:spcBef>
                <a:spcPts val="0"/>
              </a:spcBef>
            </a:pPr>
            <a:r>
              <a:rPr lang="zh-CN" altLang="en-US" sz="2000">
                <a:latin typeface="华文中宋" charset="0"/>
                <a:ea typeface="楷体_GB2312"/>
              </a:rPr>
              <a:t>问题描述</a:t>
            </a:r>
            <a:endParaRPr lang="zh-CN" altLang="en-US" sz="2000">
              <a:latin typeface="华文中宋" charset="0"/>
              <a:ea typeface="楷体_GB2312"/>
            </a:endParaRPr>
          </a:p>
          <a:p>
            <a:pPr indent="508000">
              <a:spcBef>
                <a:spcPts val="0"/>
              </a:spcBef>
              <a:extLst>
                <a:ext uri="{35155182-B16C-46BC-9424-99874614C6A1}">
                  <wpsdc:indentchars xmlns:wpsdc="http://www.wps.cn/officeDocument/2017/drawingmlCustomData" val="200" checksum="282533468"/>
                </a:ext>
              </a:extLst>
            </a:pPr>
            <a:r>
              <a:rPr lang="zh-CN" altLang="en-US" sz="2000">
                <a:latin typeface="华文中宋" charset="0"/>
                <a:ea typeface="楷体_GB2312"/>
              </a:rPr>
              <a:t>有一个数字三角形，编程求从最顶层到最底层的一条路所经过位置上数字之和的最大值。每一步只能向左下或右下方向走。下图数据的路应为</a:t>
            </a:r>
            <a:r>
              <a:rPr lang="en-US" altLang="zh-CN" sz="2000">
                <a:latin typeface="华文中宋" charset="0"/>
                <a:ea typeface="楷体_GB2312"/>
              </a:rPr>
              <a:t>7-&gt; 3-&gt;8-&gt;7-&gt;5</a:t>
            </a:r>
            <a:r>
              <a:rPr lang="zh-CN" altLang="en-US" sz="2000">
                <a:latin typeface="华文中宋" charset="0"/>
                <a:ea typeface="楷体_GB2312"/>
              </a:rPr>
              <a:t>，和为</a:t>
            </a:r>
            <a:r>
              <a:rPr lang="en-US" altLang="zh-CN" sz="2000">
                <a:latin typeface="华文中宋" charset="0"/>
                <a:ea typeface="楷体_GB2312"/>
              </a:rPr>
              <a:t>30</a:t>
            </a:r>
            <a:r>
              <a:rPr lang="zh-CN" altLang="en-US" sz="2000">
                <a:latin typeface="华文中宋" charset="0"/>
                <a:ea typeface="楷体_GB2312"/>
              </a:rPr>
              <a:t>。</a:t>
            </a:r>
            <a:endParaRPr lang="zh-CN" altLang="en-US" sz="2000">
              <a:latin typeface="华文中宋" charset="0"/>
              <a:ea typeface="楷体_GB2312"/>
            </a:endParaRPr>
          </a:p>
          <a:p>
            <a:pPr>
              <a:spcBef>
                <a:spcPts val="0"/>
              </a:spcBef>
            </a:pPr>
            <a:r>
              <a:rPr lang="zh-CN" altLang="en-US" sz="2000">
                <a:latin typeface="华文中宋" charset="0"/>
                <a:ea typeface="楷体_GB2312"/>
              </a:rPr>
              <a:t>输入：</a:t>
            </a:r>
            <a:endParaRPr lang="zh-CN" altLang="en-US" sz="2000">
              <a:latin typeface="华文中宋" charset="0"/>
              <a:ea typeface="楷体_GB2312"/>
            </a:endParaRPr>
          </a:p>
          <a:p>
            <a:pPr indent="508000" algn="l">
              <a:spcBef>
                <a:spcPts val="0"/>
              </a:spcBef>
              <a:extLst>
                <a:ext uri="{35155182-B16C-46BC-9424-99874614C6A1}">
                  <wpsdc:indentchars xmlns:wpsdc="http://www.wps.cn/officeDocument/2017/drawingmlCustomData" val="200" checksum="282533468"/>
                </a:ext>
              </a:extLst>
            </a:pPr>
            <a:r>
              <a:rPr lang="zh-CN" altLang="en-US" sz="2000">
                <a:latin typeface="华文中宋" charset="0"/>
                <a:ea typeface="楷体_GB2312"/>
                <a:cs typeface="+mn-ea"/>
              </a:rPr>
              <a:t>第一行：n(1&lt;=n&lt;=100),数字三角形共有n行；</a:t>
            </a:r>
            <a:endParaRPr lang="zh-CN" altLang="en-US" sz="2000">
              <a:latin typeface="华文中宋" charset="0"/>
              <a:ea typeface="楷体_GB2312"/>
              <a:cs typeface="+mn-ea"/>
            </a:endParaRPr>
          </a:p>
          <a:p>
            <a:pPr indent="508000" algn="l">
              <a:spcBef>
                <a:spcPts val="0"/>
              </a:spcBef>
              <a:extLst>
                <a:ext uri="{35155182-B16C-46BC-9424-99874614C6A1}">
                  <wpsdc:indentchars xmlns:wpsdc="http://www.wps.cn/officeDocument/2017/drawingmlCustomData" val="200" checksum="282533468"/>
                </a:ext>
              </a:extLst>
            </a:pPr>
            <a:r>
              <a:rPr lang="zh-CN" altLang="en-US" sz="2000">
                <a:latin typeface="华文中宋" charset="0"/>
                <a:ea typeface="楷体_GB2312"/>
                <a:cs typeface="+mn-ea"/>
              </a:rPr>
              <a:t>以下n行：依次表示数字三角形中每行中的数字。</a:t>
            </a:r>
            <a:endParaRPr lang="zh-CN" altLang="en-US" sz="2000">
              <a:latin typeface="华文中宋" charset="0"/>
              <a:ea typeface="楷体_GB2312"/>
              <a:cs typeface="+mn-ea"/>
            </a:endParaRPr>
          </a:p>
          <a:p>
            <a:pPr indent="508000" algn="l">
              <a:spcBef>
                <a:spcPts val="0"/>
              </a:spcBef>
              <a:extLst>
                <a:ext uri="{35155182-B16C-46BC-9424-99874614C6A1}">
                  <wpsdc:indentchars xmlns:wpsdc="http://www.wps.cn/officeDocument/2017/drawingmlCustomData" val="200" checksum="282533468"/>
                </a:ext>
              </a:extLst>
            </a:pPr>
            <a:r>
              <a:rPr lang="zh-CN" altLang="en-US" sz="2000">
                <a:latin typeface="华文中宋" charset="0"/>
                <a:ea typeface="楷体_GB2312"/>
                <a:cs typeface="+mn-ea"/>
              </a:rPr>
              <a:t>每个数都是非负的，且&lt;=100.</a:t>
            </a:r>
            <a:endParaRPr lang="zh-CN" altLang="en-US" sz="2000">
              <a:latin typeface="华文中宋" charset="0"/>
              <a:ea typeface="楷体_GB2312"/>
              <a:cs typeface="+mn-ea"/>
            </a:endParaRPr>
          </a:p>
          <a:p>
            <a:pPr>
              <a:spcBef>
                <a:spcPts val="0"/>
              </a:spcBef>
            </a:pPr>
            <a:r>
              <a:rPr lang="zh-CN" altLang="en-US" sz="2000">
                <a:latin typeface="华文中宋" charset="0"/>
                <a:ea typeface="楷体_GB2312"/>
              </a:rPr>
              <a:t>输出：</a:t>
            </a:r>
            <a:endParaRPr lang="en-US" altLang="zh-CN" sz="2000">
              <a:latin typeface="华文中宋" charset="0"/>
              <a:ea typeface="楷体_GB2312"/>
            </a:endParaRPr>
          </a:p>
          <a:p>
            <a:pPr indent="508000" algn="l">
              <a:spcBef>
                <a:spcPts val="0"/>
              </a:spcBef>
              <a:extLst>
                <a:ext uri="{35155182-B16C-46BC-9424-99874614C6A1}">
                  <wpsdc:indentchars xmlns:wpsdc="http://www.wps.cn/officeDocument/2017/drawingmlCustomData" val="200" checksum="282533468"/>
                </a:ext>
              </a:extLst>
            </a:pPr>
            <a:r>
              <a:rPr lang="zh-CN" altLang="en-US" sz="2000">
                <a:latin typeface="华文中宋" charset="0"/>
                <a:ea typeface="楷体_GB2312"/>
                <a:cs typeface="+mn-ea"/>
              </a:rPr>
              <a:t>一个正整数，路径上数字之和的最大值。</a:t>
            </a:r>
            <a:endParaRPr lang="zh-CN" altLang="en-US" sz="2000">
              <a:latin typeface="华文中宋" charset="0"/>
              <a:ea typeface="楷体_GB2312"/>
              <a:cs typeface="+mn-ea"/>
            </a:endParaRPr>
          </a:p>
          <a:p>
            <a:pPr marL="0" indent="0">
              <a:spcBef>
                <a:spcPts val="0"/>
              </a:spcBef>
              <a:buNone/>
            </a:pPr>
            <a:r>
              <a:rPr lang="zh-CN" altLang="en-US" sz="2000">
                <a:latin typeface="楷体_GB2312"/>
                <a:ea typeface="楷体_GB2312"/>
                <a:sym typeface="+mn-ea"/>
              </a:rPr>
              <a:t>输入样例：</a:t>
            </a:r>
            <a:endParaRPr lang="zh-CN" altLang="en-US" sz="2000">
              <a:latin typeface="楷体_GB2312"/>
              <a:ea typeface="楷体_GB2312"/>
            </a:endParaRPr>
          </a:p>
          <a:p>
            <a:pPr marL="0" indent="508000" algn="l">
              <a:spcBef>
                <a:spcPts val="0"/>
              </a:spcBef>
              <a:buNone/>
              <a:extLst>
                <a:ext uri="{35155182-B16C-46BC-9424-99874614C6A1}">
                  <wpsdc:indentchars xmlns:wpsdc="http://www.wps.cn/officeDocument/2017/drawingmlCustomData" val="200" checksum="282533468"/>
                </a:ext>
              </a:extLst>
            </a:pPr>
            <a:r>
              <a:rPr lang="zh-CN" altLang="en-US" sz="2000">
                <a:latin typeface="华文中宋" charset="0"/>
                <a:ea typeface="楷体_GB2312"/>
                <a:cs typeface="+mn-ea"/>
                <a:sym typeface="+mn-ea"/>
              </a:rPr>
              <a:t>5</a:t>
            </a:r>
            <a:endParaRPr lang="zh-CN" altLang="en-US" sz="2000">
              <a:latin typeface="华文中宋" charset="0"/>
              <a:ea typeface="楷体_GB2312"/>
              <a:cs typeface="+mn-ea"/>
            </a:endParaRPr>
          </a:p>
          <a:p>
            <a:pPr marL="0" indent="508000" algn="l">
              <a:spcBef>
                <a:spcPts val="0"/>
              </a:spcBef>
              <a:buNone/>
              <a:extLst>
                <a:ext uri="{35155182-B16C-46BC-9424-99874614C6A1}">
                  <wpsdc:indentchars xmlns:wpsdc="http://www.wps.cn/officeDocument/2017/drawingmlCustomData" val="200" checksum="282533468"/>
                </a:ext>
              </a:extLst>
            </a:pPr>
            <a:r>
              <a:rPr lang="zh-CN" altLang="en-US" sz="2000">
                <a:latin typeface="华文中宋" charset="0"/>
                <a:ea typeface="楷体_GB2312"/>
                <a:cs typeface="+mn-ea"/>
                <a:sym typeface="+mn-ea"/>
              </a:rPr>
              <a:t>7</a:t>
            </a:r>
            <a:endParaRPr lang="zh-CN" altLang="en-US" sz="2000">
              <a:latin typeface="华文中宋" charset="0"/>
              <a:ea typeface="楷体_GB2312"/>
              <a:cs typeface="+mn-ea"/>
            </a:endParaRPr>
          </a:p>
          <a:p>
            <a:pPr marL="0" indent="508000" algn="l">
              <a:spcBef>
                <a:spcPts val="0"/>
              </a:spcBef>
              <a:buNone/>
              <a:extLst>
                <a:ext uri="{35155182-B16C-46BC-9424-99874614C6A1}">
                  <wpsdc:indentchars xmlns:wpsdc="http://www.wps.cn/officeDocument/2017/drawingmlCustomData" val="200" checksum="282533468"/>
                </a:ext>
              </a:extLst>
            </a:pPr>
            <a:r>
              <a:rPr lang="zh-CN" altLang="en-US" sz="2000">
                <a:latin typeface="华文中宋" charset="0"/>
                <a:ea typeface="楷体_GB2312"/>
                <a:cs typeface="+mn-ea"/>
                <a:sym typeface="+mn-ea"/>
              </a:rPr>
              <a:t>3 8</a:t>
            </a:r>
            <a:endParaRPr lang="zh-CN" altLang="en-US" sz="2000">
              <a:latin typeface="华文中宋" charset="0"/>
              <a:ea typeface="楷体_GB2312"/>
              <a:cs typeface="+mn-ea"/>
            </a:endParaRPr>
          </a:p>
          <a:p>
            <a:pPr marL="0" indent="508000" algn="l">
              <a:spcBef>
                <a:spcPts val="0"/>
              </a:spcBef>
              <a:buNone/>
              <a:extLst>
                <a:ext uri="{35155182-B16C-46BC-9424-99874614C6A1}">
                  <wpsdc:indentchars xmlns:wpsdc="http://www.wps.cn/officeDocument/2017/drawingmlCustomData" val="200" checksum="282533468"/>
                </a:ext>
              </a:extLst>
            </a:pPr>
            <a:r>
              <a:rPr lang="zh-CN" altLang="en-US" sz="2000">
                <a:latin typeface="华文中宋" charset="0"/>
                <a:ea typeface="楷体_GB2312"/>
                <a:cs typeface="+mn-ea"/>
                <a:sym typeface="+mn-ea"/>
              </a:rPr>
              <a:t>8 1 0</a:t>
            </a:r>
            <a:endParaRPr lang="zh-CN" altLang="en-US" sz="2000">
              <a:latin typeface="华文中宋" charset="0"/>
              <a:ea typeface="楷体_GB2312"/>
              <a:cs typeface="+mn-ea"/>
            </a:endParaRPr>
          </a:p>
          <a:p>
            <a:pPr marL="0" indent="508000" algn="l">
              <a:spcBef>
                <a:spcPts val="0"/>
              </a:spcBef>
              <a:buNone/>
              <a:extLst>
                <a:ext uri="{35155182-B16C-46BC-9424-99874614C6A1}">
                  <wpsdc:indentchars xmlns:wpsdc="http://www.wps.cn/officeDocument/2017/drawingmlCustomData" val="200" checksum="282533468"/>
                </a:ext>
              </a:extLst>
            </a:pPr>
            <a:r>
              <a:rPr lang="zh-CN" altLang="en-US" sz="2000">
                <a:latin typeface="华文中宋" charset="0"/>
                <a:ea typeface="楷体_GB2312"/>
                <a:cs typeface="+mn-ea"/>
                <a:sym typeface="+mn-ea"/>
              </a:rPr>
              <a:t>2 7 4 4</a:t>
            </a:r>
            <a:endParaRPr lang="zh-CN" altLang="en-US" sz="2000">
              <a:latin typeface="华文中宋" charset="0"/>
              <a:ea typeface="楷体_GB2312"/>
              <a:cs typeface="+mn-ea"/>
            </a:endParaRPr>
          </a:p>
          <a:p>
            <a:pPr marL="0" indent="508000" algn="l">
              <a:spcBef>
                <a:spcPts val="0"/>
              </a:spcBef>
              <a:buNone/>
              <a:extLst>
                <a:ext uri="{35155182-B16C-46BC-9424-99874614C6A1}">
                  <wpsdc:indentchars xmlns:wpsdc="http://www.wps.cn/officeDocument/2017/drawingmlCustomData" val="200" checksum="282533468"/>
                </a:ext>
              </a:extLst>
            </a:pPr>
            <a:r>
              <a:rPr lang="zh-CN" altLang="en-US" sz="2000">
                <a:latin typeface="华文中宋" charset="0"/>
                <a:ea typeface="楷体_GB2312"/>
                <a:cs typeface="+mn-ea"/>
                <a:sym typeface="+mn-ea"/>
              </a:rPr>
              <a:t>4 5 2 6 5</a:t>
            </a:r>
            <a:endParaRPr lang="zh-CN" altLang="en-US" sz="2000">
              <a:latin typeface="华文中宋" charset="0"/>
              <a:ea typeface="楷体_GB2312"/>
              <a:cs typeface="+mn-ea"/>
            </a:endParaRPr>
          </a:p>
          <a:p>
            <a:pPr marL="0" indent="0">
              <a:spcBef>
                <a:spcPts val="0"/>
              </a:spcBef>
              <a:buNone/>
            </a:pPr>
            <a:r>
              <a:rPr lang="zh-CN" altLang="en-US" sz="2000">
                <a:latin typeface="楷体_GB2312"/>
                <a:ea typeface="楷体_GB2312"/>
                <a:sym typeface="+mn-ea"/>
              </a:rPr>
              <a:t>输出样例：</a:t>
            </a:r>
            <a:endParaRPr lang="zh-CN" altLang="en-US" sz="2000">
              <a:latin typeface="楷体_GB2312"/>
              <a:ea typeface="楷体_GB2312"/>
            </a:endParaRPr>
          </a:p>
          <a:p>
            <a:pPr marL="0" indent="508000" algn="l">
              <a:spcBef>
                <a:spcPts val="0"/>
              </a:spcBef>
              <a:buNone/>
              <a:extLst>
                <a:ext uri="{35155182-B16C-46BC-9424-99874614C6A1}">
                  <wpsdc:indentchars xmlns:wpsdc="http://www.wps.cn/officeDocument/2017/drawingmlCustomData" val="200" checksum="282533468"/>
                </a:ext>
              </a:extLst>
            </a:pPr>
            <a:r>
              <a:rPr lang="zh-CN" altLang="en-US" sz="2000">
                <a:latin typeface="华文中宋" charset="0"/>
                <a:ea typeface="楷体_GB2312"/>
                <a:cs typeface="+mn-ea"/>
                <a:sym typeface="+mn-ea"/>
              </a:rPr>
              <a:t>30</a:t>
            </a:r>
            <a:endParaRPr lang="zh-CN" altLang="en-US" sz="2000">
              <a:latin typeface="华文中宋" charset="0"/>
              <a:ea typeface="楷体_GB2312"/>
              <a:cs typeface="+mn-ea"/>
            </a:endParaRPr>
          </a:p>
        </p:txBody>
      </p:sp>
      <p:sp>
        <p:nvSpPr>
          <p:cNvPr id="10243" name="Text Box 3"/>
          <p:cNvSpPr txBox="1"/>
          <p:nvPr/>
        </p:nvSpPr>
        <p:spPr>
          <a:xfrm>
            <a:off x="9276398" y="4307840"/>
            <a:ext cx="2519362" cy="2091690"/>
          </a:xfrm>
          <a:prstGeom prst="rect">
            <a:avLst/>
          </a:prstGeom>
          <a:noFill/>
          <a:ln w="9525" cap="flat" cmpd="sng">
            <a:solidFill>
              <a:srgbClr val="FF0000"/>
            </a:solidFill>
            <a:prstDash val="solid"/>
            <a:miter/>
            <a:headEnd type="none" w="med" len="med"/>
            <a:tailEnd type="none" w="med" len="med"/>
          </a:ln>
        </p:spPr>
        <p:txBody>
          <a:bodyPr anchor="t">
            <a:spAutoFit/>
          </a:bodyPr>
          <a:p>
            <a:r>
              <a:rPr lang="en-US" altLang="zh-CN" sz="2600" b="1">
                <a:latin typeface="DotumChe" pitchFamily="49" charset="-127"/>
                <a:ea typeface="DotumChe" pitchFamily="49" charset="-127"/>
              </a:rPr>
              <a:t>          </a:t>
            </a:r>
            <a:r>
              <a:rPr lang="en-US" altLang="zh-CN" sz="2600" b="1">
                <a:latin typeface="Courier New" panose="02070309020205020404" pitchFamily="49" charset="0"/>
                <a:ea typeface="DotumChe" pitchFamily="49" charset="-127"/>
              </a:rPr>
              <a:t>7</a:t>
            </a:r>
            <a:endParaRPr lang="en-US" altLang="zh-CN" sz="2600" b="1">
              <a:latin typeface="Courier New" panose="02070309020205020404" pitchFamily="49" charset="0"/>
              <a:ea typeface="DotumChe" pitchFamily="49" charset="-127"/>
            </a:endParaRPr>
          </a:p>
          <a:p>
            <a:r>
              <a:rPr lang="en-US" altLang="zh-CN" sz="2600" b="1">
                <a:latin typeface="Courier New" panose="02070309020205020404" pitchFamily="49" charset="0"/>
                <a:ea typeface="DotumChe" pitchFamily="49" charset="-127"/>
              </a:rPr>
              <a:t>     3 8</a:t>
            </a:r>
            <a:endParaRPr lang="en-US" altLang="zh-CN" sz="2600" b="1">
              <a:latin typeface="Courier New" panose="02070309020205020404" pitchFamily="49" charset="0"/>
              <a:ea typeface="DotumChe" pitchFamily="49" charset="-127"/>
            </a:endParaRPr>
          </a:p>
          <a:p>
            <a:r>
              <a:rPr lang="en-US" altLang="zh-CN" sz="2600" b="1">
                <a:latin typeface="Courier New" panose="02070309020205020404" pitchFamily="49" charset="0"/>
                <a:ea typeface="DotumChe" pitchFamily="49" charset="-127"/>
              </a:rPr>
              <a:t>    8 1 0</a:t>
            </a:r>
            <a:endParaRPr lang="en-US" altLang="zh-CN" sz="2600" b="1">
              <a:latin typeface="Courier New" panose="02070309020205020404" pitchFamily="49" charset="0"/>
              <a:ea typeface="DotumChe" pitchFamily="49" charset="-127"/>
            </a:endParaRPr>
          </a:p>
          <a:p>
            <a:r>
              <a:rPr lang="en-US" altLang="zh-CN" sz="2600" b="1">
                <a:latin typeface="Courier New" panose="02070309020205020404" pitchFamily="49" charset="0"/>
                <a:ea typeface="DotumChe" pitchFamily="49" charset="-127"/>
              </a:rPr>
              <a:t>   2 7 4 4</a:t>
            </a:r>
            <a:endParaRPr lang="en-US" altLang="zh-CN" sz="2600" b="1">
              <a:latin typeface="Courier New" panose="02070309020205020404" pitchFamily="49" charset="0"/>
              <a:ea typeface="DotumChe" pitchFamily="49" charset="-127"/>
            </a:endParaRPr>
          </a:p>
          <a:p>
            <a:r>
              <a:rPr lang="en-US" altLang="zh-CN" sz="2600" b="1">
                <a:latin typeface="Courier New" panose="02070309020205020404" pitchFamily="49" charset="0"/>
                <a:ea typeface="DotumChe" pitchFamily="49" charset="-127"/>
              </a:rPr>
              <a:t>  4 5 2 6 5</a:t>
            </a:r>
            <a:endParaRPr lang="en-US" altLang="zh-CN" sz="2600" b="1">
              <a:latin typeface="Courier New" panose="02070309020205020404" pitchFamily="49" charset="0"/>
              <a:ea typeface="DotumChe" pitchFamily="49" charset="-12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xfrm>
            <a:off x="894080" y="367030"/>
            <a:ext cx="3726815" cy="671830"/>
          </a:xfrm>
        </p:spPr>
        <p:txBody>
          <a:bodyPr vert="horz" wrap="square" lIns="91440" tIns="45720" rIns="91440" bIns="45720" anchor="b"/>
          <a:p>
            <a:pPr eaLnBrk="1" hangingPunct="1"/>
            <a:r>
              <a:rPr lang="zh-CN" altLang="en-US" dirty="0"/>
              <a:t>样例：</a:t>
            </a:r>
            <a:endParaRPr lang="zh-CN" altLang="en-US" dirty="0"/>
          </a:p>
        </p:txBody>
      </p:sp>
      <p:pic>
        <p:nvPicPr>
          <p:cNvPr id="14338" name="Picture 2"/>
          <p:cNvPicPr>
            <a:picLocks noChangeAspect="1"/>
          </p:cNvPicPr>
          <p:nvPr/>
        </p:nvPicPr>
        <p:blipFill>
          <a:blip r:embed="rId1"/>
          <a:stretch>
            <a:fillRect/>
          </a:stretch>
        </p:blipFill>
        <p:spPr>
          <a:xfrm>
            <a:off x="796925" y="1893888"/>
            <a:ext cx="4175125" cy="3887787"/>
          </a:xfrm>
          <a:prstGeom prst="rect">
            <a:avLst/>
          </a:prstGeom>
          <a:noFill/>
          <a:ln w="9525">
            <a:noFill/>
          </a:ln>
        </p:spPr>
      </p:pic>
      <p:grpSp>
        <p:nvGrpSpPr>
          <p:cNvPr id="14339" name="组合 2"/>
          <p:cNvGrpSpPr/>
          <p:nvPr/>
        </p:nvGrpSpPr>
        <p:grpSpPr>
          <a:xfrm>
            <a:off x="6775768" y="2424113"/>
            <a:ext cx="2384425" cy="1249362"/>
            <a:chOff x="6444208" y="1315580"/>
            <a:chExt cx="2385050" cy="1249324"/>
          </a:xfrm>
        </p:grpSpPr>
        <p:sp>
          <p:nvSpPr>
            <p:cNvPr id="5" name="矩形 4"/>
            <p:cNvSpPr/>
            <p:nvPr/>
          </p:nvSpPr>
          <p:spPr>
            <a:xfrm>
              <a:off x="6444208" y="1315580"/>
              <a:ext cx="986095" cy="3603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err="1">
                  <a:ln>
                    <a:noFill/>
                  </a:ln>
                  <a:solidFill>
                    <a:schemeClr val="tx1"/>
                  </a:solidFill>
                  <a:effectLst/>
                  <a:uLnTx/>
                  <a:uFillTx/>
                  <a:latin typeface="+mn-lt"/>
                  <a:ea typeface="+mn-ea"/>
                  <a:cs typeface="+mn-cs"/>
                </a:rPr>
                <a:t>i,j</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p:cNvSpPr/>
            <p:nvPr/>
          </p:nvSpPr>
          <p:spPr>
            <a:xfrm>
              <a:off x="6452147" y="2204553"/>
              <a:ext cx="1000387" cy="3603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mn-ea"/>
                  <a:cs typeface="+mn-cs"/>
                </a:rPr>
                <a:t>i+1,j</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矩形 6"/>
            <p:cNvSpPr/>
            <p:nvPr/>
          </p:nvSpPr>
          <p:spPr>
            <a:xfrm>
              <a:off x="7754238" y="2204553"/>
              <a:ext cx="1075020" cy="3603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mn-ea"/>
                  <a:cs typeface="+mn-cs"/>
                </a:rPr>
                <a:t>i+1,j+1</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p:txBody>
        </p:sp>
        <p:cxnSp>
          <p:nvCxnSpPr>
            <p:cNvPr id="8" name="直接箭头连接符 7"/>
            <p:cNvCxnSpPr>
              <a:stCxn id="5" idx="2"/>
              <a:endCxn id="6" idx="0"/>
            </p:cNvCxnSpPr>
            <p:nvPr/>
          </p:nvCxnSpPr>
          <p:spPr>
            <a:xfrm>
              <a:off x="6936462" y="1675931"/>
              <a:ext cx="15879" cy="5286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2"/>
              <a:endCxn id="7" idx="0"/>
            </p:cNvCxnSpPr>
            <p:nvPr/>
          </p:nvCxnSpPr>
          <p:spPr>
            <a:xfrm>
              <a:off x="6936462" y="1675931"/>
              <a:ext cx="1354492" cy="5286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7284</Words>
  <Application>WPS 演示</Application>
  <PresentationFormat>宽屏</PresentationFormat>
  <Paragraphs>652</Paragraphs>
  <Slides>40</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11</vt:i4>
      </vt:variant>
      <vt:variant>
        <vt:lpstr>幻灯片标题</vt:lpstr>
      </vt:variant>
      <vt:variant>
        <vt:i4>40</vt:i4>
      </vt:variant>
    </vt:vector>
  </HeadingPairs>
  <TitlesOfParts>
    <vt:vector size="68" baseType="lpstr">
      <vt:lpstr>Arial</vt:lpstr>
      <vt:lpstr>宋体</vt:lpstr>
      <vt:lpstr>Wingdings</vt:lpstr>
      <vt:lpstr>Calibri</vt:lpstr>
      <vt:lpstr>华文中宋</vt:lpstr>
      <vt:lpstr>黑体</vt:lpstr>
      <vt:lpstr>楷体_GB2312</vt:lpstr>
      <vt:lpstr>DotumChe</vt:lpstr>
      <vt:lpstr>Courier New</vt:lpstr>
      <vt:lpstr>微软雅黑</vt:lpstr>
      <vt:lpstr>Arial Unicode MS</vt:lpstr>
      <vt:lpstr>Times New Roman</vt:lpstr>
      <vt:lpstr>Helvetica Neue</vt:lpstr>
      <vt:lpstr>新宋体</vt:lpstr>
      <vt:lpstr>Malgun Gothic</vt:lpstr>
      <vt:lpstr>Calibri Light</vt:lpstr>
      <vt:lpstr>Office 主题</vt:lpstr>
      <vt:lpstr>Equation.3</vt:lpstr>
      <vt:lpstr>Package</vt:lpstr>
      <vt:lpstr>Package</vt:lpstr>
      <vt:lpstr>Equation.3</vt:lpstr>
      <vt:lpstr>Package</vt:lpstr>
      <vt:lpstr>Package</vt:lpstr>
      <vt:lpstr>Package</vt:lpstr>
      <vt:lpstr>Package</vt:lpstr>
      <vt:lpstr>Equation.3</vt:lpstr>
      <vt:lpstr>Equation.3</vt:lpstr>
      <vt:lpstr>Package</vt:lpstr>
      <vt:lpstr>递归算法</vt:lpstr>
      <vt:lpstr>递归应用</vt:lpstr>
      <vt:lpstr>一、递归算法</vt:lpstr>
      <vt:lpstr>递归的调用过程</vt:lpstr>
      <vt:lpstr>探索策略和回溯算法</vt:lpstr>
      <vt:lpstr>深度优先搜索</vt:lpstr>
      <vt:lpstr>PowerPoint 演示文稿</vt:lpstr>
      <vt:lpstr>引例1：数字三角形【IOI 1994】</vt:lpstr>
      <vt:lpstr>样例：</vt:lpstr>
      <vt:lpstr>PowerPoint 演示文稿</vt:lpstr>
      <vt:lpstr>深度优先搜索算法：</vt:lpstr>
      <vt:lpstr>代码实现：</vt:lpstr>
      <vt:lpstr>PowerPoint 演示文稿</vt:lpstr>
      <vt:lpstr>PowerPoint 演示文稿</vt:lpstr>
      <vt:lpstr>PowerPoint 演示文稿</vt:lpstr>
      <vt:lpstr>PowerPoint 演示文稿</vt:lpstr>
      <vt:lpstr>应用二、求连通块问题</vt:lpstr>
      <vt:lpstr>PowerPoint 演示文稿</vt:lpstr>
      <vt:lpstr>PowerPoint 演示文稿</vt:lpstr>
      <vt:lpstr>N皇后问题</vt:lpstr>
      <vt:lpstr>N皇后问题</vt:lpstr>
      <vt:lpstr>数据结构</vt:lpstr>
      <vt:lpstr>算法</vt:lpstr>
      <vt:lpstr>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resume问题。</vt:lpstr>
      <vt:lpstr>算法分析</vt:lpstr>
      <vt:lpstr>PowerPoint 演示文稿</vt:lpstr>
      <vt:lpstr>递归深度优先搜索程序</vt:lpstr>
      <vt:lpstr>PowerPoint 演示文稿</vt:lpstr>
      <vt:lpstr>回溯法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CYSY</dc:creator>
  <cp:lastModifiedBy>CYSY</cp:lastModifiedBy>
  <cp:revision>96</cp:revision>
  <dcterms:created xsi:type="dcterms:W3CDTF">2020-01-04T07:05:00Z</dcterms:created>
  <dcterms:modified xsi:type="dcterms:W3CDTF">2020-07-20T08:12:57Z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2052-10.8.0.6206</vt:lpwstr>
  </property>
</Properties>
</file>