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256" r:id="rId3"/>
    <p:sldId id="262" r:id="rId5"/>
    <p:sldId id="257" r:id="rId6"/>
    <p:sldId id="263" r:id="rId7"/>
    <p:sldId id="264" r:id="rId8"/>
    <p:sldId id="265" r:id="rId9"/>
    <p:sldId id="266" r:id="rId10"/>
    <p:sldId id="268" r:id="rId11"/>
    <p:sldId id="272" r:id="rId12"/>
    <p:sldId id="273" r:id="rId13"/>
    <p:sldId id="279" r:id="rId14"/>
    <p:sldId id="280" r:id="rId15"/>
    <p:sldId id="274" r:id="rId16"/>
    <p:sldId id="275" r:id="rId17"/>
    <p:sldId id="276" r:id="rId18"/>
    <p:sldId id="277" r:id="rId19"/>
    <p:sldId id="269" r:id="rId20"/>
    <p:sldId id="271" r:id="rId21"/>
    <p:sldId id="270" r:id="rId22"/>
    <p:sldId id="281" r:id="rId23"/>
    <p:sldId id="260" r:id="rId24"/>
    <p:sldId id="292" r:id="rId25"/>
    <p:sldId id="296" r:id="rId26"/>
    <p:sldId id="261" r:id="rId27"/>
    <p:sldId id="293" r:id="rId28"/>
    <p:sldId id="282" r:id="rId29"/>
    <p:sldId id="298" r:id="rId30"/>
    <p:sldId id="299" r:id="rId31"/>
    <p:sldId id="303" r:id="rId32"/>
    <p:sldId id="305" r:id="rId33"/>
    <p:sldId id="304" r:id="rId34"/>
    <p:sldId id="306" r:id="rId35"/>
    <p:sldId id="310" r:id="rId36"/>
    <p:sldId id="312" r:id="rId37"/>
    <p:sldId id="313" r:id="rId38"/>
    <p:sldId id="314" r:id="rId39"/>
    <p:sldId id="315" r:id="rId40"/>
    <p:sldId id="311" r:id="rId41"/>
    <p:sldId id="307" r:id="rId42"/>
    <p:sldId id="317" r:id="rId43"/>
    <p:sldId id="322" r:id="rId44"/>
    <p:sldId id="319" r:id="rId45"/>
    <p:sldId id="320" r:id="rId46"/>
    <p:sldId id="321" r:id="rId47"/>
    <p:sldId id="308"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6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前缀和是统计静态的，那么如果有值发生修改，该如何处理？</a:t>
            </a:r>
            <a:endParaRPr kumimoji="1" lang="en-US" altLang="zh-CN"/>
          </a:p>
          <a:p>
            <a:r>
              <a:rPr kumimoji="1" lang="zh-CN" altLang="en-US"/>
              <a:t>特别的，有一个区间的值发生了修改？</a:t>
            </a:r>
            <a:endParaRPr kumimoji="1" lang="zh-CN" altLang="en-US"/>
          </a:p>
        </p:txBody>
      </p:sp>
      <p:sp>
        <p:nvSpPr>
          <p:cNvPr id="4" name="灯片编号占位符 3"/>
          <p:cNvSpPr>
            <a:spLocks noGrp="1"/>
          </p:cNvSpPr>
          <p:nvPr>
            <p:ph type="sldNum" sz="quarter" idx="5"/>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前缀和与差分序列的举例操作</a:t>
            </a:r>
            <a:endParaRPr kumimoji="1" lang="zh-CN" altLang="en-US"/>
          </a:p>
        </p:txBody>
      </p:sp>
      <p:sp>
        <p:nvSpPr>
          <p:cNvPr id="4" name="灯片编号占位符 3"/>
          <p:cNvSpPr>
            <a:spLocks noGrp="1"/>
          </p:cNvSpPr>
          <p:nvPr>
            <p:ph type="sldNum" sz="quarter" idx="5"/>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image" Target="../media/image2.png"/><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image" Target="../media/image3.png"/><Relationship Id="rId3" Type="http://schemas.openxmlformats.org/officeDocument/2006/relationships/tags" Target="../tags/tag131.xml"/><Relationship Id="rId2" Type="http://schemas.openxmlformats.org/officeDocument/2006/relationships/tags" Target="../tags/tag130.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7" Type="http://schemas.openxmlformats.org/officeDocument/2006/relationships/tags" Target="../tags/tag168.xml"/><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image" Target="../media/image4.png"/><Relationship Id="rId3" Type="http://schemas.openxmlformats.org/officeDocument/2006/relationships/tags" Target="../tags/tag170.xml"/><Relationship Id="rId2" Type="http://schemas.openxmlformats.org/officeDocument/2006/relationships/tags" Target="../tags/tag16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0" Type="http://schemas.openxmlformats.org/officeDocument/2006/relationships/tags" Target="../tags/tag197.xml"/><Relationship Id="rId2" Type="http://schemas.openxmlformats.org/officeDocument/2006/relationships/tags" Target="../tags/tag179.xml"/><Relationship Id="rId19" Type="http://schemas.openxmlformats.org/officeDocument/2006/relationships/tags" Target="../tags/tag196.xml"/><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0" Type="http://schemas.openxmlformats.org/officeDocument/2006/relationships/tags" Target="../tags/tag216.xml"/><Relationship Id="rId2" Type="http://schemas.openxmlformats.org/officeDocument/2006/relationships/tags" Target="../tags/tag198.xml"/><Relationship Id="rId19" Type="http://schemas.openxmlformats.org/officeDocument/2006/relationships/tags" Target="../tags/tag215.xml"/><Relationship Id="rId18" Type="http://schemas.openxmlformats.org/officeDocument/2006/relationships/tags" Target="../tags/tag214.xml"/><Relationship Id="rId17" Type="http://schemas.openxmlformats.org/officeDocument/2006/relationships/tags" Target="../tags/tag213.xml"/><Relationship Id="rId16" Type="http://schemas.openxmlformats.org/officeDocument/2006/relationships/tags" Target="../tags/tag212.xml"/><Relationship Id="rId15" Type="http://schemas.openxmlformats.org/officeDocument/2006/relationships/tags" Target="../tags/tag211.xml"/><Relationship Id="rId14" Type="http://schemas.openxmlformats.org/officeDocument/2006/relationships/tags" Target="../tags/tag210.xml"/><Relationship Id="rId13" Type="http://schemas.openxmlformats.org/officeDocument/2006/relationships/tags" Target="../tags/tag209.xml"/><Relationship Id="rId12" Type="http://schemas.openxmlformats.org/officeDocument/2006/relationships/tags" Target="../tags/tag208.xml"/><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2.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image" Target="../media/image1.png"/><Relationship Id="rId3" Type="http://schemas.openxmlformats.org/officeDocument/2006/relationships/tags" Target="../tags/tag28.xml"/><Relationship Id="rId21" Type="http://schemas.openxmlformats.org/officeDocument/2006/relationships/tags" Target="../tags/tag45.xml"/><Relationship Id="rId20" Type="http://schemas.openxmlformats.org/officeDocument/2006/relationships/tags" Target="../tags/tag44.xml"/><Relationship Id="rId2" Type="http://schemas.openxmlformats.org/officeDocument/2006/relationships/tags" Target="../tags/tag27.xml"/><Relationship Id="rId19" Type="http://schemas.openxmlformats.org/officeDocument/2006/relationships/tags" Target="../tags/tag43.xml"/><Relationship Id="rId18" Type="http://schemas.openxmlformats.org/officeDocument/2006/relationships/tags" Target="../tags/tag42.xml"/><Relationship Id="rId17" Type="http://schemas.openxmlformats.org/officeDocument/2006/relationships/tags" Target="../tags/tag41.xml"/><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image" Target="../media/image2.png"/><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2.png"/><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image" Target="../media/image2.png"/><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0" Type="http://schemas.openxmlformats.org/officeDocument/2006/relationships/tags" Target="../tags/tag120.xml"/><Relationship Id="rId2" Type="http://schemas.openxmlformats.org/officeDocument/2006/relationships/tags" Target="../tags/tag102.xml"/><Relationship Id="rId19" Type="http://schemas.openxmlformats.org/officeDocument/2006/relationships/tags" Target="../tags/tag119.xml"/><Relationship Id="rId18" Type="http://schemas.openxmlformats.org/officeDocument/2006/relationships/tags" Target="../tags/tag118.xml"/><Relationship Id="rId17" Type="http://schemas.openxmlformats.org/officeDocument/2006/relationships/tags" Target="../tags/tag117.xml"/><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7" name="直角三角形 6"/>
          <p:cNvSpPr/>
          <p:nvPr>
            <p:custDataLst>
              <p:tags r:id="rId2"/>
            </p:custDataLst>
          </p:nvPr>
        </p:nvSpPr>
        <p:spPr>
          <a:xfrm flipV="1">
            <a:off x="0" y="-1"/>
            <a:ext cx="3605934" cy="2731688"/>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3"/>
            </p:custDataLst>
          </p:nvPr>
        </p:nvSpPr>
        <p:spPr>
          <a:xfrm flipH="1">
            <a:off x="6834938" y="428171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9460756" y="1799045"/>
            <a:ext cx="2731245" cy="5066215"/>
          </a:xfrm>
          <a:prstGeom prst="rect">
            <a:avLst/>
          </a:prstGeom>
        </p:spPr>
      </p:pic>
      <p:sp>
        <p:nvSpPr>
          <p:cNvPr id="43" name="任意多边形: 形状 42"/>
          <p:cNvSpPr/>
          <p:nvPr>
            <p:custDataLst>
              <p:tags r:id="rId6"/>
            </p:custDataLst>
          </p:nvPr>
        </p:nvSpPr>
        <p:spPr>
          <a:xfrm rot="2783063" flipH="1">
            <a:off x="9331460" y="273444"/>
            <a:ext cx="115200" cy="7866000"/>
          </a:xfrm>
          <a:custGeom>
            <a:avLst/>
            <a:gdLst>
              <a:gd name="connsiteX0" fmla="*/ 114195 w 114195"/>
              <a:gd name="connsiteY0" fmla="*/ 0 h 7890428"/>
              <a:gd name="connsiteX1" fmla="*/ 0 w 114195"/>
              <a:gd name="connsiteY1" fmla="*/ 106626 h 7890428"/>
              <a:gd name="connsiteX2" fmla="*/ 0 w 114195"/>
              <a:gd name="connsiteY2" fmla="*/ 7768127 h 7890428"/>
              <a:gd name="connsiteX3" fmla="*/ 114195 w 114195"/>
              <a:gd name="connsiteY3" fmla="*/ 7890428 h 7890428"/>
            </a:gdLst>
            <a:ahLst/>
            <a:cxnLst>
              <a:cxn ang="0">
                <a:pos x="connsiteX0" y="connsiteY0"/>
              </a:cxn>
              <a:cxn ang="0">
                <a:pos x="connsiteX1" y="connsiteY1"/>
              </a:cxn>
              <a:cxn ang="0">
                <a:pos x="connsiteX2" y="connsiteY2"/>
              </a:cxn>
              <a:cxn ang="0">
                <a:pos x="connsiteX3" y="connsiteY3"/>
              </a:cxn>
            </a:cxnLst>
            <a:rect l="l" t="t" r="r" b="b"/>
            <a:pathLst>
              <a:path w="114195" h="7890428">
                <a:moveTo>
                  <a:pt x="114195" y="0"/>
                </a:moveTo>
                <a:lnTo>
                  <a:pt x="0" y="106626"/>
                </a:lnTo>
                <a:lnTo>
                  <a:pt x="0" y="7768127"/>
                </a:lnTo>
                <a:lnTo>
                  <a:pt x="114195" y="78904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4" name="组合 43"/>
          <p:cNvGrpSpPr/>
          <p:nvPr>
            <p:custDataLst>
              <p:tags r:id="rId7"/>
            </p:custDataLst>
          </p:nvPr>
        </p:nvGrpSpPr>
        <p:grpSpPr>
          <a:xfrm rot="5400000">
            <a:off x="273308" y="1704895"/>
            <a:ext cx="1826437" cy="3037136"/>
            <a:chOff x="1712800" y="4635950"/>
            <a:chExt cx="1499948" cy="2494226"/>
          </a:xfrm>
        </p:grpSpPr>
        <p:sp>
          <p:nvSpPr>
            <p:cNvPr id="45" name="任意多边形: 形状 44"/>
            <p:cNvSpPr/>
            <p:nvPr>
              <p:custDataLst>
                <p:tags r:id="rId8"/>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形状 45"/>
            <p:cNvSpPr/>
            <p:nvPr>
              <p:custDataLst>
                <p:tags r:id="rId9"/>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1" name="任意多边形: 形状 50"/>
          <p:cNvSpPr/>
          <p:nvPr>
            <p:custDataLst>
              <p:tags r:id="rId10"/>
            </p:custDataLst>
          </p:nvPr>
        </p:nvSpPr>
        <p:spPr>
          <a:xfrm rot="7561930">
            <a:off x="792716" y="1491972"/>
            <a:ext cx="139051" cy="2233595"/>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形状 52"/>
          <p:cNvSpPr/>
          <p:nvPr>
            <p:custDataLst>
              <p:tags r:id="rId11"/>
            </p:custDataLst>
          </p:nvPr>
        </p:nvSpPr>
        <p:spPr>
          <a:xfrm rot="3238070" flipH="1">
            <a:off x="772700" y="2731433"/>
            <a:ext cx="139051" cy="2184092"/>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01" name="副标题 2"/>
          <p:cNvSpPr>
            <a:spLocks noGrp="1"/>
          </p:cNvSpPr>
          <p:nvPr>
            <p:ph type="subTitle" idx="1"/>
            <p:custDataLst>
              <p:tags r:id="rId12"/>
            </p:custDataLst>
          </p:nvPr>
        </p:nvSpPr>
        <p:spPr>
          <a:xfrm>
            <a:off x="3417469" y="3233168"/>
            <a:ext cx="5357061" cy="675763"/>
          </a:xfrm>
        </p:spPr>
        <p:txBody>
          <a:bodyPr anchor="t">
            <a:normAutofit/>
          </a:bodyPr>
          <a:lstStyle>
            <a:lvl1pPr marL="0" indent="0" algn="l">
              <a:buNone/>
              <a:defRPr sz="2800" baseline="0">
                <a:solidFill>
                  <a:schemeClr val="tx1">
                    <a:lumMod val="85000"/>
                    <a:lumOff val="15000"/>
                  </a:schemeClr>
                </a:solidFill>
                <a:latin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9802" name="标题 1"/>
          <p:cNvSpPr>
            <a:spLocks noGrp="1"/>
          </p:cNvSpPr>
          <p:nvPr>
            <p:ph type="ctrTitle" hasCustomPrompt="1"/>
            <p:custDataLst>
              <p:tags r:id="rId13"/>
            </p:custDataLst>
          </p:nvPr>
        </p:nvSpPr>
        <p:spPr>
          <a:xfrm>
            <a:off x="3417469" y="2188029"/>
            <a:ext cx="5357061" cy="984565"/>
          </a:xfrm>
        </p:spPr>
        <p:txBody>
          <a:bodyPr lIns="90000" tIns="46800" rIns="90000" bIns="46800" anchor="b">
            <a:normAutofit/>
          </a:bodyPr>
          <a:lstStyle>
            <a:lvl1pPr algn="l">
              <a:defRPr sz="4800" baseline="0">
                <a:solidFill>
                  <a:schemeClr val="tx1">
                    <a:lumMod val="85000"/>
                    <a:lumOff val="15000"/>
                  </a:schemeClr>
                </a:solidFill>
                <a:latin typeface="Verdana" panose="020B0604030504040204" charset="0"/>
                <a:ea typeface="汉仪旗黑-85S" panose="00020600040101010101" pitchFamily="18" charset="-122"/>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14"/>
            </p:custDataLst>
          </p:nvPr>
        </p:nvSpPr>
        <p:spPr>
          <a:xfrm>
            <a:off x="3417469" y="4275982"/>
            <a:ext cx="1893932" cy="524863"/>
          </a:xfrm>
          <a:prstGeom prst="roundRect">
            <a:avLst>
              <a:gd name="adj" fmla="val 50000"/>
            </a:avLst>
          </a:prstGeom>
          <a:solidFill>
            <a:schemeClr val="accent1"/>
          </a:solidFill>
        </p:spPr>
        <p:txBody>
          <a:bodyPr vert="horz" tIns="0" bIns="0" anchor="ctr">
            <a:normAutofit/>
          </a:bodyPr>
          <a:lstStyle>
            <a:lvl1pPr marL="0" indent="0" algn="l">
              <a:buNone/>
              <a:defRPr sz="2000" b="0" baseline="0">
                <a:solidFill>
                  <a:schemeClr val="bg1"/>
                </a:solidFill>
                <a:latin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5"/>
            </p:custDataLst>
          </p:nvPr>
        </p:nvSpPr>
        <p:spPr>
          <a:xfrm>
            <a:off x="3476461" y="4902268"/>
            <a:ext cx="1893932" cy="524863"/>
          </a:xfrm>
        </p:spPr>
        <p:txBody>
          <a:bodyPr vert="horz" anchor="ctr">
            <a:normAutofit/>
          </a:bodyPr>
          <a:lstStyle>
            <a:lvl1pPr marL="0" indent="0" algn="l">
              <a:buNone/>
              <a:defRPr sz="2000" b="0" baseline="0">
                <a:solidFill>
                  <a:schemeClr val="tx1">
                    <a:lumMod val="85000"/>
                    <a:lumOff val="15000"/>
                  </a:schemeClr>
                </a:solidFill>
                <a:latin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7"/>
            </p:custDataLst>
          </p:nvPr>
        </p:nvSpPr>
        <p:spPr/>
        <p:txBody>
          <a:bodyPr/>
          <a:lstStyle/>
          <a:p>
            <a:endParaRPr lang="zh-CN" altLang="en-US" dirty="0"/>
          </a:p>
        </p:txBody>
      </p:sp>
      <p:sp>
        <p:nvSpPr>
          <p:cNvPr id="4" name="灯片编号占位符 3"/>
          <p:cNvSpPr>
            <a:spLocks noGrp="1"/>
          </p:cNvSpPr>
          <p:nvPr>
            <p:ph type="sldNum" sz="quarter" idx="14"/>
            <p:custDataLst>
              <p:tags r:id="rId1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0" name="直角三角形 19"/>
          <p:cNvSpPr/>
          <p:nvPr>
            <p:custDataLst>
              <p:tags r:id="rId2"/>
            </p:custDataLst>
          </p:nvPr>
        </p:nvSpPr>
        <p:spPr>
          <a:xfrm flipV="1">
            <a:off x="0" y="-1"/>
            <a:ext cx="2427316" cy="1729048"/>
          </a:xfrm>
          <a:prstGeom prst="rtTriangl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custDataLst>
              <p:tags r:id="rId3"/>
            </p:custDataLst>
          </p:nvPr>
        </p:nvGrpSpPr>
        <p:grpSpPr>
          <a:xfrm>
            <a:off x="9759140" y="5048968"/>
            <a:ext cx="2834585" cy="1825657"/>
            <a:chOff x="5456060" y="1799045"/>
            <a:chExt cx="7866000" cy="5066215"/>
          </a:xfrm>
        </p:grpSpPr>
        <p:sp>
          <p:nvSpPr>
            <p:cNvPr id="12" name="等腰三角形 11"/>
            <p:cNvSpPr/>
            <p:nvPr>
              <p:custDataLst>
                <p:tags r:id="rId4"/>
              </p:custDataLst>
            </p:nvPr>
          </p:nvSpPr>
          <p:spPr>
            <a:xfrm flipH="1">
              <a:off x="6834938" y="428171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custDataLst>
                <p:tags r:id="rId5"/>
              </p:custDataLst>
            </p:nvPr>
          </p:nvPicPr>
          <p:blipFill>
            <a:blip r:embed="rId6"/>
            <a:stretch>
              <a:fillRect/>
            </a:stretch>
          </p:blipFill>
          <p:spPr>
            <a:xfrm>
              <a:off x="9460756" y="1799045"/>
              <a:ext cx="2731245" cy="5066215"/>
            </a:xfrm>
            <a:prstGeom prst="rect">
              <a:avLst/>
            </a:prstGeom>
          </p:spPr>
        </p:pic>
        <p:sp>
          <p:nvSpPr>
            <p:cNvPr id="19" name="任意多边形: 形状 18"/>
            <p:cNvSpPr/>
            <p:nvPr>
              <p:custDataLst>
                <p:tags r:id="rId7"/>
              </p:custDataLst>
            </p:nvPr>
          </p:nvSpPr>
          <p:spPr>
            <a:xfrm rot="2783063" flipH="1">
              <a:off x="9331460" y="273444"/>
              <a:ext cx="115200" cy="7866000"/>
            </a:xfrm>
            <a:custGeom>
              <a:avLst/>
              <a:gdLst>
                <a:gd name="connsiteX0" fmla="*/ 114195 w 114195"/>
                <a:gd name="connsiteY0" fmla="*/ 0 h 7890428"/>
                <a:gd name="connsiteX1" fmla="*/ 0 w 114195"/>
                <a:gd name="connsiteY1" fmla="*/ 106626 h 7890428"/>
                <a:gd name="connsiteX2" fmla="*/ 0 w 114195"/>
                <a:gd name="connsiteY2" fmla="*/ 7768127 h 7890428"/>
                <a:gd name="connsiteX3" fmla="*/ 114195 w 114195"/>
                <a:gd name="connsiteY3" fmla="*/ 7890428 h 7890428"/>
              </a:gdLst>
              <a:ahLst/>
              <a:cxnLst>
                <a:cxn ang="0">
                  <a:pos x="connsiteX0" y="connsiteY0"/>
                </a:cxn>
                <a:cxn ang="0">
                  <a:pos x="connsiteX1" y="connsiteY1"/>
                </a:cxn>
                <a:cxn ang="0">
                  <a:pos x="connsiteX2" y="connsiteY2"/>
                </a:cxn>
                <a:cxn ang="0">
                  <a:pos x="connsiteX3" y="connsiteY3"/>
                </a:cxn>
              </a:cxnLst>
              <a:rect l="l" t="t" r="r" b="b"/>
              <a:pathLst>
                <a:path w="114195" h="7890428">
                  <a:moveTo>
                    <a:pt x="114195" y="0"/>
                  </a:moveTo>
                  <a:lnTo>
                    <a:pt x="0" y="106626"/>
                  </a:lnTo>
                  <a:lnTo>
                    <a:pt x="0" y="7768127"/>
                  </a:lnTo>
                  <a:lnTo>
                    <a:pt x="114195" y="78904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7" name="等腰三角形 6"/>
          <p:cNvSpPr/>
          <p:nvPr>
            <p:custDataLst>
              <p:tags r:id="rId2"/>
            </p:custDataLst>
          </p:nvPr>
        </p:nvSpPr>
        <p:spPr>
          <a:xfrm>
            <a:off x="2" y="428715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804485"/>
            <a:ext cx="2731245" cy="5066215"/>
          </a:xfrm>
          <a:prstGeom prst="rect">
            <a:avLst/>
          </a:prstGeom>
        </p:spPr>
      </p:pic>
      <p:sp>
        <p:nvSpPr>
          <p:cNvPr id="16" name="任意多边形: 形状 15"/>
          <p:cNvSpPr/>
          <p:nvPr>
            <p:custDataLst>
              <p:tags r:id="rId5"/>
            </p:custDataLst>
          </p:nvPr>
        </p:nvSpPr>
        <p:spPr>
          <a:xfrm rot="18816937">
            <a:off x="2723812" y="288353"/>
            <a:ext cx="114195" cy="7820842"/>
          </a:xfrm>
          <a:custGeom>
            <a:avLst/>
            <a:gdLst>
              <a:gd name="connsiteX0" fmla="*/ 114195 w 114195"/>
              <a:gd name="connsiteY0" fmla="*/ 0 h 7820842"/>
              <a:gd name="connsiteX1" fmla="*/ 114195 w 114195"/>
              <a:gd name="connsiteY1" fmla="*/ 7820842 h 7820842"/>
              <a:gd name="connsiteX2" fmla="*/ 0 w 114195"/>
              <a:gd name="connsiteY2" fmla="*/ 7700991 h 7820842"/>
              <a:gd name="connsiteX3" fmla="*/ 0 w 114195"/>
              <a:gd name="connsiteY3" fmla="*/ 106626 h 7820842"/>
            </a:gdLst>
            <a:ahLst/>
            <a:cxnLst>
              <a:cxn ang="0">
                <a:pos x="connsiteX0" y="connsiteY0"/>
              </a:cxn>
              <a:cxn ang="0">
                <a:pos x="connsiteX1" y="connsiteY1"/>
              </a:cxn>
              <a:cxn ang="0">
                <a:pos x="connsiteX2" y="connsiteY2"/>
              </a:cxn>
              <a:cxn ang="0">
                <a:pos x="connsiteX3" y="connsiteY3"/>
              </a:cxn>
            </a:cxnLst>
            <a:rect l="l" t="t" r="r" b="b"/>
            <a:pathLst>
              <a:path w="114195" h="7820842">
                <a:moveTo>
                  <a:pt x="114195" y="0"/>
                </a:moveTo>
                <a:lnTo>
                  <a:pt x="114195" y="7820842"/>
                </a:lnTo>
                <a:lnTo>
                  <a:pt x="0" y="7700991"/>
                </a:lnTo>
                <a:lnTo>
                  <a:pt x="0" y="1066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7" name="组合 16"/>
          <p:cNvGrpSpPr/>
          <p:nvPr>
            <p:custDataLst>
              <p:tags r:id="rId6"/>
            </p:custDataLst>
          </p:nvPr>
        </p:nvGrpSpPr>
        <p:grpSpPr>
          <a:xfrm flipH="1" flipV="1">
            <a:off x="8804620" y="-283031"/>
            <a:ext cx="1499948" cy="2494226"/>
            <a:chOff x="1712800" y="4635950"/>
            <a:chExt cx="1499948" cy="2494226"/>
          </a:xfrm>
        </p:grpSpPr>
        <p:sp>
          <p:nvSpPr>
            <p:cNvPr id="18" name="任意多边形: 形状 17"/>
            <p:cNvSpPr/>
            <p:nvPr>
              <p:custDataLst>
                <p:tags r:id="rId7"/>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p:cNvSpPr/>
            <p:nvPr>
              <p:custDataLst>
                <p:tags r:id="rId8"/>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矩形 2"/>
          <p:cNvSpPr/>
          <p:nvPr>
            <p:custDataLst>
              <p:tags r:id="rId9"/>
            </p:custDataLst>
          </p:nvPr>
        </p:nvSpPr>
        <p:spPr>
          <a:xfrm rot="3266646">
            <a:off x="7374284" y="1113743"/>
            <a:ext cx="1439231" cy="117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p:cNvSpPr/>
          <p:nvPr>
            <p:custDataLst>
              <p:tags r:id="rId10"/>
            </p:custDataLst>
          </p:nvPr>
        </p:nvSpPr>
        <p:spPr>
          <a:xfrm rot="3266646">
            <a:off x="7419031" y="397499"/>
            <a:ext cx="1205704" cy="117549"/>
          </a:xfrm>
          <a:custGeom>
            <a:avLst/>
            <a:gdLst>
              <a:gd name="connsiteX0" fmla="*/ 0 w 1205704"/>
              <a:gd name="connsiteY0" fmla="*/ 117549 h 117549"/>
              <a:gd name="connsiteX1" fmla="*/ 84020 w 1205704"/>
              <a:gd name="connsiteY1" fmla="*/ 0 h 117549"/>
              <a:gd name="connsiteX2" fmla="*/ 1205704 w 1205704"/>
              <a:gd name="connsiteY2" fmla="*/ 0 h 117549"/>
              <a:gd name="connsiteX3" fmla="*/ 1205704 w 1205704"/>
              <a:gd name="connsiteY3" fmla="*/ 117549 h 117549"/>
            </a:gdLst>
            <a:ahLst/>
            <a:cxnLst>
              <a:cxn ang="0">
                <a:pos x="connsiteX0" y="connsiteY0"/>
              </a:cxn>
              <a:cxn ang="0">
                <a:pos x="connsiteX1" y="connsiteY1"/>
              </a:cxn>
              <a:cxn ang="0">
                <a:pos x="connsiteX2" y="connsiteY2"/>
              </a:cxn>
              <a:cxn ang="0">
                <a:pos x="connsiteX3" y="connsiteY3"/>
              </a:cxn>
            </a:cxnLst>
            <a:rect l="l" t="t" r="r" b="b"/>
            <a:pathLst>
              <a:path w="1205704" h="117549">
                <a:moveTo>
                  <a:pt x="0" y="117549"/>
                </a:moveTo>
                <a:lnTo>
                  <a:pt x="84020" y="0"/>
                </a:lnTo>
                <a:lnTo>
                  <a:pt x="1205704" y="0"/>
                </a:lnTo>
                <a:lnTo>
                  <a:pt x="1205704" y="1175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p:ph type="ctrTitle" hasCustomPrompt="1"/>
            <p:custDataLst>
              <p:tags r:id="rId11"/>
            </p:custDataLst>
          </p:nvPr>
        </p:nvSpPr>
        <p:spPr>
          <a:xfrm>
            <a:off x="5085759" y="2349886"/>
            <a:ext cx="5968684" cy="2158229"/>
          </a:xfrm>
        </p:spPr>
        <p:txBody>
          <a:bodyPr anchor="ctr">
            <a:normAutofit/>
          </a:bodyPr>
          <a:lstStyle>
            <a:lvl1pPr marL="0" indent="0" algn="ctr">
              <a:buFont typeface="Arial" panose="020B0604020202020204" pitchFamily="34" charset="0"/>
              <a:buNone/>
              <a:defRPr sz="9600" baseline="0">
                <a:solidFill>
                  <a:schemeClr val="tx1">
                    <a:lumMod val="85000"/>
                    <a:lumOff val="15000"/>
                  </a:schemeClr>
                </a:solidFill>
                <a:latin typeface="Verdana" panose="020B0604030504040204" charset="0"/>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dirty="0"/>
          </a:p>
        </p:txBody>
      </p:sp>
      <p:sp>
        <p:nvSpPr>
          <p:cNvPr id="9" name="灯片编号占位符 8"/>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直角三角形 5"/>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custDataLst>
              <p:tags r:id="rId4"/>
            </p:custDataLst>
          </p:nvPr>
        </p:nvGrpSpPr>
        <p:grpSpPr>
          <a:xfrm flipH="1">
            <a:off x="10989113" y="5676900"/>
            <a:ext cx="1359016" cy="817267"/>
            <a:chOff x="-179642" y="1211796"/>
            <a:chExt cx="1593073" cy="958022"/>
          </a:xfrm>
        </p:grpSpPr>
        <p:sp>
          <p:nvSpPr>
            <p:cNvPr id="9" name="任意多边形: 形状 8"/>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9"/>
            </p:custDataLst>
          </p:nvPr>
        </p:nvSpPr>
        <p:spPr/>
        <p:txBody>
          <a:bodyPr/>
          <a:lstStyle>
            <a:lvl1pPr>
              <a:defRPr baseline="0">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日期占位符 1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4" name="页脚占位符 13"/>
          <p:cNvSpPr>
            <a:spLocks noGrp="1"/>
          </p:cNvSpPr>
          <p:nvPr>
            <p:ph type="ftr" sz="quarter" idx="11"/>
            <p:custDataLst>
              <p:tags r:id="rId11"/>
            </p:custDataLst>
          </p:nvPr>
        </p:nvSpPr>
        <p:spPr/>
        <p:txBody>
          <a:bodyPr/>
          <a:lstStyle/>
          <a:p>
            <a:endParaRPr lang="zh-CN" altLang="en-US" dirty="0"/>
          </a:p>
        </p:txBody>
      </p:sp>
      <p:sp>
        <p:nvSpPr>
          <p:cNvPr id="15" name="灯片编号占位符 1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微软雅黑" panose="020B0503020204020204" charset="-122"/>
              <a:ea typeface="微软雅黑" panose="020B0503020204020204" charset="-122"/>
            </a:endParaRPr>
          </a:p>
        </p:txBody>
      </p:sp>
      <p:grpSp>
        <p:nvGrpSpPr>
          <p:cNvPr id="9" name="组合 8"/>
          <p:cNvGrpSpPr/>
          <p:nvPr>
            <p:custDataLst>
              <p:tags r:id="rId3"/>
            </p:custDataLst>
          </p:nvPr>
        </p:nvGrpSpPr>
        <p:grpSpPr>
          <a:xfrm>
            <a:off x="-146304" y="5658612"/>
            <a:ext cx="1359016" cy="817267"/>
            <a:chOff x="-179642" y="1211796"/>
            <a:chExt cx="1593073" cy="958022"/>
          </a:xfrm>
          <a:solidFill>
            <a:schemeClr val="accent1">
              <a:lumMod val="20000"/>
              <a:lumOff val="80000"/>
            </a:schemeClr>
          </a:solidFill>
        </p:grpSpPr>
        <p:sp>
          <p:nvSpPr>
            <p:cNvPr id="10" name="任意多边形: 形状 9"/>
            <p:cNvSpPr/>
            <p:nvPr>
              <p:custDataLst>
                <p:tags r:id="rId4"/>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5"/>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6"/>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7"/>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4" name="组合 13"/>
          <p:cNvGrpSpPr/>
          <p:nvPr>
            <p:custDataLst>
              <p:tags r:id="rId8"/>
            </p:custDataLst>
          </p:nvPr>
        </p:nvGrpSpPr>
        <p:grpSpPr>
          <a:xfrm flipH="1">
            <a:off x="10979288" y="384048"/>
            <a:ext cx="1359016" cy="817267"/>
            <a:chOff x="-179642" y="1211796"/>
            <a:chExt cx="1593073" cy="958022"/>
          </a:xfrm>
          <a:solidFill>
            <a:schemeClr val="accent1">
              <a:lumMod val="20000"/>
              <a:lumOff val="80000"/>
            </a:schemeClr>
          </a:solidFill>
        </p:grpSpPr>
        <p:sp>
          <p:nvSpPr>
            <p:cNvPr id="15" name="任意多边形: 形状 14"/>
            <p:cNvSpPr/>
            <p:nvPr>
              <p:custDataLst>
                <p:tags r:id="rId9"/>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custDataLst>
                <p:tags r:id="rId10"/>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形状 16"/>
            <p:cNvSpPr/>
            <p:nvPr>
              <p:custDataLst>
                <p:tags r:id="rId11"/>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任意多边形: 形状 17"/>
            <p:cNvSpPr/>
            <p:nvPr>
              <p:custDataLst>
                <p:tags r:id="rId12"/>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hasCustomPrompt="1"/>
            <p:custDataLst>
              <p:tags r:id="rId13"/>
            </p:custDataLst>
          </p:nvPr>
        </p:nvSpPr>
        <p:spPr>
          <a:xfrm>
            <a:off x="1281600" y="1249200"/>
            <a:ext cx="9626400" cy="723600"/>
          </a:xfrm>
        </p:spPr>
        <p:txBody>
          <a:bodyPr anchor="ctr"/>
          <a:lstStyle>
            <a:lvl1pPr>
              <a:defRPr sz="3200" baseline="0">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4"/>
            </p:custDataLst>
          </p:nvPr>
        </p:nvSpPr>
        <p:spPr>
          <a:xfrm>
            <a:off x="1281113" y="2163600"/>
            <a:ext cx="9626600" cy="3445200"/>
          </a:xfrm>
        </p:spPr>
        <p:txBody>
          <a:bodyPr/>
          <a:lstStyle>
            <a:lvl1pPr>
              <a:defRPr baseline="0">
                <a:solidFill>
                  <a:schemeClr val="tx1">
                    <a:lumMod val="85000"/>
                    <a:lumOff val="15000"/>
                  </a:schemeClr>
                </a:solidFill>
                <a:latin typeface="微软雅黑" panose="020B0503020204020204" charset="-122"/>
                <a:ea typeface="微软雅黑" panose="020B0503020204020204" charset="-122"/>
              </a:defRPr>
            </a:lvl1pPr>
            <a:lvl2pPr>
              <a:defRPr baseline="0">
                <a:solidFill>
                  <a:schemeClr val="tx1">
                    <a:lumMod val="85000"/>
                    <a:lumOff val="15000"/>
                  </a:schemeClr>
                </a:solidFill>
                <a:latin typeface="微软雅黑" panose="020B0503020204020204" charset="-122"/>
                <a:ea typeface="微软雅黑" panose="020B0503020204020204" charset="-122"/>
              </a:defRPr>
            </a:lvl2pPr>
            <a:lvl3pPr>
              <a:defRPr baseline="0">
                <a:solidFill>
                  <a:schemeClr val="tx1">
                    <a:lumMod val="85000"/>
                    <a:lumOff val="15000"/>
                  </a:schemeClr>
                </a:solidFill>
                <a:latin typeface="微软雅黑" panose="020B0503020204020204" charset="-122"/>
                <a:ea typeface="微软雅黑" panose="020B0503020204020204" charset="-122"/>
              </a:defRPr>
            </a:lvl3pPr>
            <a:lvl4pPr>
              <a:defRPr baseline="0">
                <a:solidFill>
                  <a:schemeClr val="tx1">
                    <a:lumMod val="85000"/>
                    <a:lumOff val="15000"/>
                  </a:schemeClr>
                </a:solidFill>
                <a:latin typeface="微软雅黑" panose="020B0503020204020204" charset="-122"/>
                <a:ea typeface="微软雅黑" panose="020B0503020204020204" charset="-122"/>
              </a:defRPr>
            </a:lvl4pPr>
            <a:lvl5pPr>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15"/>
            </p:custDataLst>
          </p:nvPr>
        </p:nvSpPr>
        <p:spPr/>
        <p:txBody>
          <a:bodyPr/>
          <a:lstStyle/>
          <a:p>
            <a:fld id="{760FBDFE-C587-4B4C-A407-44438C67B59E}" type="datetimeFigureOut">
              <a:rPr lang="zh-CN" altLang="en-US" smtClean="0"/>
            </a:fld>
            <a:endParaRPr lang="zh-CN" altLang="en-US"/>
          </a:p>
        </p:txBody>
      </p:sp>
      <p:sp>
        <p:nvSpPr>
          <p:cNvPr id="19" name="页脚占位符 18"/>
          <p:cNvSpPr>
            <a:spLocks noGrp="1"/>
          </p:cNvSpPr>
          <p:nvPr>
            <p:ph type="ftr" sz="quarter" idx="15"/>
            <p:custDataLst>
              <p:tags r:id="rId16"/>
            </p:custDataLst>
          </p:nvPr>
        </p:nvSpPr>
        <p:spPr/>
        <p:txBody>
          <a:bodyPr/>
          <a:lstStyle/>
          <a:p>
            <a:endParaRPr lang="zh-CN" altLang="en-US" dirty="0"/>
          </a:p>
        </p:txBody>
      </p:sp>
      <p:sp>
        <p:nvSpPr>
          <p:cNvPr id="20" name="灯片编号占位符 19"/>
          <p:cNvSpPr>
            <a:spLocks noGrp="1"/>
          </p:cNvSpPr>
          <p:nvPr>
            <p:ph type="sldNum" sz="quarter" idx="16"/>
            <p:custDataLst>
              <p:tags r:id="rId17"/>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等腰三角形 9"/>
          <p:cNvSpPr/>
          <p:nvPr>
            <p:custDataLst>
              <p:tags r:id="rId2"/>
            </p:custDataLst>
          </p:nvPr>
        </p:nvSpPr>
        <p:spPr>
          <a:xfrm flipH="1">
            <a:off x="10788479" y="6182504"/>
            <a:ext cx="1400662" cy="67359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custDataLst>
              <p:tags r:id="rId3"/>
            </p:custDataLst>
          </p:nvPr>
        </p:nvPicPr>
        <p:blipFill>
          <a:blip r:embed="rId4"/>
          <a:stretch>
            <a:fillRect/>
          </a:stretch>
        </p:blipFill>
        <p:spPr>
          <a:xfrm>
            <a:off x="11475028" y="5533383"/>
            <a:ext cx="714114" cy="1324617"/>
          </a:xfrm>
          <a:prstGeom prst="rect">
            <a:avLst/>
          </a:prstGeom>
        </p:spPr>
      </p:pic>
      <p:sp>
        <p:nvSpPr>
          <p:cNvPr id="12" name="任意多边形: 形状 11"/>
          <p:cNvSpPr/>
          <p:nvPr>
            <p:custDataLst>
              <p:tags r:id="rId5"/>
            </p:custDataLst>
          </p:nvPr>
        </p:nvSpPr>
        <p:spPr>
          <a:xfrm rot="2783063" flipH="1">
            <a:off x="11408668" y="5078716"/>
            <a:ext cx="61159" cy="2129846"/>
          </a:xfrm>
          <a:custGeom>
            <a:avLst/>
            <a:gdLst>
              <a:gd name="connsiteX0" fmla="*/ 61159 w 61159"/>
              <a:gd name="connsiteY0" fmla="*/ 0 h 2129846"/>
              <a:gd name="connsiteX1" fmla="*/ 0 w 61159"/>
              <a:gd name="connsiteY1" fmla="*/ 58272 h 2129846"/>
              <a:gd name="connsiteX2" fmla="*/ 0 w 61159"/>
              <a:gd name="connsiteY2" fmla="*/ 2065658 h 2129846"/>
              <a:gd name="connsiteX3" fmla="*/ 61159 w 61159"/>
              <a:gd name="connsiteY3" fmla="*/ 2129846 h 2129846"/>
            </a:gdLst>
            <a:ahLst/>
            <a:cxnLst>
              <a:cxn ang="0">
                <a:pos x="connsiteX0" y="connsiteY0"/>
              </a:cxn>
              <a:cxn ang="0">
                <a:pos x="connsiteX1" y="connsiteY1"/>
              </a:cxn>
              <a:cxn ang="0">
                <a:pos x="connsiteX2" y="connsiteY2"/>
              </a:cxn>
              <a:cxn ang="0">
                <a:pos x="connsiteX3" y="connsiteY3"/>
              </a:cxn>
            </a:cxnLst>
            <a:rect l="l" t="t" r="r" b="b"/>
            <a:pathLst>
              <a:path w="61159" h="2129846">
                <a:moveTo>
                  <a:pt x="61159" y="0"/>
                </a:moveTo>
                <a:lnTo>
                  <a:pt x="0" y="58272"/>
                </a:lnTo>
                <a:lnTo>
                  <a:pt x="0" y="2065658"/>
                </a:lnTo>
                <a:lnTo>
                  <a:pt x="61159" y="21298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矩形 7"/>
          <p:cNvSpPr/>
          <p:nvPr>
            <p:custDataLst>
              <p:tags r:id="rId6"/>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85000"/>
                    <a:lumOff val="15000"/>
                  </a:schemeClr>
                </a:solidFill>
                <a:latin typeface="微软雅黑" panose="020B0503020204020204" charset="-122"/>
                <a:ea typeface="微软雅黑" panose="020B0503020204020204" charset="-122"/>
              </a:defRPr>
            </a:lvl1pPr>
            <a:lvl2pPr>
              <a:defRPr baseline="0">
                <a:solidFill>
                  <a:schemeClr val="tx1">
                    <a:lumMod val="85000"/>
                    <a:lumOff val="15000"/>
                  </a:schemeClr>
                </a:solidFill>
                <a:latin typeface="微软雅黑" panose="020B0503020204020204" charset="-122"/>
                <a:ea typeface="微软雅黑" panose="020B0503020204020204" charset="-122"/>
              </a:defRPr>
            </a:lvl2pPr>
            <a:lvl3pPr>
              <a:defRPr baseline="0">
                <a:solidFill>
                  <a:schemeClr val="tx1">
                    <a:lumMod val="85000"/>
                    <a:lumOff val="15000"/>
                  </a:schemeClr>
                </a:solidFill>
                <a:latin typeface="微软雅黑" panose="020B0503020204020204" charset="-122"/>
                <a:ea typeface="微软雅黑" panose="020B0503020204020204" charset="-122"/>
              </a:defRPr>
            </a:lvl3pPr>
            <a:lvl4pPr>
              <a:defRPr baseline="0">
                <a:solidFill>
                  <a:schemeClr val="tx1">
                    <a:lumMod val="85000"/>
                    <a:lumOff val="15000"/>
                  </a:schemeClr>
                </a:solidFill>
                <a:latin typeface="微软雅黑" panose="020B0503020204020204" charset="-122"/>
                <a:ea typeface="微软雅黑" panose="020B0503020204020204" charset="-122"/>
              </a:defRPr>
            </a:lvl4pPr>
            <a:lvl5pPr>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0"/>
            </p:custDataLst>
          </p:nvPr>
        </p:nvSpPr>
        <p:spPr/>
        <p:txBody>
          <a:bodyPr/>
          <a:lstStyle/>
          <a:p>
            <a:fld id="{760FBDFE-C587-4B4C-A407-44438C67B59E}" type="datetimeFigureOut">
              <a:rPr lang="zh-CN" altLang="en-US" smtClean="0"/>
            </a:fld>
            <a:endParaRPr lang="zh-CN" altLang="en-US"/>
          </a:p>
        </p:txBody>
      </p:sp>
      <p:sp>
        <p:nvSpPr>
          <p:cNvPr id="13" name="页脚占位符 12"/>
          <p:cNvSpPr>
            <a:spLocks noGrp="1"/>
          </p:cNvSpPr>
          <p:nvPr>
            <p:ph type="ftr" sz="quarter" idx="16"/>
            <p:custDataLst>
              <p:tags r:id="rId11"/>
            </p:custDataLst>
          </p:nvPr>
        </p:nvSpPr>
        <p:spPr/>
        <p:txBody>
          <a:bodyPr/>
          <a:lstStyle/>
          <a:p>
            <a:endParaRPr lang="zh-CN" altLang="en-US" dirty="0"/>
          </a:p>
        </p:txBody>
      </p:sp>
      <p:sp>
        <p:nvSpPr>
          <p:cNvPr id="14" name="灯片编号占位符 13"/>
          <p:cNvSpPr>
            <a:spLocks noGrp="1"/>
          </p:cNvSpPr>
          <p:nvPr>
            <p:ph type="sldNum" sz="quarter" idx="17"/>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任意多边形: 形状 10"/>
          <p:cNvSpPr/>
          <p:nvPr>
            <p:custDataLst>
              <p:tags r:id="rId2"/>
            </p:custDataLst>
          </p:nvPr>
        </p:nvSpPr>
        <p:spPr>
          <a:xfrm rot="19013494">
            <a:off x="318566" y="5541909"/>
            <a:ext cx="46027" cy="1064490"/>
          </a:xfrm>
          <a:custGeom>
            <a:avLst/>
            <a:gdLst>
              <a:gd name="connsiteX0" fmla="*/ 114195 w 114195"/>
              <a:gd name="connsiteY0" fmla="*/ 0 h 2643673"/>
              <a:gd name="connsiteX1" fmla="*/ 114195 w 114195"/>
              <a:gd name="connsiteY1" fmla="*/ 2624992 h 2643673"/>
              <a:gd name="connsiteX2" fmla="*/ 0 w 114195"/>
              <a:gd name="connsiteY2" fmla="*/ 2643673 h 2643673"/>
              <a:gd name="connsiteX3" fmla="*/ 0 w 114195"/>
              <a:gd name="connsiteY3" fmla="*/ 122198 h 2643673"/>
            </a:gdLst>
            <a:ahLst/>
            <a:cxnLst>
              <a:cxn ang="0">
                <a:pos x="connsiteX0" y="connsiteY0"/>
              </a:cxn>
              <a:cxn ang="0">
                <a:pos x="connsiteX1" y="connsiteY1"/>
              </a:cxn>
              <a:cxn ang="0">
                <a:pos x="connsiteX2" y="connsiteY2"/>
              </a:cxn>
              <a:cxn ang="0">
                <a:pos x="connsiteX3" y="connsiteY3"/>
              </a:cxn>
            </a:cxnLst>
            <a:rect l="l" t="t" r="r" b="b"/>
            <a:pathLst>
              <a:path w="114195" h="2643673">
                <a:moveTo>
                  <a:pt x="114195" y="0"/>
                </a:moveTo>
                <a:lnTo>
                  <a:pt x="114195" y="2624992"/>
                </a:lnTo>
                <a:lnTo>
                  <a:pt x="0" y="2643673"/>
                </a:lnTo>
                <a:lnTo>
                  <a:pt x="0" y="1221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3"/>
            </p:custDataLst>
          </p:nvPr>
        </p:nvSpPr>
        <p:spPr>
          <a:xfrm rot="19013494">
            <a:off x="275258" y="5783708"/>
            <a:ext cx="46027" cy="937873"/>
          </a:xfrm>
          <a:custGeom>
            <a:avLst/>
            <a:gdLst>
              <a:gd name="connsiteX0" fmla="*/ 114195 w 114195"/>
              <a:gd name="connsiteY0" fmla="*/ 0 h 2329218"/>
              <a:gd name="connsiteX1" fmla="*/ 114195 w 114195"/>
              <a:gd name="connsiteY1" fmla="*/ 2319214 h 2329218"/>
              <a:gd name="connsiteX2" fmla="*/ 27813 w 114195"/>
              <a:gd name="connsiteY2" fmla="*/ 2329218 h 2329218"/>
              <a:gd name="connsiteX3" fmla="*/ 0 w 114195"/>
              <a:gd name="connsiteY3" fmla="*/ 2298791 h 2329218"/>
              <a:gd name="connsiteX4" fmla="*/ 0 w 114195"/>
              <a:gd name="connsiteY4" fmla="*/ 127736 h 232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329218">
                <a:moveTo>
                  <a:pt x="114195" y="0"/>
                </a:moveTo>
                <a:lnTo>
                  <a:pt x="114195" y="2319214"/>
                </a:lnTo>
                <a:lnTo>
                  <a:pt x="27813" y="2329218"/>
                </a:lnTo>
                <a:lnTo>
                  <a:pt x="0" y="2298791"/>
                </a:lnTo>
                <a:lnTo>
                  <a:pt x="0" y="1277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4"/>
            </p:custDataLst>
          </p:nvPr>
        </p:nvSpPr>
        <p:spPr>
          <a:xfrm rot="19013494">
            <a:off x="231291" y="6023013"/>
            <a:ext cx="46027" cy="818069"/>
          </a:xfrm>
          <a:custGeom>
            <a:avLst/>
            <a:gdLst>
              <a:gd name="connsiteX0" fmla="*/ 114195 w 114195"/>
              <a:gd name="connsiteY0" fmla="*/ 0 h 2031683"/>
              <a:gd name="connsiteX1" fmla="*/ 114195 w 114195"/>
              <a:gd name="connsiteY1" fmla="*/ 2015314 h 2031683"/>
              <a:gd name="connsiteX2" fmla="*/ 32998 w 114195"/>
              <a:gd name="connsiteY2" fmla="*/ 2031683 h 2031683"/>
              <a:gd name="connsiteX3" fmla="*/ 0 w 114195"/>
              <a:gd name="connsiteY3" fmla="*/ 1995216 h 2031683"/>
              <a:gd name="connsiteX4" fmla="*/ 0 w 114195"/>
              <a:gd name="connsiteY4" fmla="*/ 124974 h 2031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031683">
                <a:moveTo>
                  <a:pt x="114195" y="0"/>
                </a:moveTo>
                <a:lnTo>
                  <a:pt x="114195" y="2015314"/>
                </a:lnTo>
                <a:lnTo>
                  <a:pt x="32998" y="2031683"/>
                </a:lnTo>
                <a:lnTo>
                  <a:pt x="0" y="1995216"/>
                </a:lnTo>
                <a:lnTo>
                  <a:pt x="0" y="1249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custDataLst>
              <p:tags r:id="rId5"/>
            </p:custDataLst>
          </p:nvPr>
        </p:nvSpPr>
        <p:spPr>
          <a:xfrm rot="13114061">
            <a:off x="73152" y="6344957"/>
            <a:ext cx="46027" cy="384160"/>
          </a:xfrm>
          <a:custGeom>
            <a:avLst/>
            <a:gdLst>
              <a:gd name="connsiteX0" fmla="*/ 114195 w 114195"/>
              <a:gd name="connsiteY0" fmla="*/ 954066 h 954066"/>
              <a:gd name="connsiteX1" fmla="*/ 1169 w 114195"/>
              <a:gd name="connsiteY1" fmla="*/ 941812 h 954066"/>
              <a:gd name="connsiteX2" fmla="*/ 0 w 114195"/>
              <a:gd name="connsiteY2" fmla="*/ 940342 h 954066"/>
              <a:gd name="connsiteX3" fmla="*/ 0 w 114195"/>
              <a:gd name="connsiteY3" fmla="*/ 0 h 954066"/>
              <a:gd name="connsiteX4" fmla="*/ 114195 w 114195"/>
              <a:gd name="connsiteY4" fmla="*/ 143215 h 954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954066">
                <a:moveTo>
                  <a:pt x="114195" y="954066"/>
                </a:moveTo>
                <a:lnTo>
                  <a:pt x="1169" y="941812"/>
                </a:lnTo>
                <a:lnTo>
                  <a:pt x="0" y="940342"/>
                </a:lnTo>
                <a:lnTo>
                  <a:pt x="0" y="0"/>
                </a:lnTo>
                <a:lnTo>
                  <a:pt x="114195" y="1432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custDataLst>
              <p:tags r:id="rId6"/>
            </p:custDataLst>
          </p:nvPr>
        </p:nvSpPr>
        <p:spPr>
          <a:xfrm rot="13114061">
            <a:off x="152479" y="6448154"/>
            <a:ext cx="46027" cy="482698"/>
          </a:xfrm>
          <a:custGeom>
            <a:avLst/>
            <a:gdLst>
              <a:gd name="connsiteX0" fmla="*/ 114195 w 114195"/>
              <a:gd name="connsiteY0" fmla="*/ 1198786 h 1198786"/>
              <a:gd name="connsiteX1" fmla="*/ 1169 w 114195"/>
              <a:gd name="connsiteY1" fmla="*/ 1179710 h 1198786"/>
              <a:gd name="connsiteX2" fmla="*/ 0 w 114195"/>
              <a:gd name="connsiteY2" fmla="*/ 1177421 h 1198786"/>
              <a:gd name="connsiteX3" fmla="*/ 0 w 114195"/>
              <a:gd name="connsiteY3" fmla="*/ 91055 h 1198786"/>
              <a:gd name="connsiteX4" fmla="*/ 114195 w 114195"/>
              <a:gd name="connsiteY4" fmla="*/ 0 h 11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1198786">
                <a:moveTo>
                  <a:pt x="114195" y="1198786"/>
                </a:moveTo>
                <a:lnTo>
                  <a:pt x="1169" y="1179710"/>
                </a:lnTo>
                <a:lnTo>
                  <a:pt x="0" y="117742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custDataLst>
              <p:tags r:id="rId7"/>
            </p:custDataLst>
          </p:nvPr>
        </p:nvSpPr>
        <p:spPr>
          <a:xfrm rot="13114061">
            <a:off x="306341" y="6570431"/>
            <a:ext cx="46027" cy="345251"/>
          </a:xfrm>
          <a:custGeom>
            <a:avLst/>
            <a:gdLst>
              <a:gd name="connsiteX0" fmla="*/ 114195 w 114195"/>
              <a:gd name="connsiteY0" fmla="*/ 857436 h 857436"/>
              <a:gd name="connsiteX1" fmla="*/ 1169 w 114195"/>
              <a:gd name="connsiteY1" fmla="*/ 838360 h 857436"/>
              <a:gd name="connsiteX2" fmla="*/ 0 w 114195"/>
              <a:gd name="connsiteY2" fmla="*/ 836071 h 857436"/>
              <a:gd name="connsiteX3" fmla="*/ 0 w 114195"/>
              <a:gd name="connsiteY3" fmla="*/ 91055 h 857436"/>
              <a:gd name="connsiteX4" fmla="*/ 114195 w 114195"/>
              <a:gd name="connsiteY4" fmla="*/ 0 h 85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857436">
                <a:moveTo>
                  <a:pt x="114195" y="857436"/>
                </a:moveTo>
                <a:lnTo>
                  <a:pt x="1169" y="838360"/>
                </a:lnTo>
                <a:lnTo>
                  <a:pt x="0" y="83607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7" name="组合 16"/>
          <p:cNvGrpSpPr/>
          <p:nvPr>
            <p:custDataLst>
              <p:tags r:id="rId8"/>
            </p:custDataLst>
          </p:nvPr>
        </p:nvGrpSpPr>
        <p:grpSpPr>
          <a:xfrm>
            <a:off x="684648" y="5968974"/>
            <a:ext cx="604568" cy="1004314"/>
            <a:chOff x="1712800" y="4635950"/>
            <a:chExt cx="1499948" cy="2494226"/>
          </a:xfrm>
        </p:grpSpPr>
        <p:sp>
          <p:nvSpPr>
            <p:cNvPr id="18" name="任意多边形: 形状 17"/>
            <p:cNvSpPr/>
            <p:nvPr>
              <p:custDataLst>
                <p:tags r:id="rId9"/>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p:cNvSpPr/>
            <p:nvPr>
              <p:custDataLst>
                <p:tags r:id="rId10"/>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0" name="组合 19"/>
          <p:cNvGrpSpPr/>
          <p:nvPr>
            <p:custDataLst>
              <p:tags r:id="rId11"/>
            </p:custDataLst>
          </p:nvPr>
        </p:nvGrpSpPr>
        <p:grpSpPr>
          <a:xfrm>
            <a:off x="1032860" y="5972558"/>
            <a:ext cx="604568" cy="1004314"/>
            <a:chOff x="1712800" y="4635950"/>
            <a:chExt cx="1499948" cy="2494226"/>
          </a:xfrm>
        </p:grpSpPr>
        <p:sp>
          <p:nvSpPr>
            <p:cNvPr id="21" name="任意多边形: 形状 20"/>
            <p:cNvSpPr/>
            <p:nvPr>
              <p:custDataLst>
                <p:tags r:id="rId12"/>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custDataLst>
                <p:tags r:id="rId13"/>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0" name="矩形 9"/>
          <p:cNvSpPr/>
          <p:nvPr>
            <p:custDataLst>
              <p:tags r:id="rId1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15"/>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7" name="文本占位符 6"/>
          <p:cNvSpPr>
            <a:spLocks noGrp="1"/>
          </p:cNvSpPr>
          <p:nvPr>
            <p:ph type="body" sz="quarter" idx="13"/>
            <p:custDataLst>
              <p:tags r:id="rId16"/>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7"/>
            </p:custDataLst>
          </p:nvPr>
        </p:nvSpPr>
        <p:spPr>
          <a:xfrm>
            <a:off x="612775" y="2808000"/>
            <a:ext cx="10965600" cy="3430800"/>
          </a:xfrm>
        </p:spPr>
        <p:txBody>
          <a:bodyPr/>
          <a:lstStyle>
            <a:lvl1pPr>
              <a:defRPr baseline="0">
                <a:solidFill>
                  <a:schemeClr val="tx1">
                    <a:lumMod val="85000"/>
                    <a:lumOff val="15000"/>
                  </a:schemeClr>
                </a:solidFill>
                <a:latin typeface="微软雅黑" panose="020B0503020204020204" charset="-122"/>
                <a:ea typeface="微软雅黑" panose="020B0503020204020204" charset="-122"/>
              </a:defRPr>
            </a:lvl1pPr>
            <a:lvl2pPr>
              <a:defRPr baseline="0">
                <a:solidFill>
                  <a:schemeClr val="tx1">
                    <a:lumMod val="85000"/>
                    <a:lumOff val="15000"/>
                  </a:schemeClr>
                </a:solidFill>
                <a:latin typeface="微软雅黑" panose="020B0503020204020204" charset="-122"/>
                <a:ea typeface="微软雅黑" panose="020B0503020204020204" charset="-122"/>
              </a:defRPr>
            </a:lvl2pPr>
            <a:lvl3pPr>
              <a:defRPr baseline="0">
                <a:solidFill>
                  <a:schemeClr val="tx1">
                    <a:lumMod val="85000"/>
                    <a:lumOff val="15000"/>
                  </a:schemeClr>
                </a:solidFill>
                <a:latin typeface="微软雅黑" panose="020B0503020204020204" charset="-122"/>
                <a:ea typeface="微软雅黑" panose="020B0503020204020204" charset="-122"/>
              </a:defRPr>
            </a:lvl3pPr>
            <a:lvl4pPr>
              <a:defRPr baseline="0">
                <a:solidFill>
                  <a:schemeClr val="tx1">
                    <a:lumMod val="85000"/>
                    <a:lumOff val="15000"/>
                  </a:schemeClr>
                </a:solidFill>
                <a:latin typeface="微软雅黑" panose="020B0503020204020204" charset="-122"/>
                <a:ea typeface="微软雅黑" panose="020B0503020204020204" charset="-122"/>
              </a:defRPr>
            </a:lvl4pPr>
            <a:lvl5pPr>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19"/>
            </p:custDataLst>
          </p:nvPr>
        </p:nvSpPr>
        <p:spPr/>
        <p:txBody>
          <a:bodyPr/>
          <a:lstStyle/>
          <a:p>
            <a:endParaRPr lang="zh-CN" altLang="en-US" dirty="0"/>
          </a:p>
        </p:txBody>
      </p:sp>
      <p:sp>
        <p:nvSpPr>
          <p:cNvPr id="23" name="灯片编号占位符 22"/>
          <p:cNvSpPr>
            <a:spLocks noGrp="1"/>
          </p:cNvSpPr>
          <p:nvPr>
            <p:ph type="sldNum" sz="quarter" idx="17"/>
            <p:custDataLst>
              <p:tags r:id="rId20"/>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0" name="任意多边形: 形状 9"/>
          <p:cNvSpPr/>
          <p:nvPr>
            <p:custDataLst>
              <p:tags r:id="rId2"/>
            </p:custDataLst>
          </p:nvPr>
        </p:nvSpPr>
        <p:spPr>
          <a:xfrm rot="19013494" flipH="1" flipV="1">
            <a:off x="11817932" y="252489"/>
            <a:ext cx="46027" cy="1064490"/>
          </a:xfrm>
          <a:custGeom>
            <a:avLst/>
            <a:gdLst>
              <a:gd name="connsiteX0" fmla="*/ 114195 w 114195"/>
              <a:gd name="connsiteY0" fmla="*/ 0 h 2643673"/>
              <a:gd name="connsiteX1" fmla="*/ 114195 w 114195"/>
              <a:gd name="connsiteY1" fmla="*/ 2624992 h 2643673"/>
              <a:gd name="connsiteX2" fmla="*/ 0 w 114195"/>
              <a:gd name="connsiteY2" fmla="*/ 2643673 h 2643673"/>
              <a:gd name="connsiteX3" fmla="*/ 0 w 114195"/>
              <a:gd name="connsiteY3" fmla="*/ 122198 h 2643673"/>
            </a:gdLst>
            <a:ahLst/>
            <a:cxnLst>
              <a:cxn ang="0">
                <a:pos x="connsiteX0" y="connsiteY0"/>
              </a:cxn>
              <a:cxn ang="0">
                <a:pos x="connsiteX1" y="connsiteY1"/>
              </a:cxn>
              <a:cxn ang="0">
                <a:pos x="connsiteX2" y="connsiteY2"/>
              </a:cxn>
              <a:cxn ang="0">
                <a:pos x="connsiteX3" y="connsiteY3"/>
              </a:cxn>
            </a:cxnLst>
            <a:rect l="l" t="t" r="r" b="b"/>
            <a:pathLst>
              <a:path w="114195" h="2643673">
                <a:moveTo>
                  <a:pt x="114195" y="0"/>
                </a:moveTo>
                <a:lnTo>
                  <a:pt x="114195" y="2624992"/>
                </a:lnTo>
                <a:lnTo>
                  <a:pt x="0" y="2643673"/>
                </a:lnTo>
                <a:lnTo>
                  <a:pt x="0" y="1221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3"/>
            </p:custDataLst>
          </p:nvPr>
        </p:nvSpPr>
        <p:spPr>
          <a:xfrm rot="19013494" flipH="1" flipV="1">
            <a:off x="11861240" y="137307"/>
            <a:ext cx="46027" cy="937873"/>
          </a:xfrm>
          <a:custGeom>
            <a:avLst/>
            <a:gdLst>
              <a:gd name="connsiteX0" fmla="*/ 114195 w 114195"/>
              <a:gd name="connsiteY0" fmla="*/ 0 h 2329218"/>
              <a:gd name="connsiteX1" fmla="*/ 114195 w 114195"/>
              <a:gd name="connsiteY1" fmla="*/ 2319214 h 2329218"/>
              <a:gd name="connsiteX2" fmla="*/ 27813 w 114195"/>
              <a:gd name="connsiteY2" fmla="*/ 2329218 h 2329218"/>
              <a:gd name="connsiteX3" fmla="*/ 0 w 114195"/>
              <a:gd name="connsiteY3" fmla="*/ 2298791 h 2329218"/>
              <a:gd name="connsiteX4" fmla="*/ 0 w 114195"/>
              <a:gd name="connsiteY4" fmla="*/ 127736 h 232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329218">
                <a:moveTo>
                  <a:pt x="114195" y="0"/>
                </a:moveTo>
                <a:lnTo>
                  <a:pt x="114195" y="2319214"/>
                </a:lnTo>
                <a:lnTo>
                  <a:pt x="27813" y="2329218"/>
                </a:lnTo>
                <a:lnTo>
                  <a:pt x="0" y="2298791"/>
                </a:lnTo>
                <a:lnTo>
                  <a:pt x="0" y="1277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4"/>
            </p:custDataLst>
          </p:nvPr>
        </p:nvSpPr>
        <p:spPr>
          <a:xfrm rot="19013494" flipH="1" flipV="1">
            <a:off x="11905207" y="17806"/>
            <a:ext cx="46027" cy="818069"/>
          </a:xfrm>
          <a:custGeom>
            <a:avLst/>
            <a:gdLst>
              <a:gd name="connsiteX0" fmla="*/ 114195 w 114195"/>
              <a:gd name="connsiteY0" fmla="*/ 0 h 2031683"/>
              <a:gd name="connsiteX1" fmla="*/ 114195 w 114195"/>
              <a:gd name="connsiteY1" fmla="*/ 2015314 h 2031683"/>
              <a:gd name="connsiteX2" fmla="*/ 32998 w 114195"/>
              <a:gd name="connsiteY2" fmla="*/ 2031683 h 2031683"/>
              <a:gd name="connsiteX3" fmla="*/ 0 w 114195"/>
              <a:gd name="connsiteY3" fmla="*/ 1995216 h 2031683"/>
              <a:gd name="connsiteX4" fmla="*/ 0 w 114195"/>
              <a:gd name="connsiteY4" fmla="*/ 124974 h 2031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031683">
                <a:moveTo>
                  <a:pt x="114195" y="0"/>
                </a:moveTo>
                <a:lnTo>
                  <a:pt x="114195" y="2015314"/>
                </a:lnTo>
                <a:lnTo>
                  <a:pt x="32998" y="2031683"/>
                </a:lnTo>
                <a:lnTo>
                  <a:pt x="0" y="1995216"/>
                </a:lnTo>
                <a:lnTo>
                  <a:pt x="0" y="1249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5"/>
            </p:custDataLst>
          </p:nvPr>
        </p:nvSpPr>
        <p:spPr>
          <a:xfrm rot="13114061" flipH="1" flipV="1">
            <a:off x="12063346" y="129771"/>
            <a:ext cx="46027" cy="384160"/>
          </a:xfrm>
          <a:custGeom>
            <a:avLst/>
            <a:gdLst>
              <a:gd name="connsiteX0" fmla="*/ 114195 w 114195"/>
              <a:gd name="connsiteY0" fmla="*/ 954066 h 954066"/>
              <a:gd name="connsiteX1" fmla="*/ 1169 w 114195"/>
              <a:gd name="connsiteY1" fmla="*/ 941812 h 954066"/>
              <a:gd name="connsiteX2" fmla="*/ 0 w 114195"/>
              <a:gd name="connsiteY2" fmla="*/ 940342 h 954066"/>
              <a:gd name="connsiteX3" fmla="*/ 0 w 114195"/>
              <a:gd name="connsiteY3" fmla="*/ 0 h 954066"/>
              <a:gd name="connsiteX4" fmla="*/ 114195 w 114195"/>
              <a:gd name="connsiteY4" fmla="*/ 143215 h 954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954066">
                <a:moveTo>
                  <a:pt x="114195" y="954066"/>
                </a:moveTo>
                <a:lnTo>
                  <a:pt x="1169" y="941812"/>
                </a:lnTo>
                <a:lnTo>
                  <a:pt x="0" y="940342"/>
                </a:lnTo>
                <a:lnTo>
                  <a:pt x="0" y="0"/>
                </a:lnTo>
                <a:lnTo>
                  <a:pt x="114195" y="1432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custDataLst>
              <p:tags r:id="rId6"/>
            </p:custDataLst>
          </p:nvPr>
        </p:nvSpPr>
        <p:spPr>
          <a:xfrm rot="13114061" flipH="1" flipV="1">
            <a:off x="11984019" y="-71964"/>
            <a:ext cx="46027" cy="482698"/>
          </a:xfrm>
          <a:custGeom>
            <a:avLst/>
            <a:gdLst>
              <a:gd name="connsiteX0" fmla="*/ 114195 w 114195"/>
              <a:gd name="connsiteY0" fmla="*/ 1198786 h 1198786"/>
              <a:gd name="connsiteX1" fmla="*/ 1169 w 114195"/>
              <a:gd name="connsiteY1" fmla="*/ 1179710 h 1198786"/>
              <a:gd name="connsiteX2" fmla="*/ 0 w 114195"/>
              <a:gd name="connsiteY2" fmla="*/ 1177421 h 1198786"/>
              <a:gd name="connsiteX3" fmla="*/ 0 w 114195"/>
              <a:gd name="connsiteY3" fmla="*/ 91055 h 1198786"/>
              <a:gd name="connsiteX4" fmla="*/ 114195 w 114195"/>
              <a:gd name="connsiteY4" fmla="*/ 0 h 11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1198786">
                <a:moveTo>
                  <a:pt x="114195" y="1198786"/>
                </a:moveTo>
                <a:lnTo>
                  <a:pt x="1169" y="1179710"/>
                </a:lnTo>
                <a:lnTo>
                  <a:pt x="0" y="117742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custDataLst>
              <p:tags r:id="rId7"/>
            </p:custDataLst>
          </p:nvPr>
        </p:nvSpPr>
        <p:spPr>
          <a:xfrm rot="13114061" flipH="1" flipV="1">
            <a:off x="11830157" y="-56794"/>
            <a:ext cx="46027" cy="345251"/>
          </a:xfrm>
          <a:custGeom>
            <a:avLst/>
            <a:gdLst>
              <a:gd name="connsiteX0" fmla="*/ 114195 w 114195"/>
              <a:gd name="connsiteY0" fmla="*/ 857436 h 857436"/>
              <a:gd name="connsiteX1" fmla="*/ 1169 w 114195"/>
              <a:gd name="connsiteY1" fmla="*/ 838360 h 857436"/>
              <a:gd name="connsiteX2" fmla="*/ 0 w 114195"/>
              <a:gd name="connsiteY2" fmla="*/ 836071 h 857436"/>
              <a:gd name="connsiteX3" fmla="*/ 0 w 114195"/>
              <a:gd name="connsiteY3" fmla="*/ 91055 h 857436"/>
              <a:gd name="connsiteX4" fmla="*/ 114195 w 114195"/>
              <a:gd name="connsiteY4" fmla="*/ 0 h 85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857436">
                <a:moveTo>
                  <a:pt x="114195" y="857436"/>
                </a:moveTo>
                <a:lnTo>
                  <a:pt x="1169" y="838360"/>
                </a:lnTo>
                <a:lnTo>
                  <a:pt x="0" y="83607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6" name="组合 15"/>
          <p:cNvGrpSpPr/>
          <p:nvPr>
            <p:custDataLst>
              <p:tags r:id="rId8"/>
            </p:custDataLst>
          </p:nvPr>
        </p:nvGrpSpPr>
        <p:grpSpPr>
          <a:xfrm flipH="1" flipV="1">
            <a:off x="10893309" y="-114400"/>
            <a:ext cx="604568" cy="1004314"/>
            <a:chOff x="1712800" y="4635950"/>
            <a:chExt cx="1499948" cy="2494226"/>
          </a:xfrm>
        </p:grpSpPr>
        <p:sp>
          <p:nvSpPr>
            <p:cNvPr id="17" name="任意多边形: 形状 16"/>
            <p:cNvSpPr/>
            <p:nvPr>
              <p:custDataLst>
                <p:tags r:id="rId9"/>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任意多边形: 形状 17"/>
            <p:cNvSpPr/>
            <p:nvPr>
              <p:custDataLst>
                <p:tags r:id="rId10"/>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9" name="组合 18"/>
          <p:cNvGrpSpPr/>
          <p:nvPr>
            <p:custDataLst>
              <p:tags r:id="rId11"/>
            </p:custDataLst>
          </p:nvPr>
        </p:nvGrpSpPr>
        <p:grpSpPr>
          <a:xfrm flipH="1" flipV="1">
            <a:off x="10545097" y="-117984"/>
            <a:ext cx="604568" cy="1004314"/>
            <a:chOff x="1712800" y="4635950"/>
            <a:chExt cx="1499948" cy="2494226"/>
          </a:xfrm>
        </p:grpSpPr>
        <p:sp>
          <p:nvSpPr>
            <p:cNvPr id="20" name="任意多边形: 形状 19"/>
            <p:cNvSpPr/>
            <p:nvPr>
              <p:custDataLst>
                <p:tags r:id="rId12"/>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custDataLst>
                <p:tags r:id="rId13"/>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8" name="矩形 7"/>
          <p:cNvSpPr/>
          <p:nvPr>
            <p:custDataLst>
              <p:tags r:id="rId1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15"/>
            </p:custDataLst>
          </p:nvPr>
        </p:nvSpPr>
        <p:spPr>
          <a:xfrm>
            <a:off x="604800" y="669600"/>
            <a:ext cx="10976400" cy="565200"/>
          </a:xfrm>
        </p:spPr>
        <p:txBody>
          <a:bodyPr anchor="ctr"/>
          <a:lstStyle>
            <a:lvl1pPr algn="ctr">
              <a:defRPr sz="3200" baseline="0">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6"/>
            </p:custDataLst>
          </p:nvPr>
        </p:nvSpPr>
        <p:spPr>
          <a:xfrm>
            <a:off x="604837" y="1681200"/>
            <a:ext cx="10990800" cy="3211200"/>
          </a:xfrm>
        </p:spPr>
        <p:txBody>
          <a:bodyPr/>
          <a:lstStyle>
            <a:lvl1pPr>
              <a:defRPr baseline="0">
                <a:solidFill>
                  <a:schemeClr val="tx1">
                    <a:lumMod val="85000"/>
                    <a:lumOff val="15000"/>
                  </a:schemeClr>
                </a:solidFill>
                <a:latin typeface="微软雅黑" panose="020B0503020204020204" charset="-122"/>
                <a:ea typeface="微软雅黑" panose="020B0503020204020204" charset="-122"/>
              </a:defRPr>
            </a:lvl1pPr>
            <a:lvl2pPr>
              <a:defRPr baseline="0">
                <a:solidFill>
                  <a:schemeClr val="tx1">
                    <a:lumMod val="85000"/>
                    <a:lumOff val="15000"/>
                  </a:schemeClr>
                </a:solidFill>
                <a:latin typeface="微软雅黑" panose="020B0503020204020204" charset="-122"/>
                <a:ea typeface="微软雅黑" panose="020B0503020204020204" charset="-122"/>
              </a:defRPr>
            </a:lvl2pPr>
            <a:lvl3pPr>
              <a:defRPr baseline="0">
                <a:solidFill>
                  <a:schemeClr val="tx1">
                    <a:lumMod val="85000"/>
                    <a:lumOff val="15000"/>
                  </a:schemeClr>
                </a:solidFill>
                <a:latin typeface="微软雅黑" panose="020B0503020204020204" charset="-122"/>
                <a:ea typeface="微软雅黑" panose="020B0503020204020204" charset="-122"/>
              </a:defRPr>
            </a:lvl3pPr>
            <a:lvl4pPr>
              <a:defRPr baseline="0">
                <a:solidFill>
                  <a:schemeClr val="tx1">
                    <a:lumMod val="85000"/>
                    <a:lumOff val="15000"/>
                  </a:schemeClr>
                </a:solidFill>
                <a:latin typeface="微软雅黑" panose="020B0503020204020204" charset="-122"/>
                <a:ea typeface="微软雅黑" panose="020B0503020204020204" charset="-122"/>
              </a:defRPr>
            </a:lvl4pPr>
            <a:lvl5pPr>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7"/>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18"/>
            </p:custDataLst>
          </p:nvPr>
        </p:nvSpPr>
        <p:spPr/>
        <p:txBody>
          <a:bodyPr/>
          <a:lstStyle/>
          <a:p>
            <a:fld id="{760FBDFE-C587-4B4C-A407-44438C67B59E}" type="datetimeFigureOut">
              <a:rPr lang="zh-CN" altLang="en-US" smtClean="0"/>
            </a:fld>
            <a:endParaRPr lang="zh-CN" altLang="en-US"/>
          </a:p>
        </p:txBody>
      </p:sp>
      <p:sp>
        <p:nvSpPr>
          <p:cNvPr id="22" name="页脚占位符 21"/>
          <p:cNvSpPr>
            <a:spLocks noGrp="1"/>
          </p:cNvSpPr>
          <p:nvPr>
            <p:ph type="ftr" sz="quarter" idx="16"/>
            <p:custDataLst>
              <p:tags r:id="rId19"/>
            </p:custDataLst>
          </p:nvPr>
        </p:nvSpPr>
        <p:spPr/>
        <p:txBody>
          <a:bodyPr/>
          <a:lstStyle/>
          <a:p>
            <a:endParaRPr lang="zh-CN" altLang="en-US" dirty="0"/>
          </a:p>
        </p:txBody>
      </p:sp>
      <p:sp>
        <p:nvSpPr>
          <p:cNvPr id="23" name="灯片编号占位符 22"/>
          <p:cNvSpPr>
            <a:spLocks noGrp="1"/>
          </p:cNvSpPr>
          <p:nvPr>
            <p:ph type="sldNum" sz="quarter" idx="17"/>
            <p:custDataLst>
              <p:tags r:id="rId20"/>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p:custDataLst>
              <p:tags r:id="rId2"/>
            </p:custDataLst>
          </p:nvPr>
        </p:nvSpPr>
        <p:spPr>
          <a:xfrm>
            <a:off x="10003536" y="5966841"/>
            <a:ext cx="1191768" cy="891159"/>
          </a:xfrm>
          <a:custGeom>
            <a:avLst/>
            <a:gdLst>
              <a:gd name="connsiteX0" fmla="*/ 2205563 w 4411127"/>
              <a:gd name="connsiteY0" fmla="*/ 429091 h 2357776"/>
              <a:gd name="connsiteX1" fmla="*/ 614597 w 4411127"/>
              <a:gd name="connsiteY1" fmla="*/ 2129854 h 2357776"/>
              <a:gd name="connsiteX2" fmla="*/ 3796529 w 4411127"/>
              <a:gd name="connsiteY2" fmla="*/ 2129854 h 2357776"/>
              <a:gd name="connsiteX3" fmla="*/ 2205564 w 4411127"/>
              <a:gd name="connsiteY3" fmla="*/ 0 h 2357776"/>
              <a:gd name="connsiteX4" fmla="*/ 4411127 w 4411127"/>
              <a:gd name="connsiteY4" fmla="*/ 2357776 h 2357776"/>
              <a:gd name="connsiteX5" fmla="*/ 0 w 4411127"/>
              <a:gd name="connsiteY5" fmla="*/ 2357776 h 23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1127" h="2357776">
                <a:moveTo>
                  <a:pt x="2205563" y="429091"/>
                </a:moveTo>
                <a:lnTo>
                  <a:pt x="614597" y="2129854"/>
                </a:lnTo>
                <a:lnTo>
                  <a:pt x="3796529" y="2129854"/>
                </a:lnTo>
                <a:close/>
                <a:moveTo>
                  <a:pt x="2205564" y="0"/>
                </a:moveTo>
                <a:lnTo>
                  <a:pt x="4411127" y="2357776"/>
                </a:lnTo>
                <a:lnTo>
                  <a:pt x="0" y="2357776"/>
                </a:ln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custDataLst>
              <p:tags r:id="rId3"/>
            </p:custDataLst>
          </p:nvPr>
        </p:nvSpPr>
        <p:spPr>
          <a:xfrm>
            <a:off x="10680192" y="5727526"/>
            <a:ext cx="1511808" cy="1130473"/>
          </a:xfrm>
          <a:custGeom>
            <a:avLst/>
            <a:gdLst>
              <a:gd name="connsiteX0" fmla="*/ 2205563 w 4411127"/>
              <a:gd name="connsiteY0" fmla="*/ 429091 h 2357776"/>
              <a:gd name="connsiteX1" fmla="*/ 614597 w 4411127"/>
              <a:gd name="connsiteY1" fmla="*/ 2129854 h 2357776"/>
              <a:gd name="connsiteX2" fmla="*/ 3796529 w 4411127"/>
              <a:gd name="connsiteY2" fmla="*/ 2129854 h 2357776"/>
              <a:gd name="connsiteX3" fmla="*/ 2205564 w 4411127"/>
              <a:gd name="connsiteY3" fmla="*/ 0 h 2357776"/>
              <a:gd name="connsiteX4" fmla="*/ 4411127 w 4411127"/>
              <a:gd name="connsiteY4" fmla="*/ 2357776 h 2357776"/>
              <a:gd name="connsiteX5" fmla="*/ 0 w 4411127"/>
              <a:gd name="connsiteY5" fmla="*/ 2357776 h 23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1127" h="2357776">
                <a:moveTo>
                  <a:pt x="2205563" y="429091"/>
                </a:moveTo>
                <a:lnTo>
                  <a:pt x="614597" y="2129854"/>
                </a:lnTo>
                <a:lnTo>
                  <a:pt x="3796529" y="2129854"/>
                </a:lnTo>
                <a:close/>
                <a:moveTo>
                  <a:pt x="2205564" y="0"/>
                </a:moveTo>
                <a:lnTo>
                  <a:pt x="4411127" y="2357776"/>
                </a:lnTo>
                <a:lnTo>
                  <a:pt x="0" y="2357776"/>
                </a:lnTo>
                <a:close/>
              </a:path>
            </a:pathLst>
          </a:custGeom>
          <a:solidFill>
            <a:schemeClr val="accent1">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9"/>
          <p:cNvSpPr/>
          <p:nvPr>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85000"/>
                    <a:lumOff val="15000"/>
                  </a:schemeClr>
                </a:solidFill>
                <a:latin typeface="微软雅黑" panose="020B0503020204020204" charset="-122"/>
                <a:ea typeface="微软雅黑" panose="020B0503020204020204" charset="-122"/>
              </a:defRPr>
            </a:lvl1pPr>
            <a:lvl2pPr>
              <a:defRPr baseline="0">
                <a:solidFill>
                  <a:schemeClr val="tx1">
                    <a:lumMod val="85000"/>
                    <a:lumOff val="15000"/>
                  </a:schemeClr>
                </a:solidFill>
                <a:latin typeface="微软雅黑" panose="020B0503020204020204" charset="-122"/>
                <a:ea typeface="微软雅黑" panose="020B0503020204020204" charset="-122"/>
              </a:defRPr>
            </a:lvl2pPr>
            <a:lvl3pPr>
              <a:defRPr baseline="0">
                <a:solidFill>
                  <a:schemeClr val="tx1">
                    <a:lumMod val="85000"/>
                    <a:lumOff val="15000"/>
                  </a:schemeClr>
                </a:solidFill>
                <a:latin typeface="微软雅黑" panose="020B0503020204020204" charset="-122"/>
                <a:ea typeface="微软雅黑" panose="020B0503020204020204" charset="-122"/>
              </a:defRPr>
            </a:lvl3pPr>
            <a:lvl4pPr>
              <a:defRPr baseline="0">
                <a:solidFill>
                  <a:schemeClr val="tx1">
                    <a:lumMod val="85000"/>
                    <a:lumOff val="15000"/>
                  </a:schemeClr>
                </a:solidFill>
                <a:latin typeface="微软雅黑" panose="020B0503020204020204" charset="-122"/>
                <a:ea typeface="微软雅黑" panose="020B0503020204020204" charset="-122"/>
              </a:defRPr>
            </a:lvl4pPr>
            <a:lvl5pPr>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85000"/>
                    <a:lumOff val="15000"/>
                  </a:schemeClr>
                </a:solidFill>
                <a:latin typeface="微软雅黑" panose="020B0503020204020204" charset="-122"/>
                <a:ea typeface="微软雅黑" panose="020B0503020204020204" charset="-122"/>
              </a:defRPr>
            </a:lvl1pPr>
            <a:lvl2pPr>
              <a:defRPr baseline="0">
                <a:solidFill>
                  <a:schemeClr val="tx1">
                    <a:lumMod val="85000"/>
                    <a:lumOff val="15000"/>
                  </a:schemeClr>
                </a:solidFill>
                <a:latin typeface="微软雅黑" panose="020B0503020204020204" charset="-122"/>
                <a:ea typeface="微软雅黑" panose="020B0503020204020204" charset="-122"/>
              </a:defRPr>
            </a:lvl2pPr>
            <a:lvl3pPr>
              <a:defRPr baseline="0">
                <a:solidFill>
                  <a:schemeClr val="tx1">
                    <a:lumMod val="85000"/>
                    <a:lumOff val="15000"/>
                  </a:schemeClr>
                </a:solidFill>
                <a:latin typeface="微软雅黑" panose="020B0503020204020204" charset="-122"/>
                <a:ea typeface="微软雅黑" panose="020B0503020204020204" charset="-122"/>
              </a:defRPr>
            </a:lvl3pPr>
            <a:lvl4pPr>
              <a:defRPr baseline="0">
                <a:solidFill>
                  <a:schemeClr val="tx1">
                    <a:lumMod val="85000"/>
                    <a:lumOff val="15000"/>
                  </a:schemeClr>
                </a:solidFill>
                <a:latin typeface="微软雅黑" panose="020B0503020204020204" charset="-122"/>
                <a:ea typeface="微软雅黑" panose="020B0503020204020204" charset="-122"/>
              </a:defRPr>
            </a:lvl4pPr>
            <a:lvl5pPr>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85000"/>
                    <a:lumOff val="1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85000"/>
                    <a:lumOff val="1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1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11"/>
            </p:custDataLst>
          </p:nvPr>
        </p:nvSpPr>
        <p:spPr/>
        <p:txBody>
          <a:bodyPr/>
          <a:lstStyle/>
          <a:p>
            <a:endParaRPr lang="zh-CN" altLang="en-US" dirty="0"/>
          </a:p>
        </p:txBody>
      </p:sp>
      <p:sp>
        <p:nvSpPr>
          <p:cNvPr id="15" name="灯片编号占位符 14"/>
          <p:cNvSpPr>
            <a:spLocks noGrp="1"/>
          </p:cNvSpPr>
          <p:nvPr>
            <p:ph type="sldNum" sz="quarter" idx="19"/>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微软雅黑" panose="020B0503020204020204" charset="-122"/>
              <a:ea typeface="微软雅黑" panose="020B0503020204020204" charset="-122"/>
              <a:sym typeface="+mn-ea"/>
            </a:endParaRPr>
          </a:p>
        </p:txBody>
      </p:sp>
      <p:grpSp>
        <p:nvGrpSpPr>
          <p:cNvPr id="8" name="组合 7"/>
          <p:cNvGrpSpPr/>
          <p:nvPr>
            <p:custDataLst>
              <p:tags r:id="rId3"/>
            </p:custDataLst>
          </p:nvPr>
        </p:nvGrpSpPr>
        <p:grpSpPr>
          <a:xfrm flipH="1" flipV="1">
            <a:off x="10478782" y="-173303"/>
            <a:ext cx="914641" cy="1520934"/>
            <a:chOff x="1712800" y="4635950"/>
            <a:chExt cx="1499948" cy="2494226"/>
          </a:xfrm>
          <a:solidFill>
            <a:schemeClr val="accent1">
              <a:lumMod val="20000"/>
              <a:lumOff val="80000"/>
            </a:schemeClr>
          </a:solidFill>
        </p:grpSpPr>
        <p:sp>
          <p:nvSpPr>
            <p:cNvPr id="9" name="任意多边形: 形状 8"/>
            <p:cNvSpPr/>
            <p:nvPr>
              <p:custDataLst>
                <p:tags r:id="rId4"/>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5"/>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2" name="矩形 11"/>
          <p:cNvSpPr/>
          <p:nvPr>
            <p:custDataLst>
              <p:tags r:id="rId6"/>
            </p:custDataLst>
          </p:nvPr>
        </p:nvSpPr>
        <p:spPr>
          <a:xfrm rot="3266646">
            <a:off x="9606590" y="678425"/>
            <a:ext cx="877617" cy="716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custDataLst>
              <p:tags r:id="rId7"/>
            </p:custDataLst>
          </p:nvPr>
        </p:nvSpPr>
        <p:spPr>
          <a:xfrm rot="3266646">
            <a:off x="9633859" y="241672"/>
            <a:ext cx="735217" cy="71679"/>
          </a:xfrm>
          <a:custGeom>
            <a:avLst/>
            <a:gdLst>
              <a:gd name="connsiteX0" fmla="*/ 0 w 1205704"/>
              <a:gd name="connsiteY0" fmla="*/ 117549 h 117549"/>
              <a:gd name="connsiteX1" fmla="*/ 84020 w 1205704"/>
              <a:gd name="connsiteY1" fmla="*/ 0 h 117549"/>
              <a:gd name="connsiteX2" fmla="*/ 1205704 w 1205704"/>
              <a:gd name="connsiteY2" fmla="*/ 0 h 117549"/>
              <a:gd name="connsiteX3" fmla="*/ 1205704 w 1205704"/>
              <a:gd name="connsiteY3" fmla="*/ 117549 h 117549"/>
            </a:gdLst>
            <a:ahLst/>
            <a:cxnLst>
              <a:cxn ang="0">
                <a:pos x="connsiteX0" y="connsiteY0"/>
              </a:cxn>
              <a:cxn ang="0">
                <a:pos x="connsiteX1" y="connsiteY1"/>
              </a:cxn>
              <a:cxn ang="0">
                <a:pos x="connsiteX2" y="connsiteY2"/>
              </a:cxn>
              <a:cxn ang="0">
                <a:pos x="connsiteX3" y="connsiteY3"/>
              </a:cxn>
            </a:cxnLst>
            <a:rect l="l" t="t" r="r" b="b"/>
            <a:pathLst>
              <a:path w="1205704" h="117549">
                <a:moveTo>
                  <a:pt x="0" y="117549"/>
                </a:moveTo>
                <a:lnTo>
                  <a:pt x="84020" y="0"/>
                </a:lnTo>
                <a:lnTo>
                  <a:pt x="1205704" y="0"/>
                </a:lnTo>
                <a:lnTo>
                  <a:pt x="1205704" y="117549"/>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
            </p:custDataLst>
          </p:nvPr>
        </p:nvSpPr>
        <p:spPr>
          <a:xfrm>
            <a:off x="1522800" y="1339200"/>
            <a:ext cx="9144000" cy="2386800"/>
          </a:xfrm>
        </p:spPr>
        <p:txBody>
          <a:bodyPr anchor="b"/>
          <a:lstStyle>
            <a:lvl1pPr algn="ctr">
              <a:defRPr sz="6000" baseline="0">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lumMod val="85000"/>
                    <a:lumOff val="1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4"/>
            <p:custDataLst>
              <p:tags r:id="rId10"/>
            </p:custDataLst>
          </p:nvPr>
        </p:nvSpPr>
        <p:spPr/>
        <p:txBody>
          <a:bodyPr/>
          <a:lstStyle/>
          <a:p>
            <a:fld id="{760FBDFE-C587-4B4C-A407-44438C67B59E}" type="datetimeFigureOut">
              <a:rPr lang="zh-CN" altLang="en-US" smtClean="0"/>
            </a:fld>
            <a:endParaRPr lang="zh-CN" altLang="en-US"/>
          </a:p>
        </p:txBody>
      </p:sp>
      <p:sp>
        <p:nvSpPr>
          <p:cNvPr id="14" name="页脚占位符 13"/>
          <p:cNvSpPr>
            <a:spLocks noGrp="1"/>
          </p:cNvSpPr>
          <p:nvPr>
            <p:ph type="ftr" sz="quarter" idx="15"/>
            <p:custDataLst>
              <p:tags r:id="rId11"/>
            </p:custDataLst>
          </p:nvPr>
        </p:nvSpPr>
        <p:spPr/>
        <p:txBody>
          <a:bodyPr/>
          <a:lstStyle/>
          <a:p>
            <a:endParaRPr lang="zh-CN" altLang="en-US" dirty="0"/>
          </a:p>
        </p:txBody>
      </p:sp>
      <p:sp>
        <p:nvSpPr>
          <p:cNvPr id="15" name="灯片编号占位符 14"/>
          <p:cNvSpPr>
            <a:spLocks noGrp="1"/>
          </p:cNvSpPr>
          <p:nvPr>
            <p:ph type="sldNum" sz="quarter" idx="16"/>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5" name="组合 24"/>
          <p:cNvGrpSpPr/>
          <p:nvPr>
            <p:custDataLst>
              <p:tags r:id="rId2"/>
            </p:custDataLst>
          </p:nvPr>
        </p:nvGrpSpPr>
        <p:grpSpPr>
          <a:xfrm>
            <a:off x="9759140" y="5048968"/>
            <a:ext cx="2834585" cy="1825657"/>
            <a:chOff x="5456060" y="1799045"/>
            <a:chExt cx="7866000" cy="5066215"/>
          </a:xfrm>
        </p:grpSpPr>
        <p:sp>
          <p:nvSpPr>
            <p:cNvPr id="26" name="等腰三角形 25"/>
            <p:cNvSpPr/>
            <p:nvPr>
              <p:custDataLst>
                <p:tags r:id="rId3"/>
              </p:custDataLst>
            </p:nvPr>
          </p:nvSpPr>
          <p:spPr>
            <a:xfrm flipH="1">
              <a:off x="6834938" y="428171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custDataLst>
                <p:tags r:id="rId4"/>
              </p:custDataLst>
            </p:nvPr>
          </p:nvPicPr>
          <p:blipFill>
            <a:blip r:embed="rId5"/>
            <a:stretch>
              <a:fillRect/>
            </a:stretch>
          </p:blipFill>
          <p:spPr>
            <a:xfrm>
              <a:off x="9460756" y="1799045"/>
              <a:ext cx="2731245" cy="5066215"/>
            </a:xfrm>
            <a:prstGeom prst="rect">
              <a:avLst/>
            </a:prstGeom>
          </p:spPr>
        </p:pic>
        <p:sp>
          <p:nvSpPr>
            <p:cNvPr id="28" name="任意多边形: 形状 27"/>
            <p:cNvSpPr/>
            <p:nvPr>
              <p:custDataLst>
                <p:tags r:id="rId6"/>
              </p:custDataLst>
            </p:nvPr>
          </p:nvSpPr>
          <p:spPr>
            <a:xfrm rot="2783063" flipH="1">
              <a:off x="9331460" y="273444"/>
              <a:ext cx="115200" cy="7866000"/>
            </a:xfrm>
            <a:custGeom>
              <a:avLst/>
              <a:gdLst>
                <a:gd name="connsiteX0" fmla="*/ 114195 w 114195"/>
                <a:gd name="connsiteY0" fmla="*/ 0 h 7890428"/>
                <a:gd name="connsiteX1" fmla="*/ 0 w 114195"/>
                <a:gd name="connsiteY1" fmla="*/ 106626 h 7890428"/>
                <a:gd name="connsiteX2" fmla="*/ 0 w 114195"/>
                <a:gd name="connsiteY2" fmla="*/ 7768127 h 7890428"/>
                <a:gd name="connsiteX3" fmla="*/ 114195 w 114195"/>
                <a:gd name="connsiteY3" fmla="*/ 7890428 h 7890428"/>
              </a:gdLst>
              <a:ahLst/>
              <a:cxnLst>
                <a:cxn ang="0">
                  <a:pos x="connsiteX0" y="connsiteY0"/>
                </a:cxn>
                <a:cxn ang="0">
                  <a:pos x="connsiteX1" y="connsiteY1"/>
                </a:cxn>
                <a:cxn ang="0">
                  <a:pos x="connsiteX2" y="connsiteY2"/>
                </a:cxn>
                <a:cxn ang="0">
                  <a:pos x="connsiteX3" y="connsiteY3"/>
                </a:cxn>
              </a:cxnLst>
              <a:rect l="l" t="t" r="r" b="b"/>
              <a:pathLst>
                <a:path w="114195" h="7890428">
                  <a:moveTo>
                    <a:pt x="114195" y="0"/>
                  </a:moveTo>
                  <a:lnTo>
                    <a:pt x="0" y="106626"/>
                  </a:lnTo>
                  <a:lnTo>
                    <a:pt x="0" y="7768127"/>
                  </a:lnTo>
                  <a:lnTo>
                    <a:pt x="114195" y="78904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4" name="直角三角形 23"/>
          <p:cNvSpPr/>
          <p:nvPr>
            <p:custDataLst>
              <p:tags r:id="rId7"/>
            </p:custDataLst>
          </p:nvPr>
        </p:nvSpPr>
        <p:spPr>
          <a:xfrm flipV="1">
            <a:off x="0" y="-1"/>
            <a:ext cx="2427316" cy="1729048"/>
          </a:xfrm>
          <a:prstGeom prst="rtTriangl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4" name="等腰三角形 3"/>
          <p:cNvSpPr/>
          <p:nvPr>
            <p:custDataLst>
              <p:tags r:id="rId2"/>
            </p:custDataLst>
          </p:nvPr>
        </p:nvSpPr>
        <p:spPr>
          <a:xfrm flipH="1" flipV="1">
            <a:off x="6834937" y="7260"/>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9460755" y="0"/>
            <a:ext cx="2731245" cy="5066215"/>
          </a:xfrm>
          <a:prstGeom prst="rect">
            <a:avLst/>
          </a:prstGeom>
        </p:spPr>
      </p:pic>
      <p:sp>
        <p:nvSpPr>
          <p:cNvPr id="55" name="任意多边形: 形状 54"/>
          <p:cNvSpPr/>
          <p:nvPr>
            <p:custDataLst>
              <p:tags r:id="rId5"/>
            </p:custDataLst>
          </p:nvPr>
        </p:nvSpPr>
        <p:spPr>
          <a:xfrm rot="19013494">
            <a:off x="804537" y="3575330"/>
            <a:ext cx="114195" cy="2643673"/>
          </a:xfrm>
          <a:custGeom>
            <a:avLst/>
            <a:gdLst>
              <a:gd name="connsiteX0" fmla="*/ 114195 w 114195"/>
              <a:gd name="connsiteY0" fmla="*/ 0 h 2643673"/>
              <a:gd name="connsiteX1" fmla="*/ 114195 w 114195"/>
              <a:gd name="connsiteY1" fmla="*/ 2624992 h 2643673"/>
              <a:gd name="connsiteX2" fmla="*/ 0 w 114195"/>
              <a:gd name="connsiteY2" fmla="*/ 2643673 h 2643673"/>
              <a:gd name="connsiteX3" fmla="*/ 0 w 114195"/>
              <a:gd name="connsiteY3" fmla="*/ 122198 h 2643673"/>
            </a:gdLst>
            <a:ahLst/>
            <a:cxnLst>
              <a:cxn ang="0">
                <a:pos x="connsiteX0" y="connsiteY0"/>
              </a:cxn>
              <a:cxn ang="0">
                <a:pos x="connsiteX1" y="connsiteY1"/>
              </a:cxn>
              <a:cxn ang="0">
                <a:pos x="connsiteX2" y="connsiteY2"/>
              </a:cxn>
              <a:cxn ang="0">
                <a:pos x="connsiteX3" y="connsiteY3"/>
              </a:cxn>
            </a:cxnLst>
            <a:rect l="l" t="t" r="r" b="b"/>
            <a:pathLst>
              <a:path w="114195" h="2643673">
                <a:moveTo>
                  <a:pt x="114195" y="0"/>
                </a:moveTo>
                <a:lnTo>
                  <a:pt x="114195" y="2624992"/>
                </a:lnTo>
                <a:lnTo>
                  <a:pt x="0" y="2643673"/>
                </a:lnTo>
                <a:lnTo>
                  <a:pt x="0" y="1221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 name="任意多边形: 形状 56"/>
          <p:cNvSpPr/>
          <p:nvPr>
            <p:custDataLst>
              <p:tags r:id="rId6"/>
            </p:custDataLst>
          </p:nvPr>
        </p:nvSpPr>
        <p:spPr>
          <a:xfrm rot="19013494">
            <a:off x="697090" y="4175840"/>
            <a:ext cx="114195" cy="2329218"/>
          </a:xfrm>
          <a:custGeom>
            <a:avLst/>
            <a:gdLst>
              <a:gd name="connsiteX0" fmla="*/ 114195 w 114195"/>
              <a:gd name="connsiteY0" fmla="*/ 0 h 2329218"/>
              <a:gd name="connsiteX1" fmla="*/ 114195 w 114195"/>
              <a:gd name="connsiteY1" fmla="*/ 2319214 h 2329218"/>
              <a:gd name="connsiteX2" fmla="*/ 27813 w 114195"/>
              <a:gd name="connsiteY2" fmla="*/ 2329218 h 2329218"/>
              <a:gd name="connsiteX3" fmla="*/ 0 w 114195"/>
              <a:gd name="connsiteY3" fmla="*/ 2298791 h 2329218"/>
              <a:gd name="connsiteX4" fmla="*/ 0 w 114195"/>
              <a:gd name="connsiteY4" fmla="*/ 127736 h 232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329218">
                <a:moveTo>
                  <a:pt x="114195" y="0"/>
                </a:moveTo>
                <a:lnTo>
                  <a:pt x="114195" y="2319214"/>
                </a:lnTo>
                <a:lnTo>
                  <a:pt x="27813" y="2329218"/>
                </a:lnTo>
                <a:lnTo>
                  <a:pt x="0" y="2298791"/>
                </a:lnTo>
                <a:lnTo>
                  <a:pt x="0" y="1277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 name="任意多边形: 形状 58"/>
          <p:cNvSpPr/>
          <p:nvPr>
            <p:custDataLst>
              <p:tags r:id="rId7"/>
            </p:custDataLst>
          </p:nvPr>
        </p:nvSpPr>
        <p:spPr>
          <a:xfrm rot="19013494">
            <a:off x="588009" y="4770157"/>
            <a:ext cx="114195" cy="2031683"/>
          </a:xfrm>
          <a:custGeom>
            <a:avLst/>
            <a:gdLst>
              <a:gd name="connsiteX0" fmla="*/ 114195 w 114195"/>
              <a:gd name="connsiteY0" fmla="*/ 0 h 2031683"/>
              <a:gd name="connsiteX1" fmla="*/ 114195 w 114195"/>
              <a:gd name="connsiteY1" fmla="*/ 2015314 h 2031683"/>
              <a:gd name="connsiteX2" fmla="*/ 32998 w 114195"/>
              <a:gd name="connsiteY2" fmla="*/ 2031683 h 2031683"/>
              <a:gd name="connsiteX3" fmla="*/ 0 w 114195"/>
              <a:gd name="connsiteY3" fmla="*/ 1995216 h 2031683"/>
              <a:gd name="connsiteX4" fmla="*/ 0 w 114195"/>
              <a:gd name="connsiteY4" fmla="*/ 124974 h 2031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031683">
                <a:moveTo>
                  <a:pt x="114195" y="0"/>
                </a:moveTo>
                <a:lnTo>
                  <a:pt x="114195" y="2015314"/>
                </a:lnTo>
                <a:lnTo>
                  <a:pt x="32998" y="2031683"/>
                </a:lnTo>
                <a:lnTo>
                  <a:pt x="0" y="1995216"/>
                </a:lnTo>
                <a:lnTo>
                  <a:pt x="0" y="1249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任意多边形: 形状 33"/>
          <p:cNvSpPr/>
          <p:nvPr>
            <p:custDataLst>
              <p:tags r:id="rId8"/>
            </p:custDataLst>
          </p:nvPr>
        </p:nvSpPr>
        <p:spPr>
          <a:xfrm rot="13114061">
            <a:off x="195661" y="5569708"/>
            <a:ext cx="114195" cy="954066"/>
          </a:xfrm>
          <a:custGeom>
            <a:avLst/>
            <a:gdLst>
              <a:gd name="connsiteX0" fmla="*/ 114195 w 114195"/>
              <a:gd name="connsiteY0" fmla="*/ 954066 h 954066"/>
              <a:gd name="connsiteX1" fmla="*/ 1169 w 114195"/>
              <a:gd name="connsiteY1" fmla="*/ 941812 h 954066"/>
              <a:gd name="connsiteX2" fmla="*/ 0 w 114195"/>
              <a:gd name="connsiteY2" fmla="*/ 940342 h 954066"/>
              <a:gd name="connsiteX3" fmla="*/ 0 w 114195"/>
              <a:gd name="connsiteY3" fmla="*/ 0 h 954066"/>
              <a:gd name="connsiteX4" fmla="*/ 114195 w 114195"/>
              <a:gd name="connsiteY4" fmla="*/ 143215 h 954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954066">
                <a:moveTo>
                  <a:pt x="114195" y="954066"/>
                </a:moveTo>
                <a:lnTo>
                  <a:pt x="1169" y="941812"/>
                </a:lnTo>
                <a:lnTo>
                  <a:pt x="0" y="940342"/>
                </a:lnTo>
                <a:lnTo>
                  <a:pt x="0" y="0"/>
                </a:lnTo>
                <a:lnTo>
                  <a:pt x="114195" y="1432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形状 36"/>
          <p:cNvSpPr/>
          <p:nvPr>
            <p:custDataLst>
              <p:tags r:id="rId9"/>
            </p:custDataLst>
          </p:nvPr>
        </p:nvSpPr>
        <p:spPr>
          <a:xfrm rot="13114061">
            <a:off x="392473" y="5826001"/>
            <a:ext cx="114195" cy="1198786"/>
          </a:xfrm>
          <a:custGeom>
            <a:avLst/>
            <a:gdLst>
              <a:gd name="connsiteX0" fmla="*/ 114195 w 114195"/>
              <a:gd name="connsiteY0" fmla="*/ 1198786 h 1198786"/>
              <a:gd name="connsiteX1" fmla="*/ 1169 w 114195"/>
              <a:gd name="connsiteY1" fmla="*/ 1179710 h 1198786"/>
              <a:gd name="connsiteX2" fmla="*/ 0 w 114195"/>
              <a:gd name="connsiteY2" fmla="*/ 1177421 h 1198786"/>
              <a:gd name="connsiteX3" fmla="*/ 0 w 114195"/>
              <a:gd name="connsiteY3" fmla="*/ 91055 h 1198786"/>
              <a:gd name="connsiteX4" fmla="*/ 114195 w 114195"/>
              <a:gd name="connsiteY4" fmla="*/ 0 h 11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1198786">
                <a:moveTo>
                  <a:pt x="114195" y="1198786"/>
                </a:moveTo>
                <a:lnTo>
                  <a:pt x="1169" y="1179710"/>
                </a:lnTo>
                <a:lnTo>
                  <a:pt x="0" y="117742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任意多边形: 形状 39"/>
          <p:cNvSpPr/>
          <p:nvPr>
            <p:custDataLst>
              <p:tags r:id="rId10"/>
            </p:custDataLst>
          </p:nvPr>
        </p:nvSpPr>
        <p:spPr>
          <a:xfrm rot="13114061">
            <a:off x="774206" y="6129676"/>
            <a:ext cx="114195" cy="857436"/>
          </a:xfrm>
          <a:custGeom>
            <a:avLst/>
            <a:gdLst>
              <a:gd name="connsiteX0" fmla="*/ 114195 w 114195"/>
              <a:gd name="connsiteY0" fmla="*/ 857436 h 857436"/>
              <a:gd name="connsiteX1" fmla="*/ 1169 w 114195"/>
              <a:gd name="connsiteY1" fmla="*/ 838360 h 857436"/>
              <a:gd name="connsiteX2" fmla="*/ 0 w 114195"/>
              <a:gd name="connsiteY2" fmla="*/ 836071 h 857436"/>
              <a:gd name="connsiteX3" fmla="*/ 0 w 114195"/>
              <a:gd name="connsiteY3" fmla="*/ 91055 h 857436"/>
              <a:gd name="connsiteX4" fmla="*/ 114195 w 114195"/>
              <a:gd name="connsiteY4" fmla="*/ 0 h 85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857436">
                <a:moveTo>
                  <a:pt x="114195" y="857436"/>
                </a:moveTo>
                <a:lnTo>
                  <a:pt x="1169" y="838360"/>
                </a:lnTo>
                <a:lnTo>
                  <a:pt x="0" y="83607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60" name="组合 59"/>
          <p:cNvGrpSpPr/>
          <p:nvPr>
            <p:custDataLst>
              <p:tags r:id="rId11"/>
            </p:custDataLst>
          </p:nvPr>
        </p:nvGrpSpPr>
        <p:grpSpPr>
          <a:xfrm>
            <a:off x="1712800" y="4635950"/>
            <a:ext cx="1499948" cy="2494226"/>
            <a:chOff x="1712800" y="4635950"/>
            <a:chExt cx="1499948" cy="2494226"/>
          </a:xfrm>
        </p:grpSpPr>
        <p:sp>
          <p:nvSpPr>
            <p:cNvPr id="45" name="任意多边形: 形状 44"/>
            <p:cNvSpPr/>
            <p:nvPr>
              <p:custDataLst>
                <p:tags r:id="rId12"/>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形状 48"/>
            <p:cNvSpPr/>
            <p:nvPr>
              <p:custDataLst>
                <p:tags r:id="rId13"/>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61" name="组合 60"/>
          <p:cNvGrpSpPr/>
          <p:nvPr>
            <p:custDataLst>
              <p:tags r:id="rId14"/>
            </p:custDataLst>
          </p:nvPr>
        </p:nvGrpSpPr>
        <p:grpSpPr>
          <a:xfrm>
            <a:off x="2576721" y="4644851"/>
            <a:ext cx="1499948" cy="2494226"/>
            <a:chOff x="1712800" y="4635950"/>
            <a:chExt cx="1499948" cy="2494226"/>
          </a:xfrm>
        </p:grpSpPr>
        <p:sp>
          <p:nvSpPr>
            <p:cNvPr id="62" name="任意多边形: 形状 61"/>
            <p:cNvSpPr/>
            <p:nvPr>
              <p:custDataLst>
                <p:tags r:id="rId15"/>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 name="任意多边形: 形状 62"/>
            <p:cNvSpPr/>
            <p:nvPr>
              <p:custDataLst>
                <p:tags r:id="rId16"/>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0" name="标题 1"/>
          <p:cNvSpPr>
            <a:spLocks noGrp="1"/>
          </p:cNvSpPr>
          <p:nvPr>
            <p:ph type="title" hasCustomPrompt="1"/>
            <p:custDataLst>
              <p:tags r:id="rId17"/>
            </p:custDataLst>
          </p:nvPr>
        </p:nvSpPr>
        <p:spPr>
          <a:xfrm>
            <a:off x="3923470" y="2590806"/>
            <a:ext cx="5621060" cy="1082219"/>
          </a:xfrm>
        </p:spPr>
        <p:txBody>
          <a:bodyPr anchor="b">
            <a:normAutofit/>
          </a:bodyPr>
          <a:lstStyle>
            <a:lvl1pPr algn="l">
              <a:defRPr sz="4800" b="1" baseline="0">
                <a:solidFill>
                  <a:schemeClr val="tx1">
                    <a:lumMod val="85000"/>
                    <a:lumOff val="15000"/>
                  </a:schemeClr>
                </a:solidFill>
                <a:latin typeface="Verdana" panose="020B060403050404020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18"/>
            </p:custDataLst>
          </p:nvPr>
        </p:nvSpPr>
        <p:spPr>
          <a:xfrm>
            <a:off x="3923470" y="3781884"/>
            <a:ext cx="5621060" cy="712852"/>
          </a:xfrm>
        </p:spPr>
        <p:txBody>
          <a:bodyPr anchor="t">
            <a:normAutofit/>
          </a:bodyPr>
          <a:lstStyle>
            <a:lvl1pPr marL="0" indent="0" algn="l">
              <a:lnSpc>
                <a:spcPct val="100000"/>
              </a:lnSpc>
              <a:buNone/>
              <a:defRPr sz="2800" baseline="0">
                <a:solidFill>
                  <a:schemeClr val="tx1">
                    <a:lumMod val="85000"/>
                    <a:lumOff val="15000"/>
                  </a:schemeClr>
                </a:solidFill>
                <a:latin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
        <p:nvSpPr>
          <p:cNvPr id="3" name="日期占位符 2"/>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20"/>
            </p:custDataLst>
          </p:nvPr>
        </p:nvSpPr>
        <p:spPr/>
        <p:txBody>
          <a:bodyPr/>
          <a:lstStyle/>
          <a:p>
            <a:endParaRPr lang="zh-CN" altLang="en-US" dirty="0"/>
          </a:p>
        </p:txBody>
      </p:sp>
      <p:sp>
        <p:nvSpPr>
          <p:cNvPr id="7" name="灯片编号占位符 6"/>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2" name="直角三角形 21"/>
          <p:cNvSpPr/>
          <p:nvPr>
            <p:custDataLst>
              <p:tags r:id="rId2"/>
            </p:custDataLst>
          </p:nvPr>
        </p:nvSpPr>
        <p:spPr>
          <a:xfrm flipV="1">
            <a:off x="0" y="-1"/>
            <a:ext cx="2427316" cy="1729048"/>
          </a:xfrm>
          <a:prstGeom prst="rtTriangl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custDataLst>
              <p:tags r:id="rId3"/>
            </p:custDataLst>
          </p:nvPr>
        </p:nvGrpSpPr>
        <p:grpSpPr>
          <a:xfrm>
            <a:off x="9759140" y="5048968"/>
            <a:ext cx="2834585" cy="1825657"/>
            <a:chOff x="5456060" y="1799045"/>
            <a:chExt cx="7866000" cy="5066215"/>
          </a:xfrm>
        </p:grpSpPr>
        <p:sp>
          <p:nvSpPr>
            <p:cNvPr id="14" name="等腰三角形 13"/>
            <p:cNvSpPr/>
            <p:nvPr>
              <p:custDataLst>
                <p:tags r:id="rId4"/>
              </p:custDataLst>
            </p:nvPr>
          </p:nvSpPr>
          <p:spPr>
            <a:xfrm flipH="1">
              <a:off x="6834938" y="428171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custDataLst>
                <p:tags r:id="rId5"/>
              </p:custDataLst>
            </p:nvPr>
          </p:nvPicPr>
          <p:blipFill>
            <a:blip r:embed="rId6"/>
            <a:stretch>
              <a:fillRect/>
            </a:stretch>
          </p:blipFill>
          <p:spPr>
            <a:xfrm>
              <a:off x="9460756" y="1799045"/>
              <a:ext cx="2731245" cy="5066215"/>
            </a:xfrm>
            <a:prstGeom prst="rect">
              <a:avLst/>
            </a:prstGeom>
          </p:spPr>
        </p:pic>
        <p:sp>
          <p:nvSpPr>
            <p:cNvPr id="21" name="任意多边形: 形状 20"/>
            <p:cNvSpPr/>
            <p:nvPr>
              <p:custDataLst>
                <p:tags r:id="rId7"/>
              </p:custDataLst>
            </p:nvPr>
          </p:nvSpPr>
          <p:spPr>
            <a:xfrm rot="2783063" flipH="1">
              <a:off x="9331460" y="273444"/>
              <a:ext cx="115200" cy="7866000"/>
            </a:xfrm>
            <a:custGeom>
              <a:avLst/>
              <a:gdLst>
                <a:gd name="connsiteX0" fmla="*/ 114195 w 114195"/>
                <a:gd name="connsiteY0" fmla="*/ 0 h 7890428"/>
                <a:gd name="connsiteX1" fmla="*/ 0 w 114195"/>
                <a:gd name="connsiteY1" fmla="*/ 106626 h 7890428"/>
                <a:gd name="connsiteX2" fmla="*/ 0 w 114195"/>
                <a:gd name="connsiteY2" fmla="*/ 7768127 h 7890428"/>
                <a:gd name="connsiteX3" fmla="*/ 114195 w 114195"/>
                <a:gd name="connsiteY3" fmla="*/ 7890428 h 7890428"/>
              </a:gdLst>
              <a:ahLst/>
              <a:cxnLst>
                <a:cxn ang="0">
                  <a:pos x="connsiteX0" y="connsiteY0"/>
                </a:cxn>
                <a:cxn ang="0">
                  <a:pos x="connsiteX1" y="connsiteY1"/>
                </a:cxn>
                <a:cxn ang="0">
                  <a:pos x="connsiteX2" y="connsiteY2"/>
                </a:cxn>
                <a:cxn ang="0">
                  <a:pos x="connsiteX3" y="connsiteY3"/>
                </a:cxn>
              </a:cxnLst>
              <a:rect l="l" t="t" r="r" b="b"/>
              <a:pathLst>
                <a:path w="114195" h="7890428">
                  <a:moveTo>
                    <a:pt x="114195" y="0"/>
                  </a:moveTo>
                  <a:lnTo>
                    <a:pt x="0" y="106626"/>
                  </a:lnTo>
                  <a:lnTo>
                    <a:pt x="0" y="7768127"/>
                  </a:lnTo>
                  <a:lnTo>
                    <a:pt x="114195" y="78904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a:noAutofit/>
          </a:bodyPr>
          <a:lstStyle>
            <a:lvl1pPr>
              <a:lnSpc>
                <a:spcPct val="120000"/>
              </a:lnSpc>
              <a:defRPr sz="1600" baseline="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baseline="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baseline="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baseline="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9" name="直角三角形 18"/>
          <p:cNvSpPr/>
          <p:nvPr>
            <p:custDataLst>
              <p:tags r:id="rId2"/>
            </p:custDataLst>
          </p:nvPr>
        </p:nvSpPr>
        <p:spPr>
          <a:xfrm flipV="1">
            <a:off x="0" y="-1"/>
            <a:ext cx="2427316" cy="1729048"/>
          </a:xfrm>
          <a:prstGeom prst="rtTriangl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custDataLst>
              <p:tags r:id="rId3"/>
            </p:custDataLst>
          </p:nvPr>
        </p:nvGrpSpPr>
        <p:grpSpPr>
          <a:xfrm>
            <a:off x="9759140" y="5048968"/>
            <a:ext cx="2834585" cy="1825657"/>
            <a:chOff x="5456060" y="1799045"/>
            <a:chExt cx="7866000" cy="5066215"/>
          </a:xfrm>
        </p:grpSpPr>
        <p:sp>
          <p:nvSpPr>
            <p:cNvPr id="16" name="等腰三角形 15"/>
            <p:cNvSpPr/>
            <p:nvPr>
              <p:custDataLst>
                <p:tags r:id="rId4"/>
              </p:custDataLst>
            </p:nvPr>
          </p:nvSpPr>
          <p:spPr>
            <a:xfrm flipH="1">
              <a:off x="6834938" y="428171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custDataLst>
                <p:tags r:id="rId5"/>
              </p:custDataLst>
            </p:nvPr>
          </p:nvPicPr>
          <p:blipFill>
            <a:blip r:embed="rId6"/>
            <a:stretch>
              <a:fillRect/>
            </a:stretch>
          </p:blipFill>
          <p:spPr>
            <a:xfrm>
              <a:off x="9460756" y="1799045"/>
              <a:ext cx="2731245" cy="5066215"/>
            </a:xfrm>
            <a:prstGeom prst="rect">
              <a:avLst/>
            </a:prstGeom>
          </p:spPr>
        </p:pic>
        <p:sp>
          <p:nvSpPr>
            <p:cNvPr id="18" name="任意多边形: 形状 17"/>
            <p:cNvSpPr/>
            <p:nvPr>
              <p:custDataLst>
                <p:tags r:id="rId7"/>
              </p:custDataLst>
            </p:nvPr>
          </p:nvSpPr>
          <p:spPr>
            <a:xfrm rot="2783063" flipH="1">
              <a:off x="9331460" y="273444"/>
              <a:ext cx="115200" cy="7866000"/>
            </a:xfrm>
            <a:custGeom>
              <a:avLst/>
              <a:gdLst>
                <a:gd name="connsiteX0" fmla="*/ 114195 w 114195"/>
                <a:gd name="connsiteY0" fmla="*/ 0 h 7890428"/>
                <a:gd name="connsiteX1" fmla="*/ 0 w 114195"/>
                <a:gd name="connsiteY1" fmla="*/ 106626 h 7890428"/>
                <a:gd name="connsiteX2" fmla="*/ 0 w 114195"/>
                <a:gd name="connsiteY2" fmla="*/ 7768127 h 7890428"/>
                <a:gd name="connsiteX3" fmla="*/ 114195 w 114195"/>
                <a:gd name="connsiteY3" fmla="*/ 7890428 h 7890428"/>
              </a:gdLst>
              <a:ahLst/>
              <a:cxnLst>
                <a:cxn ang="0">
                  <a:pos x="connsiteX0" y="connsiteY0"/>
                </a:cxn>
                <a:cxn ang="0">
                  <a:pos x="connsiteX1" y="connsiteY1"/>
                </a:cxn>
                <a:cxn ang="0">
                  <a:pos x="connsiteX2" y="connsiteY2"/>
                </a:cxn>
                <a:cxn ang="0">
                  <a:pos x="connsiteX3" y="connsiteY3"/>
                </a:cxn>
              </a:cxnLst>
              <a:rect l="l" t="t" r="r" b="b"/>
              <a:pathLst>
                <a:path w="114195" h="7890428">
                  <a:moveTo>
                    <a:pt x="114195" y="0"/>
                  </a:moveTo>
                  <a:lnTo>
                    <a:pt x="0" y="106626"/>
                  </a:lnTo>
                  <a:lnTo>
                    <a:pt x="0" y="7768127"/>
                  </a:lnTo>
                  <a:lnTo>
                    <a:pt x="114195" y="78904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直角三角形 5"/>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custDataLst>
              <p:tags r:id="rId4"/>
            </p:custDataLst>
          </p:nvPr>
        </p:nvGrpSpPr>
        <p:grpSpPr>
          <a:xfrm flipH="1">
            <a:off x="10989113" y="5676900"/>
            <a:ext cx="1359016" cy="817267"/>
            <a:chOff x="-179642" y="1211796"/>
            <a:chExt cx="1593073" cy="958022"/>
          </a:xfrm>
        </p:grpSpPr>
        <p:sp>
          <p:nvSpPr>
            <p:cNvPr id="9" name="任意多边形: 形状 8"/>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9"/>
            </p:custDataLst>
          </p:nvPr>
        </p:nvSpPr>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直角三角形 4"/>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4"/>
            </p:custDataLst>
          </p:nvPr>
        </p:nvGrpSpPr>
        <p:grpSpPr>
          <a:xfrm flipH="1">
            <a:off x="10989113" y="5676900"/>
            <a:ext cx="1359016" cy="817267"/>
            <a:chOff x="-179642" y="1211796"/>
            <a:chExt cx="1593073" cy="958022"/>
          </a:xfrm>
        </p:grpSpPr>
        <p:sp>
          <p:nvSpPr>
            <p:cNvPr id="8" name="任意多边形: 形状 7"/>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日期占位符 1"/>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10"/>
            </p:custDataLst>
          </p:nvPr>
        </p:nvSpPr>
        <p:spPr/>
        <p:txBody>
          <a:bodyPr/>
          <a:lstStyle/>
          <a:p>
            <a:endParaRPr lang="zh-CN" altLang="en-US"/>
          </a:p>
        </p:txBody>
      </p:sp>
      <p:sp>
        <p:nvSpPr>
          <p:cNvPr id="4" name="灯片编号占位符 3"/>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2" name="直角三角形 21"/>
          <p:cNvSpPr/>
          <p:nvPr>
            <p:custDataLst>
              <p:tags r:id="rId2"/>
            </p:custDataLst>
          </p:nvPr>
        </p:nvSpPr>
        <p:spPr>
          <a:xfrm flipV="1">
            <a:off x="0" y="-1"/>
            <a:ext cx="2427316" cy="1729048"/>
          </a:xfrm>
          <a:prstGeom prst="rtTriangl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custDataLst>
              <p:tags r:id="rId3"/>
            </p:custDataLst>
          </p:nvPr>
        </p:nvGrpSpPr>
        <p:grpSpPr>
          <a:xfrm>
            <a:off x="9759140" y="5048968"/>
            <a:ext cx="2834585" cy="1825657"/>
            <a:chOff x="5456060" y="1799045"/>
            <a:chExt cx="7866000" cy="5066215"/>
          </a:xfrm>
        </p:grpSpPr>
        <p:sp>
          <p:nvSpPr>
            <p:cNvPr id="14" name="等腰三角形 13"/>
            <p:cNvSpPr/>
            <p:nvPr>
              <p:custDataLst>
                <p:tags r:id="rId4"/>
              </p:custDataLst>
            </p:nvPr>
          </p:nvSpPr>
          <p:spPr>
            <a:xfrm flipH="1">
              <a:off x="6834938" y="428171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custDataLst>
                <p:tags r:id="rId5"/>
              </p:custDataLst>
            </p:nvPr>
          </p:nvPicPr>
          <p:blipFill>
            <a:blip r:embed="rId6"/>
            <a:stretch>
              <a:fillRect/>
            </a:stretch>
          </p:blipFill>
          <p:spPr>
            <a:xfrm>
              <a:off x="9460756" y="1799045"/>
              <a:ext cx="2731245" cy="5066215"/>
            </a:xfrm>
            <a:prstGeom prst="rect">
              <a:avLst/>
            </a:prstGeom>
          </p:spPr>
        </p:pic>
        <p:sp>
          <p:nvSpPr>
            <p:cNvPr id="21" name="任意多边形: 形状 20"/>
            <p:cNvSpPr/>
            <p:nvPr>
              <p:custDataLst>
                <p:tags r:id="rId7"/>
              </p:custDataLst>
            </p:nvPr>
          </p:nvSpPr>
          <p:spPr>
            <a:xfrm rot="2783063" flipH="1">
              <a:off x="9331460" y="273444"/>
              <a:ext cx="115200" cy="7866000"/>
            </a:xfrm>
            <a:custGeom>
              <a:avLst/>
              <a:gdLst>
                <a:gd name="connsiteX0" fmla="*/ 114195 w 114195"/>
                <a:gd name="connsiteY0" fmla="*/ 0 h 7890428"/>
                <a:gd name="connsiteX1" fmla="*/ 0 w 114195"/>
                <a:gd name="connsiteY1" fmla="*/ 106626 h 7890428"/>
                <a:gd name="connsiteX2" fmla="*/ 0 w 114195"/>
                <a:gd name="connsiteY2" fmla="*/ 7768127 h 7890428"/>
                <a:gd name="connsiteX3" fmla="*/ 114195 w 114195"/>
                <a:gd name="connsiteY3" fmla="*/ 7890428 h 7890428"/>
              </a:gdLst>
              <a:ahLst/>
              <a:cxnLst>
                <a:cxn ang="0">
                  <a:pos x="connsiteX0" y="connsiteY0"/>
                </a:cxn>
                <a:cxn ang="0">
                  <a:pos x="connsiteX1" y="connsiteY1"/>
                </a:cxn>
                <a:cxn ang="0">
                  <a:pos x="connsiteX2" y="connsiteY2"/>
                </a:cxn>
                <a:cxn ang="0">
                  <a:pos x="connsiteX3" y="connsiteY3"/>
                </a:cxn>
              </a:cxnLst>
              <a:rect l="l" t="t" r="r" b="b"/>
              <a:pathLst>
                <a:path w="114195" h="7890428">
                  <a:moveTo>
                    <a:pt x="114195" y="0"/>
                  </a:moveTo>
                  <a:lnTo>
                    <a:pt x="0" y="106626"/>
                  </a:lnTo>
                  <a:lnTo>
                    <a:pt x="0" y="7768127"/>
                  </a:lnTo>
                  <a:lnTo>
                    <a:pt x="114195" y="78904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8"/>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lnSpc>
                <a:spcPct val="120000"/>
              </a:lnSpc>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lnSpc>
                <a:spcPct val="120000"/>
              </a:lnSpc>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lnSpc>
                <a:spcPct val="120000"/>
              </a:lnSpc>
              <a:defRPr/>
            </a:lvl1p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2" name="直角三角形 21"/>
          <p:cNvSpPr/>
          <p:nvPr>
            <p:custDataLst>
              <p:tags r:id="rId2"/>
            </p:custDataLst>
          </p:nvPr>
        </p:nvSpPr>
        <p:spPr>
          <a:xfrm flipH="1" flipV="1">
            <a:off x="9764684" y="0"/>
            <a:ext cx="2427316" cy="1729048"/>
          </a:xfrm>
          <a:prstGeom prst="rtTriangl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custDataLst>
              <p:tags r:id="rId3"/>
            </p:custDataLst>
          </p:nvPr>
        </p:nvGrpSpPr>
        <p:grpSpPr>
          <a:xfrm>
            <a:off x="144862" y="5211268"/>
            <a:ext cx="2016448" cy="1851609"/>
            <a:chOff x="195661" y="3575330"/>
            <a:chExt cx="3881008" cy="3563747"/>
          </a:xfrm>
        </p:grpSpPr>
        <p:sp>
          <p:nvSpPr>
            <p:cNvPr id="24" name="任意多边形: 形状 23"/>
            <p:cNvSpPr/>
            <p:nvPr userDrawn="1">
              <p:custDataLst>
                <p:tags r:id="rId4"/>
              </p:custDataLst>
            </p:nvPr>
          </p:nvSpPr>
          <p:spPr>
            <a:xfrm rot="19013494">
              <a:off x="804537" y="3575330"/>
              <a:ext cx="114195" cy="2643673"/>
            </a:xfrm>
            <a:custGeom>
              <a:avLst/>
              <a:gdLst>
                <a:gd name="connsiteX0" fmla="*/ 114195 w 114195"/>
                <a:gd name="connsiteY0" fmla="*/ 0 h 2643673"/>
                <a:gd name="connsiteX1" fmla="*/ 114195 w 114195"/>
                <a:gd name="connsiteY1" fmla="*/ 2624992 h 2643673"/>
                <a:gd name="connsiteX2" fmla="*/ 0 w 114195"/>
                <a:gd name="connsiteY2" fmla="*/ 2643673 h 2643673"/>
                <a:gd name="connsiteX3" fmla="*/ 0 w 114195"/>
                <a:gd name="connsiteY3" fmla="*/ 122198 h 2643673"/>
              </a:gdLst>
              <a:ahLst/>
              <a:cxnLst>
                <a:cxn ang="0">
                  <a:pos x="connsiteX0" y="connsiteY0"/>
                </a:cxn>
                <a:cxn ang="0">
                  <a:pos x="connsiteX1" y="connsiteY1"/>
                </a:cxn>
                <a:cxn ang="0">
                  <a:pos x="connsiteX2" y="connsiteY2"/>
                </a:cxn>
                <a:cxn ang="0">
                  <a:pos x="connsiteX3" y="connsiteY3"/>
                </a:cxn>
              </a:cxnLst>
              <a:rect l="l" t="t" r="r" b="b"/>
              <a:pathLst>
                <a:path w="114195" h="2643673">
                  <a:moveTo>
                    <a:pt x="114195" y="0"/>
                  </a:moveTo>
                  <a:lnTo>
                    <a:pt x="114195" y="2624992"/>
                  </a:lnTo>
                  <a:lnTo>
                    <a:pt x="0" y="2643673"/>
                  </a:lnTo>
                  <a:lnTo>
                    <a:pt x="0" y="1221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p:cNvSpPr/>
            <p:nvPr userDrawn="1">
              <p:custDataLst>
                <p:tags r:id="rId5"/>
              </p:custDataLst>
            </p:nvPr>
          </p:nvSpPr>
          <p:spPr>
            <a:xfrm rot="19013494">
              <a:off x="697090" y="4175840"/>
              <a:ext cx="114195" cy="2329218"/>
            </a:xfrm>
            <a:custGeom>
              <a:avLst/>
              <a:gdLst>
                <a:gd name="connsiteX0" fmla="*/ 114195 w 114195"/>
                <a:gd name="connsiteY0" fmla="*/ 0 h 2329218"/>
                <a:gd name="connsiteX1" fmla="*/ 114195 w 114195"/>
                <a:gd name="connsiteY1" fmla="*/ 2319214 h 2329218"/>
                <a:gd name="connsiteX2" fmla="*/ 27813 w 114195"/>
                <a:gd name="connsiteY2" fmla="*/ 2329218 h 2329218"/>
                <a:gd name="connsiteX3" fmla="*/ 0 w 114195"/>
                <a:gd name="connsiteY3" fmla="*/ 2298791 h 2329218"/>
                <a:gd name="connsiteX4" fmla="*/ 0 w 114195"/>
                <a:gd name="connsiteY4" fmla="*/ 127736 h 232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329218">
                  <a:moveTo>
                    <a:pt x="114195" y="0"/>
                  </a:moveTo>
                  <a:lnTo>
                    <a:pt x="114195" y="2319214"/>
                  </a:lnTo>
                  <a:lnTo>
                    <a:pt x="27813" y="2329218"/>
                  </a:lnTo>
                  <a:lnTo>
                    <a:pt x="0" y="2298791"/>
                  </a:lnTo>
                  <a:lnTo>
                    <a:pt x="0" y="1277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p:cNvSpPr/>
            <p:nvPr userDrawn="1">
              <p:custDataLst>
                <p:tags r:id="rId6"/>
              </p:custDataLst>
            </p:nvPr>
          </p:nvSpPr>
          <p:spPr>
            <a:xfrm rot="19013494">
              <a:off x="588009" y="4770157"/>
              <a:ext cx="114195" cy="2031683"/>
            </a:xfrm>
            <a:custGeom>
              <a:avLst/>
              <a:gdLst>
                <a:gd name="connsiteX0" fmla="*/ 114195 w 114195"/>
                <a:gd name="connsiteY0" fmla="*/ 0 h 2031683"/>
                <a:gd name="connsiteX1" fmla="*/ 114195 w 114195"/>
                <a:gd name="connsiteY1" fmla="*/ 2015314 h 2031683"/>
                <a:gd name="connsiteX2" fmla="*/ 32998 w 114195"/>
                <a:gd name="connsiteY2" fmla="*/ 2031683 h 2031683"/>
                <a:gd name="connsiteX3" fmla="*/ 0 w 114195"/>
                <a:gd name="connsiteY3" fmla="*/ 1995216 h 2031683"/>
                <a:gd name="connsiteX4" fmla="*/ 0 w 114195"/>
                <a:gd name="connsiteY4" fmla="*/ 124974 h 2031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031683">
                  <a:moveTo>
                    <a:pt x="114195" y="0"/>
                  </a:moveTo>
                  <a:lnTo>
                    <a:pt x="114195" y="2015314"/>
                  </a:lnTo>
                  <a:lnTo>
                    <a:pt x="32998" y="2031683"/>
                  </a:lnTo>
                  <a:lnTo>
                    <a:pt x="0" y="1995216"/>
                  </a:lnTo>
                  <a:lnTo>
                    <a:pt x="0" y="1249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p:cNvSpPr/>
            <p:nvPr userDrawn="1">
              <p:custDataLst>
                <p:tags r:id="rId7"/>
              </p:custDataLst>
            </p:nvPr>
          </p:nvSpPr>
          <p:spPr>
            <a:xfrm rot="13114061">
              <a:off x="195661" y="5569708"/>
              <a:ext cx="114195" cy="954066"/>
            </a:xfrm>
            <a:custGeom>
              <a:avLst/>
              <a:gdLst>
                <a:gd name="connsiteX0" fmla="*/ 114195 w 114195"/>
                <a:gd name="connsiteY0" fmla="*/ 954066 h 954066"/>
                <a:gd name="connsiteX1" fmla="*/ 1169 w 114195"/>
                <a:gd name="connsiteY1" fmla="*/ 941812 h 954066"/>
                <a:gd name="connsiteX2" fmla="*/ 0 w 114195"/>
                <a:gd name="connsiteY2" fmla="*/ 940342 h 954066"/>
                <a:gd name="connsiteX3" fmla="*/ 0 w 114195"/>
                <a:gd name="connsiteY3" fmla="*/ 0 h 954066"/>
                <a:gd name="connsiteX4" fmla="*/ 114195 w 114195"/>
                <a:gd name="connsiteY4" fmla="*/ 143215 h 954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954066">
                  <a:moveTo>
                    <a:pt x="114195" y="954066"/>
                  </a:moveTo>
                  <a:lnTo>
                    <a:pt x="1169" y="941812"/>
                  </a:lnTo>
                  <a:lnTo>
                    <a:pt x="0" y="940342"/>
                  </a:lnTo>
                  <a:lnTo>
                    <a:pt x="0" y="0"/>
                  </a:lnTo>
                  <a:lnTo>
                    <a:pt x="114195" y="1432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p:cNvSpPr/>
            <p:nvPr userDrawn="1">
              <p:custDataLst>
                <p:tags r:id="rId8"/>
              </p:custDataLst>
            </p:nvPr>
          </p:nvSpPr>
          <p:spPr>
            <a:xfrm rot="13114061">
              <a:off x="392473" y="5826001"/>
              <a:ext cx="114195" cy="1198786"/>
            </a:xfrm>
            <a:custGeom>
              <a:avLst/>
              <a:gdLst>
                <a:gd name="connsiteX0" fmla="*/ 114195 w 114195"/>
                <a:gd name="connsiteY0" fmla="*/ 1198786 h 1198786"/>
                <a:gd name="connsiteX1" fmla="*/ 1169 w 114195"/>
                <a:gd name="connsiteY1" fmla="*/ 1179710 h 1198786"/>
                <a:gd name="connsiteX2" fmla="*/ 0 w 114195"/>
                <a:gd name="connsiteY2" fmla="*/ 1177421 h 1198786"/>
                <a:gd name="connsiteX3" fmla="*/ 0 w 114195"/>
                <a:gd name="connsiteY3" fmla="*/ 91055 h 1198786"/>
                <a:gd name="connsiteX4" fmla="*/ 114195 w 114195"/>
                <a:gd name="connsiteY4" fmla="*/ 0 h 11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1198786">
                  <a:moveTo>
                    <a:pt x="114195" y="1198786"/>
                  </a:moveTo>
                  <a:lnTo>
                    <a:pt x="1169" y="1179710"/>
                  </a:lnTo>
                  <a:lnTo>
                    <a:pt x="0" y="117742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形状 28"/>
            <p:cNvSpPr/>
            <p:nvPr userDrawn="1">
              <p:custDataLst>
                <p:tags r:id="rId9"/>
              </p:custDataLst>
            </p:nvPr>
          </p:nvSpPr>
          <p:spPr>
            <a:xfrm rot="13114061">
              <a:off x="774206" y="6129676"/>
              <a:ext cx="114195" cy="857436"/>
            </a:xfrm>
            <a:custGeom>
              <a:avLst/>
              <a:gdLst>
                <a:gd name="connsiteX0" fmla="*/ 114195 w 114195"/>
                <a:gd name="connsiteY0" fmla="*/ 857436 h 857436"/>
                <a:gd name="connsiteX1" fmla="*/ 1169 w 114195"/>
                <a:gd name="connsiteY1" fmla="*/ 838360 h 857436"/>
                <a:gd name="connsiteX2" fmla="*/ 0 w 114195"/>
                <a:gd name="connsiteY2" fmla="*/ 836071 h 857436"/>
                <a:gd name="connsiteX3" fmla="*/ 0 w 114195"/>
                <a:gd name="connsiteY3" fmla="*/ 91055 h 857436"/>
                <a:gd name="connsiteX4" fmla="*/ 114195 w 114195"/>
                <a:gd name="connsiteY4" fmla="*/ 0 h 85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857436">
                  <a:moveTo>
                    <a:pt x="114195" y="857436"/>
                  </a:moveTo>
                  <a:lnTo>
                    <a:pt x="1169" y="838360"/>
                  </a:lnTo>
                  <a:lnTo>
                    <a:pt x="0" y="83607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30" name="组合 29"/>
            <p:cNvGrpSpPr/>
            <p:nvPr userDrawn="1">
              <p:custDataLst>
                <p:tags r:id="rId10"/>
              </p:custDataLst>
            </p:nvPr>
          </p:nvGrpSpPr>
          <p:grpSpPr>
            <a:xfrm>
              <a:off x="1712800" y="4635950"/>
              <a:ext cx="1499948" cy="2494226"/>
              <a:chOff x="1712800" y="4635950"/>
              <a:chExt cx="1499948" cy="2494226"/>
            </a:xfrm>
          </p:grpSpPr>
          <p:sp>
            <p:nvSpPr>
              <p:cNvPr id="31" name="任意多边形: 形状 30"/>
              <p:cNvSpPr/>
              <p:nvPr>
                <p:custDataLst>
                  <p:tags r:id="rId11"/>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任意多边形: 形状 31"/>
              <p:cNvSpPr/>
              <p:nvPr>
                <p:custDataLst>
                  <p:tags r:id="rId12"/>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33" name="组合 32"/>
            <p:cNvGrpSpPr/>
            <p:nvPr userDrawn="1">
              <p:custDataLst>
                <p:tags r:id="rId13"/>
              </p:custDataLst>
            </p:nvPr>
          </p:nvGrpSpPr>
          <p:grpSpPr>
            <a:xfrm>
              <a:off x="2576721" y="4644851"/>
              <a:ext cx="1499948" cy="2494226"/>
              <a:chOff x="1712800" y="4635950"/>
              <a:chExt cx="1499948" cy="2494226"/>
            </a:xfrm>
          </p:grpSpPr>
          <p:sp>
            <p:nvSpPr>
              <p:cNvPr id="34" name="任意多边形: 形状 33"/>
              <p:cNvSpPr/>
              <p:nvPr>
                <p:custDataLst>
                  <p:tags r:id="rId14"/>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p:cNvSpPr/>
              <p:nvPr>
                <p:custDataLst>
                  <p:tags r:id="rId15"/>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sp>
        <p:nvSpPr>
          <p:cNvPr id="2" name="竖排标题 1"/>
          <p:cNvSpPr>
            <a:spLocks noGrp="1"/>
          </p:cNvSpPr>
          <p:nvPr>
            <p:ph type="title" orient="vert"/>
            <p:custDataLst>
              <p:tags r:id="rId1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7"/>
            </p:custDataLst>
          </p:nvPr>
        </p:nvSpPr>
        <p:spPr>
          <a:xfrm>
            <a:off x="669925" y="952500"/>
            <a:ext cx="9828101" cy="5388907"/>
          </a:xfrm>
        </p:spPr>
        <p:txBody>
          <a:bodyPr vert="eaVert"/>
          <a:lstStyle>
            <a:lvl1pPr indent="0" eaLnBrk="1" fontAlgn="auto" latinLnBrk="0" hangingPunct="1">
              <a:lnSpc>
                <a:spcPct val="120000"/>
              </a:lnSpc>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8"/>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9"/>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20"/>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244.xml"/><Relationship Id="rId24" Type="http://schemas.openxmlformats.org/officeDocument/2006/relationships/tags" Target="../tags/tag243.xml"/><Relationship Id="rId23" Type="http://schemas.openxmlformats.org/officeDocument/2006/relationships/tags" Target="../tags/tag242.xml"/><Relationship Id="rId22" Type="http://schemas.openxmlformats.org/officeDocument/2006/relationships/tags" Target="../tags/tag241.xml"/><Relationship Id="rId21" Type="http://schemas.openxmlformats.org/officeDocument/2006/relationships/tags" Target="../tags/tag240.xml"/><Relationship Id="rId20" Type="http://schemas.openxmlformats.org/officeDocument/2006/relationships/tags" Target="../tags/tag239.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baseline="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baseline="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baseline="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 Target="slide45.xml"/><Relationship Id="rId8" Type="http://schemas.openxmlformats.org/officeDocument/2006/relationships/slide" Target="slide39.xml"/><Relationship Id="rId7" Type="http://schemas.openxmlformats.org/officeDocument/2006/relationships/slide" Target="slide32.xml"/><Relationship Id="rId6" Type="http://schemas.openxmlformats.org/officeDocument/2006/relationships/slide" Target="slide29.xml"/><Relationship Id="rId5" Type="http://schemas.openxmlformats.org/officeDocument/2006/relationships/slide" Target="slide25.xml"/><Relationship Id="rId4" Type="http://schemas.openxmlformats.org/officeDocument/2006/relationships/slide" Target="slide20.xml"/><Relationship Id="rId3" Type="http://schemas.openxmlformats.org/officeDocument/2006/relationships/slide" Target="slide2.xml"/><Relationship Id="rId2" Type="http://schemas.openxmlformats.org/officeDocument/2006/relationships/tags" Target="../tags/tag246.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247.xml"/><Relationship Id="rId1" Type="http://schemas.openxmlformats.org/officeDocument/2006/relationships/tags" Target="../tags/tag24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6.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8.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259.xml"/><Relationship Id="rId2" Type="http://schemas.openxmlformats.org/officeDocument/2006/relationships/image" Target="../media/image12.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60.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63.xml"/><Relationship Id="rId2" Type="http://schemas.openxmlformats.org/officeDocument/2006/relationships/image" Target="../media/image16.png"/><Relationship Id="rId1" Type="http://schemas.openxmlformats.org/officeDocument/2006/relationships/hyperlink" Target="https://www.acwing.com/problem/content/122/"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8.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6.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7.xml"/><Relationship Id="rId1" Type="http://schemas.openxmlformats.org/officeDocument/2006/relationships/hyperlink" Target="https://www.acwing.com/problem/content/101/"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0.xml"/><Relationship Id="rId1" Type="http://schemas.openxmlformats.org/officeDocument/2006/relationships/hyperlink" Target="https://www.acwing.com/problem/content/102/"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3.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9.xml"/><Relationship Id="rId1" Type="http://schemas.openxmlformats.org/officeDocument/2006/relationships/hyperlink" Target="https://www.acwing.com/problem/content/99/" TargetMode="External"/></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274.xml"/><Relationship Id="rId4" Type="http://schemas.openxmlformats.org/officeDocument/2006/relationships/image" Target="../media/image23.wmf"/><Relationship Id="rId3" Type="http://schemas.openxmlformats.org/officeDocument/2006/relationships/oleObject" Target="../embeddings/oleObject3.bin"/><Relationship Id="rId2" Type="http://schemas.openxmlformats.org/officeDocument/2006/relationships/image" Target="../media/image22.png"/><Relationship Id="rId1" Type="http://schemas.openxmlformats.org/officeDocument/2006/relationships/hyperlink" Target="https://loj.ac/problem/10013"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75.xml"/><Relationship Id="rId1" Type="http://schemas.openxmlformats.org/officeDocument/2006/relationships/hyperlink" Target="https://loj.ac/problem/10013"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7.xml"/><Relationship Id="rId1" Type="http://schemas.openxmlformats.org/officeDocument/2006/relationships/hyperlink" Target="https://www.acwing.com/problem/content/105/" TargetMode="Externa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8.xml"/><Relationship Id="rId1" Type="http://schemas.openxmlformats.org/officeDocument/2006/relationships/hyperlink" Target="https://www.acwing.com/problem/content/105/"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2.xml"/><Relationship Id="rId1" Type="http://schemas.openxmlformats.org/officeDocument/2006/relationships/hyperlink" Target="https://www.acwing.com/problem/content/123/" TargetMode="External"/></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ags" Target="../tags/tag283.xml"/><Relationship Id="rId3" Type="http://schemas.openxmlformats.org/officeDocument/2006/relationships/image" Target="../media/image24.wmf"/><Relationship Id="rId2" Type="http://schemas.openxmlformats.org/officeDocument/2006/relationships/oleObject" Target="../embeddings/oleObject4.bin"/><Relationship Id="rId1" Type="http://schemas.openxmlformats.org/officeDocument/2006/relationships/hyperlink" Target="https://www.acwing.com/problem/content/106/"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0.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4.xml"/><Relationship Id="rId1" Type="http://schemas.openxmlformats.org/officeDocument/2006/relationships/hyperlink" Target="https://www.acwing.com/problem/content/124/" TargetMode="External"/></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4.xml"/><Relationship Id="rId3" Type="http://schemas.openxmlformats.org/officeDocument/2006/relationships/tags" Target="../tags/tag285.xml"/><Relationship Id="rId2" Type="http://schemas.openxmlformats.org/officeDocument/2006/relationships/image" Target="../media/image25.w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6.xml"/><Relationship Id="rId1" Type="http://schemas.openxmlformats.org/officeDocument/2006/relationships/hyperlink" Target="https://www.acwing.com/problem/content/125/" TargetMode="External"/></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4.xml"/><Relationship Id="rId3" Type="http://schemas.openxmlformats.org/officeDocument/2006/relationships/tags" Target="../tags/tag287.xml"/><Relationship Id="rId2" Type="http://schemas.openxmlformats.org/officeDocument/2006/relationships/image" Target="../media/image26.wmf"/><Relationship Id="rId1"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8.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9.xml"/><Relationship Id="rId1" Type="http://schemas.openxmlformats.org/officeDocument/2006/relationships/hyperlink" Target="https://www.acwing.com/problem/content/109/"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25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5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4.xml"/><Relationship Id="rId1" Type="http://schemas.openxmlformats.org/officeDocument/2006/relationships/hyperlink" Target="https://www.acwing.com/problem/content/description/121/" TargetMode="Externa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5.xml"/><Relationship Id="rId2" Type="http://schemas.openxmlformats.org/officeDocument/2006/relationships/hyperlink" Target="https://blog.csdn.net/C20190102/article/details/75174797" TargetMode="Externa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简单统计与计数</a:t>
            </a:r>
            <a:endParaRPr lang="zh-CN" altLang="en-US"/>
          </a:p>
        </p:txBody>
      </p:sp>
      <p:sp>
        <p:nvSpPr>
          <p:cNvPr id="3" name="副标题 2"/>
          <p:cNvSpPr>
            <a:spLocks noGrp="1"/>
          </p:cNvSpPr>
          <p:nvPr>
            <p:ph type="subTitle" idx="1"/>
            <p:custDataLst>
              <p:tags r:id="rId2"/>
            </p:custDataLst>
          </p:nvPr>
        </p:nvSpPr>
        <p:spPr/>
        <p:txBody>
          <a:bodyPr>
            <a:normAutofit fontScale="50000"/>
          </a:bodyPr>
          <a:lstStyle/>
          <a:p>
            <a:r>
              <a:rPr lang="zh-CN" altLang="en-US"/>
              <a:t>江苏省常州高级中学 吴涛</a:t>
            </a:r>
            <a:endParaRPr lang="zh-CN" altLang="en-US"/>
          </a:p>
          <a:p>
            <a:r>
              <a:rPr lang="en-US" altLang="zh-CN"/>
              <a:t>2019-08</a:t>
            </a:r>
            <a:endParaRPr lang="en-US" altLang="zh-CN"/>
          </a:p>
        </p:txBody>
      </p:sp>
      <p:sp>
        <p:nvSpPr>
          <p:cNvPr id="4" name="文本框 3"/>
          <p:cNvSpPr txBox="1"/>
          <p:nvPr/>
        </p:nvSpPr>
        <p:spPr>
          <a:xfrm>
            <a:off x="4427220" y="4271010"/>
            <a:ext cx="1697355" cy="2306955"/>
          </a:xfrm>
          <a:prstGeom prst="rect">
            <a:avLst/>
          </a:prstGeom>
          <a:noFill/>
        </p:spPr>
        <p:txBody>
          <a:bodyPr wrap="square" rtlCol="0">
            <a:spAutoFit/>
          </a:bodyPr>
          <a:p>
            <a:r>
              <a:rPr lang="en-US" altLang="zh-CN">
                <a:hlinkClick r:id="rId3" action="ppaction://hlinksldjump"/>
              </a:rPr>
              <a:t>1</a:t>
            </a:r>
            <a:r>
              <a:rPr lang="zh-CN" altLang="en-US">
                <a:hlinkClick r:id="rId3" action="ppaction://hlinksldjump"/>
              </a:rPr>
              <a:t>、</a:t>
            </a:r>
            <a:r>
              <a:rPr lang="zh-CN" altLang="en-US">
                <a:hlinkClick r:id="rId3" action="ppaction://hlinksldjump"/>
              </a:rPr>
              <a:t>分治</a:t>
            </a:r>
            <a:endParaRPr lang="zh-CN" altLang="en-US"/>
          </a:p>
          <a:p>
            <a:r>
              <a:rPr lang="en-US" altLang="zh-CN">
                <a:hlinkClick r:id="rId4" action="ppaction://hlinksldjump"/>
              </a:rPr>
              <a:t>2</a:t>
            </a:r>
            <a:r>
              <a:rPr lang="zh-CN" altLang="en-US">
                <a:hlinkClick r:id="rId4" action="ppaction://hlinksldjump"/>
              </a:rPr>
              <a:t>、</a:t>
            </a:r>
            <a:r>
              <a:rPr lang="zh-CN" altLang="en-US">
                <a:hlinkClick r:id="rId4" action="ppaction://hlinksldjump"/>
              </a:rPr>
              <a:t>前缀和</a:t>
            </a:r>
            <a:endParaRPr lang="zh-CN" altLang="en-US"/>
          </a:p>
          <a:p>
            <a:r>
              <a:rPr lang="en-US" altLang="zh-CN">
                <a:hlinkClick r:id="rId5" action="ppaction://hlinksldjump"/>
              </a:rPr>
              <a:t>3</a:t>
            </a:r>
            <a:r>
              <a:rPr lang="zh-CN" altLang="en-US">
                <a:hlinkClick r:id="rId5" action="ppaction://hlinksldjump"/>
              </a:rPr>
              <a:t>、</a:t>
            </a:r>
            <a:r>
              <a:rPr lang="zh-CN" altLang="en-US">
                <a:hlinkClick r:id="rId5" action="ppaction://hlinksldjump"/>
              </a:rPr>
              <a:t>差分</a:t>
            </a:r>
            <a:endParaRPr lang="zh-CN" altLang="en-US"/>
          </a:p>
          <a:p>
            <a:r>
              <a:rPr lang="en-US" altLang="zh-CN">
                <a:hlinkClick r:id="rId6" action="ppaction://hlinksldjump"/>
              </a:rPr>
              <a:t>4</a:t>
            </a:r>
            <a:r>
              <a:rPr lang="zh-CN" altLang="en-US">
                <a:hlinkClick r:id="rId6" action="ppaction://hlinksldjump"/>
              </a:rPr>
              <a:t>、</a:t>
            </a:r>
            <a:r>
              <a:rPr lang="zh-CN" altLang="en-US">
                <a:hlinkClick r:id="rId6" action="ppaction://hlinksldjump"/>
              </a:rPr>
              <a:t>三分</a:t>
            </a:r>
            <a:endParaRPr lang="zh-CN" altLang="en-US"/>
          </a:p>
          <a:p>
            <a:r>
              <a:rPr lang="en-US" altLang="zh-CN">
                <a:hlinkClick r:id="rId7" action="ppaction://hlinksldjump"/>
              </a:rPr>
              <a:t>5</a:t>
            </a:r>
            <a:r>
              <a:rPr lang="zh-CN" altLang="en-US">
                <a:hlinkClick r:id="rId7" action="ppaction://hlinksldjump"/>
              </a:rPr>
              <a:t>、</a:t>
            </a:r>
            <a:r>
              <a:rPr lang="zh-CN" altLang="en-US">
                <a:hlinkClick r:id="rId7" action="ppaction://hlinksldjump"/>
              </a:rPr>
              <a:t>离散化</a:t>
            </a:r>
            <a:endParaRPr lang="zh-CN" altLang="en-US"/>
          </a:p>
          <a:p>
            <a:r>
              <a:rPr lang="en-US" altLang="zh-CN">
                <a:hlinkClick r:id="rId8" action="ppaction://hlinksldjump"/>
              </a:rPr>
              <a:t>6</a:t>
            </a:r>
            <a:r>
              <a:rPr lang="zh-CN" altLang="en-US">
                <a:hlinkClick r:id="rId8" action="ppaction://hlinksldjump"/>
              </a:rPr>
              <a:t>、</a:t>
            </a:r>
            <a:r>
              <a:rPr lang="zh-CN" altLang="en-US">
                <a:hlinkClick r:id="rId8" action="ppaction://hlinksldjump"/>
              </a:rPr>
              <a:t>中位数</a:t>
            </a:r>
            <a:endParaRPr lang="zh-CN" altLang="en-US"/>
          </a:p>
          <a:p>
            <a:r>
              <a:rPr lang="en-US" altLang="zh-CN">
                <a:hlinkClick r:id="rId9" action="ppaction://hlinksldjump"/>
              </a:rPr>
              <a:t>7</a:t>
            </a:r>
            <a:r>
              <a:rPr lang="zh-CN" altLang="en-US">
                <a:hlinkClick r:id="rId9" action="ppaction://hlinksldjump"/>
              </a:rPr>
              <a:t>、</a:t>
            </a:r>
            <a:r>
              <a:rPr lang="zh-CN" altLang="en-US">
                <a:hlinkClick r:id="rId9" action="ppaction://hlinksldjump"/>
              </a:rPr>
              <a:t>第</a:t>
            </a:r>
            <a:r>
              <a:rPr lang="en-US" altLang="zh-CN">
                <a:hlinkClick r:id="rId9" action="ppaction://hlinksldjump"/>
              </a:rPr>
              <a:t>k</a:t>
            </a:r>
            <a:r>
              <a:rPr lang="zh-CN" altLang="en-US">
                <a:hlinkClick r:id="rId9" action="ppaction://hlinksldjump"/>
              </a:rPr>
              <a:t>大数</a:t>
            </a:r>
            <a:endParaRPr lang="zh-CN" altLang="en-US"/>
          </a:p>
          <a:p>
            <a:r>
              <a:rPr lang="en-US" altLang="zh-CN">
                <a:hlinkClick r:id="rId9" action="ppaction://hlinksldjump"/>
              </a:rPr>
              <a:t>8</a:t>
            </a:r>
            <a:r>
              <a:rPr lang="zh-CN" altLang="en-US">
                <a:hlinkClick r:id="rId9" action="ppaction://hlinksldjump"/>
              </a:rPr>
              <a:t>、</a:t>
            </a:r>
            <a:r>
              <a:rPr lang="zh-CN" altLang="en-US">
                <a:hlinkClick r:id="rId9" action="ppaction://hlinksldjump"/>
              </a:rPr>
              <a:t>逆序对</a:t>
            </a:r>
            <a:endParaRPr lang="zh-CN" altLang="en-US"/>
          </a:p>
        </p:txBody>
      </p:sp>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例：袭击（平面最近点对）</a:t>
            </a:r>
            <a:r>
              <a:rPr lang="en-US" altLang="zh-CN">
                <a:sym typeface="+mn-ea"/>
              </a:rPr>
              <a:t>-</a:t>
            </a:r>
            <a:r>
              <a:rPr>
                <a:sym typeface="+mn-ea"/>
              </a:rPr>
              <a:t>按</a:t>
            </a:r>
            <a:r>
              <a:rPr lang="en-US" altLang="zh-CN">
                <a:sym typeface="+mn-ea"/>
              </a:rPr>
              <a:t>x</a:t>
            </a:r>
            <a:r>
              <a:rPr>
                <a:sym typeface="+mn-ea"/>
              </a:rPr>
              <a:t>坐标升序</a:t>
            </a:r>
            <a:endParaRPr>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内容占位符 4"/>
          <p:cNvPicPr>
            <a:picLocks noChangeAspect="1"/>
          </p:cNvPicPr>
          <p:nvPr>
            <p:ph idx="1"/>
          </p:nvPr>
        </p:nvPicPr>
        <p:blipFill>
          <a:blip r:embed="rId1"/>
          <a:stretch>
            <a:fillRect/>
          </a:stretch>
        </p:blipFill>
        <p:spPr>
          <a:xfrm>
            <a:off x="2785745" y="1955800"/>
            <a:ext cx="6619875" cy="338137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例：袭击（平面最近点对）</a:t>
            </a:r>
            <a:r>
              <a:rPr lang="en-US" altLang="zh-CN">
                <a:sym typeface="+mn-ea"/>
              </a:rPr>
              <a:t>-</a:t>
            </a:r>
            <a:r>
              <a:rPr>
                <a:sym typeface="+mn-ea"/>
              </a:rPr>
              <a:t>一个点</a:t>
            </a:r>
            <a:r>
              <a:rPr lang="en-US" altLang="zh-CN">
                <a:sym typeface="+mn-ea"/>
              </a:rPr>
              <a:t>(</a:t>
            </a:r>
            <a:r>
              <a:rPr>
                <a:sym typeface="+mn-ea"/>
              </a:rPr>
              <a:t>不存在两点之间的距离，返回</a:t>
            </a:r>
            <a:r>
              <a:rPr lang="en-US" altLang="zh-CN">
                <a:sym typeface="+mn-ea"/>
              </a:rPr>
              <a:t>INF</a:t>
            </a:r>
            <a:r>
              <a:rPr lang="en-US" altLang="zh-CN">
                <a:sym typeface="+mn-ea"/>
              </a:rPr>
              <a:t>)</a:t>
            </a:r>
            <a:endParaRPr lang="en-US" altLang="zh-CN">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内容占位符 5"/>
          <p:cNvPicPr>
            <a:picLocks noChangeAspect="1"/>
          </p:cNvPicPr>
          <p:nvPr>
            <p:ph idx="1"/>
          </p:nvPr>
        </p:nvPicPr>
        <p:blipFill>
          <a:blip r:embed="rId1"/>
          <a:stretch>
            <a:fillRect/>
          </a:stretch>
        </p:blipFill>
        <p:spPr>
          <a:xfrm>
            <a:off x="1523365" y="1074420"/>
            <a:ext cx="9144000" cy="514350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例：袭击（平面最近点对）</a:t>
            </a:r>
            <a:r>
              <a:rPr lang="en-US" altLang="zh-CN">
                <a:sym typeface="+mn-ea"/>
              </a:rPr>
              <a:t>-</a:t>
            </a:r>
            <a:r>
              <a:rPr>
                <a:sym typeface="+mn-ea"/>
              </a:rPr>
              <a:t>两个点（同类则</a:t>
            </a:r>
            <a:r>
              <a:rPr lang="en-US" altLang="zh-CN">
                <a:sym typeface="+mn-ea"/>
              </a:rPr>
              <a:t>INF</a:t>
            </a:r>
            <a:r>
              <a:rPr>
                <a:sym typeface="+mn-ea"/>
              </a:rPr>
              <a:t>，不同类则计算</a:t>
            </a:r>
            <a:r>
              <a:rPr lang="en-US" altLang="zh-CN">
                <a:sym typeface="+mn-ea"/>
              </a:rPr>
              <a:t>dis</a:t>
            </a:r>
            <a:r>
              <a:rPr>
                <a:sym typeface="+mn-ea"/>
              </a:rPr>
              <a:t>）</a:t>
            </a:r>
            <a:endParaRPr>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内容占位符 4"/>
          <p:cNvPicPr>
            <a:picLocks noChangeAspect="1"/>
          </p:cNvPicPr>
          <p:nvPr>
            <p:ph idx="1"/>
          </p:nvPr>
        </p:nvPicPr>
        <p:blipFill>
          <a:blip r:embed="rId1"/>
          <a:stretch>
            <a:fillRect/>
          </a:stretch>
        </p:blipFill>
        <p:spPr>
          <a:xfrm>
            <a:off x="1523365" y="1074420"/>
            <a:ext cx="9144000" cy="514350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例：袭击（平面最近点对）</a:t>
            </a:r>
            <a:r>
              <a:rPr lang="en-US" altLang="zh-CN">
                <a:sym typeface="+mn-ea"/>
              </a:rPr>
              <a:t>-</a:t>
            </a:r>
            <a:r>
              <a:rPr>
                <a:sym typeface="+mn-ea"/>
              </a:rPr>
              <a:t>二分分治，答案</a:t>
            </a:r>
            <a:r>
              <a:rPr lang="en-US" altLang="zh-CN">
                <a:sym typeface="+mn-ea"/>
              </a:rPr>
              <a:t>d</a:t>
            </a:r>
            <a:r>
              <a:rPr>
                <a:sym typeface="+mn-ea"/>
              </a:rPr>
              <a:t>可能是两边答案的较小值，也有可能是怎么样？</a:t>
            </a:r>
            <a:endParaRPr>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5" name="内容占位符 4"/>
          <p:cNvGraphicFramePr>
            <a:graphicFrameLocks noChangeAspect="1"/>
          </p:cNvGraphicFramePr>
          <p:nvPr>
            <p:ph idx="1"/>
          </p:nvPr>
        </p:nvGraphicFramePr>
        <p:xfrm>
          <a:off x="3171190" y="1893570"/>
          <a:ext cx="5848350" cy="3505200"/>
        </p:xfrm>
        <a:graphic>
          <a:graphicData uri="http://schemas.openxmlformats.org/presentationml/2006/ole">
            <mc:AlternateContent xmlns:mc="http://schemas.openxmlformats.org/markup-compatibility/2006">
              <mc:Choice xmlns:v="urn:schemas-microsoft-com:vml" Requires="v">
                <p:oleObj spid="_x0000_s6" name="" r:id="rId1" imgW="5848350" imgH="3505200" progId="Paint.Picture">
                  <p:embed/>
                </p:oleObj>
              </mc:Choice>
              <mc:Fallback>
                <p:oleObj name="" r:id="rId1" imgW="5848350" imgH="3505200" progId="Paint.Picture">
                  <p:embed/>
                  <p:pic>
                    <p:nvPicPr>
                      <p:cNvPr id="0" name="图片 5"/>
                      <p:cNvPicPr/>
                      <p:nvPr/>
                    </p:nvPicPr>
                    <p:blipFill>
                      <a:blip r:embed="rId2"/>
                      <a:stretch>
                        <a:fillRect/>
                      </a:stretch>
                    </p:blipFill>
                    <p:spPr>
                      <a:xfrm>
                        <a:off x="3171190" y="1893570"/>
                        <a:ext cx="5848350" cy="3505200"/>
                      </a:xfrm>
                      <a:prstGeom prst="rect">
                        <a:avLst/>
                      </a:prstGeom>
                    </p:spPr>
                  </p:pic>
                </p:oleObj>
              </mc:Fallback>
            </mc:AlternateContent>
          </a:graphicData>
        </a:graphic>
      </p:graphicFrame>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例：袭击（平面最近点对）</a:t>
            </a:r>
            <a:r>
              <a:rPr lang="en-US" altLang="zh-CN">
                <a:sym typeface="+mn-ea"/>
              </a:rPr>
              <a:t>-把x坐标在 mid</a:t>
            </a:r>
            <a:r>
              <a:rPr lang="en-US" altLang="zh-CN" baseline="-25000">
                <a:sym typeface="+mn-ea"/>
              </a:rPr>
              <a:t>x</a:t>
            </a:r>
            <a:r>
              <a:rPr lang="en-US" altLang="zh-CN">
                <a:sym typeface="+mn-ea"/>
              </a:rPr>
              <a:t>−d 到 mid</a:t>
            </a:r>
            <a:r>
              <a:rPr lang="en-US" altLang="zh-CN" baseline="-25000">
                <a:sym typeface="+mn-ea"/>
              </a:rPr>
              <a:t>x</a:t>
            </a:r>
            <a:r>
              <a:rPr lang="en-US" altLang="zh-CN">
                <a:sym typeface="+mn-ea"/>
              </a:rPr>
              <a:t>+d的点挑出来</a:t>
            </a:r>
            <a:endParaRPr lang="en-US" altLang="zh-CN">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7" name="内容占位符 6"/>
          <p:cNvPicPr>
            <a:picLocks noChangeAspect="1"/>
          </p:cNvPicPr>
          <p:nvPr>
            <p:ph idx="1"/>
          </p:nvPr>
        </p:nvPicPr>
        <p:blipFill>
          <a:blip r:embed="rId1"/>
          <a:stretch>
            <a:fillRect/>
          </a:stretch>
        </p:blipFill>
        <p:spPr>
          <a:xfrm>
            <a:off x="-41910" y="1809750"/>
            <a:ext cx="4400550" cy="3209925"/>
          </a:xfrm>
          <a:prstGeom prst="rect">
            <a:avLst/>
          </a:prstGeom>
        </p:spPr>
      </p:pic>
      <p:pic>
        <p:nvPicPr>
          <p:cNvPr id="8" name="图片 7"/>
          <p:cNvPicPr>
            <a:picLocks noChangeAspect="1"/>
          </p:cNvPicPr>
          <p:nvPr/>
        </p:nvPicPr>
        <p:blipFill>
          <a:blip r:embed="rId2"/>
          <a:stretch>
            <a:fillRect/>
          </a:stretch>
        </p:blipFill>
        <p:spPr>
          <a:xfrm>
            <a:off x="3117850" y="1809750"/>
            <a:ext cx="3562350" cy="3238500"/>
          </a:xfrm>
          <a:prstGeom prst="rect">
            <a:avLst/>
          </a:prstGeom>
        </p:spPr>
      </p:pic>
      <p:pic>
        <p:nvPicPr>
          <p:cNvPr id="9" name="图片 8"/>
          <p:cNvPicPr>
            <a:picLocks noChangeAspect="1"/>
          </p:cNvPicPr>
          <p:nvPr/>
        </p:nvPicPr>
        <p:blipFill>
          <a:blip r:embed="rId3"/>
          <a:stretch>
            <a:fillRect/>
          </a:stretch>
        </p:blipFill>
        <p:spPr>
          <a:xfrm>
            <a:off x="6680200" y="1809750"/>
            <a:ext cx="3867150" cy="3000375"/>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例：袭击（平面最近点对）</a:t>
            </a:r>
            <a:r>
              <a:rPr lang="en-US" altLang="zh-CN">
                <a:sym typeface="+mn-ea"/>
              </a:rPr>
              <a:t>-</a:t>
            </a:r>
            <a:r>
              <a:rPr>
                <a:sym typeface="+mn-ea"/>
              </a:rPr>
              <a:t>挑出来怎么办？</a:t>
            </a:r>
            <a:endParaRPr>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内容占位符 2"/>
          <p:cNvSpPr/>
          <p:nvPr>
            <p:ph idx="1"/>
          </p:nvPr>
        </p:nvSpPr>
        <p:spPr/>
        <p:txBody>
          <a:bodyPr/>
          <a:p>
            <a:r>
              <a:rPr lang="zh-CN" altLang="en-US" sz="2000"/>
              <a:t>怎么办？双重循环一个对一个地枚举刷新答案吗？</a:t>
            </a:r>
            <a:endParaRPr lang="zh-CN" altLang="en-US" sz="2000"/>
          </a:p>
          <a:p>
            <a:r>
              <a:rPr lang="zh-CN" altLang="en-US" sz="2000"/>
              <a:t>肯定不行，这样最坏的情况下可能会达到</a:t>
            </a:r>
            <a:r>
              <a:rPr lang="en-US" altLang="zh-CN" sz="2000"/>
              <a:t>O</a:t>
            </a:r>
            <a:r>
              <a:rPr lang="zh-CN" altLang="en-US" sz="2000"/>
              <a:t>(N</a:t>
            </a:r>
            <a:r>
              <a:rPr lang="en-US" altLang="zh-CN" sz="2000" baseline="30000"/>
              <a:t>2</a:t>
            </a:r>
            <a:r>
              <a:rPr lang="zh-CN" altLang="en-US" sz="2000"/>
              <a:t>)，这样太耗时了</a:t>
            </a:r>
            <a:endParaRPr lang="zh-CN" altLang="en-US" sz="2000"/>
          </a:p>
          <a:p>
            <a:endParaRPr lang="zh-CN" altLang="en-US" sz="2000"/>
          </a:p>
          <a:p>
            <a:r>
              <a:rPr lang="zh-CN" altLang="en-US" sz="2000"/>
              <a:t>优化：先将之前说的范围中的点挑出来后，按y坐标从小到大排序，然后两个循环枚举，但是，对于第二个点j，只要从第一个点i+1开始枚举即可。然后，当点j与点i的距离大于了d时，就不用再枚举j了（再枚举j的y坐标只会更大，与i的距离也会更大）。</a:t>
            </a:r>
            <a:endParaRPr lang="zh-CN" alt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例：袭击（平面最近点对）</a:t>
            </a:r>
            <a:r>
              <a:rPr lang="en-US" altLang="zh-CN">
                <a:sym typeface="+mn-ea"/>
              </a:rPr>
              <a:t>-</a:t>
            </a:r>
            <a:r>
              <a:rPr>
                <a:sym typeface="+mn-ea"/>
              </a:rPr>
              <a:t>核心代码</a:t>
            </a:r>
            <a:endParaRPr>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内容占位符 2"/>
          <p:cNvSpPr/>
          <p:nvPr>
            <p:ph idx="1"/>
          </p:nvPr>
        </p:nvSpPr>
        <p:spPr/>
        <p:txBody>
          <a:bodyPr>
            <a:noAutofit/>
          </a:bodyPr>
          <a:p>
            <a:r>
              <a:rPr sz="1400"/>
              <a:t>double oper(int ll,int rr){</a:t>
            </a:r>
            <a:endParaRPr sz="1400"/>
          </a:p>
          <a:p>
            <a:r>
              <a:rPr sz="1400"/>
              <a:t>    if(ll==rr)return INF;</a:t>
            </a:r>
            <a:r>
              <a:rPr lang="en-US" altLang="zh-CN" sz="1400"/>
              <a:t>			</a:t>
            </a:r>
            <a:r>
              <a:rPr sz="1400"/>
              <a:t>//只有一个点，之间不存在距离 </a:t>
            </a:r>
            <a:endParaRPr sz="1400"/>
          </a:p>
          <a:p>
            <a:r>
              <a:rPr sz="1400"/>
              <a:t>    if(ll+1==rr)return Dis(a[ll],a[rr]);</a:t>
            </a:r>
            <a:r>
              <a:rPr lang="en-US" altLang="zh-CN" sz="1400"/>
              <a:t>	</a:t>
            </a:r>
            <a:r>
              <a:rPr sz="1400"/>
              <a:t>//只有两个点，</a:t>
            </a:r>
            <a:r>
              <a:rPr sz="1400">
                <a:sym typeface="+mn-ea"/>
              </a:rPr>
              <a:t>两点</a:t>
            </a:r>
            <a:r>
              <a:rPr sz="1400"/>
              <a:t>相邻，直接求距离 </a:t>
            </a:r>
            <a:endParaRPr sz="1400"/>
          </a:p>
          <a:p>
            <a:r>
              <a:rPr sz="1400"/>
              <a:t>    int mid=(ll+rr)&gt;&gt;1;</a:t>
            </a:r>
            <a:endParaRPr sz="1400"/>
          </a:p>
          <a:p>
            <a:r>
              <a:rPr sz="1400"/>
              <a:t>    double ans=min(oper(ll,mid),oper(mid+1,rr));//二分求值 </a:t>
            </a:r>
            <a:endParaRPr sz="1400"/>
          </a:p>
          <a:p>
            <a:r>
              <a:rPr sz="1400"/>
              <a:t>    int tot=0;</a:t>
            </a:r>
            <a:endParaRPr sz="1400"/>
          </a:p>
          <a:p>
            <a:r>
              <a:rPr sz="1400"/>
              <a:t>    for(int i=ll;i&lt;=rr;i++){</a:t>
            </a:r>
            <a:r>
              <a:rPr sz="1400">
                <a:sym typeface="+mn-ea"/>
              </a:rPr>
              <a:t>if(fabs(a[i].x-a[mid].x)&lt;ans)b[++tot]=i;</a:t>
            </a:r>
            <a:r>
              <a:rPr sz="1400">
                <a:sym typeface="+mn-ea"/>
              </a:rPr>
              <a:t>}</a:t>
            </a:r>
            <a:r>
              <a:rPr sz="1400"/>
              <a:t>//找出和中间位置差值不超过ans的点 </a:t>
            </a:r>
            <a:endParaRPr sz="1400"/>
          </a:p>
          <a:p>
            <a:r>
              <a:rPr sz="1400"/>
              <a:t>    sort(b+1,b+tot+1,Mycomp2);</a:t>
            </a:r>
            <a:r>
              <a:rPr lang="en-US" altLang="zh-CN" sz="1400"/>
              <a:t>	//</a:t>
            </a:r>
            <a:r>
              <a:rPr sz="1400"/>
              <a:t>按照纵坐标排序</a:t>
            </a:r>
            <a:endParaRPr sz="1400"/>
          </a:p>
          <a:p>
            <a:r>
              <a:rPr sz="1400"/>
              <a:t>    for(int i=1;i&lt;tot;i++){</a:t>
            </a:r>
            <a:endParaRPr sz="1400"/>
          </a:p>
          <a:p>
            <a:r>
              <a:rPr sz="1400"/>
              <a:t>        for(int j=i+1;j&lt;=tot&amp;&amp;fabs(a[b[i]].y-a[b[j]].y)&lt;ans;j++){</a:t>
            </a:r>
            <a:endParaRPr sz="1400"/>
          </a:p>
          <a:p>
            <a:r>
              <a:rPr sz="1400"/>
              <a:t>            ans=min(ans,Dis(a[b[i]],a[b[j]]));</a:t>
            </a:r>
            <a:endParaRPr sz="1400"/>
          </a:p>
          <a:p>
            <a:r>
              <a:rPr sz="1400"/>
              <a:t>        }</a:t>
            </a:r>
            <a:r>
              <a:rPr sz="1400">
                <a:sym typeface="+mn-ea"/>
              </a:rPr>
              <a:t>//纵向点之间的纵坐标差值不超过ans才可能刷新答案,一旦不成立，则后续也不需要比较了，节省时间</a:t>
            </a:r>
            <a:endParaRPr sz="1400"/>
          </a:p>
          <a:p>
            <a:r>
              <a:rPr sz="1400"/>
              <a:t>    }   </a:t>
            </a:r>
            <a:endParaRPr sz="1400"/>
          </a:p>
          <a:p>
            <a:r>
              <a:rPr sz="1400"/>
              <a:t>    return ans;</a:t>
            </a:r>
            <a:endParaRPr sz="1400"/>
          </a:p>
          <a:p>
            <a:r>
              <a:rPr sz="1400"/>
              <a:t>}</a:t>
            </a:r>
            <a:endParaRPr sz="140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分治习题：防线</a:t>
            </a:r>
            <a:endParaRPr lang="zh-CN" altLang="en-US"/>
          </a:p>
        </p:txBody>
      </p:sp>
      <p:sp>
        <p:nvSpPr>
          <p:cNvPr id="3" name="内容占位符 2"/>
          <p:cNvSpPr>
            <a:spLocks noGrp="1"/>
          </p:cNvSpPr>
          <p:nvPr>
            <p:ph sz="half" idx="1"/>
          </p:nvPr>
        </p:nvSpPr>
        <p:spPr>
          <a:xfrm>
            <a:off x="669925" y="1296035"/>
            <a:ext cx="11245850" cy="5240655"/>
          </a:xfrm>
        </p:spPr>
        <p:txBody>
          <a:bodyPr/>
          <a:p>
            <a:r>
              <a:rPr lang="zh-CN" altLang="en-US"/>
              <a:t>有</a:t>
            </a:r>
            <a:r>
              <a:rPr lang="en-US" altLang="zh-CN"/>
              <a:t>N</a:t>
            </a:r>
            <a:r>
              <a:rPr lang="zh-CN" altLang="en-US"/>
              <a:t>组防具</a:t>
            </a:r>
            <a:endParaRPr lang="zh-CN" altLang="en-US"/>
          </a:p>
          <a:p>
            <a:r>
              <a:rPr lang="zh-CN" altLang="en-US"/>
              <a:t>用三个整数 S， E 和 D 来描述一组防具，</a:t>
            </a:r>
            <a:endParaRPr lang="zh-CN" altLang="en-US"/>
          </a:p>
          <a:p>
            <a:r>
              <a:rPr lang="zh-CN" altLang="en-US"/>
              <a:t>即这一组防具布置在防线的 S，S + D，S + 2D，…，S + KD位置上，</a:t>
            </a:r>
            <a:endParaRPr lang="zh-CN" altLang="en-US"/>
          </a:p>
          <a:p>
            <a:r>
              <a:rPr lang="zh-CN" altLang="en-US"/>
              <a:t>其中</a:t>
            </a:r>
            <a:r>
              <a:rPr>
                <a:sym typeface="+mn-ea"/>
              </a:rPr>
              <a:t>K∈ Z，S + KD≤E，S + (K + 1)D&gt;E</a:t>
            </a:r>
            <a:r>
              <a:rPr lang="zh-CN" altLang="en-US"/>
              <a:t>。</a:t>
            </a:r>
            <a:endParaRPr lang="zh-CN" altLang="en-US"/>
          </a:p>
          <a:p>
            <a:r>
              <a:rPr lang="zh-CN" altLang="en-US"/>
              <a:t>如果所有位置都是偶数个防具，则</a:t>
            </a:r>
            <a:r>
              <a:rPr lang="en-US" altLang="zh-CN"/>
              <a:t>“There's no weakness.”</a:t>
            </a:r>
            <a:endParaRPr lang="zh-CN" altLang="en-US"/>
          </a:p>
          <a:p>
            <a:r>
              <a:rPr lang="zh-CN" altLang="en-US"/>
              <a:t>最多只有一个位置有奇数个防具，请你找出来，（位置、个数）</a:t>
            </a:r>
            <a:endParaRPr lang="zh-CN" altLang="en-US"/>
          </a:p>
          <a:p>
            <a:endParaRPr lang="zh-CN" altLang="en-US"/>
          </a:p>
          <a:p>
            <a:endParaRPr lang="zh-CN" altLang="en-US"/>
          </a:p>
          <a:p>
            <a:r>
              <a:rPr lang="zh-CN" altLang="en-US"/>
              <a:t>方法：递归分治判断该区间内是否存在防具数量为奇数的点（同时统计该位置上的防具个数）；</a:t>
            </a:r>
            <a:endParaRPr lang="zh-CN" altLang="en-US"/>
          </a:p>
          <a:p>
            <a:pPr lvl="0"/>
            <a:r>
              <a:rPr altLang="en-US"/>
              <a:t>         </a:t>
            </a:r>
            <a:r>
              <a:rPr lang="zh-CN" altLang="en-US"/>
              <a:t>因为最多只存在一个奇数数量的位置，所以只需要判断该区间的总数是否为奇数即可。</a:t>
            </a:r>
            <a:endParaRPr lang="zh-CN" altLang="en-US"/>
          </a:p>
          <a:p>
            <a:pPr lvl="0"/>
            <a:endParaRPr lang="zh-CN" altLang="en-US"/>
          </a:p>
          <a:p>
            <a:r>
              <a:rPr lang="zh-CN" altLang="en-US"/>
              <a:t>题目链接：</a:t>
            </a:r>
            <a:r>
              <a:rPr lang="zh-CN" altLang="en-US">
                <a:hlinkClick r:id="rId1" action="ppaction://hlinkfile"/>
              </a:rPr>
              <a:t>https://www.acwing.com/problem/content/122/</a:t>
            </a:r>
            <a:endParaRPr lang="zh-CN" altLang="en-US"/>
          </a:p>
          <a:p>
            <a:endParaRPr lang="zh-CN" altLang="en-US"/>
          </a:p>
        </p:txBody>
      </p:sp>
      <p:pic>
        <p:nvPicPr>
          <p:cNvPr id="4" name="图片 3"/>
          <p:cNvPicPr>
            <a:picLocks noChangeAspect="1"/>
          </p:cNvPicPr>
          <p:nvPr/>
        </p:nvPicPr>
        <p:blipFill>
          <a:blip r:embed="rId2"/>
          <a:stretch>
            <a:fillRect/>
          </a:stretch>
        </p:blipFill>
        <p:spPr>
          <a:xfrm>
            <a:off x="8184515" y="2731135"/>
            <a:ext cx="3171825" cy="1095375"/>
          </a:xfrm>
          <a:prstGeom prst="rect">
            <a:avLst/>
          </a:prstGeom>
          <a:ln>
            <a:solidFill>
              <a:schemeClr val="tx1"/>
            </a:solidFill>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Effect transition="in" filter="blinds(horizontal)">
                                      <p:cBhvr>
                                        <p:cTn id="11" dur="500"/>
                                        <p:tgtEl>
                                          <p:spTgt spid="3">
                                            <p:txEl>
                                              <p:pRg st="9" end="9"/>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blinds(horizontal)">
                                      <p:cBhvr>
                                        <p:cTn id="1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分治习题：防线，分治代码</a:t>
            </a:r>
            <a:br>
              <a:rPr lang="zh-CN" altLang="en-US"/>
            </a:br>
            <a:endParaRPr lang="zh-CN" altLang="en-US"/>
          </a:p>
        </p:txBody>
      </p:sp>
      <p:sp>
        <p:nvSpPr>
          <p:cNvPr id="6" name="内容占位符 5"/>
          <p:cNvSpPr>
            <a:spLocks noGrp="1"/>
          </p:cNvSpPr>
          <p:nvPr>
            <p:ph idx="1"/>
          </p:nvPr>
        </p:nvSpPr>
        <p:spPr>
          <a:xfrm>
            <a:off x="189230" y="952500"/>
            <a:ext cx="11835765" cy="5388610"/>
          </a:xfrm>
        </p:spPr>
        <p:txBody>
          <a:bodyPr>
            <a:noAutofit/>
          </a:bodyPr>
          <a:p>
            <a:r>
              <a:rPr lang="zh-CN" altLang="en-US" sz="1800"/>
              <a:t>pair&lt;int,LL&gt;Find(int ll,int rr,int n){</a:t>
            </a:r>
            <a:r>
              <a:rPr lang="en-US" altLang="zh-CN" sz="1800"/>
              <a:t>	//</a:t>
            </a:r>
            <a:r>
              <a:rPr sz="1800"/>
              <a:t>（位置、数量）（左、右、</a:t>
            </a:r>
            <a:r>
              <a:rPr lang="en-US" altLang="zh-CN" sz="1800"/>
              <a:t>n</a:t>
            </a:r>
            <a:r>
              <a:rPr sz="1800"/>
              <a:t>组防具</a:t>
            </a:r>
            <a:r>
              <a:rPr sz="1800"/>
              <a:t>）</a:t>
            </a:r>
            <a:endParaRPr lang="zh-CN" altLang="en-US" sz="1800"/>
          </a:p>
          <a:p>
            <a:r>
              <a:rPr lang="zh-CN" altLang="en-US" sz="1800"/>
              <a:t>    LL num=calc(ll,rr,n);</a:t>
            </a:r>
            <a:r>
              <a:rPr lang="en-US" altLang="zh-CN" sz="1800"/>
              <a:t>	//</a:t>
            </a:r>
            <a:r>
              <a:rPr sz="1800"/>
              <a:t>计算该区间内的防具总数</a:t>
            </a:r>
            <a:endParaRPr sz="1800"/>
          </a:p>
          <a:p>
            <a:pPr lvl="4"/>
            <a:r>
              <a:rPr lang="en-US" altLang="zh-CN" sz="1800">
                <a:sym typeface="+mn-ea"/>
              </a:rPr>
              <a:t>//</a:t>
            </a:r>
            <a:r>
              <a:rPr sz="1800">
                <a:sym typeface="+mn-ea"/>
              </a:rPr>
              <a:t>问题：知道左端</a:t>
            </a:r>
            <a:r>
              <a:rPr lang="en-US" altLang="zh-CN" sz="1800">
                <a:sym typeface="+mn-ea"/>
              </a:rPr>
              <a:t>ll</a:t>
            </a:r>
            <a:r>
              <a:rPr sz="1800">
                <a:sym typeface="+mn-ea"/>
              </a:rPr>
              <a:t>和右端</a:t>
            </a:r>
            <a:r>
              <a:rPr lang="en-US" altLang="zh-CN" sz="1800">
                <a:sym typeface="+mn-ea"/>
              </a:rPr>
              <a:t>rr</a:t>
            </a:r>
            <a:r>
              <a:rPr sz="1800">
                <a:sym typeface="+mn-ea"/>
              </a:rPr>
              <a:t>，如何求（</a:t>
            </a:r>
            <a:r>
              <a:rPr lang="en-US" altLang="zh-CN" sz="1800">
                <a:sym typeface="+mn-ea"/>
              </a:rPr>
              <a:t>S</a:t>
            </a:r>
            <a:r>
              <a:rPr sz="1800">
                <a:sym typeface="+mn-ea"/>
              </a:rPr>
              <a:t>、</a:t>
            </a:r>
            <a:r>
              <a:rPr lang="en-US" altLang="zh-CN" sz="1800">
                <a:sym typeface="+mn-ea"/>
              </a:rPr>
              <a:t>E</a:t>
            </a:r>
            <a:r>
              <a:rPr sz="1800">
                <a:sym typeface="+mn-ea"/>
              </a:rPr>
              <a:t>、</a:t>
            </a:r>
            <a:r>
              <a:rPr lang="en-US" altLang="zh-CN" sz="1800">
                <a:sym typeface="+mn-ea"/>
              </a:rPr>
              <a:t>D</a:t>
            </a:r>
            <a:r>
              <a:rPr sz="1800">
                <a:sym typeface="+mn-ea"/>
              </a:rPr>
              <a:t>）其中的护具数？</a:t>
            </a:r>
            <a:endParaRPr lang="en-US" altLang="zh-CN" sz="1800"/>
          </a:p>
          <a:p>
            <a:r>
              <a:rPr lang="zh-CN" altLang="en-US" sz="1800"/>
              <a:t>    if((num&amp;1)==0)return make_pair(-1,-1);</a:t>
            </a:r>
            <a:r>
              <a:rPr lang="en-US" altLang="zh-CN" sz="1800"/>
              <a:t>	</a:t>
            </a:r>
            <a:r>
              <a:rPr lang="zh-CN" altLang="en-US" sz="1800"/>
              <a:t>//如果当前区间内的点的数量是偶数则返回-1 </a:t>
            </a:r>
            <a:endParaRPr lang="zh-CN" altLang="en-US" sz="1800"/>
          </a:p>
          <a:p>
            <a:r>
              <a:rPr lang="zh-CN" altLang="en-US" sz="1800"/>
              <a:t>    if(ll==rr)return make_pair(ll,num);</a:t>
            </a:r>
            <a:r>
              <a:rPr lang="en-US" altLang="zh-CN" sz="1800"/>
              <a:t>	</a:t>
            </a:r>
            <a:r>
              <a:rPr lang="zh-CN" altLang="en-US" sz="1800"/>
              <a:t>//只有1个点，且该位置的数量是奇数，则找到答案位置 </a:t>
            </a:r>
            <a:endParaRPr lang="zh-CN" altLang="en-US" sz="1800"/>
          </a:p>
          <a:p>
            <a:r>
              <a:rPr lang="zh-CN" altLang="en-US" sz="1800"/>
              <a:t>    int mid=(ll+rr)&gt;&gt;1;</a:t>
            </a:r>
            <a:endParaRPr lang="zh-CN" altLang="en-US" sz="1800"/>
          </a:p>
          <a:p>
            <a:r>
              <a:rPr lang="zh-CN" altLang="en-US" sz="1800"/>
              <a:t>    pair&lt;int,LL&gt;p=Find(ll,mid,n);</a:t>
            </a:r>
            <a:r>
              <a:rPr lang="en-US" altLang="zh-CN" sz="1800"/>
              <a:t>	</a:t>
            </a:r>
            <a:r>
              <a:rPr lang="zh-CN" altLang="en-US" sz="1800"/>
              <a:t>//左边区间内的返回 </a:t>
            </a:r>
            <a:endParaRPr lang="zh-CN" altLang="en-US" sz="1800"/>
          </a:p>
          <a:p>
            <a:r>
              <a:rPr lang="zh-CN" altLang="en-US" sz="1800"/>
              <a:t>    if(p.first!=-1)return p;</a:t>
            </a:r>
            <a:endParaRPr lang="zh-CN" altLang="en-US" sz="1800"/>
          </a:p>
          <a:p>
            <a:r>
              <a:rPr lang="zh-CN" altLang="en-US" sz="1800"/>
              <a:t>    p=Find(mid+1,rr,n);</a:t>
            </a:r>
            <a:r>
              <a:rPr lang="en-US" altLang="zh-CN" sz="1800"/>
              <a:t>		</a:t>
            </a:r>
            <a:r>
              <a:rPr lang="zh-CN" altLang="en-US" sz="1800"/>
              <a:t>//右边区间内的返回 </a:t>
            </a:r>
            <a:endParaRPr lang="zh-CN" altLang="en-US" sz="1800"/>
          </a:p>
          <a:p>
            <a:r>
              <a:rPr lang="zh-CN" altLang="en-US" sz="1800"/>
              <a:t>    if(p.first!=-1)return p;</a:t>
            </a:r>
            <a:endParaRPr lang="zh-CN" altLang="en-US" sz="1800"/>
          </a:p>
          <a:p>
            <a:r>
              <a:rPr lang="zh-CN" altLang="en-US" sz="1800"/>
              <a:t>    return make_pair(-1,-1);</a:t>
            </a:r>
            <a:r>
              <a:rPr lang="en-US" altLang="zh-CN" sz="1800"/>
              <a:t>		</a:t>
            </a:r>
            <a:r>
              <a:rPr lang="zh-CN" altLang="en-US" sz="1800"/>
              <a:t>//此处可以不写，因为当前区间内肯定有数量为奇数的点</a:t>
            </a:r>
            <a:endParaRPr lang="zh-CN" altLang="en-US" sz="1800"/>
          </a:p>
          <a:p>
            <a:r>
              <a:rPr lang="zh-CN" altLang="en-US" sz="1800"/>
              <a:t>}</a:t>
            </a:r>
            <a:endParaRPr lang="zh-CN" altLang="en-US" sz="180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分治习题：防线，统计代码</a:t>
            </a:r>
            <a:endParaRPr lang="zh-CN" altLang="en-US"/>
          </a:p>
        </p:txBody>
      </p:sp>
      <p:sp>
        <p:nvSpPr>
          <p:cNvPr id="3" name="内容占位符 2"/>
          <p:cNvSpPr>
            <a:spLocks noGrp="1"/>
          </p:cNvSpPr>
          <p:nvPr>
            <p:ph sz="half" idx="1"/>
          </p:nvPr>
        </p:nvSpPr>
        <p:spPr>
          <a:xfrm>
            <a:off x="669925" y="1296035"/>
            <a:ext cx="11245850" cy="5039995"/>
          </a:xfrm>
        </p:spPr>
        <p:txBody>
          <a:bodyPr/>
          <a:p>
            <a:r>
              <a:rPr lang="zh-CN" altLang="en-US" sz="1800"/>
              <a:t>知道左端</a:t>
            </a:r>
            <a:r>
              <a:rPr lang="en-US" altLang="zh-CN" sz="1800"/>
              <a:t>ll</a:t>
            </a:r>
            <a:r>
              <a:rPr lang="zh-CN" altLang="en-US" sz="1800"/>
              <a:t>和右端</a:t>
            </a:r>
            <a:r>
              <a:rPr lang="en-US" altLang="zh-CN" sz="1800"/>
              <a:t>rr</a:t>
            </a:r>
            <a:r>
              <a:rPr lang="zh-CN" altLang="en-US" sz="1800"/>
              <a:t>，如何求（</a:t>
            </a:r>
            <a:r>
              <a:rPr lang="en-US" altLang="zh-CN" sz="1800"/>
              <a:t>S</a:t>
            </a:r>
            <a:r>
              <a:rPr sz="1800"/>
              <a:t>、</a:t>
            </a:r>
            <a:r>
              <a:rPr lang="en-US" altLang="zh-CN" sz="1800"/>
              <a:t>E</a:t>
            </a:r>
            <a:r>
              <a:rPr sz="1800"/>
              <a:t>、</a:t>
            </a:r>
            <a:r>
              <a:rPr lang="en-US" altLang="zh-CN" sz="1800"/>
              <a:t>D</a:t>
            </a:r>
            <a:r>
              <a:rPr sz="1800"/>
              <a:t>）</a:t>
            </a:r>
            <a:r>
              <a:rPr lang="zh-CN" altLang="en-US" sz="1800"/>
              <a:t>其中的护具数？</a:t>
            </a:r>
            <a:endParaRPr lang="zh-CN" altLang="en-US" sz="1800"/>
          </a:p>
          <a:p>
            <a:r>
              <a:rPr sz="1800">
                <a:sym typeface="+mn-ea"/>
              </a:rPr>
              <a:t>LL calc(int ll,int rr,int n){</a:t>
            </a:r>
            <a:endParaRPr sz="1800">
              <a:sym typeface="+mn-ea"/>
            </a:endParaRPr>
          </a:p>
          <a:p>
            <a:r>
              <a:rPr sz="1800">
                <a:sym typeface="+mn-ea"/>
              </a:rPr>
              <a:t>    LL ret=0;</a:t>
            </a:r>
            <a:endParaRPr sz="1800">
              <a:sym typeface="+mn-ea"/>
            </a:endParaRPr>
          </a:p>
          <a:p>
            <a:r>
              <a:rPr sz="1800">
                <a:sym typeface="+mn-ea"/>
              </a:rPr>
              <a:t>    for(int i=1;i&lt;=n;i++){</a:t>
            </a:r>
            <a:endParaRPr sz="1800">
              <a:sym typeface="+mn-ea"/>
            </a:endParaRPr>
          </a:p>
          <a:p>
            <a:r>
              <a:rPr sz="1800">
                <a:sym typeface="+mn-ea"/>
              </a:rPr>
              <a:t>        if(a[i].E&lt;ll || a[i].S&gt;rr) continue;//区间不相交</a:t>
            </a:r>
            <a:endParaRPr sz="1800">
              <a:sym typeface="+mn-ea"/>
            </a:endParaRPr>
          </a:p>
          <a:p>
            <a:r>
              <a:rPr sz="1800">
                <a:sym typeface="+mn-ea"/>
              </a:rPr>
              <a:t>        ret += (min(a[i].E,rr)-a[i].S)/a[i].D + 1; </a:t>
            </a:r>
            <a:endParaRPr sz="1800">
              <a:sym typeface="+mn-ea"/>
            </a:endParaRPr>
          </a:p>
          <a:p>
            <a:r>
              <a:rPr sz="1800">
                <a:sym typeface="+mn-ea"/>
              </a:rPr>
              <a:t>        if(a[i].S&lt;ll){//若左在区间左侧，则减去不在区间内的部分 </a:t>
            </a:r>
            <a:endParaRPr sz="1800">
              <a:sym typeface="+mn-ea"/>
            </a:endParaRPr>
          </a:p>
          <a:p>
            <a:r>
              <a:rPr sz="1800">
                <a:sym typeface="+mn-ea"/>
              </a:rPr>
              <a:t>            ret -= (ll - 1-a[i].S)/a[i].D + 1;</a:t>
            </a:r>
            <a:endParaRPr sz="1800">
              <a:sym typeface="+mn-ea"/>
            </a:endParaRPr>
          </a:p>
          <a:p>
            <a:r>
              <a:rPr sz="1800">
                <a:sym typeface="+mn-ea"/>
              </a:rPr>
              <a:t>        }</a:t>
            </a:r>
            <a:endParaRPr sz="1800">
              <a:sym typeface="+mn-ea"/>
            </a:endParaRPr>
          </a:p>
          <a:p>
            <a:r>
              <a:rPr sz="1800">
                <a:sym typeface="+mn-ea"/>
              </a:rPr>
              <a:t>    }</a:t>
            </a:r>
            <a:endParaRPr sz="1800">
              <a:sym typeface="+mn-ea"/>
            </a:endParaRPr>
          </a:p>
          <a:p>
            <a:r>
              <a:rPr sz="1800">
                <a:sym typeface="+mn-ea"/>
              </a:rPr>
              <a:t>    return ret;</a:t>
            </a:r>
            <a:endParaRPr sz="1800">
              <a:sym typeface="+mn-ea"/>
            </a:endParaRPr>
          </a:p>
          <a:p>
            <a:r>
              <a:rPr sz="1800">
                <a:sym typeface="+mn-ea"/>
              </a:rPr>
              <a:t>}</a:t>
            </a:r>
            <a:endParaRPr sz="1800">
              <a:sym typeface="+mn-ea"/>
            </a:endParaRPr>
          </a:p>
        </p:txBody>
      </p:sp>
      <p:grpSp>
        <p:nvGrpSpPr>
          <p:cNvPr id="40" name="组合 39"/>
          <p:cNvGrpSpPr/>
          <p:nvPr/>
        </p:nvGrpSpPr>
        <p:grpSpPr>
          <a:xfrm>
            <a:off x="7595235" y="443230"/>
            <a:ext cx="4455160" cy="3821430"/>
            <a:chOff x="11748" y="4163"/>
            <a:chExt cx="7016" cy="6018"/>
          </a:xfrm>
        </p:grpSpPr>
        <p:grpSp>
          <p:nvGrpSpPr>
            <p:cNvPr id="25" name="组合 24"/>
            <p:cNvGrpSpPr/>
            <p:nvPr/>
          </p:nvGrpSpPr>
          <p:grpSpPr>
            <a:xfrm>
              <a:off x="11748" y="4743"/>
              <a:ext cx="6245" cy="1250"/>
              <a:chOff x="11748" y="4743"/>
              <a:chExt cx="6245" cy="1250"/>
            </a:xfrm>
          </p:grpSpPr>
          <p:grpSp>
            <p:nvGrpSpPr>
              <p:cNvPr id="11" name="组合 10"/>
              <p:cNvGrpSpPr/>
              <p:nvPr/>
            </p:nvGrpSpPr>
            <p:grpSpPr>
              <a:xfrm>
                <a:off x="13079" y="5171"/>
                <a:ext cx="4914" cy="515"/>
                <a:chOff x="12382" y="6293"/>
                <a:chExt cx="4914" cy="515"/>
              </a:xfrm>
            </p:grpSpPr>
            <p:cxnSp>
              <p:nvCxnSpPr>
                <p:cNvPr id="5" name="直接连接符 4"/>
                <p:cNvCxnSpPr/>
                <p:nvPr/>
              </p:nvCxnSpPr>
              <p:spPr>
                <a:xfrm>
                  <a:off x="12382" y="6808"/>
                  <a:ext cx="49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2382" y="6297"/>
                  <a:ext cx="0" cy="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7291" y="6293"/>
                  <a:ext cx="0" cy="51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双括号 21"/>
              <p:cNvSpPr/>
              <p:nvPr/>
            </p:nvSpPr>
            <p:spPr>
              <a:xfrm>
                <a:off x="11748" y="4743"/>
                <a:ext cx="4193" cy="125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grpSp>
          <p:nvGrpSpPr>
            <p:cNvPr id="26" name="组合 25"/>
            <p:cNvGrpSpPr/>
            <p:nvPr/>
          </p:nvGrpSpPr>
          <p:grpSpPr>
            <a:xfrm>
              <a:off x="12400" y="6837"/>
              <a:ext cx="4914" cy="1250"/>
              <a:chOff x="12400" y="7556"/>
              <a:chExt cx="4914" cy="1250"/>
            </a:xfrm>
          </p:grpSpPr>
          <p:grpSp>
            <p:nvGrpSpPr>
              <p:cNvPr id="12" name="组合 11"/>
              <p:cNvGrpSpPr/>
              <p:nvPr/>
            </p:nvGrpSpPr>
            <p:grpSpPr>
              <a:xfrm>
                <a:off x="12400" y="7667"/>
                <a:ext cx="4914" cy="515"/>
                <a:chOff x="12382" y="6293"/>
                <a:chExt cx="4914" cy="515"/>
              </a:xfrm>
            </p:grpSpPr>
            <p:cxnSp>
              <p:nvCxnSpPr>
                <p:cNvPr id="13" name="直接连接符 12"/>
                <p:cNvCxnSpPr/>
                <p:nvPr/>
              </p:nvCxnSpPr>
              <p:spPr>
                <a:xfrm>
                  <a:off x="12382" y="6808"/>
                  <a:ext cx="49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2382" y="6297"/>
                  <a:ext cx="0" cy="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7291" y="6293"/>
                  <a:ext cx="0" cy="51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双括号 22"/>
              <p:cNvSpPr/>
              <p:nvPr/>
            </p:nvSpPr>
            <p:spPr>
              <a:xfrm>
                <a:off x="13256" y="7556"/>
                <a:ext cx="3204" cy="125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grpSp>
          <p:nvGrpSpPr>
            <p:cNvPr id="27" name="组合 26"/>
            <p:cNvGrpSpPr/>
            <p:nvPr/>
          </p:nvGrpSpPr>
          <p:grpSpPr>
            <a:xfrm>
              <a:off x="12377" y="8931"/>
              <a:ext cx="6386" cy="1250"/>
              <a:chOff x="12377" y="8931"/>
              <a:chExt cx="6386" cy="1250"/>
            </a:xfrm>
          </p:grpSpPr>
          <p:grpSp>
            <p:nvGrpSpPr>
              <p:cNvPr id="18" name="组合 17"/>
              <p:cNvGrpSpPr/>
              <p:nvPr/>
            </p:nvGrpSpPr>
            <p:grpSpPr>
              <a:xfrm>
                <a:off x="12377" y="9041"/>
                <a:ext cx="4914" cy="515"/>
                <a:chOff x="12382" y="6293"/>
                <a:chExt cx="4914" cy="515"/>
              </a:xfrm>
            </p:grpSpPr>
            <p:cxnSp>
              <p:nvCxnSpPr>
                <p:cNvPr id="19" name="直接连接符 18"/>
                <p:cNvCxnSpPr/>
                <p:nvPr/>
              </p:nvCxnSpPr>
              <p:spPr>
                <a:xfrm>
                  <a:off x="12382" y="6808"/>
                  <a:ext cx="49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2382" y="6297"/>
                  <a:ext cx="0" cy="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7291" y="6293"/>
                  <a:ext cx="0" cy="51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双括号 23"/>
              <p:cNvSpPr/>
              <p:nvPr/>
            </p:nvSpPr>
            <p:spPr>
              <a:xfrm>
                <a:off x="14571" y="8931"/>
                <a:ext cx="4193" cy="125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28" name="文本框 27"/>
            <p:cNvSpPr txBox="1"/>
            <p:nvPr/>
          </p:nvSpPr>
          <p:spPr>
            <a:xfrm>
              <a:off x="13256" y="6257"/>
              <a:ext cx="670" cy="580"/>
            </a:xfrm>
            <a:prstGeom prst="rect">
              <a:avLst/>
            </a:prstGeom>
            <a:noFill/>
          </p:spPr>
          <p:txBody>
            <a:bodyPr wrap="square" rtlCol="0">
              <a:spAutoFit/>
            </a:bodyPr>
            <a:p>
              <a:r>
                <a:rPr lang="en-US" altLang="zh-CN"/>
                <a:t>ll</a:t>
              </a:r>
              <a:endParaRPr lang="en-US" altLang="zh-CN"/>
            </a:p>
          </p:txBody>
        </p:sp>
        <p:sp>
          <p:nvSpPr>
            <p:cNvPr id="29" name="文本框 28"/>
            <p:cNvSpPr txBox="1"/>
            <p:nvPr/>
          </p:nvSpPr>
          <p:spPr>
            <a:xfrm>
              <a:off x="11748" y="4163"/>
              <a:ext cx="670" cy="580"/>
            </a:xfrm>
            <a:prstGeom prst="rect">
              <a:avLst/>
            </a:prstGeom>
            <a:noFill/>
          </p:spPr>
          <p:txBody>
            <a:bodyPr wrap="square" rtlCol="0">
              <a:spAutoFit/>
            </a:bodyPr>
            <a:p>
              <a:r>
                <a:rPr lang="en-US" altLang="zh-CN"/>
                <a:t>ll</a:t>
              </a:r>
              <a:endParaRPr lang="en-US" altLang="zh-CN"/>
            </a:p>
          </p:txBody>
        </p:sp>
        <p:sp>
          <p:nvSpPr>
            <p:cNvPr id="30" name="文本框 29"/>
            <p:cNvSpPr txBox="1"/>
            <p:nvPr/>
          </p:nvSpPr>
          <p:spPr>
            <a:xfrm>
              <a:off x="14571" y="8351"/>
              <a:ext cx="670" cy="580"/>
            </a:xfrm>
            <a:prstGeom prst="rect">
              <a:avLst/>
            </a:prstGeom>
            <a:noFill/>
          </p:spPr>
          <p:txBody>
            <a:bodyPr wrap="square" rtlCol="0">
              <a:spAutoFit/>
            </a:bodyPr>
            <a:p>
              <a:r>
                <a:rPr lang="en-US" altLang="zh-CN"/>
                <a:t>ll</a:t>
              </a:r>
              <a:endParaRPr lang="en-US" altLang="zh-CN"/>
            </a:p>
          </p:txBody>
        </p:sp>
        <p:sp>
          <p:nvSpPr>
            <p:cNvPr id="31" name="文本框 30"/>
            <p:cNvSpPr txBox="1"/>
            <p:nvPr/>
          </p:nvSpPr>
          <p:spPr>
            <a:xfrm>
              <a:off x="18094" y="8351"/>
              <a:ext cx="670" cy="580"/>
            </a:xfrm>
            <a:prstGeom prst="rect">
              <a:avLst/>
            </a:prstGeom>
            <a:noFill/>
          </p:spPr>
          <p:txBody>
            <a:bodyPr wrap="square" rtlCol="0">
              <a:spAutoFit/>
            </a:bodyPr>
            <a:p>
              <a:r>
                <a:rPr lang="en-US" altLang="zh-CN"/>
                <a:t>rr</a:t>
              </a:r>
              <a:endParaRPr lang="en-US" altLang="zh-CN"/>
            </a:p>
          </p:txBody>
        </p:sp>
        <p:sp>
          <p:nvSpPr>
            <p:cNvPr id="32" name="文本框 31"/>
            <p:cNvSpPr txBox="1"/>
            <p:nvPr/>
          </p:nvSpPr>
          <p:spPr>
            <a:xfrm>
              <a:off x="15790" y="6257"/>
              <a:ext cx="670" cy="580"/>
            </a:xfrm>
            <a:prstGeom prst="rect">
              <a:avLst/>
            </a:prstGeom>
            <a:noFill/>
          </p:spPr>
          <p:txBody>
            <a:bodyPr wrap="square" rtlCol="0">
              <a:spAutoFit/>
            </a:bodyPr>
            <a:p>
              <a:r>
                <a:rPr lang="en-US" altLang="zh-CN"/>
                <a:t>rr</a:t>
              </a:r>
              <a:endParaRPr lang="en-US" altLang="zh-CN"/>
            </a:p>
          </p:txBody>
        </p:sp>
        <p:sp>
          <p:nvSpPr>
            <p:cNvPr id="33" name="文本框 32"/>
            <p:cNvSpPr txBox="1"/>
            <p:nvPr/>
          </p:nvSpPr>
          <p:spPr>
            <a:xfrm>
              <a:off x="15271" y="4163"/>
              <a:ext cx="670" cy="580"/>
            </a:xfrm>
            <a:prstGeom prst="rect">
              <a:avLst/>
            </a:prstGeom>
            <a:noFill/>
          </p:spPr>
          <p:txBody>
            <a:bodyPr wrap="square" rtlCol="0">
              <a:spAutoFit/>
            </a:bodyPr>
            <a:p>
              <a:r>
                <a:rPr lang="en-US" altLang="zh-CN"/>
                <a:t>rr</a:t>
              </a:r>
              <a:endParaRPr lang="en-US" altLang="zh-CN"/>
            </a:p>
          </p:txBody>
        </p:sp>
        <p:sp>
          <p:nvSpPr>
            <p:cNvPr id="34" name="文本框 33"/>
            <p:cNvSpPr txBox="1"/>
            <p:nvPr/>
          </p:nvSpPr>
          <p:spPr>
            <a:xfrm>
              <a:off x="12744" y="4591"/>
              <a:ext cx="670" cy="580"/>
            </a:xfrm>
            <a:prstGeom prst="rect">
              <a:avLst/>
            </a:prstGeom>
            <a:noFill/>
          </p:spPr>
          <p:txBody>
            <a:bodyPr wrap="square" rtlCol="0">
              <a:spAutoFit/>
            </a:bodyPr>
            <a:p>
              <a:r>
                <a:rPr lang="en-US" altLang="zh-CN"/>
                <a:t>S</a:t>
              </a:r>
              <a:endParaRPr lang="en-US" altLang="zh-CN"/>
            </a:p>
          </p:txBody>
        </p:sp>
        <p:sp>
          <p:nvSpPr>
            <p:cNvPr id="35" name="文本框 34"/>
            <p:cNvSpPr txBox="1"/>
            <p:nvPr/>
          </p:nvSpPr>
          <p:spPr>
            <a:xfrm>
              <a:off x="12065" y="6372"/>
              <a:ext cx="670" cy="580"/>
            </a:xfrm>
            <a:prstGeom prst="rect">
              <a:avLst/>
            </a:prstGeom>
            <a:noFill/>
          </p:spPr>
          <p:txBody>
            <a:bodyPr wrap="square" rtlCol="0">
              <a:spAutoFit/>
            </a:bodyPr>
            <a:p>
              <a:r>
                <a:rPr lang="en-US" altLang="zh-CN"/>
                <a:t>S</a:t>
              </a:r>
              <a:endParaRPr lang="en-US" altLang="zh-CN"/>
            </a:p>
          </p:txBody>
        </p:sp>
        <p:sp>
          <p:nvSpPr>
            <p:cNvPr id="36" name="文本框 35"/>
            <p:cNvSpPr txBox="1"/>
            <p:nvPr/>
          </p:nvSpPr>
          <p:spPr>
            <a:xfrm>
              <a:off x="12042" y="8461"/>
              <a:ext cx="670" cy="580"/>
            </a:xfrm>
            <a:prstGeom prst="rect">
              <a:avLst/>
            </a:prstGeom>
            <a:noFill/>
          </p:spPr>
          <p:txBody>
            <a:bodyPr wrap="square" rtlCol="0">
              <a:spAutoFit/>
            </a:bodyPr>
            <a:p>
              <a:r>
                <a:rPr lang="en-US" altLang="zh-CN"/>
                <a:t>S</a:t>
              </a:r>
              <a:endParaRPr lang="en-US" altLang="zh-CN"/>
            </a:p>
          </p:txBody>
        </p:sp>
        <p:sp>
          <p:nvSpPr>
            <p:cNvPr id="37" name="文本框 36"/>
            <p:cNvSpPr txBox="1"/>
            <p:nvPr/>
          </p:nvSpPr>
          <p:spPr>
            <a:xfrm>
              <a:off x="17653" y="4591"/>
              <a:ext cx="670" cy="580"/>
            </a:xfrm>
            <a:prstGeom prst="rect">
              <a:avLst/>
            </a:prstGeom>
            <a:noFill/>
          </p:spPr>
          <p:txBody>
            <a:bodyPr wrap="square" rtlCol="0">
              <a:spAutoFit/>
            </a:bodyPr>
            <a:p>
              <a:r>
                <a:rPr lang="en-US" altLang="zh-CN"/>
                <a:t>E</a:t>
              </a:r>
              <a:endParaRPr lang="en-US" altLang="zh-CN"/>
            </a:p>
          </p:txBody>
        </p:sp>
        <p:sp>
          <p:nvSpPr>
            <p:cNvPr id="38" name="文本框 37"/>
            <p:cNvSpPr txBox="1"/>
            <p:nvPr/>
          </p:nvSpPr>
          <p:spPr>
            <a:xfrm>
              <a:off x="16974" y="6368"/>
              <a:ext cx="670" cy="580"/>
            </a:xfrm>
            <a:prstGeom prst="rect">
              <a:avLst/>
            </a:prstGeom>
            <a:noFill/>
          </p:spPr>
          <p:txBody>
            <a:bodyPr wrap="square" rtlCol="0">
              <a:spAutoFit/>
            </a:bodyPr>
            <a:p>
              <a:r>
                <a:rPr lang="en-US" altLang="zh-CN"/>
                <a:t>E</a:t>
              </a:r>
              <a:endParaRPr lang="en-US" altLang="zh-CN"/>
            </a:p>
          </p:txBody>
        </p:sp>
        <p:sp>
          <p:nvSpPr>
            <p:cNvPr id="39" name="文本框 38"/>
            <p:cNvSpPr txBox="1"/>
            <p:nvPr/>
          </p:nvSpPr>
          <p:spPr>
            <a:xfrm>
              <a:off x="16951" y="8465"/>
              <a:ext cx="670" cy="580"/>
            </a:xfrm>
            <a:prstGeom prst="rect">
              <a:avLst/>
            </a:prstGeom>
            <a:noFill/>
          </p:spPr>
          <p:txBody>
            <a:bodyPr wrap="square" rtlCol="0">
              <a:spAutoFit/>
            </a:bodyPr>
            <a:p>
              <a:r>
                <a:rPr lang="en-US" altLang="zh-CN"/>
                <a:t>E</a:t>
              </a:r>
              <a:endParaRPr lang="en-US" altLang="zh-CN"/>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linds(horizontal)">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分治求值</a:t>
            </a:r>
            <a:endParaRPr lang="zh-CN" altLang="en-US"/>
          </a:p>
        </p:txBody>
      </p:sp>
      <p:sp>
        <p:nvSpPr>
          <p:cNvPr id="3" name="内容占位符 2"/>
          <p:cNvSpPr>
            <a:spLocks noGrp="1"/>
          </p:cNvSpPr>
          <p:nvPr>
            <p:ph idx="1"/>
          </p:nvPr>
        </p:nvSpPr>
        <p:spPr/>
        <p:txBody>
          <a:bodyPr/>
          <a:p>
            <a:r>
              <a:rPr lang="zh-CN" altLang="en-US" sz="2400"/>
              <a:t>分治法把一个问题划分为若干个规模更小的同类子问题，</a:t>
            </a:r>
            <a:endParaRPr lang="zh-CN" altLang="en-US" sz="2400"/>
          </a:p>
          <a:p>
            <a:r>
              <a:rPr lang="zh-CN" altLang="en-US" sz="2400"/>
              <a:t>对这些子问题递归求解，</a:t>
            </a:r>
            <a:endParaRPr lang="zh-CN" altLang="en-US" sz="2400"/>
          </a:p>
          <a:p>
            <a:r>
              <a:rPr lang="zh-CN" altLang="en-US" sz="2400"/>
              <a:t>然后在回溯时通过它们推导出原问题的解。</a:t>
            </a:r>
            <a:endParaRPr lang="zh-CN" altLang="en-US" sz="2400"/>
          </a:p>
          <a:p>
            <a:endParaRPr lang="zh-CN" altLang="en-US" sz="2400"/>
          </a:p>
          <a:p>
            <a:r>
              <a:rPr lang="zh-CN" altLang="en-US" sz="2400"/>
              <a:t>例：快速排序、归并排序</a:t>
            </a:r>
            <a:endParaRPr lang="zh-CN" altLang="en-US" sz="2400"/>
          </a:p>
          <a:p>
            <a:r>
              <a:rPr sz="2400">
                <a:sym typeface="+mn-ea"/>
              </a:rPr>
              <a:t>例：A</a:t>
            </a:r>
            <a:r>
              <a:rPr sz="3200" baseline="30000">
                <a:sym typeface="+mn-ea"/>
              </a:rPr>
              <a:t>B</a:t>
            </a:r>
            <a:r>
              <a:rPr sz="2400">
                <a:sym typeface="+mn-ea"/>
              </a:rPr>
              <a:t>的所有约数之和</a:t>
            </a:r>
            <a:endParaRPr sz="2400">
              <a:sym typeface="+mn-ea"/>
            </a:endParaRPr>
          </a:p>
          <a:p>
            <a:r>
              <a:rPr lang="zh-CN" altLang="en-US" sz="2400"/>
              <a:t>例：平面最近点对</a:t>
            </a:r>
            <a:endParaRPr lang="zh-CN" altLang="en-US" sz="24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前缀和</a:t>
            </a:r>
            <a:endParaRPr lang="zh-CN" altLang="en-US"/>
          </a:p>
        </p:txBody>
      </p:sp>
      <p:sp>
        <p:nvSpPr>
          <p:cNvPr id="3" name="内容占位符 2"/>
          <p:cNvSpPr>
            <a:spLocks noGrp="1"/>
          </p:cNvSpPr>
          <p:nvPr>
            <p:ph idx="1"/>
          </p:nvPr>
        </p:nvSpPr>
        <p:spPr/>
        <p:txBody>
          <a:bodyPr>
            <a:normAutofit lnSpcReduction="20000"/>
          </a:bodyPr>
          <a:p>
            <a:r>
              <a:rPr altLang="zh-CN">
                <a:ln w="22225">
                  <a:solidFill>
                    <a:schemeClr val="accent2"/>
                  </a:solidFill>
                  <a:prstDash val="solid"/>
                </a:ln>
                <a:solidFill>
                  <a:schemeClr val="accent2">
                    <a:lumMod val="40000"/>
                    <a:lumOff val="60000"/>
                  </a:schemeClr>
                </a:solidFill>
                <a:effectLst/>
              </a:rPr>
              <a:t>一维</a:t>
            </a:r>
            <a:endParaRPr lang="en-US" altLang="zh-CN"/>
          </a:p>
          <a:p>
            <a:r>
              <a:rPr lang="en-US" altLang="zh-CN"/>
              <a:t>a[1],a[2],a[3].....a[n]</a:t>
            </a:r>
            <a:endParaRPr lang="en-US" altLang="zh-CN"/>
          </a:p>
          <a:p>
            <a:r>
              <a:rPr>
                <a:solidFill>
                  <a:schemeClr val="accent1"/>
                </a:solidFill>
                <a:effectLst>
                  <a:outerShdw blurRad="38100" dist="25400" dir="5400000" algn="ctr" rotWithShape="0">
                    <a:srgbClr val="6E747A">
                      <a:alpha val="43000"/>
                    </a:srgbClr>
                  </a:outerShdw>
                </a:effectLst>
              </a:rPr>
              <a:t>预处理</a:t>
            </a:r>
            <a:endParaRPr lang="en-US" altLang="zh-CN"/>
          </a:p>
          <a:p>
            <a:r>
              <a:rPr lang="en-US" altLang="zh-CN"/>
              <a:t>s[i] = a[i] + a[i-1]...a[2] + a[1]</a:t>
            </a:r>
            <a:endParaRPr lang="en-US" altLang="zh-CN"/>
          </a:p>
          <a:p>
            <a:r>
              <a:rPr>
                <a:solidFill>
                  <a:schemeClr val="accent1"/>
                </a:solidFill>
                <a:effectLst>
                  <a:outerShdw blurRad="38100" dist="25400" dir="5400000" algn="ctr" rotWithShape="0">
                    <a:srgbClr val="6E747A">
                      <a:alpha val="43000"/>
                    </a:srgbClr>
                  </a:outerShdw>
                </a:effectLst>
              </a:rPr>
              <a:t>求区间内的和</a:t>
            </a:r>
            <a:endParaRPr lang="en-US" altLang="zh-CN"/>
          </a:p>
          <a:p>
            <a:r>
              <a:rPr lang="en-US" altLang="zh-CN"/>
              <a:t>a[3] + a[4]...a[14] + a[15] = s[15] - s[3-1]</a:t>
            </a:r>
            <a:endParaRPr lang="en-US" altLang="zh-CN"/>
          </a:p>
          <a:p>
            <a:r>
              <a:rPr lang="en-US" altLang="zh-CN"/>
              <a:t>s[l,r] = s[r] - s[l-1]</a:t>
            </a:r>
            <a:endParaRPr lang="zh-CN" altLang="en-US"/>
          </a:p>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二维</a:t>
            </a:r>
            <a:endParaRPr lang="zh-CN" altLang="en-US"/>
          </a:p>
          <a:p>
            <a:r>
              <a:rPr lang="zh-CN" altLang="en-US">
                <a:solidFill>
                  <a:schemeClr val="accent1"/>
                </a:solidFill>
                <a:effectLst>
                  <a:outerShdw blurRad="38100" dist="25400" dir="5400000" algn="ctr" rotWithShape="0">
                    <a:srgbClr val="6E747A">
                      <a:alpha val="43000"/>
                    </a:srgbClr>
                  </a:outerShdw>
                </a:effectLst>
              </a:rPr>
              <a:t>预处理</a:t>
            </a:r>
            <a:endParaRPr lang="zh-CN" altLang="en-US"/>
          </a:p>
          <a:p>
            <a:r>
              <a:rPr lang="zh-CN" altLang="en-US"/>
              <a:t>f[i][j]=f[i−1][j]+f[i][j−1]−f[i−1][j−1]+a[i][j]</a:t>
            </a:r>
            <a:endParaRPr lang="zh-CN" altLang="en-US"/>
          </a:p>
          <a:p>
            <a:r>
              <a:rPr>
                <a:solidFill>
                  <a:schemeClr val="accent1"/>
                </a:solidFill>
                <a:effectLst>
                  <a:outerShdw blurRad="38100" dist="25400" dir="5400000" algn="ctr" rotWithShape="0">
                    <a:srgbClr val="6E747A">
                      <a:alpha val="43000"/>
                    </a:srgbClr>
                  </a:outerShdw>
                </a:effectLst>
                <a:sym typeface="+mn-ea"/>
              </a:rPr>
              <a:t>求区间内的和</a:t>
            </a:r>
            <a:endParaRPr lang="zh-CN" altLang="en-US"/>
          </a:p>
          <a:p>
            <a:r>
              <a:rPr lang="en-US" altLang="zh-CN"/>
              <a:t>ans=s[x2][y2]-s[x2][y1-1]-s[x1-1][y2]+s[x1-1][y1-1]</a:t>
            </a:r>
            <a:endParaRPr lang="en-US" altLang="zh-CN"/>
          </a:p>
          <a:p/>
          <a:p>
            <a:r>
              <a:t>符合容斥原理</a:t>
            </a: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971030" y="2828925"/>
            <a:ext cx="5046980" cy="3661410"/>
          </a:xfrm>
          <a:prstGeom prst="rect">
            <a:avLst/>
          </a:prstGeom>
        </p:spPr>
      </p:pic>
      <p:pic>
        <p:nvPicPr>
          <p:cNvPr id="6" name="图片 5"/>
          <p:cNvPicPr>
            <a:picLocks noChangeAspect="1"/>
          </p:cNvPicPr>
          <p:nvPr/>
        </p:nvPicPr>
        <p:blipFill>
          <a:blip r:embed="rId2"/>
          <a:stretch>
            <a:fillRect/>
          </a:stretch>
        </p:blipFill>
        <p:spPr>
          <a:xfrm flipV="1">
            <a:off x="7058660" y="85725"/>
            <a:ext cx="4883150" cy="274320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blinds(horizontal)">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前缀和例题：激光炸弹</a:t>
            </a:r>
            <a:endParaRPr lang="zh-CN" altLang="en-US"/>
          </a:p>
        </p:txBody>
      </p:sp>
      <p:sp>
        <p:nvSpPr>
          <p:cNvPr id="3" name="内容占位符 2"/>
          <p:cNvSpPr>
            <a:spLocks noGrp="1"/>
          </p:cNvSpPr>
          <p:nvPr>
            <p:ph idx="1"/>
          </p:nvPr>
        </p:nvSpPr>
        <p:spPr/>
        <p:txBody>
          <a:bodyPr>
            <a:noAutofit/>
          </a:bodyPr>
          <a:p>
            <a:r>
              <a:rPr lang="zh-CN" altLang="en-US" sz="2000"/>
              <a:t>一种新型的激光炸弹，可以摧毁一个边长为 R的正方形内的所有的目标。</a:t>
            </a:r>
            <a:endParaRPr lang="zh-CN" altLang="en-US" sz="2000"/>
          </a:p>
          <a:p>
            <a:r>
              <a:rPr lang="zh-CN" altLang="en-US" sz="2000"/>
              <a:t>现在地图上有 N 个目标，用整数X</a:t>
            </a:r>
            <a:r>
              <a:rPr lang="zh-CN" altLang="en-US" sz="2000" baseline="-25000"/>
              <a:t>i</a:t>
            </a:r>
            <a:r>
              <a:rPr lang="zh-CN" altLang="en-US" sz="2000"/>
              <a:t>,Y</a:t>
            </a:r>
            <a:r>
              <a:rPr lang="zh-CN" altLang="en-US" sz="2000" baseline="-25000"/>
              <a:t>i</a:t>
            </a:r>
            <a:r>
              <a:rPr lang="zh-CN" altLang="en-US" sz="2000"/>
              <a:t>表示目标在地图上的位置，每个目标都有一个价值W</a:t>
            </a:r>
            <a:r>
              <a:rPr lang="zh-CN" altLang="en-US" sz="2000" baseline="-25000"/>
              <a:t>i</a:t>
            </a:r>
            <a:r>
              <a:rPr lang="zh-CN" altLang="en-US" sz="2000"/>
              <a:t>。</a:t>
            </a:r>
            <a:endParaRPr lang="zh-CN" altLang="en-US" sz="2000"/>
          </a:p>
          <a:p>
            <a:r>
              <a:rPr lang="zh-CN" altLang="en-US" sz="2000"/>
              <a:t>即那个</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边长为 R 的正方形的边必须和x，y轴平行。</a:t>
            </a:r>
            <a:endParaRPr lang="zh-CN" altLang="en-US" sz="2000"/>
          </a:p>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若目标位于爆破正方形的边上，该目标不会被摧毁。</a:t>
            </a:r>
            <a:endParaRPr lang="zh-CN" altLang="en-US" sz="2000"/>
          </a:p>
          <a:p>
            <a:r>
              <a:rPr lang="zh-CN" altLang="en-US" sz="2000"/>
              <a:t>求一颗炸弹最多能炸掉地图上总价值为多少的目标。</a:t>
            </a:r>
            <a:endParaRPr lang="zh-CN" altLang="en-US" sz="2000"/>
          </a:p>
          <a:p>
            <a:r>
              <a:rPr lang="zh-CN" altLang="en-US" sz="2000">
                <a:ln w="22225">
                  <a:solidFill>
                    <a:schemeClr val="accent2"/>
                  </a:solidFill>
                  <a:prstDash val="solid"/>
                </a:ln>
                <a:solidFill>
                  <a:schemeClr val="accent2">
                    <a:lumMod val="40000"/>
                    <a:lumOff val="60000"/>
                  </a:schemeClr>
                </a:solidFill>
                <a:effectLst/>
              </a:rPr>
              <a:t>输入格式</a:t>
            </a:r>
            <a:r>
              <a:rPr lang="zh-CN" altLang="en-US" sz="2000"/>
              <a:t>：三个整数X</a:t>
            </a:r>
            <a:r>
              <a:rPr lang="zh-CN" altLang="en-US" sz="2000" baseline="-25000"/>
              <a:t>i</a:t>
            </a:r>
            <a:r>
              <a:rPr lang="zh-CN" altLang="en-US" sz="2000"/>
              <a:t>,Y</a:t>
            </a:r>
            <a:r>
              <a:rPr lang="zh-CN" altLang="en-US" sz="2000" baseline="-25000"/>
              <a:t>i</a:t>
            </a:r>
            <a:r>
              <a:rPr lang="zh-CN" altLang="en-US" sz="2000"/>
              <a:t>,W</a:t>
            </a:r>
            <a:r>
              <a:rPr lang="zh-CN" altLang="en-US" sz="2000" baseline="-25000"/>
              <a:t>i</a:t>
            </a:r>
            <a:r>
              <a:rPr lang="zh-CN" altLang="en-US" sz="2000"/>
              <a:t>,分别代表目标的x坐标，y坐标和价值</a:t>
            </a:r>
            <a:endParaRPr lang="zh-CN" altLang="en-US" sz="2000"/>
          </a:p>
          <a:p>
            <a:r>
              <a:rPr lang="zh-CN" altLang="en-US" sz="2000">
                <a:ln w="22225">
                  <a:solidFill>
                    <a:schemeClr val="accent2"/>
                  </a:solidFill>
                  <a:prstDash val="solid"/>
                </a:ln>
                <a:solidFill>
                  <a:schemeClr val="accent2">
                    <a:lumMod val="40000"/>
                    <a:lumOff val="60000"/>
                  </a:schemeClr>
                </a:solidFill>
                <a:effectLst/>
              </a:rPr>
              <a:t>输出格式</a:t>
            </a:r>
            <a:r>
              <a:rPr lang="zh-CN" altLang="en-US" sz="2000"/>
              <a:t>：一个正整数，代表一颗炸弹最多能炸掉地图上目标的总价值数目</a:t>
            </a:r>
            <a:endParaRPr lang="zh-CN" altLang="en-US" sz="2000"/>
          </a:p>
          <a:p>
            <a:r>
              <a:rPr lang="zh-CN" altLang="en-US" sz="2000">
                <a:ln w="22225">
                  <a:solidFill>
                    <a:schemeClr val="accent2"/>
                  </a:solidFill>
                  <a:prstDash val="solid"/>
                </a:ln>
                <a:solidFill>
                  <a:schemeClr val="accent2">
                    <a:lumMod val="40000"/>
                    <a:lumOff val="60000"/>
                  </a:schemeClr>
                </a:solidFill>
                <a:effectLst/>
              </a:rPr>
              <a:t>数据范围</a:t>
            </a:r>
            <a:r>
              <a:rPr lang="zh-CN" altLang="en-US" sz="2000"/>
              <a:t>：0&lt;N≤100000, 0≤X</a:t>
            </a:r>
            <a:r>
              <a:rPr lang="zh-CN" altLang="en-US" sz="2000" baseline="-25000"/>
              <a:t>i</a:t>
            </a:r>
            <a:r>
              <a:rPr lang="zh-CN" altLang="en-US" sz="2000"/>
              <a:t>,Y</a:t>
            </a:r>
            <a:r>
              <a:rPr lang="zh-CN" altLang="en-US" sz="2000" baseline="-25000"/>
              <a:t>i</a:t>
            </a:r>
            <a:r>
              <a:rPr lang="zh-CN" altLang="en-US" sz="2000"/>
              <a:t>≤5000</a:t>
            </a:r>
            <a:endParaRPr lang="zh-CN" altLang="en-US" sz="2000"/>
          </a:p>
          <a:p>
            <a:r>
              <a:rPr lang="zh-CN" altLang="en-US" sz="2000">
                <a:ln w="22225">
                  <a:solidFill>
                    <a:schemeClr val="accent2"/>
                  </a:solidFill>
                  <a:prstDash val="solid"/>
                </a:ln>
                <a:solidFill>
                  <a:schemeClr val="accent2">
                    <a:lumMod val="40000"/>
                    <a:lumOff val="60000"/>
                  </a:schemeClr>
                </a:solidFill>
                <a:effectLst/>
              </a:rPr>
              <a:t>输入样例</a:t>
            </a:r>
            <a:r>
              <a:rPr lang="zh-CN" altLang="en-US" sz="2000"/>
              <a:t>：2 1</a:t>
            </a:r>
            <a:r>
              <a:rPr lang="en-US" altLang="zh-CN" sz="2000"/>
              <a:t>		0</a:t>
            </a:r>
            <a:r>
              <a:rPr lang="zh-CN" altLang="en-US" sz="2000"/>
              <a:t> 0 1</a:t>
            </a:r>
            <a:r>
              <a:rPr lang="en-US" altLang="zh-CN" sz="2000"/>
              <a:t>		</a:t>
            </a:r>
            <a:r>
              <a:rPr lang="zh-CN" altLang="en-US" sz="2000"/>
              <a:t>1 1 1</a:t>
            </a:r>
            <a:endParaRPr lang="zh-CN" altLang="en-US" sz="2000"/>
          </a:p>
          <a:p>
            <a:r>
              <a:rPr lang="zh-CN" altLang="en-US" sz="2000">
                <a:ln w="22225">
                  <a:solidFill>
                    <a:schemeClr val="accent2"/>
                  </a:solidFill>
                  <a:prstDash val="solid"/>
                </a:ln>
                <a:solidFill>
                  <a:schemeClr val="accent2">
                    <a:lumMod val="40000"/>
                    <a:lumOff val="60000"/>
                  </a:schemeClr>
                </a:solidFill>
                <a:effectLst/>
              </a:rPr>
              <a:t>输出样例</a:t>
            </a:r>
            <a:r>
              <a:rPr lang="zh-CN" altLang="en-US" sz="2000"/>
              <a:t>：</a:t>
            </a:r>
            <a:r>
              <a:rPr lang="en-US" altLang="zh-CN" sz="2000"/>
              <a:t>1</a:t>
            </a:r>
            <a:endParaRPr lang="en-US" altLang="zh-CN" sz="2000"/>
          </a:p>
          <a:p>
            <a:r>
              <a:rPr sz="2000">
                <a:sym typeface="+mn-ea"/>
              </a:rPr>
              <a:t>题目链接：</a:t>
            </a:r>
            <a:r>
              <a:rPr sz="2000">
                <a:sym typeface="+mn-ea"/>
                <a:hlinkClick r:id="rId1" action="ppaction://hlinkfile"/>
              </a:rPr>
              <a:t>https://www.acwing.com/problem/content/101/</a:t>
            </a:r>
            <a:endParaRPr sz="2000">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前缀和例题：激光炸弹</a:t>
            </a:r>
            <a:endParaRPr lang="zh-CN" altLang="en-US"/>
          </a:p>
        </p:txBody>
      </p:sp>
      <p:sp>
        <p:nvSpPr>
          <p:cNvPr id="3" name="内容占位符 2"/>
          <p:cNvSpPr>
            <a:spLocks noGrp="1"/>
          </p:cNvSpPr>
          <p:nvPr>
            <p:ph sz="half" idx="1"/>
          </p:nvPr>
        </p:nvSpPr>
        <p:spPr/>
        <p:txBody>
          <a:bodyPr/>
          <a:p>
            <a:r>
              <a:rPr lang="zh-CN" altLang="en-US" sz="2000"/>
              <a:t>样例</a:t>
            </a:r>
            <a:r>
              <a:rPr lang="en-US" altLang="zh-CN" sz="2000"/>
              <a:t>1</a:t>
            </a:r>
            <a:endParaRPr lang="zh-CN" altLang="en-US" sz="2000"/>
          </a:p>
          <a:p>
            <a:r>
              <a:rPr sz="2000">
                <a:ln w="22225">
                  <a:solidFill>
                    <a:schemeClr val="accent2"/>
                  </a:solidFill>
                  <a:prstDash val="solid"/>
                </a:ln>
                <a:solidFill>
                  <a:schemeClr val="accent2">
                    <a:lumMod val="40000"/>
                    <a:lumOff val="60000"/>
                  </a:schemeClr>
                </a:solidFill>
                <a:effectLst/>
                <a:sym typeface="+mn-ea"/>
              </a:rPr>
              <a:t>输入</a:t>
            </a:r>
            <a:r>
              <a:rPr sz="2000">
                <a:sym typeface="+mn-ea"/>
              </a:rPr>
              <a:t>：</a:t>
            </a:r>
            <a:endParaRPr sz="2000">
              <a:sym typeface="+mn-ea"/>
            </a:endParaRPr>
          </a:p>
          <a:p>
            <a:r>
              <a:rPr sz="2000">
                <a:sym typeface="+mn-ea"/>
              </a:rPr>
              <a:t>2 1</a:t>
            </a:r>
            <a:endParaRPr lang="en-US" altLang="zh-CN" sz="2000">
              <a:sym typeface="+mn-ea"/>
            </a:endParaRPr>
          </a:p>
          <a:p>
            <a:r>
              <a:rPr lang="en-US" altLang="zh-CN" sz="2000">
                <a:sym typeface="+mn-ea"/>
              </a:rPr>
              <a:t>0</a:t>
            </a:r>
            <a:r>
              <a:rPr sz="2000">
                <a:sym typeface="+mn-ea"/>
              </a:rPr>
              <a:t> 0 1</a:t>
            </a:r>
            <a:endParaRPr lang="en-US" altLang="zh-CN" sz="2000">
              <a:sym typeface="+mn-ea"/>
            </a:endParaRPr>
          </a:p>
          <a:p>
            <a:r>
              <a:rPr sz="2000">
                <a:sym typeface="+mn-ea"/>
              </a:rPr>
              <a:t>1 1 1</a:t>
            </a:r>
            <a:endParaRPr lang="zh-CN" altLang="en-US" sz="2000"/>
          </a:p>
          <a:p>
            <a:r>
              <a:rPr sz="2000">
                <a:ln w="22225">
                  <a:solidFill>
                    <a:schemeClr val="accent2"/>
                  </a:solidFill>
                  <a:prstDash val="solid"/>
                </a:ln>
                <a:solidFill>
                  <a:schemeClr val="accent2">
                    <a:lumMod val="40000"/>
                    <a:lumOff val="60000"/>
                  </a:schemeClr>
                </a:solidFill>
                <a:effectLst/>
                <a:sym typeface="+mn-ea"/>
              </a:rPr>
              <a:t>输出</a:t>
            </a:r>
            <a:r>
              <a:rPr sz="2000">
                <a:sym typeface="+mn-ea"/>
              </a:rPr>
              <a:t>：</a:t>
            </a:r>
            <a:endParaRPr sz="2000">
              <a:sym typeface="+mn-ea"/>
            </a:endParaRPr>
          </a:p>
          <a:p>
            <a:r>
              <a:rPr lang="en-US" altLang="zh-CN" sz="2000">
                <a:sym typeface="+mn-ea"/>
              </a:rPr>
              <a:t>1</a:t>
            </a:r>
            <a:endParaRPr lang="en-US" altLang="zh-CN" sz="2000"/>
          </a:p>
          <a:p>
            <a:endParaRPr lang="zh-CN" altLang="en-US" sz="2000"/>
          </a:p>
          <a:p>
            <a:endParaRPr lang="en-US" altLang="zh-CN" sz="2000"/>
          </a:p>
          <a:p>
            <a:endParaRPr lang="zh-CN" altLang="en-US" sz="2000"/>
          </a:p>
          <a:p>
            <a:endParaRPr lang="zh-CN" altLang="en-US" sz="2000"/>
          </a:p>
        </p:txBody>
      </p:sp>
      <p:sp>
        <p:nvSpPr>
          <p:cNvPr id="5" name="内容占位符 4"/>
          <p:cNvSpPr>
            <a:spLocks noGrp="1"/>
          </p:cNvSpPr>
          <p:nvPr>
            <p:ph sz="half" idx="2"/>
          </p:nvPr>
        </p:nvSpPr>
        <p:spPr/>
        <p:txBody>
          <a:bodyPr/>
          <a:p>
            <a:r>
              <a:rPr lang="zh-CN" altLang="en-US" sz="2000">
                <a:sym typeface="+mn-ea"/>
              </a:rPr>
              <a:t>样例</a:t>
            </a:r>
            <a:r>
              <a:rPr lang="en-US" altLang="zh-CN" sz="2000">
                <a:sym typeface="+mn-ea"/>
              </a:rPr>
              <a:t>2</a:t>
            </a:r>
            <a:endParaRPr lang="en-US" altLang="zh-CN" sz="2000"/>
          </a:p>
          <a:p>
            <a:r>
              <a:rPr sz="2000">
                <a:ln w="22225">
                  <a:solidFill>
                    <a:schemeClr val="accent2"/>
                  </a:solidFill>
                  <a:prstDash val="solid"/>
                </a:ln>
                <a:solidFill>
                  <a:schemeClr val="accent2">
                    <a:lumMod val="40000"/>
                    <a:lumOff val="60000"/>
                  </a:schemeClr>
                </a:solidFill>
                <a:effectLst/>
                <a:sym typeface="+mn-ea"/>
              </a:rPr>
              <a:t>输入</a:t>
            </a:r>
            <a:r>
              <a:rPr sz="2000">
                <a:sym typeface="+mn-ea"/>
              </a:rPr>
              <a:t>：</a:t>
            </a:r>
            <a:endParaRPr sz="2000">
              <a:sym typeface="+mn-ea"/>
            </a:endParaRPr>
          </a:p>
          <a:p>
            <a:r>
              <a:rPr lang="en-US" altLang="zh-CN" sz="2000">
                <a:sym typeface="+mn-ea"/>
              </a:rPr>
              <a:t>6</a:t>
            </a:r>
            <a:r>
              <a:rPr sz="2000">
                <a:sym typeface="+mn-ea"/>
              </a:rPr>
              <a:t> </a:t>
            </a:r>
            <a:r>
              <a:rPr lang="en-US" altLang="zh-CN" sz="2000">
                <a:sym typeface="+mn-ea"/>
              </a:rPr>
              <a:t>2</a:t>
            </a:r>
            <a:endParaRPr lang="en-US" altLang="zh-CN" sz="2000">
              <a:sym typeface="+mn-ea"/>
            </a:endParaRPr>
          </a:p>
          <a:p>
            <a:r>
              <a:rPr lang="en-US" altLang="zh-CN" sz="2000"/>
              <a:t>1 0 1</a:t>
            </a:r>
            <a:endParaRPr lang="en-US" altLang="zh-CN" sz="2000"/>
          </a:p>
          <a:p>
            <a:r>
              <a:rPr lang="en-US" altLang="zh-CN" sz="2000"/>
              <a:t>0 1 1</a:t>
            </a:r>
            <a:endParaRPr lang="en-US" altLang="zh-CN" sz="2000"/>
          </a:p>
          <a:p>
            <a:r>
              <a:rPr lang="en-US" altLang="zh-CN" sz="2000"/>
              <a:t>1 1 1</a:t>
            </a:r>
            <a:endParaRPr lang="en-US" altLang="zh-CN" sz="2000"/>
          </a:p>
          <a:p>
            <a:r>
              <a:rPr lang="en-US" altLang="zh-CN" sz="2000"/>
              <a:t>3 2 1</a:t>
            </a:r>
            <a:endParaRPr lang="en-US" altLang="zh-CN" sz="2000"/>
          </a:p>
          <a:p>
            <a:r>
              <a:rPr lang="en-US" altLang="zh-CN" sz="2000"/>
              <a:t>2 3 1</a:t>
            </a:r>
            <a:endParaRPr lang="en-US" altLang="zh-CN" sz="2000"/>
          </a:p>
          <a:p>
            <a:r>
              <a:rPr lang="en-US" altLang="zh-CN" sz="2000"/>
              <a:t>3 3 2</a:t>
            </a:r>
            <a:endParaRPr lang="zh-CN" altLang="en-US" sz="2000"/>
          </a:p>
          <a:p>
            <a:r>
              <a:rPr sz="2000">
                <a:ln w="22225">
                  <a:solidFill>
                    <a:schemeClr val="accent2"/>
                  </a:solidFill>
                  <a:prstDash val="solid"/>
                </a:ln>
                <a:solidFill>
                  <a:schemeClr val="accent2">
                    <a:lumMod val="40000"/>
                    <a:lumOff val="60000"/>
                  </a:schemeClr>
                </a:solidFill>
                <a:effectLst/>
                <a:sym typeface="+mn-ea"/>
              </a:rPr>
              <a:t>输出</a:t>
            </a:r>
            <a:r>
              <a:rPr sz="2000">
                <a:sym typeface="+mn-ea"/>
              </a:rPr>
              <a:t>：</a:t>
            </a:r>
            <a:endParaRPr sz="2000">
              <a:sym typeface="+mn-ea"/>
            </a:endParaRPr>
          </a:p>
          <a:p>
            <a:r>
              <a:rPr lang="en-US" altLang="zh-CN" sz="2000">
                <a:sym typeface="+mn-ea"/>
              </a:rPr>
              <a:t>4</a:t>
            </a:r>
            <a:endParaRPr lang="en-US" altLang="zh-CN" sz="2000">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二维前缀和</a:t>
            </a:r>
            <a:endParaRPr kumimoji="1"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ele attr="{3537A8D3-A70B-F74D-8957-523545B6462E}"/>
                  </a:ext>
                </a:extLst>
              </p:cNvPr>
              <p:cNvSpPr>
                <a:spLocks noGrp="1"/>
              </p:cNvSpPr>
              <p:nvPr>
                <p:ph idx="1"/>
              </p:nvPr>
            </p:nvSpPr>
            <p:spPr/>
            <p:txBody>
              <a:bodyPr>
                <a:normAutofit/>
              </a:bodyPr>
              <a:lstStyle/>
              <a:p>
                <a:pPr>
                  <a:lnSpc>
                    <a:spcPct val="100000"/>
                  </a:lnSpc>
                  <a:spcBef>
                    <a:spcPts val="1200"/>
                  </a:spcBef>
                </a:pPr>
                <a:r>
                  <a:rPr lang="zh-CN" altLang="en-US" dirty="0"/>
                  <a:t>在二维数组中，二维前缀和如下：</a:t>
                </a:r>
                <a:endParaRPr lang="en-US" altLang="zh-CN"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𝑆</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𝑥</m:t>
                          </m:r>
                          <m:r>
                            <a:rPr lang="en-US" altLang="zh-CN" i="1">
                              <a:latin typeface="Cambria Math" panose="02040503050406030204" pitchFamily="18" charset="0"/>
                            </a:rPr>
                            <m:t>=1</m:t>
                          </m:r>
                        </m:sub>
                        <m:sup>
                          <m:r>
                            <a:rPr lang="en-US" altLang="zh-CN" i="1">
                              <a:latin typeface="Cambria Math" panose="02040503050406030204" pitchFamily="18" charset="0"/>
                            </a:rPr>
                            <m:t>𝑖</m:t>
                          </m:r>
                        </m:sup>
                        <m:e>
                          <m:r>
                            <a:rPr lang="en-US" altLang="zh-CN" i="1">
                              <a:latin typeface="Cambria Math" panose="02040503050406030204" pitchFamily="18" charset="0"/>
                            </a:rPr>
                            <m:t> </m:t>
                          </m:r>
                        </m:e>
                      </m:nary>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𝑦</m:t>
                          </m:r>
                          <m:r>
                            <a:rPr lang="en-US" altLang="zh-CN" i="1">
                              <a:latin typeface="Cambria Math" panose="02040503050406030204" pitchFamily="18" charset="0"/>
                            </a:rPr>
                            <m:t>=1</m:t>
                          </m:r>
                        </m:sub>
                        <m:sup>
                          <m:r>
                            <a:rPr lang="en-US" altLang="zh-CN" i="1">
                              <a:latin typeface="Cambria Math" panose="02040503050406030204" pitchFamily="18" charset="0"/>
                            </a:rPr>
                            <m:t>𝑖</m:t>
                          </m:r>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e>
                      </m:nary>
                    </m:oMath>
                  </m:oMathPara>
                </a14:m>
                <a:endParaRPr lang="en-US" altLang="zh-CN" i="1"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zh-CN" b="0" i="0">
                          <a:latin typeface="Cambria Math" panose="02040503050406030204" pitchFamily="18" charset="0"/>
                        </a:rPr>
                        <m:t>=</m:t>
                      </m:r>
                      <m:r>
                        <m:rPr>
                          <m:sty m:val="p"/>
                        </m:rPr>
                        <a:rPr lang="en-US" altLang="zh-CN">
                          <a:latin typeface="Cambria Math" panose="02040503050406030204" pitchFamily="18" charset="0"/>
                        </a:rPr>
                        <m:t>S</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e>
                      </m:d>
                      <m:r>
                        <a:rPr lang="en-US" altLang="zh-CN" i="1">
                          <a:latin typeface="Cambria Math" panose="02040503050406030204" pitchFamily="18" charset="0"/>
                        </a:rPr>
                        <m:t>+</m:t>
                      </m:r>
                      <m:r>
                        <m:rPr>
                          <m:sty m:val="p"/>
                        </m:rPr>
                        <a:rPr lang="en-US" altLang="zh-CN">
                          <a:latin typeface="Cambria Math" panose="02040503050406030204" pitchFamily="18" charset="0"/>
                        </a:rPr>
                        <m:t>S</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e>
                      </m:d>
                      <m:r>
                        <a:rPr lang="en-US" altLang="zh-CN" i="1">
                          <a:latin typeface="Cambria Math" panose="02040503050406030204" pitchFamily="18" charset="0"/>
                        </a:rPr>
                        <m:t>−</m:t>
                      </m:r>
                      <m:r>
                        <m:rPr>
                          <m:sty m:val="p"/>
                        </m:rPr>
                        <a:rPr lang="en-US" altLang="zh-CN">
                          <a:latin typeface="Cambria Math" panose="02040503050406030204" pitchFamily="18" charset="0"/>
                        </a:rPr>
                        <m:t>S</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𝐴</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m:oMathPara>
                </a14:m>
                <a:endParaRPr lang="zh-CN" altLang="zh-CN" dirty="0"/>
              </a:p>
              <a:p>
                <a:pPr>
                  <a:lnSpc>
                    <a:spcPct val="100000"/>
                  </a:lnSpc>
                  <a:spcBef>
                    <a:spcPts val="1200"/>
                  </a:spcBef>
                </a:pPr>
                <a:r>
                  <a:rPr lang="zh-CN" altLang="en-US" dirty="0"/>
                  <a:t>区间和，以</a:t>
                </a:r>
                <a:r>
                  <a:rPr lang="zh-CN" altLang="zh-CN" dirty="0"/>
                  <a:t>边长为</a:t>
                </a:r>
                <a:r>
                  <a:rPr lang="zh-CN" altLang="en-US" dirty="0"/>
                  <a:t> </a:t>
                </a:r>
                <a14:m>
                  <m:oMath xmlns:m="http://schemas.openxmlformats.org/officeDocument/2006/math">
                    <m:r>
                      <a:rPr lang="en-US" altLang="zh-CN" i="1">
                        <a:latin typeface="Cambria Math" panose="02040503050406030204" pitchFamily="18" charset="0"/>
                      </a:rPr>
                      <m:t>𝑅</m:t>
                    </m:r>
                  </m:oMath>
                </a14:m>
                <a:r>
                  <a:rPr lang="zh-CN" altLang="en-US" dirty="0"/>
                  <a:t> </a:t>
                </a:r>
                <a:r>
                  <a:rPr lang="zh-CN" altLang="zh-CN" dirty="0"/>
                  <a:t>的正方形</a:t>
                </a:r>
                <a:r>
                  <a:rPr lang="zh-CN" altLang="en-US" dirty="0"/>
                  <a:t>为例：</a:t>
                </a:r>
                <a:endParaRPr lang="zh-CN" altLang="zh-CN"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+1</m:t>
                          </m:r>
                        </m:sub>
                        <m:sup>
                          <m:r>
                            <a:rPr lang="en-US" altLang="zh-CN" i="1">
                              <a:latin typeface="Cambria Math" panose="02040503050406030204" pitchFamily="18" charset="0"/>
                            </a:rPr>
                            <m:t>𝑖</m:t>
                          </m:r>
                        </m:sup>
                        <m:e>
                          <m:r>
                            <a:rPr lang="en-US" altLang="zh-CN" i="1">
                              <a:latin typeface="Cambria Math" panose="02040503050406030204" pitchFamily="18" charset="0"/>
                            </a:rPr>
                            <m:t> </m:t>
                          </m:r>
                        </m:e>
                      </m:nary>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+1</m:t>
                          </m:r>
                        </m:sub>
                        <m:sup>
                          <m:r>
                            <a:rPr lang="en-US" altLang="zh-CN" i="1">
                              <a:latin typeface="Cambria Math" panose="02040503050406030204" pitchFamily="18" charset="0"/>
                            </a:rPr>
                            <m:t>𝑖</m:t>
                          </m:r>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e>
                      </m:nary>
                    </m:oMath>
                  </m:oMathPara>
                </a14:m>
                <a:endParaRPr lang="en-US" altLang="zh-CN" i="1"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𝑆</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𝑆</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𝑆</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𝑅</m:t>
                          </m:r>
                        </m:e>
                      </m:d>
                      <m:r>
                        <a:rPr lang="en-US" altLang="zh-CN" i="1">
                          <a:latin typeface="Cambria Math" panose="02040503050406030204" pitchFamily="18" charset="0"/>
                        </a:rPr>
                        <m:t>+</m:t>
                      </m:r>
                      <m:r>
                        <a:rPr lang="en-US" altLang="zh-CN" i="1">
                          <a:latin typeface="Cambria Math" panose="02040503050406030204" pitchFamily="18" charset="0"/>
                        </a:rPr>
                        <m:t>𝑆</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𝑅</m:t>
                          </m:r>
                        </m:e>
                      </m:d>
                    </m:oMath>
                  </m:oMathPara>
                </a14:m>
                <a:endParaRPr kumimoji="1" lang="en-US" altLang="zh-CN" dirty="0"/>
              </a:p>
              <a:p>
                <a:pPr>
                  <a:lnSpc>
                    <a:spcPct val="150000"/>
                  </a:lnSpc>
                  <a:spcBef>
                    <a:spcPts val="1200"/>
                  </a:spcBef>
                </a:pPr>
                <a14:m>
                  <m:oMath xmlns:m="http://schemas.openxmlformats.org/officeDocument/2006/math">
                    <m:r>
                      <a:rPr kumimoji="1" lang="en-US" altLang="zh-CN" i="1">
                        <a:latin typeface="Cambria Math" panose="02040503050406030204" pitchFamily="18" charset="0"/>
                      </a:rPr>
                      <m:t>𝑂</m:t>
                    </m:r>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b="0" i="1">
                            <a:latin typeface="Cambria Math" panose="02040503050406030204" pitchFamily="18" charset="0"/>
                          </a:rPr>
                          <m:t>𝑁</m:t>
                        </m:r>
                      </m:e>
                      <m:sup>
                        <m:r>
                          <a:rPr kumimoji="1" lang="en-US" altLang="zh-CN" b="0" i="1">
                            <a:latin typeface="Cambria Math" panose="02040503050406030204" pitchFamily="18" charset="0"/>
                          </a:rPr>
                          <m:t>2</m:t>
                        </m:r>
                      </m:sup>
                    </m:sSup>
                    <m:r>
                      <a:rPr kumimoji="1" lang="en-US" altLang="zh-CN" i="1">
                        <a:latin typeface="Cambria Math" panose="02040503050406030204" pitchFamily="18" charset="0"/>
                      </a:rPr>
                      <m:t>)</m:t>
                    </m:r>
                  </m:oMath>
                </a14:m>
                <a:r>
                  <a:rPr kumimoji="1" lang="zh-CN" altLang="en-US" dirty="0"/>
                  <a:t>递推求出二维前缀和，</a:t>
                </a:r>
                <a:r>
                  <a:rPr kumimoji="1" lang="en-US" altLang="zh-CN" dirty="0"/>
                  <a:t> </a:t>
                </a:r>
                <a14:m>
                  <m:oMath xmlns:m="http://schemas.openxmlformats.org/officeDocument/2006/math">
                    <m:r>
                      <a:rPr kumimoji="1" lang="en-US" altLang="zh-CN" i="1">
                        <a:latin typeface="Cambria Math" panose="02040503050406030204" pitchFamily="18" charset="0"/>
                      </a:rPr>
                      <m:t>𝑂</m:t>
                    </m:r>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𝑁</m:t>
                        </m:r>
                      </m:e>
                      <m:sup>
                        <m:r>
                          <a:rPr kumimoji="1" lang="en-US" altLang="zh-CN" i="1">
                            <a:latin typeface="Cambria Math" panose="02040503050406030204" pitchFamily="18" charset="0"/>
                          </a:rPr>
                          <m:t>2</m:t>
                        </m:r>
                      </m:sup>
                    </m:sSup>
                    <m:r>
                      <a:rPr kumimoji="1" lang="en-US" altLang="zh-CN" i="1">
                        <a:latin typeface="Cambria Math" panose="02040503050406030204" pitchFamily="18" charset="0"/>
                      </a:rPr>
                      <m:t>)</m:t>
                    </m:r>
                  </m:oMath>
                </a14:m>
                <a:r>
                  <a:rPr kumimoji="1" lang="zh-CN" altLang="en-US" dirty="0"/>
                  <a:t>枚举边长为 </a:t>
                </a:r>
                <a14:m>
                  <m:oMath xmlns:m="http://schemas.openxmlformats.org/officeDocument/2006/math">
                    <m:r>
                      <a:rPr kumimoji="1" lang="en-US" altLang="zh-CN" i="1">
                        <a:latin typeface="Cambria Math" panose="02040503050406030204" pitchFamily="18" charset="0"/>
                      </a:rPr>
                      <m:t>𝑅</m:t>
                    </m:r>
                  </m:oMath>
                </a14:m>
                <a:r>
                  <a:rPr kumimoji="1" lang="zh-CN" altLang="en-US" dirty="0"/>
                  <a:t> 的正方形</a:t>
                </a:r>
                <a:r>
                  <a:rPr kumimoji="1" lang="zh-CN" altLang="en-US" dirty="0" smtClean="0"/>
                  <a:t>右</a:t>
                </a:r>
                <a:r>
                  <a:rPr kumimoji="1" lang="zh-CN" altLang="en-US" dirty="0"/>
                  <a:t>上</a:t>
                </a:r>
                <a:r>
                  <a:rPr kumimoji="1" lang="zh-CN" altLang="en-US" dirty="0" smtClean="0"/>
                  <a:t>角</a:t>
                </a:r>
                <a:r>
                  <a:rPr kumimoji="1" lang="zh-CN" altLang="en-US" dirty="0"/>
                  <a:t>坐标 </a:t>
                </a:r>
                <a14:m>
                  <m:oMath xmlns:m="http://schemas.openxmlformats.org/officeDocument/2006/math">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𝑗</m:t>
                    </m:r>
                    <m:r>
                      <a:rPr kumimoji="1" lang="en-US" altLang="zh-CN" i="1">
                        <a:latin typeface="Cambria Math" panose="02040503050406030204" pitchFamily="18" charset="0"/>
                      </a:rPr>
                      <m:t>)</m:t>
                    </m:r>
                  </m:oMath>
                </a14:m>
                <a:r>
                  <a:rPr kumimoji="1" lang="zh-CN" altLang="en-US" dirty="0"/>
                  <a:t>，即可 </a:t>
                </a:r>
                <a14:m>
                  <m:oMath xmlns:m="http://schemas.openxmlformats.org/officeDocument/2006/math">
                    <m:r>
                      <a:rPr kumimoji="1" lang="en-US" altLang="zh-CN" i="1">
                        <a:latin typeface="Cambria Math" panose="02040503050406030204" pitchFamily="18" charset="0"/>
                      </a:rPr>
                      <m:t>𝑂</m:t>
                    </m:r>
                    <m:r>
                      <a:rPr kumimoji="1" lang="en-US" altLang="zh-CN" i="1">
                        <a:latin typeface="Cambria Math" panose="02040503050406030204" pitchFamily="18" charset="0"/>
                      </a:rPr>
                      <m:t>(1)</m:t>
                    </m:r>
                  </m:oMath>
                </a14:m>
                <a:r>
                  <a:rPr kumimoji="1" lang="zh-CN" altLang="en-US" dirty="0"/>
                  <a:t> 计算正方形内的值之和。</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l="-1465" t="-800"/>
                </a:stretch>
              </a:blipFill>
            </p:spPr>
            <p:txBody>
              <a:bodyPr/>
              <a:lstStyle/>
              <a:p>
                <a:r>
                  <a:rPr lang="zh-CN" altLang="en-US">
                    <a:noFill/>
                  </a:rPr>
                  <a:t> </a:t>
                </a:r>
                <a:endParaRPr lang="zh-CN" altLang="en-US">
                  <a:noFill/>
                </a:endParaRPr>
              </a:p>
            </p:txBody>
          </p:sp>
        </mc:Fallback>
      </mc:AlternateContent>
      <p:sp>
        <p:nvSpPr>
          <p:cNvPr id="6" name="灯片编号占位符 5"/>
          <p:cNvSpPr>
            <a:spLocks noGrp="1"/>
          </p:cNvSpPr>
          <p:nvPr>
            <p:ph type="sldNum" sz="quarter" idx="12"/>
          </p:nvPr>
        </p:nvSpPr>
        <p:spPr/>
        <p:txBody>
          <a:body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核心代码</a:t>
            </a:r>
            <a:endParaRPr lang="zh-CN" altLang="en-US"/>
          </a:p>
        </p:txBody>
      </p:sp>
      <p:sp>
        <p:nvSpPr>
          <p:cNvPr id="3" name="内容占位符 2"/>
          <p:cNvSpPr>
            <a:spLocks noGrp="1"/>
          </p:cNvSpPr>
          <p:nvPr>
            <p:ph idx="1"/>
          </p:nvPr>
        </p:nvSpPr>
        <p:spPr/>
        <p:txBody>
          <a:bodyPr>
            <a:noAutofit/>
          </a:bodyPr>
          <a:p>
            <a:r>
              <a:rPr lang="zh-CN" altLang="en-US"/>
              <a:t>for(i=1; i&lt;=n; i++){</a:t>
            </a:r>
            <a:endParaRPr lang="zh-CN" altLang="en-US"/>
          </a:p>
          <a:p>
            <a:r>
              <a:rPr lang="zh-CN" altLang="en-US"/>
              <a:t>        scanf("%d%d%d",&amp;x,&amp;y,&amp;z);</a:t>
            </a:r>
            <a:endParaRPr lang="zh-CN" altLang="en-US"/>
          </a:p>
          <a:p>
            <a:r>
              <a:rPr lang="zh-CN" altLang="en-US"/>
              <a:t>        </a:t>
            </a:r>
            <a:r>
              <a:rPr>
                <a:sym typeface="+mn-ea"/>
              </a:rPr>
              <a:t>f[</a:t>
            </a:r>
            <a:r>
              <a:rPr lang="en-US" altLang="zh-CN">
                <a:sym typeface="+mn-ea"/>
              </a:rPr>
              <a:t>++</a:t>
            </a:r>
            <a:r>
              <a:rPr>
                <a:sym typeface="+mn-ea"/>
              </a:rPr>
              <a:t>x][</a:t>
            </a:r>
            <a:r>
              <a:rPr lang="en-US" altLang="zh-CN">
                <a:sym typeface="+mn-ea"/>
              </a:rPr>
              <a:t>++</a:t>
            </a:r>
            <a:r>
              <a:rPr>
                <a:sym typeface="+mn-ea"/>
              </a:rPr>
              <a:t>y]=z;</a:t>
            </a:r>
            <a:r>
              <a:rPr lang="en-US" altLang="zh-CN"/>
              <a:t>			//</a:t>
            </a:r>
            <a:r>
              <a:t>可能涉及到</a:t>
            </a:r>
            <a:r>
              <a:rPr lang="en-US" altLang="zh-CN"/>
              <a:t>0</a:t>
            </a:r>
            <a:r>
              <a:t>行</a:t>
            </a:r>
            <a:r>
              <a:rPr lang="en-US" altLang="zh-CN"/>
              <a:t>0</a:t>
            </a:r>
            <a:r>
              <a:t>列，为避免负数下标访问，统一偏正</a:t>
            </a:r>
            <a:r>
              <a:rPr lang="en-US" altLang="zh-CN"/>
              <a:t>1</a:t>
            </a:r>
            <a:r>
              <a:rPr lang="zh-CN" altLang="en-US"/>
              <a:t>        </a:t>
            </a:r>
            <a:endParaRPr lang="zh-CN" altLang="en-US"/>
          </a:p>
          <a:p>
            <a:r>
              <a:rPr lang="zh-CN" altLang="en-US"/>
              <a:t>        r=max(r,x);</a:t>
            </a:r>
            <a:r>
              <a:rPr lang="en-US" altLang="zh-CN"/>
              <a:t>			//</a:t>
            </a:r>
            <a:r>
              <a:t>最大行数，不超过</a:t>
            </a:r>
            <a:r>
              <a:rPr lang="en-US" altLang="zh-CN"/>
              <a:t>5000</a:t>
            </a:r>
            <a:endParaRPr lang="zh-CN" altLang="en-US"/>
          </a:p>
          <a:p>
            <a:r>
              <a:rPr lang="zh-CN" altLang="en-US"/>
              <a:t>        c=max(c,y);</a:t>
            </a:r>
            <a:r>
              <a:rPr lang="en-US" altLang="zh-CN"/>
              <a:t>			//</a:t>
            </a:r>
            <a:r>
              <a:t>最大列数，不超过</a:t>
            </a:r>
            <a:r>
              <a:rPr lang="en-US" altLang="zh-CN"/>
              <a:t>5000</a:t>
            </a:r>
            <a:endParaRPr lang="zh-CN" altLang="en-US"/>
          </a:p>
          <a:p>
            <a:r>
              <a:rPr lang="zh-CN" altLang="en-US"/>
              <a:t>}</a:t>
            </a:r>
            <a:endParaRPr lang="zh-CN" altLang="en-US"/>
          </a:p>
          <a:p>
            <a:r>
              <a:rPr lang="zh-CN" altLang="en-US"/>
              <a:t>for(i=1; i&lt;=r; i++)</a:t>
            </a:r>
            <a:endParaRPr lang="zh-CN" altLang="en-US"/>
          </a:p>
          <a:p>
            <a:r>
              <a:rPr lang="zh-CN" altLang="en-US"/>
              <a:t>        for(j=1; j&lt;=c; j++)</a:t>
            </a:r>
            <a:endParaRPr lang="zh-CN" altLang="en-US"/>
          </a:p>
          <a:p>
            <a:r>
              <a:rPr lang="zh-CN" altLang="en-US"/>
              <a:t>            f[i][j]=f[i-1][j]+f[i][j-1]-f[i-1][j-1]+f[i][j];</a:t>
            </a:r>
            <a:endParaRPr lang="zh-CN" altLang="en-US"/>
          </a:p>
          <a:p>
            <a:r>
              <a:rPr lang="zh-CN" altLang="en-US"/>
              <a:t>for(i=</a:t>
            </a:r>
            <a:r>
              <a:rPr lang="en-US" altLang="zh-CN"/>
              <a:t>R</a:t>
            </a:r>
            <a:r>
              <a:rPr lang="zh-CN" altLang="en-US"/>
              <a:t>; i&lt;=r; i++)</a:t>
            </a:r>
            <a:r>
              <a:rPr lang="en-US" altLang="zh-CN"/>
              <a:t>				</a:t>
            </a:r>
            <a:endParaRPr lang="zh-CN" altLang="en-US"/>
          </a:p>
          <a:p>
            <a:r>
              <a:rPr lang="zh-CN" altLang="en-US"/>
              <a:t>        for(j=</a:t>
            </a:r>
            <a:r>
              <a:rPr lang="en-US" altLang="zh-CN"/>
              <a:t>R</a:t>
            </a:r>
            <a:r>
              <a:rPr lang="zh-CN" altLang="en-US"/>
              <a:t>; j&lt;=c; j++)</a:t>
            </a:r>
            <a:endParaRPr lang="zh-CN" altLang="en-US"/>
          </a:p>
          <a:p>
            <a:r>
              <a:rPr lang="zh-CN" altLang="en-US"/>
              <a:t>            ans=max(ans,f[i][j]-f[i][j-</a:t>
            </a:r>
            <a:r>
              <a:rPr lang="en-US" altLang="zh-CN"/>
              <a:t>R</a:t>
            </a:r>
            <a:r>
              <a:rPr lang="zh-CN" altLang="en-US"/>
              <a:t>]-f[i-</a:t>
            </a:r>
            <a:r>
              <a:rPr lang="en-US" altLang="zh-CN"/>
              <a:t>R</a:t>
            </a:r>
            <a:r>
              <a:rPr lang="zh-CN" altLang="en-US"/>
              <a:t>][j]+f[i-</a:t>
            </a:r>
            <a:r>
              <a:rPr lang="en-US" altLang="zh-CN"/>
              <a:t>R</a:t>
            </a:r>
            <a:r>
              <a:rPr lang="zh-CN" altLang="en-US"/>
              <a:t>][j-</a:t>
            </a:r>
            <a:r>
              <a:rPr lang="en-US" altLang="zh-CN"/>
              <a:t>R</a:t>
            </a:r>
            <a:r>
              <a:rPr lang="zh-CN" altLang="en-US"/>
              <a:t>]);</a:t>
            </a:r>
            <a:r>
              <a:rPr lang="en-US" altLang="zh-CN"/>
              <a:t>	</a:t>
            </a:r>
            <a:endParaRPr lang="en-US" altLang="zh-CN"/>
          </a:p>
          <a:p>
            <a:r>
              <a:rPr lang="en-US" altLang="zh-CN"/>
              <a:t>//</a:t>
            </a:r>
            <a:r>
              <a:rPr>
                <a:sym typeface="+mn-ea"/>
              </a:rPr>
              <a:t>目标位于爆破正方形的边上，该目标不会被摧毁，故边长为</a:t>
            </a:r>
            <a:r>
              <a:rPr lang="en-US" altLang="zh-CN">
                <a:sym typeface="+mn-ea"/>
              </a:rPr>
              <a:t>R</a:t>
            </a:r>
            <a:r>
              <a:rPr>
                <a:sym typeface="+mn-ea"/>
              </a:rPr>
              <a:t>的正方形最多只能框住边长为</a:t>
            </a:r>
            <a:r>
              <a:rPr lang="en-US" altLang="zh-CN">
                <a:sym typeface="+mn-ea"/>
              </a:rPr>
              <a:t>R-1</a:t>
            </a:r>
            <a:r>
              <a:rPr>
                <a:sym typeface="+mn-ea"/>
              </a:rPr>
              <a:t>的正方形</a:t>
            </a:r>
            <a:endParaRPr>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差分</a:t>
            </a:r>
            <a:endParaRPr kumimoji="1"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ele attr="{A0E850A7-B2F4-B34B-AD34-71D6AADAAB6F}"/>
                  </a:ext>
                </a:extLst>
              </p:cNvPr>
              <p:cNvSpPr>
                <a:spLocks noGrp="1"/>
              </p:cNvSpPr>
              <p:nvPr>
                <p:ph idx="1"/>
              </p:nvPr>
            </p:nvSpPr>
            <p:spPr/>
            <p:txBody>
              <a:bodyPr>
                <a:normAutofit/>
              </a:bodyPr>
              <a:lstStyle/>
              <a:p>
                <a:pPr>
                  <a:lnSpc>
                    <a:spcPct val="150000"/>
                  </a:lnSpc>
                  <a:spcBef>
                    <a:spcPts val="1200"/>
                  </a:spcBef>
                </a:pPr>
                <a:r>
                  <a:rPr kumimoji="1" lang="zh-CN" altLang="en-US"/>
                  <a:t>对于一个序列</a:t>
                </a:r>
                <a:r>
                  <a:rPr kumimoji="1" lang="en-US" altLang="zh-CN"/>
                  <a:t> </a:t>
                </a:r>
                <a14:m>
                  <m:oMath xmlns:m="http://schemas.openxmlformats.org/officeDocument/2006/math">
                    <m:r>
                      <a:rPr kumimoji="1" lang="en-US" altLang="zh-CN" i="1">
                        <a:latin typeface="Cambria Math" panose="02040503050406030204" pitchFamily="18" charset="0"/>
                      </a:rPr>
                      <m:t>𝐴</m:t>
                    </m:r>
                  </m:oMath>
                </a14:m>
                <a:r>
                  <a:rPr kumimoji="1" lang="zh-CN" altLang="en-US"/>
                  <a:t>，定义基于 </a:t>
                </a:r>
                <a14:m>
                  <m:oMath xmlns:m="http://schemas.openxmlformats.org/officeDocument/2006/math">
                    <m:r>
                      <a:rPr kumimoji="1" lang="en-US" altLang="zh-CN" i="1">
                        <a:latin typeface="Cambria Math" panose="02040503050406030204" pitchFamily="18" charset="0"/>
                      </a:rPr>
                      <m:t>𝐴</m:t>
                    </m:r>
                  </m:oMath>
                </a14:m>
                <a:r>
                  <a:rPr kumimoji="1" lang="zh-CN" altLang="en-US"/>
                  <a:t> 的差分序列 </a:t>
                </a:r>
                <a14:m>
                  <m:oMath xmlns:m="http://schemas.openxmlformats.org/officeDocument/2006/math">
                    <m:r>
                      <a:rPr kumimoji="1" lang="en-US" altLang="zh-CN" i="1">
                        <a:latin typeface="Cambria Math" panose="02040503050406030204" pitchFamily="18" charset="0"/>
                      </a:rPr>
                      <m:t>𝐵</m:t>
                    </m:r>
                  </m:oMath>
                </a14:m>
                <a:r>
                  <a:rPr kumimoji="1" lang="zh-CN" altLang="en-US"/>
                  <a:t>：</a:t>
                </a:r>
                <a:endParaRPr kumimoji="1" lang="en" altLang="zh-CN" i="1">
                  <a:latin typeface="Cambria Math" panose="02040503050406030204" pitchFamily="18" charset="0"/>
                </a:endParaRPr>
              </a:p>
              <a:p>
                <a:pPr marL="0" indent="0">
                  <a:lnSpc>
                    <a:spcPct val="150000"/>
                  </a:lnSpc>
                  <a:spcBef>
                    <a:spcPts val="1200"/>
                  </a:spcBef>
                  <a:buNone/>
                </a:pPr>
                <a14:m>
                  <m:oMathPara xmlns:m="http://schemas.openxmlformats.org/officeDocument/2006/math">
                    <m:oMathParaPr>
                      <m:jc m:val="centerGroup"/>
                    </m:oMathParaPr>
                    <m:oMath xmlns:m="http://schemas.openxmlformats.org/officeDocument/2006/math">
                      <m:r>
                        <a:rPr kumimoji="1" lang="en" altLang="zh-CN" i="1">
                          <a:latin typeface="Cambria Math" panose="02040503050406030204" pitchFamily="18" charset="0"/>
                        </a:rPr>
                        <m:t>𝐵</m:t>
                      </m:r>
                      <m:r>
                        <a:rPr kumimoji="1" lang="en" altLang="zh-CN" i="1">
                          <a:latin typeface="Cambria Math" panose="02040503050406030204" pitchFamily="18" charset="0"/>
                        </a:rPr>
                        <m:t>[1]=</m:t>
                      </m:r>
                      <m:r>
                        <a:rPr kumimoji="1" lang="en" altLang="zh-CN" i="1">
                          <a:latin typeface="Cambria Math" panose="02040503050406030204" pitchFamily="18" charset="0"/>
                        </a:rPr>
                        <m:t>𝐴</m:t>
                      </m:r>
                      <m:r>
                        <a:rPr kumimoji="1" lang="en" altLang="zh-CN" i="1">
                          <a:latin typeface="Cambria Math" panose="02040503050406030204" pitchFamily="18" charset="0"/>
                        </a:rPr>
                        <m:t>[1],  </m:t>
                      </m:r>
                      <m:r>
                        <a:rPr kumimoji="1" lang="en" altLang="zh-CN" i="1">
                          <a:latin typeface="Cambria Math" panose="02040503050406030204" pitchFamily="18" charset="0"/>
                        </a:rPr>
                        <m:t>𝐵</m:t>
                      </m:r>
                      <m:r>
                        <a:rPr kumimoji="1" lang="en" altLang="zh-CN" i="1">
                          <a:latin typeface="Cambria Math" panose="02040503050406030204" pitchFamily="18" charset="0"/>
                        </a:rPr>
                        <m:t>[</m:t>
                      </m:r>
                      <m:r>
                        <a:rPr kumimoji="1" lang="en" altLang="zh-CN" i="1">
                          <a:latin typeface="Cambria Math" panose="02040503050406030204" pitchFamily="18" charset="0"/>
                        </a:rPr>
                        <m:t>𝑖</m:t>
                      </m:r>
                      <m:r>
                        <a:rPr kumimoji="1" lang="en" altLang="zh-CN" i="1">
                          <a:latin typeface="Cambria Math" panose="02040503050406030204" pitchFamily="18" charset="0"/>
                        </a:rPr>
                        <m:t>]=</m:t>
                      </m:r>
                      <m:r>
                        <a:rPr kumimoji="1" lang="en" altLang="zh-CN" i="1">
                          <a:latin typeface="Cambria Math" panose="02040503050406030204" pitchFamily="18" charset="0"/>
                        </a:rPr>
                        <m:t>𝐴</m:t>
                      </m:r>
                      <m:r>
                        <a:rPr kumimoji="1" lang="en" altLang="zh-CN" i="1">
                          <a:latin typeface="Cambria Math" panose="02040503050406030204" pitchFamily="18" charset="0"/>
                        </a:rPr>
                        <m:t>[</m:t>
                      </m:r>
                      <m:r>
                        <a:rPr kumimoji="1" lang="en" altLang="zh-CN" i="1">
                          <a:latin typeface="Cambria Math" panose="02040503050406030204" pitchFamily="18" charset="0"/>
                        </a:rPr>
                        <m:t>𝑖</m:t>
                      </m:r>
                      <m:r>
                        <a:rPr kumimoji="1" lang="en" altLang="zh-CN" i="1">
                          <a:latin typeface="Cambria Math" panose="02040503050406030204" pitchFamily="18" charset="0"/>
                        </a:rPr>
                        <m:t>]−</m:t>
                      </m:r>
                      <m:r>
                        <a:rPr kumimoji="1" lang="en" altLang="zh-CN" i="1">
                          <a:latin typeface="Cambria Math" panose="02040503050406030204" pitchFamily="18" charset="0"/>
                        </a:rPr>
                        <m:t>𝐴</m:t>
                      </m:r>
                      <m:r>
                        <a:rPr kumimoji="1" lang="en" altLang="zh-CN" i="1">
                          <a:latin typeface="Cambria Math" panose="02040503050406030204" pitchFamily="18" charset="0"/>
                        </a:rPr>
                        <m:t>[</m:t>
                      </m:r>
                      <m:r>
                        <a:rPr kumimoji="1" lang="en" altLang="zh-CN" i="1">
                          <a:latin typeface="Cambria Math" panose="02040503050406030204" pitchFamily="18" charset="0"/>
                        </a:rPr>
                        <m:t>𝑖</m:t>
                      </m:r>
                      <m:r>
                        <a:rPr kumimoji="1" lang="en" altLang="zh-CN" i="1">
                          <a:latin typeface="Cambria Math" panose="02040503050406030204" pitchFamily="18" charset="0"/>
                        </a:rPr>
                        <m:t>−1]   (2≤</m:t>
                      </m:r>
                      <m:r>
                        <a:rPr kumimoji="1" lang="en" altLang="zh-CN" i="1">
                          <a:latin typeface="Cambria Math" panose="02040503050406030204" pitchFamily="18" charset="0"/>
                        </a:rPr>
                        <m:t>𝑖</m:t>
                      </m:r>
                      <m:r>
                        <a:rPr kumimoji="1" lang="en" altLang="zh-CN" i="1">
                          <a:latin typeface="Cambria Math" panose="02040503050406030204" pitchFamily="18" charset="0"/>
                        </a:rPr>
                        <m:t>≤</m:t>
                      </m:r>
                      <m:r>
                        <a:rPr kumimoji="1" lang="en" altLang="zh-CN" i="1">
                          <a:latin typeface="Cambria Math" panose="02040503050406030204" pitchFamily="18" charset="0"/>
                        </a:rPr>
                        <m:t>𝑛</m:t>
                      </m:r>
                      <m:r>
                        <a:rPr kumimoji="1" lang="en" altLang="zh-CN" i="1">
                          <a:latin typeface="Cambria Math" panose="02040503050406030204" pitchFamily="18" charset="0"/>
                        </a:rPr>
                        <m:t>)</m:t>
                      </m:r>
                    </m:oMath>
                  </m:oMathPara>
                </a14:m>
                <a:endParaRPr kumimoji="1" lang="en" altLang="zh-CN"/>
              </a:p>
              <a:p>
                <a:pPr>
                  <a:lnSpc>
                    <a:spcPct val="150000"/>
                  </a:lnSpc>
                  <a:spcBef>
                    <a:spcPts val="1200"/>
                  </a:spcBef>
                </a:pPr>
                <a:r>
                  <a:rPr kumimoji="1" lang="zh-CN" altLang="en-US"/>
                  <a:t>前缀和与差分是互逆运算，差分序列的前缀和序列即原序列 </a:t>
                </a:r>
                <a14:m>
                  <m:oMath xmlns:m="http://schemas.openxmlformats.org/officeDocument/2006/math">
                    <m:r>
                      <a:rPr kumimoji="1" lang="en-US" altLang="zh-CN" i="1">
                        <a:latin typeface="Cambria Math" panose="02040503050406030204" pitchFamily="18" charset="0"/>
                      </a:rPr>
                      <m:t>𝐴</m:t>
                    </m:r>
                  </m:oMath>
                </a14:m>
                <a:r>
                  <a:rPr kumimoji="1" lang="zh-CN" altLang="en-US"/>
                  <a:t>，而前缀和序列的差分序列也是原序列 </a:t>
                </a:r>
                <a14:m>
                  <m:oMath xmlns:m="http://schemas.openxmlformats.org/officeDocument/2006/math">
                    <m:r>
                      <a:rPr kumimoji="1" lang="en-US" altLang="zh-CN" i="1">
                        <a:latin typeface="Cambria Math" panose="02040503050406030204" pitchFamily="18" charset="0"/>
                      </a:rPr>
                      <m:t>𝐴</m:t>
                    </m:r>
                  </m:oMath>
                </a14:m>
                <a:r>
                  <a:rPr kumimoji="1" lang="zh-CN" altLang="en-US"/>
                  <a:t>。</a:t>
                </a:r>
                <a:endParaRPr kumimoji="1" lang="en-US" altLang="zh-CN"/>
              </a:p>
              <a:p>
                <a:pPr>
                  <a:lnSpc>
                    <a:spcPct val="150000"/>
                  </a:lnSpc>
                  <a:spcBef>
                    <a:spcPts val="1200"/>
                  </a:spcBef>
                </a:pPr>
                <a:r>
                  <a:rPr kumimoji="1" lang="zh-CN" altLang="en-US"/>
                  <a:t>把序列 </a:t>
                </a:r>
                <a14:m>
                  <m:oMath xmlns:m="http://schemas.openxmlformats.org/officeDocument/2006/math">
                    <m:r>
                      <a:rPr kumimoji="1" lang="en" altLang="zh-CN" i="1">
                        <a:latin typeface="Cambria Math" panose="02040503050406030204" pitchFamily="18" charset="0"/>
                      </a:rPr>
                      <m:t>𝐴</m:t>
                    </m:r>
                  </m:oMath>
                </a14:m>
                <a:r>
                  <a:rPr kumimoji="1" lang="zh-CN" altLang="en-US"/>
                  <a:t> 的区间 </a:t>
                </a:r>
                <a14:m>
                  <m:oMath xmlns:m="http://schemas.openxmlformats.org/officeDocument/2006/math">
                    <m:r>
                      <a:rPr kumimoji="1" lang="en-US" altLang="zh-CN" i="1">
                        <a:latin typeface="Cambria Math" panose="02040503050406030204" pitchFamily="18" charset="0"/>
                      </a:rPr>
                      <m:t>[</m:t>
                    </m:r>
                    <m:r>
                      <a:rPr kumimoji="1" lang="en-US" altLang="zh-CN" i="1">
                        <a:latin typeface="Cambria Math" panose="02040503050406030204" pitchFamily="18" charset="0"/>
                      </a:rPr>
                      <m:t>𝑙</m:t>
                    </m:r>
                    <m:r>
                      <a:rPr kumimoji="1" lang="en-US" altLang="zh-CN" i="1">
                        <a:latin typeface="Cambria Math" panose="02040503050406030204" pitchFamily="18" charset="0"/>
                      </a:rPr>
                      <m:t>,</m:t>
                    </m:r>
                    <m:r>
                      <a:rPr kumimoji="1" lang="en-US" altLang="zh-CN" i="1">
                        <a:latin typeface="Cambria Math" panose="02040503050406030204" pitchFamily="18" charset="0"/>
                      </a:rPr>
                      <m:t>𝑟</m:t>
                    </m:r>
                    <m:r>
                      <a:rPr kumimoji="1" lang="en-US" altLang="zh-CN" i="1">
                        <a:latin typeface="Cambria Math" panose="02040503050406030204" pitchFamily="18" charset="0"/>
                      </a:rPr>
                      <m:t>]</m:t>
                    </m:r>
                  </m:oMath>
                </a14:m>
                <a:r>
                  <a:rPr kumimoji="1" lang="zh-CN" altLang="en-US"/>
                  <a:t> 加 </a:t>
                </a:r>
                <a14:m>
                  <m:oMath xmlns:m="http://schemas.openxmlformats.org/officeDocument/2006/math">
                    <m:r>
                      <a:rPr kumimoji="1" lang="en" altLang="zh-CN" i="1">
                        <a:latin typeface="Cambria Math" panose="02040503050406030204" pitchFamily="18" charset="0"/>
                      </a:rPr>
                      <m:t>𝑑</m:t>
                    </m:r>
                  </m:oMath>
                </a14:m>
                <a:r>
                  <a:rPr kumimoji="1" lang="en" altLang="zh-CN"/>
                  <a:t> (</a:t>
                </a:r>
                <a:r>
                  <a:rPr kumimoji="1" lang="zh-CN" altLang="en-US"/>
                  <a:t>区间修改</a:t>
                </a:r>
                <a:r>
                  <a:rPr kumimoji="1" lang="en-US" altLang="zh-CN"/>
                  <a:t>)</a:t>
                </a:r>
                <a:r>
                  <a:rPr kumimoji="1" lang="zh-CN" altLang="en-US"/>
                  <a:t>，其差分序列 </a:t>
                </a:r>
                <a14:m>
                  <m:oMath xmlns:m="http://schemas.openxmlformats.org/officeDocument/2006/math">
                    <m:r>
                      <a:rPr kumimoji="1" lang="en" altLang="zh-CN" i="1">
                        <a:latin typeface="Cambria Math" panose="02040503050406030204" pitchFamily="18" charset="0"/>
                      </a:rPr>
                      <m:t>𝐵</m:t>
                    </m:r>
                  </m:oMath>
                </a14:m>
                <a:r>
                  <a:rPr kumimoji="1" lang="zh-CN" altLang="en-US"/>
                  <a:t> 则变为 </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a:latin typeface="Cambria Math" panose="02040503050406030204" pitchFamily="18" charset="0"/>
                          </a:rPr>
                          <m:t>𝐵</m:t>
                        </m:r>
                      </m:e>
                      <m:sub>
                        <m:r>
                          <a:rPr kumimoji="1" lang="en-US" altLang="zh-CN" b="0" i="1">
                            <a:latin typeface="Cambria Math" panose="02040503050406030204" pitchFamily="18" charset="0"/>
                          </a:rPr>
                          <m:t>𝑙</m:t>
                        </m:r>
                      </m:sub>
                    </m:sSub>
                    <m:r>
                      <a:rPr kumimoji="1" lang="en-US" altLang="zh-CN" b="0" i="1">
                        <a:latin typeface="Cambria Math" panose="02040503050406030204" pitchFamily="18" charset="0"/>
                      </a:rPr>
                      <m:t>+</m:t>
                    </m:r>
                    <m:r>
                      <a:rPr kumimoji="1" lang="en-US" altLang="zh-CN" b="0" i="1">
                        <a:latin typeface="Cambria Math" panose="02040503050406030204" pitchFamily="18" charset="0"/>
                      </a:rPr>
                      <m:t>𝑑</m:t>
                    </m:r>
                  </m:oMath>
                </a14:m>
                <a:r>
                  <a:rPr kumimoji="1" lang="en-US" altLang="zh-CN"/>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𝐵</m:t>
                        </m:r>
                      </m:e>
                      <m:sub>
                        <m:r>
                          <a:rPr kumimoji="1" lang="en-US" altLang="zh-CN" b="0" i="1">
                            <a:latin typeface="Cambria Math" panose="02040503050406030204" pitchFamily="18" charset="0"/>
                          </a:rPr>
                          <m:t>𝑟</m:t>
                        </m:r>
                        <m:r>
                          <a:rPr kumimoji="1" lang="en-US" altLang="zh-CN" b="0" i="1">
                            <a:latin typeface="Cambria Math" panose="02040503050406030204" pitchFamily="18" charset="0"/>
                          </a:rPr>
                          <m:t>+1</m:t>
                        </m:r>
                      </m:sub>
                    </m:sSub>
                    <m:r>
                      <a:rPr kumimoji="1" lang="en-US" altLang="zh-CN" b="0" i="1">
                        <a:latin typeface="Cambria Math" panose="02040503050406030204" pitchFamily="18" charset="0"/>
                      </a:rPr>
                      <m:t>−</m:t>
                    </m:r>
                    <m:r>
                      <a:rPr kumimoji="1" lang="en-US" altLang="zh-CN" i="1">
                        <a:latin typeface="Cambria Math" panose="02040503050406030204" pitchFamily="18" charset="0"/>
                      </a:rPr>
                      <m:t>𝑑</m:t>
                    </m:r>
                  </m:oMath>
                </a14:m>
                <a:r>
                  <a:rPr kumimoji="1" lang="en-US" altLang="zh-CN"/>
                  <a:t> </a:t>
                </a:r>
                <a:r>
                  <a:rPr kumimoji="1" lang="zh-CN" altLang="en-US"/>
                  <a:t>，其他元素不变化，即将“区间修改”，变为“单（两）点修改”。</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398" r="-381"/>
                </a:stretch>
              </a:blipFill>
            </p:spPr>
            <p:txBody>
              <a:bodyPr/>
              <a:lstStyle/>
              <a:p>
                <a:r>
                  <a:rPr lang="zh-CN" altLang="en-US">
                    <a:noFill/>
                  </a:rPr>
                  <a:t> </a:t>
                </a:r>
                <a:endParaRPr lang="zh-CN" altLang="en-US">
                  <a:noFill/>
                </a:endParaRPr>
              </a:p>
            </p:txBody>
          </p:sp>
        </mc:Fallback>
      </mc:AlternateContent>
      <p:sp>
        <p:nvSpPr>
          <p:cNvPr id="6" name="灯片编号占位符 5"/>
          <p:cNvSpPr>
            <a:spLocks noGrp="1"/>
          </p:cNvSpPr>
          <p:nvPr>
            <p:ph type="sldNum" sz="quarter" idx="12"/>
          </p:nvPr>
        </p:nvSpPr>
        <p:spPr/>
        <p:txBody>
          <a:bodyPr/>
          <a:lstStyle/>
          <a:p>
            <a:fld id="{0FF54DE5-C571-48E8-A5BC-B369434E2F44}" type="slidenum">
              <a:rPr lang="en-US" altLang="zh-CN" smtClean="0"/>
            </a:fld>
            <a:endParaRPr lang="zh-CN" altLang="en-US" dirty="0"/>
          </a:p>
        </p:txBody>
      </p:sp>
      <p:sp>
        <p:nvSpPr>
          <p:cNvPr id="7" name="文本框 6"/>
          <p:cNvSpPr txBox="1"/>
          <p:nvPr/>
        </p:nvSpPr>
        <p:spPr>
          <a:xfrm>
            <a:off x="943610" y="4700270"/>
            <a:ext cx="9942195" cy="1568450"/>
          </a:xfrm>
          <a:prstGeom prst="rect">
            <a:avLst/>
          </a:prstGeom>
          <a:noFill/>
        </p:spPr>
        <p:txBody>
          <a:bodyPr wrap="square" rtlCol="0">
            <a:spAutoFit/>
          </a:bodyPr>
          <a:p>
            <a:r>
              <a:rPr lang="zh-CN" altLang="en-US" sz="2400"/>
              <a:t>原始值 </a:t>
            </a:r>
            <a:r>
              <a:rPr lang="en-US" altLang="zh-CN" sz="2400"/>
              <a:t>A</a:t>
            </a:r>
            <a:r>
              <a:rPr lang="zh-CN" altLang="en-US" sz="2400"/>
              <a:t>：</a:t>
            </a:r>
            <a:r>
              <a:rPr lang="en-US" altLang="zh-CN" sz="2400"/>
              <a:t>5    3    4    2    6</a:t>
            </a:r>
            <a:endParaRPr lang="en-US" altLang="zh-CN" sz="2400"/>
          </a:p>
          <a:p>
            <a:r>
              <a:rPr lang="zh-CN" altLang="en-US" sz="2400"/>
              <a:t>差分值 </a:t>
            </a:r>
            <a:r>
              <a:rPr lang="en-US" altLang="zh-CN" sz="2400"/>
              <a:t>B</a:t>
            </a:r>
            <a:r>
              <a:rPr lang="zh-CN" altLang="en-US" sz="2400"/>
              <a:t>：</a:t>
            </a:r>
            <a:r>
              <a:rPr lang="en-US" altLang="zh-CN" sz="2400"/>
              <a:t>5   -2    1   -2   4</a:t>
            </a:r>
            <a:endParaRPr lang="en-US" altLang="zh-CN" sz="2400"/>
          </a:p>
          <a:p>
            <a:r>
              <a:rPr lang="zh-CN" altLang="en-US" sz="2400"/>
              <a:t>修改区间：           </a:t>
            </a:r>
            <a:r>
              <a:rPr lang="en-US" altLang="zh-CN" sz="2400"/>
              <a:t>+3        -3		//</a:t>
            </a:r>
            <a:r>
              <a:rPr lang="zh-CN" altLang="en-US" sz="2400"/>
              <a:t>区间</a:t>
            </a:r>
            <a:r>
              <a:rPr lang="en-US" altLang="zh-CN" sz="2400"/>
              <a:t>[3,4]</a:t>
            </a:r>
            <a:r>
              <a:rPr lang="zh-CN" altLang="en-US" sz="2400"/>
              <a:t>增加</a:t>
            </a:r>
            <a:r>
              <a:rPr lang="en-US" altLang="zh-CN" sz="2400"/>
              <a:t>3</a:t>
            </a:r>
            <a:endParaRPr lang="en-US" altLang="zh-CN" sz="2400"/>
          </a:p>
          <a:p>
            <a:r>
              <a:rPr lang="zh-CN" altLang="en-US" sz="2400"/>
              <a:t>前缀和 </a:t>
            </a:r>
            <a:r>
              <a:rPr lang="en-US" altLang="zh-CN" sz="2400"/>
              <a:t>A</a:t>
            </a:r>
            <a:r>
              <a:rPr lang="zh-CN" altLang="en-US" sz="2400"/>
              <a:t>：</a:t>
            </a:r>
            <a:r>
              <a:rPr lang="en-US" altLang="zh-CN" sz="2400">
                <a:sym typeface="+mn-ea"/>
              </a:rPr>
              <a:t>5    3    7    5    6</a:t>
            </a:r>
            <a:r>
              <a:rPr lang="en-US" altLang="zh-CN" sz="2400"/>
              <a:t>    		//</a:t>
            </a:r>
            <a:r>
              <a:rPr lang="zh-CN" altLang="en-US" sz="2400"/>
              <a:t>差分的前缀和即原始位置的值</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例题：IncDec序列</a:t>
            </a:r>
            <a:endParaRPr lang="zh-CN" altLang="en-US"/>
          </a:p>
        </p:txBody>
      </p:sp>
      <p:sp>
        <p:nvSpPr>
          <p:cNvPr id="3" name="内容占位符 2"/>
          <p:cNvSpPr>
            <a:spLocks noGrp="1"/>
          </p:cNvSpPr>
          <p:nvPr>
            <p:ph idx="1"/>
          </p:nvPr>
        </p:nvSpPr>
        <p:spPr>
          <a:xfrm>
            <a:off x="669925" y="952500"/>
            <a:ext cx="10852150" cy="5563235"/>
          </a:xfrm>
        </p:spPr>
        <p:txBody>
          <a:bodyPr>
            <a:noAutofit/>
          </a:bodyPr>
          <a:p>
            <a:r>
              <a:rPr sz="2000">
                <a:sym typeface="+mn-ea"/>
              </a:rPr>
              <a:t>给定一个长度为 n 的数列 a</a:t>
            </a:r>
            <a:r>
              <a:rPr sz="2000" baseline="-25000">
                <a:sym typeface="+mn-ea"/>
              </a:rPr>
              <a:t>1</a:t>
            </a:r>
            <a:r>
              <a:rPr sz="2000">
                <a:sym typeface="+mn-ea"/>
              </a:rPr>
              <a:t>,a</a:t>
            </a:r>
            <a:r>
              <a:rPr sz="2000" baseline="-25000">
                <a:sym typeface="+mn-ea"/>
              </a:rPr>
              <a:t>2</a:t>
            </a:r>
            <a:r>
              <a:rPr sz="2000">
                <a:sym typeface="+mn-ea"/>
              </a:rPr>
              <a:t>,…,a</a:t>
            </a:r>
            <a:r>
              <a:rPr sz="2000" baseline="-25000">
                <a:sym typeface="+mn-ea"/>
              </a:rPr>
              <a:t>n</a:t>
            </a:r>
            <a:r>
              <a:rPr sz="2000">
                <a:sym typeface="+mn-ea"/>
              </a:rPr>
              <a:t>，每次可以选择一个区间 [l,r]，使下标在这个区间内的数都加</a:t>
            </a:r>
            <a:r>
              <a:rPr lang="en-US" altLang="zh-CN" sz="2000">
                <a:sym typeface="+mn-ea"/>
              </a:rPr>
              <a:t>1</a:t>
            </a:r>
            <a:r>
              <a:rPr sz="2000">
                <a:sym typeface="+mn-ea"/>
              </a:rPr>
              <a:t>或者都减</a:t>
            </a:r>
            <a:r>
              <a:rPr lang="en-US" altLang="zh-CN" sz="2000">
                <a:sym typeface="+mn-ea"/>
              </a:rPr>
              <a:t>1</a:t>
            </a:r>
            <a:r>
              <a:rPr sz="2000">
                <a:sym typeface="+mn-ea"/>
              </a:rPr>
              <a:t>。</a:t>
            </a:r>
            <a:endParaRPr sz="2000">
              <a:sym typeface="+mn-ea"/>
            </a:endParaRPr>
          </a:p>
          <a:p>
            <a:r>
              <a:rPr sz="2000">
                <a:sym typeface="+mn-ea"/>
              </a:rPr>
              <a:t>至少需要多少次操作才能使数列中的所有数都一样</a:t>
            </a:r>
            <a:r>
              <a:rPr lang="en-US" altLang="zh-CN" sz="2000">
                <a:sym typeface="+mn-ea"/>
              </a:rPr>
              <a:t>?</a:t>
            </a:r>
            <a:r>
              <a:rPr sz="2000">
                <a:sym typeface="+mn-ea"/>
              </a:rPr>
              <a:t>并求出在保证最少次数的前提下，最终得到的数列可能有多少种</a:t>
            </a:r>
            <a:r>
              <a:rPr lang="en-US" altLang="zh-CN" sz="2000">
                <a:sym typeface="+mn-ea"/>
              </a:rPr>
              <a:t>?</a:t>
            </a:r>
            <a:endParaRPr sz="2000">
              <a:sym typeface="+mn-ea"/>
            </a:endParaRPr>
          </a:p>
          <a:p>
            <a:r>
              <a:rPr sz="2000">
                <a:sym typeface="+mn-ea"/>
              </a:rPr>
              <a:t>输入格式</a:t>
            </a:r>
            <a:endParaRPr sz="2000">
              <a:sym typeface="+mn-ea"/>
            </a:endParaRPr>
          </a:p>
          <a:p>
            <a:r>
              <a:rPr sz="2000">
                <a:sym typeface="+mn-ea"/>
              </a:rPr>
              <a:t>第一行输入正整数n。</a:t>
            </a:r>
            <a:endParaRPr sz="2000">
              <a:sym typeface="+mn-ea"/>
            </a:endParaRPr>
          </a:p>
          <a:p>
            <a:r>
              <a:rPr sz="2000">
                <a:sym typeface="+mn-ea"/>
              </a:rPr>
              <a:t>接下来n行，每行输入一个整数，第i+1行的整数代表a</a:t>
            </a:r>
            <a:r>
              <a:rPr sz="2000" baseline="-25000">
                <a:sym typeface="+mn-ea"/>
              </a:rPr>
              <a:t>i</a:t>
            </a:r>
            <a:r>
              <a:rPr sz="2000">
                <a:sym typeface="+mn-ea"/>
              </a:rPr>
              <a:t>。</a:t>
            </a:r>
            <a:endParaRPr sz="2000">
              <a:sym typeface="+mn-ea"/>
            </a:endParaRPr>
          </a:p>
          <a:p>
            <a:r>
              <a:rPr sz="2000">
                <a:sym typeface="+mn-ea"/>
              </a:rPr>
              <a:t>输出格式</a:t>
            </a:r>
            <a:endParaRPr sz="2000">
              <a:sym typeface="+mn-ea"/>
            </a:endParaRPr>
          </a:p>
          <a:p>
            <a:r>
              <a:rPr sz="2000">
                <a:sym typeface="+mn-ea"/>
              </a:rPr>
              <a:t>第一行输出最少操作次数。</a:t>
            </a:r>
            <a:endParaRPr sz="2000">
              <a:sym typeface="+mn-ea"/>
            </a:endParaRPr>
          </a:p>
          <a:p>
            <a:r>
              <a:rPr sz="2000">
                <a:sym typeface="+mn-ea"/>
              </a:rPr>
              <a:t>第二行输出最终能得到多少种结果。</a:t>
            </a:r>
            <a:endParaRPr sz="2000">
              <a:sym typeface="+mn-ea"/>
            </a:endParaRPr>
          </a:p>
          <a:p>
            <a:endParaRPr sz="2000">
              <a:sym typeface="+mn-ea"/>
            </a:endParaRPr>
          </a:p>
          <a:p>
            <a:r>
              <a:rPr sz="2000">
                <a:sym typeface="+mn-ea"/>
              </a:rPr>
              <a:t>题目链接：</a:t>
            </a:r>
            <a:r>
              <a:rPr sz="2000">
                <a:sym typeface="+mn-ea"/>
                <a:hlinkClick r:id="rId1" action="ppaction://hlinkfile"/>
              </a:rPr>
              <a:t>https://www.acwing.com/problem/content/10</a:t>
            </a:r>
            <a:r>
              <a:rPr lang="en-US" altLang="zh-CN" sz="2000">
                <a:sym typeface="+mn-ea"/>
                <a:hlinkClick r:id="rId1" action="ppaction://hlinkfile"/>
              </a:rPr>
              <a:t>2</a:t>
            </a:r>
            <a:r>
              <a:rPr sz="2000">
                <a:sym typeface="+mn-ea"/>
                <a:hlinkClick r:id="rId1" action="ppaction://hlinkfile"/>
              </a:rPr>
              <a:t>/</a:t>
            </a:r>
            <a:endParaRPr lang="zh-CN" altLang="en-US" sz="2000">
              <a:sym typeface="+mn-ea"/>
              <a:hlinkClick r:id="rId1" action="ppaction://hlinkfile"/>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nvSpPr>
        <p:spPr>
          <a:xfrm>
            <a:off x="7117715" y="4612640"/>
            <a:ext cx="4021455" cy="706755"/>
          </a:xfrm>
          <a:prstGeom prst="rect">
            <a:avLst/>
          </a:prstGeom>
          <a:noFill/>
        </p:spPr>
        <p:txBody>
          <a:bodyPr wrap="square" rtlCol="0">
            <a:spAutoFit/>
          </a:bodyPr>
          <a:p>
            <a:r>
              <a:rPr lang="zh-CN" altLang="en-US" sz="2000"/>
              <a:t>数据范围</a:t>
            </a:r>
            <a:endParaRPr lang="zh-CN" altLang="en-US" sz="2000"/>
          </a:p>
          <a:p>
            <a:r>
              <a:rPr lang="zh-CN" altLang="en-US" sz="2000"/>
              <a:t>0&lt;n≤10</a:t>
            </a:r>
            <a:r>
              <a:rPr lang="zh-CN" altLang="en-US" sz="2800" baseline="30000"/>
              <a:t>5</a:t>
            </a:r>
            <a:r>
              <a:rPr lang="zh-CN" altLang="en-US" sz="2000"/>
              <a:t>, 0≤a</a:t>
            </a:r>
            <a:r>
              <a:rPr lang="zh-CN" altLang="en-US" sz="2000" baseline="-25000"/>
              <a:t>i</a:t>
            </a:r>
            <a:r>
              <a:rPr lang="zh-CN" altLang="en-US" sz="2000"/>
              <a:t>&lt;2147483648</a:t>
            </a:r>
            <a:endParaRPr lang="zh-CN" altLang="en-US" sz="200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例题：IncDec序列</a:t>
            </a:r>
            <a:r>
              <a:rPr lang="en-US" altLang="zh-CN">
                <a:sym typeface="+mn-ea"/>
              </a:rPr>
              <a:t>-</a:t>
            </a:r>
            <a:r>
              <a:rPr>
                <a:sym typeface="+mn-ea"/>
              </a:rPr>
              <a:t>举例</a:t>
            </a:r>
            <a:endParaRPr>
              <a:sym typeface="+mn-ea"/>
            </a:endParaRPr>
          </a:p>
        </p:txBody>
      </p:sp>
      <p:sp>
        <p:nvSpPr>
          <p:cNvPr id="3" name="内容占位符 2"/>
          <p:cNvSpPr>
            <a:spLocks noGrp="1"/>
          </p:cNvSpPr>
          <p:nvPr>
            <p:ph idx="1"/>
          </p:nvPr>
        </p:nvSpPr>
        <p:spPr>
          <a:xfrm>
            <a:off x="534035" y="952500"/>
            <a:ext cx="11473815" cy="5388610"/>
          </a:xfrm>
        </p:spPr>
        <p:txBody>
          <a:bodyPr>
            <a:normAutofit fontScale="90000" lnSpcReduction="10000"/>
          </a:bodyPr>
          <a:p>
            <a:r>
              <a:rPr sz="2000">
                <a:sym typeface="+mn-ea"/>
              </a:rPr>
              <a:t>序号值：</a:t>
            </a:r>
            <a:r>
              <a:rPr lang="en-US" altLang="zh-CN" sz="2000">
                <a:sym typeface="+mn-ea"/>
              </a:rPr>
              <a:t>1    2    3    4    5    6</a:t>
            </a:r>
            <a:endParaRPr sz="2000">
              <a:sym typeface="+mn-ea"/>
            </a:endParaRPr>
          </a:p>
          <a:p>
            <a:r>
              <a:rPr sz="2000">
                <a:sym typeface="+mn-ea"/>
              </a:rPr>
              <a:t>原始</a:t>
            </a:r>
            <a:r>
              <a:rPr lang="en-US" altLang="zh-CN" sz="2000">
                <a:sym typeface="+mn-ea"/>
              </a:rPr>
              <a:t>a </a:t>
            </a:r>
            <a:r>
              <a:rPr sz="2000">
                <a:sym typeface="+mn-ea"/>
              </a:rPr>
              <a:t>：</a:t>
            </a:r>
            <a:r>
              <a:rPr lang="en-US" altLang="zh-CN" sz="2000">
                <a:sym typeface="+mn-ea"/>
              </a:rPr>
              <a:t>5    3    4    2    6</a:t>
            </a:r>
            <a:endParaRPr lang="en-US" altLang="zh-CN" sz="2000"/>
          </a:p>
          <a:p>
            <a:r>
              <a:rPr sz="2000">
                <a:sym typeface="+mn-ea"/>
              </a:rPr>
              <a:t>差分</a:t>
            </a:r>
            <a:r>
              <a:rPr lang="en-US" altLang="zh-CN" sz="2000">
                <a:sym typeface="+mn-ea"/>
              </a:rPr>
              <a:t>b </a:t>
            </a:r>
            <a:r>
              <a:rPr sz="2000">
                <a:sym typeface="+mn-ea"/>
              </a:rPr>
              <a:t>：</a:t>
            </a:r>
            <a:r>
              <a:rPr lang="en-US" altLang="zh-CN" sz="2000">
                <a:sym typeface="+mn-ea"/>
              </a:rPr>
              <a:t>5   -2    1   -2   4	</a:t>
            </a:r>
            <a:r>
              <a:rPr sz="2000">
                <a:sym typeface="+mn-ea"/>
              </a:rPr>
              <a:t>（目标让</a:t>
            </a:r>
            <a:r>
              <a:rPr lang="en-US" altLang="zh-CN" sz="2000">
                <a:sym typeface="+mn-ea"/>
              </a:rPr>
              <a:t>b[2~5]</a:t>
            </a:r>
            <a:r>
              <a:rPr sz="2000">
                <a:sym typeface="+mn-ea"/>
              </a:rPr>
              <a:t>都变成</a:t>
            </a:r>
            <a:r>
              <a:rPr lang="en-US" altLang="zh-CN" sz="2000">
                <a:sym typeface="+mn-ea"/>
              </a:rPr>
              <a:t>0</a:t>
            </a:r>
            <a:r>
              <a:rPr sz="2000">
                <a:sym typeface="+mn-ea"/>
              </a:rPr>
              <a:t>，则原始值都能相同，配对消去即可）</a:t>
            </a:r>
            <a:endParaRPr sz="2000">
              <a:sym typeface="+mn-ea"/>
            </a:endParaRPr>
          </a:p>
          <a:p>
            <a:r>
              <a:rPr sz="2000">
                <a:solidFill>
                  <a:srgbClr val="FF0000"/>
                </a:solidFill>
                <a:sym typeface="+mn-ea"/>
              </a:rPr>
              <a:t>至少需要多少次操作才能使数列中的所有数都一样</a:t>
            </a:r>
            <a:r>
              <a:rPr lang="en-US" altLang="zh-CN" sz="2000">
                <a:solidFill>
                  <a:srgbClr val="FF0000"/>
                </a:solidFill>
                <a:sym typeface="+mn-ea"/>
              </a:rPr>
              <a:t>?</a:t>
            </a:r>
            <a:endParaRPr sz="2000">
              <a:sym typeface="+mn-ea"/>
            </a:endParaRPr>
          </a:p>
          <a:p>
            <a:r>
              <a:rPr lang="en-US" altLang="zh-CN" sz="2000">
                <a:sym typeface="+mn-ea"/>
              </a:rPr>
              <a:t>b[2~5]</a:t>
            </a:r>
            <a:r>
              <a:rPr sz="2000">
                <a:sym typeface="+mn-ea"/>
              </a:rPr>
              <a:t>中</a:t>
            </a:r>
            <a:r>
              <a:rPr lang="en-US" altLang="zh-CN" sz="2000">
                <a:sym typeface="+mn-ea"/>
              </a:rPr>
              <a:t>“</a:t>
            </a:r>
            <a:r>
              <a:rPr sz="2000">
                <a:sym typeface="+mn-ea"/>
              </a:rPr>
              <a:t>正数</a:t>
            </a:r>
            <a:r>
              <a:rPr lang="en-US" altLang="zh-CN" sz="2000">
                <a:sym typeface="+mn-ea"/>
              </a:rPr>
              <a:t>”</a:t>
            </a:r>
            <a:r>
              <a:rPr sz="2000">
                <a:sym typeface="+mn-ea"/>
              </a:rPr>
              <a:t>和</a:t>
            </a:r>
            <a:r>
              <a:rPr lang="en-US" altLang="zh-CN" sz="2000">
                <a:sym typeface="+mn-ea"/>
              </a:rPr>
              <a:t>“</a:t>
            </a:r>
            <a:r>
              <a:rPr sz="2000">
                <a:sym typeface="+mn-ea"/>
              </a:rPr>
              <a:t>负数</a:t>
            </a:r>
            <a:r>
              <a:rPr lang="en-US" altLang="zh-CN" sz="2000">
                <a:sym typeface="+mn-ea"/>
              </a:rPr>
              <a:t>”</a:t>
            </a:r>
            <a:r>
              <a:rPr sz="2000">
                <a:sym typeface="+mn-ea"/>
              </a:rPr>
              <a:t>如果和</a:t>
            </a:r>
            <a:r>
              <a:rPr lang="en-US" altLang="zh-CN" sz="2000">
                <a:sym typeface="+mn-ea"/>
              </a:rPr>
              <a:t>b[1]</a:t>
            </a:r>
            <a:r>
              <a:rPr sz="2000">
                <a:sym typeface="+mn-ea"/>
              </a:rPr>
              <a:t>或者</a:t>
            </a:r>
            <a:r>
              <a:rPr lang="en-US" altLang="zh-CN" sz="2000">
                <a:sym typeface="+mn-ea"/>
              </a:rPr>
              <a:t>b[6]</a:t>
            </a:r>
            <a:r>
              <a:rPr sz="2000">
                <a:sym typeface="+mn-ea"/>
              </a:rPr>
              <a:t>配对，则肯定增加操作次数</a:t>
            </a:r>
            <a:endParaRPr sz="2000">
              <a:sym typeface="+mn-ea"/>
            </a:endParaRPr>
          </a:p>
          <a:p>
            <a:r>
              <a:rPr sz="2000">
                <a:sym typeface="+mn-ea"/>
              </a:rPr>
              <a:t>若区间内的</a:t>
            </a:r>
            <a:r>
              <a:rPr lang="en-US" altLang="zh-CN" sz="2000">
                <a:sym typeface="+mn-ea"/>
              </a:rPr>
              <a:t>“</a:t>
            </a:r>
            <a:r>
              <a:rPr sz="2000">
                <a:sym typeface="+mn-ea"/>
              </a:rPr>
              <a:t>正数</a:t>
            </a:r>
            <a:r>
              <a:rPr lang="en-US" altLang="zh-CN" sz="2000">
                <a:sym typeface="+mn-ea"/>
              </a:rPr>
              <a:t>”</a:t>
            </a:r>
            <a:r>
              <a:rPr sz="2000">
                <a:sym typeface="+mn-ea"/>
              </a:rPr>
              <a:t>和</a:t>
            </a:r>
            <a:r>
              <a:rPr lang="en-US" altLang="zh-CN" sz="2000">
                <a:sym typeface="+mn-ea"/>
              </a:rPr>
              <a:t>“</a:t>
            </a:r>
            <a:r>
              <a:rPr sz="2000">
                <a:sym typeface="+mn-ea"/>
              </a:rPr>
              <a:t>负数</a:t>
            </a:r>
            <a:r>
              <a:rPr lang="en-US" altLang="zh-CN" sz="2000">
                <a:sym typeface="+mn-ea"/>
              </a:rPr>
              <a:t>”</a:t>
            </a:r>
            <a:r>
              <a:rPr sz="2000">
                <a:sym typeface="+mn-ea"/>
              </a:rPr>
              <a:t>相互</a:t>
            </a:r>
            <a:r>
              <a:rPr lang="en-US" altLang="zh-CN" sz="2000">
                <a:sym typeface="+mn-ea"/>
              </a:rPr>
              <a:t>“</a:t>
            </a:r>
            <a:r>
              <a:rPr sz="2000">
                <a:sym typeface="+mn-ea"/>
              </a:rPr>
              <a:t>消去</a:t>
            </a:r>
            <a:r>
              <a:rPr lang="en-US" altLang="zh-CN" sz="2000">
                <a:sym typeface="+mn-ea"/>
              </a:rPr>
              <a:t>”</a:t>
            </a:r>
            <a:r>
              <a:rPr sz="2000">
                <a:sym typeface="+mn-ea"/>
              </a:rPr>
              <a:t>是最佳的，余下的可以和</a:t>
            </a:r>
            <a:r>
              <a:rPr lang="en-US" altLang="zh-CN" sz="2000">
                <a:sym typeface="+mn-ea"/>
              </a:rPr>
              <a:t>b[1]</a:t>
            </a:r>
            <a:r>
              <a:rPr sz="2000">
                <a:sym typeface="+mn-ea"/>
              </a:rPr>
              <a:t>或者</a:t>
            </a:r>
            <a:r>
              <a:rPr lang="en-US" altLang="zh-CN" sz="2000">
                <a:sym typeface="+mn-ea"/>
              </a:rPr>
              <a:t>b[6]</a:t>
            </a:r>
            <a:r>
              <a:rPr sz="2000">
                <a:sym typeface="+mn-ea"/>
              </a:rPr>
              <a:t>配对。</a:t>
            </a:r>
            <a:endParaRPr sz="2000">
              <a:sym typeface="+mn-ea"/>
            </a:endParaRPr>
          </a:p>
          <a:p>
            <a:r>
              <a:rPr lang="en-US" altLang="zh-CN" sz="2000">
                <a:sym typeface="+mn-ea"/>
              </a:rPr>
              <a:t>b[2~5]</a:t>
            </a:r>
            <a:r>
              <a:rPr sz="2000">
                <a:sym typeface="+mn-ea"/>
              </a:rPr>
              <a:t>中</a:t>
            </a:r>
            <a:r>
              <a:rPr lang="en-US" altLang="zh-CN" sz="2000">
                <a:sym typeface="+mn-ea"/>
              </a:rPr>
              <a:t>“</a:t>
            </a:r>
            <a:r>
              <a:rPr sz="2000">
                <a:sym typeface="+mn-ea"/>
              </a:rPr>
              <a:t>正数</a:t>
            </a:r>
            <a:r>
              <a:rPr lang="en-US" altLang="zh-CN" sz="2000">
                <a:sym typeface="+mn-ea"/>
              </a:rPr>
              <a:t>”</a:t>
            </a:r>
            <a:r>
              <a:rPr sz="2000">
                <a:sym typeface="+mn-ea"/>
              </a:rPr>
              <a:t>总和设为</a:t>
            </a:r>
            <a:r>
              <a:rPr lang="en-US" altLang="zh-CN" sz="2000">
                <a:sym typeface="+mn-ea"/>
              </a:rPr>
              <a:t>p</a:t>
            </a:r>
            <a:r>
              <a:rPr sz="2000">
                <a:sym typeface="+mn-ea"/>
              </a:rPr>
              <a:t>，</a:t>
            </a:r>
            <a:r>
              <a:rPr lang="en-US" altLang="zh-CN" sz="2000">
                <a:sym typeface="+mn-ea"/>
              </a:rPr>
              <a:t>“</a:t>
            </a:r>
            <a:r>
              <a:rPr sz="2000">
                <a:sym typeface="+mn-ea"/>
              </a:rPr>
              <a:t>负数</a:t>
            </a:r>
            <a:r>
              <a:rPr lang="en-US" altLang="zh-CN" sz="2000">
                <a:sym typeface="+mn-ea"/>
              </a:rPr>
              <a:t>”</a:t>
            </a:r>
            <a:r>
              <a:rPr sz="2000">
                <a:sym typeface="+mn-ea"/>
              </a:rPr>
              <a:t>总和的绝对值设为</a:t>
            </a:r>
            <a:r>
              <a:rPr lang="en-US" altLang="zh-CN" sz="2000">
                <a:sym typeface="+mn-ea"/>
              </a:rPr>
              <a:t>q</a:t>
            </a:r>
            <a:r>
              <a:rPr sz="2000">
                <a:sym typeface="+mn-ea"/>
              </a:rPr>
              <a:t>，</a:t>
            </a:r>
            <a:endParaRPr sz="2000">
              <a:sym typeface="+mn-ea"/>
            </a:endParaRPr>
          </a:p>
          <a:p>
            <a:r>
              <a:rPr sz="2000">
                <a:sym typeface="+mn-ea"/>
              </a:rPr>
              <a:t>则最少操作次数为</a:t>
            </a:r>
            <a:r>
              <a:rPr lang="en-US" altLang="zh-CN" sz="2000">
                <a:sym typeface="+mn-ea"/>
              </a:rPr>
              <a:t>min(p,q)+abs(p-q)</a:t>
            </a:r>
            <a:r>
              <a:rPr altLang="zh-CN" sz="2000">
                <a:sym typeface="+mn-ea"/>
              </a:rPr>
              <a:t>，其实就是</a:t>
            </a:r>
            <a:r>
              <a:rPr lang="en-US" altLang="zh-CN" sz="2000">
                <a:sym typeface="+mn-ea"/>
              </a:rPr>
              <a:t>max(p,q)</a:t>
            </a:r>
            <a:r>
              <a:rPr altLang="zh-CN" sz="2000">
                <a:sym typeface="+mn-ea"/>
              </a:rPr>
              <a:t>。</a:t>
            </a:r>
            <a:endParaRPr lang="en-US" altLang="zh-CN" sz="2000">
              <a:sym typeface="+mn-ea"/>
            </a:endParaRPr>
          </a:p>
          <a:p>
            <a:endParaRPr lang="en-US" altLang="zh-CN" sz="2000">
              <a:sym typeface="+mn-ea"/>
            </a:endParaRPr>
          </a:p>
          <a:p>
            <a:r>
              <a:rPr sz="2000">
                <a:solidFill>
                  <a:srgbClr val="FF0000"/>
                </a:solidFill>
                <a:sym typeface="+mn-ea"/>
              </a:rPr>
              <a:t>在保证最少次数的前提下，最终得到的数列可能有多少种</a:t>
            </a:r>
            <a:r>
              <a:rPr lang="en-US" altLang="zh-CN" sz="2000">
                <a:solidFill>
                  <a:srgbClr val="FF0000"/>
                </a:solidFill>
                <a:sym typeface="+mn-ea"/>
              </a:rPr>
              <a:t>?</a:t>
            </a:r>
            <a:endParaRPr lang="en-US" altLang="zh-CN" sz="2000">
              <a:sym typeface="+mn-ea"/>
            </a:endParaRPr>
          </a:p>
          <a:p>
            <a:r>
              <a:rPr sz="2000">
                <a:sym typeface="+mn-ea"/>
              </a:rPr>
              <a:t>由上得：</a:t>
            </a:r>
            <a:r>
              <a:rPr lang="en-US" altLang="zh-CN" sz="2000">
                <a:sym typeface="+mn-ea"/>
              </a:rPr>
              <a:t>“</a:t>
            </a:r>
            <a:r>
              <a:rPr sz="2000">
                <a:sym typeface="+mn-ea"/>
              </a:rPr>
              <a:t>正数</a:t>
            </a:r>
            <a:r>
              <a:rPr lang="en-US" altLang="zh-CN" sz="2000">
                <a:sym typeface="+mn-ea"/>
              </a:rPr>
              <a:t>”</a:t>
            </a:r>
            <a:r>
              <a:rPr sz="2000">
                <a:sym typeface="+mn-ea"/>
              </a:rPr>
              <a:t>和</a:t>
            </a:r>
            <a:r>
              <a:rPr lang="en-US" altLang="zh-CN" sz="2000">
                <a:sym typeface="+mn-ea"/>
              </a:rPr>
              <a:t>“</a:t>
            </a:r>
            <a:r>
              <a:rPr sz="2000">
                <a:sym typeface="+mn-ea"/>
              </a:rPr>
              <a:t>负数</a:t>
            </a:r>
            <a:r>
              <a:rPr lang="en-US" altLang="zh-CN" sz="2000">
                <a:sym typeface="+mn-ea"/>
              </a:rPr>
              <a:t>”</a:t>
            </a:r>
            <a:r>
              <a:rPr sz="2000">
                <a:sym typeface="+mn-ea"/>
              </a:rPr>
              <a:t>相互</a:t>
            </a:r>
            <a:r>
              <a:rPr lang="en-US" altLang="zh-CN" sz="2000">
                <a:sym typeface="+mn-ea"/>
              </a:rPr>
              <a:t>“</a:t>
            </a:r>
            <a:r>
              <a:rPr sz="2000">
                <a:sym typeface="+mn-ea"/>
              </a:rPr>
              <a:t>消去</a:t>
            </a:r>
            <a:r>
              <a:rPr lang="en-US" altLang="zh-CN" sz="2000">
                <a:sym typeface="+mn-ea"/>
              </a:rPr>
              <a:t>”</a:t>
            </a:r>
            <a:r>
              <a:rPr sz="2000">
                <a:sym typeface="+mn-ea"/>
              </a:rPr>
              <a:t>是最佳的</a:t>
            </a:r>
            <a:endParaRPr sz="2000">
              <a:sym typeface="+mn-ea"/>
            </a:endParaRPr>
          </a:p>
          <a:p>
            <a:r>
              <a:rPr sz="2000">
                <a:sym typeface="+mn-ea"/>
              </a:rPr>
              <a:t>余下的</a:t>
            </a:r>
            <a:r>
              <a:rPr lang="en-US" altLang="zh-CN" sz="2000">
                <a:sym typeface="+mn-ea"/>
              </a:rPr>
              <a:t>abs(p-q)</a:t>
            </a:r>
            <a:r>
              <a:rPr sz="2000">
                <a:sym typeface="+mn-ea"/>
              </a:rPr>
              <a:t>次操作可以影响</a:t>
            </a:r>
            <a:r>
              <a:rPr lang="en-US" altLang="zh-CN" sz="2000">
                <a:sym typeface="+mn-ea"/>
              </a:rPr>
              <a:t>b[1]</a:t>
            </a:r>
            <a:r>
              <a:rPr sz="2000">
                <a:sym typeface="+mn-ea"/>
              </a:rPr>
              <a:t>的值，也可以不影响，总的可能性是</a:t>
            </a:r>
            <a:r>
              <a:rPr lang="en-US" altLang="zh-CN" sz="2000">
                <a:sym typeface="+mn-ea"/>
              </a:rPr>
              <a:t>abs(p-q)+</a:t>
            </a:r>
            <a:r>
              <a:rPr lang="en-US" altLang="zh-CN" sz="2000">
                <a:sym typeface="+mn-ea"/>
              </a:rPr>
              <a:t>1</a:t>
            </a:r>
            <a:endParaRPr sz="2000">
              <a:sym typeface="+mn-ea"/>
            </a:endParaRPr>
          </a:p>
          <a:p>
            <a:endParaRPr lang="en-US" altLang="zh-CN" sz="2000">
              <a:sym typeface="+mn-ea"/>
            </a:endParaRPr>
          </a:p>
          <a:p>
            <a:endParaRPr lang="en-US" altLang="zh-CN" sz="2000">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blinds(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例题：最高的牛</a:t>
            </a:r>
            <a:endParaRPr>
              <a:sym typeface="+mn-ea"/>
            </a:endParaRPr>
          </a:p>
        </p:txBody>
      </p:sp>
      <p:sp>
        <p:nvSpPr>
          <p:cNvPr id="3" name="内容占位符 2"/>
          <p:cNvSpPr>
            <a:spLocks noGrp="1"/>
          </p:cNvSpPr>
          <p:nvPr>
            <p:ph idx="1"/>
          </p:nvPr>
        </p:nvSpPr>
        <p:spPr>
          <a:xfrm>
            <a:off x="669925" y="952500"/>
            <a:ext cx="10852150" cy="5715000"/>
          </a:xfrm>
        </p:spPr>
        <p:txBody>
          <a:bodyPr>
            <a:normAutofit fontScale="90000" lnSpcReduction="10000"/>
          </a:bodyPr>
          <a:p>
            <a:r>
              <a:rPr lang="zh-CN" altLang="en-US"/>
              <a:t>有 N 头牛站成一行，被编队为1、2、3…N，每头牛的身高都为整数。</a:t>
            </a:r>
            <a:endParaRPr lang="zh-CN" altLang="en-US"/>
          </a:p>
          <a:p>
            <a:r>
              <a:rPr lang="zh-CN" altLang="en-US"/>
              <a:t>当且仅当两头牛中间的牛身高都比它们矮时，两头牛方可看到对方。</a:t>
            </a:r>
            <a:endParaRPr lang="zh-CN" altLang="en-US"/>
          </a:p>
          <a:p>
            <a:r>
              <a:rPr lang="zh-CN" altLang="en-US"/>
              <a:t>现在，我们只知道其中最高的牛是第 P头，它的身高是 H ，剩余牛的身高未知。</a:t>
            </a:r>
            <a:endParaRPr lang="zh-CN" altLang="en-US"/>
          </a:p>
          <a:p>
            <a:r>
              <a:rPr lang="zh-CN" altLang="en-US"/>
              <a:t>但是，我们还知道这群牛之中存在着 M 对关系，每对关系都指明了某两头牛 A 和 B 可以相互看见。</a:t>
            </a:r>
            <a:endParaRPr lang="zh-CN" altLang="en-US"/>
          </a:p>
          <a:p>
            <a:r>
              <a:rPr lang="zh-CN" altLang="en-US"/>
              <a:t>求每头牛的身高的最大可能值是多少。</a:t>
            </a:r>
            <a:endParaRPr lang="zh-CN" altLang="en-US"/>
          </a:p>
          <a:p>
            <a:r>
              <a:rPr lang="zh-CN" altLang="en-US"/>
              <a:t>输入：N,P,H,M</a:t>
            </a:r>
            <a:endParaRPr lang="zh-CN" altLang="en-US"/>
          </a:p>
          <a:p>
            <a:r>
              <a:rPr lang="zh-CN" altLang="en-US"/>
              <a:t>数据范围</a:t>
            </a:r>
            <a:endParaRPr lang="zh-CN" altLang="en-US"/>
          </a:p>
          <a:p>
            <a:r>
              <a:rPr lang="zh-CN" altLang="en-US"/>
              <a:t>1≤N≤10000,</a:t>
            </a:r>
            <a:endParaRPr lang="zh-CN" altLang="en-US"/>
          </a:p>
          <a:p>
            <a:r>
              <a:rPr lang="zh-CN" altLang="en-US"/>
              <a:t>1≤H≤1000000,</a:t>
            </a:r>
            <a:endParaRPr lang="zh-CN" altLang="en-US"/>
          </a:p>
          <a:p>
            <a:r>
              <a:rPr lang="zh-CN" altLang="en-US"/>
              <a:t>1≤A,B≤10000,</a:t>
            </a:r>
            <a:endParaRPr lang="zh-CN" altLang="en-US"/>
          </a:p>
          <a:p>
            <a:r>
              <a:rPr lang="zh-CN" altLang="en-US"/>
              <a:t>0≤M≤10000</a:t>
            </a:r>
            <a:endParaRPr lang="zh-CN" altLang="en-US"/>
          </a:p>
          <a:p>
            <a:endParaRPr lang="zh-CN" altLang="en-US"/>
          </a:p>
          <a:p>
            <a:endParaRPr lang="zh-CN" altLang="en-US"/>
          </a:p>
          <a:p>
            <a:r>
              <a:rPr lang="en-US" altLang="zh-CN"/>
              <a:t>A</a:t>
            </a:r>
            <a:r>
              <a:t>、</a:t>
            </a:r>
            <a:r>
              <a:rPr lang="en-US" altLang="zh-CN"/>
              <a:t>B</a:t>
            </a:r>
            <a:r>
              <a:rPr lang="zh-CN" altLang="en-US"/>
              <a:t>可能升序、降序（排序），也可能重复（</a:t>
            </a:r>
            <a:r>
              <a:rPr lang="en-US" altLang="zh-CN"/>
              <a:t>map&lt;pair&lt;int,int&gt;,bool&gt;</a:t>
            </a:r>
            <a:r>
              <a:t>判重</a:t>
            </a:r>
            <a:r>
              <a:rPr lang="zh-CN" altLang="en-US"/>
              <a:t>）</a:t>
            </a:r>
            <a:endParaRPr lang="zh-CN" altLang="en-US"/>
          </a:p>
          <a:p>
            <a:r>
              <a:rPr lang="zh-CN" altLang="en-US"/>
              <a:t>可假设所有牛的高度都为</a:t>
            </a:r>
            <a:r>
              <a:rPr lang="en-US" altLang="zh-CN"/>
              <a:t>H</a:t>
            </a:r>
            <a:r>
              <a:t>，若相互能看到，则区间内部包含的牛的高度至少低</a:t>
            </a:r>
            <a:r>
              <a:rPr lang="en-US" altLang="zh-CN"/>
              <a:t>1</a:t>
            </a:r>
            <a:endParaRPr lang="en-US" altLang="zh-CN"/>
          </a:p>
          <a:p>
            <a:r>
              <a:t>利用差分数组进行操作，最后求前缀和就是每头牛的高度（</a:t>
            </a:r>
            <a:r>
              <a:rPr lang="en-US" altLang="zh-CN"/>
              <a:t>+H</a:t>
            </a:r>
            <a:r>
              <a:t>）。</a:t>
            </a:r>
            <a:endParaRPr lang="en-US" altLang="zh-CN"/>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文本框 6"/>
          <p:cNvSpPr txBox="1"/>
          <p:nvPr/>
        </p:nvSpPr>
        <p:spPr>
          <a:xfrm>
            <a:off x="6445250" y="2597150"/>
            <a:ext cx="1783080" cy="2030095"/>
          </a:xfrm>
          <a:prstGeom prst="rect">
            <a:avLst/>
          </a:prstGeom>
          <a:noFill/>
        </p:spPr>
        <p:txBody>
          <a:bodyPr wrap="square" rtlCol="0">
            <a:spAutoFit/>
          </a:bodyPr>
          <a:p>
            <a:r>
              <a:rPr lang="zh-CN" altLang="en-US"/>
              <a:t>输入样例：</a:t>
            </a:r>
            <a:endParaRPr lang="zh-CN" altLang="en-US"/>
          </a:p>
          <a:p>
            <a:r>
              <a:rPr lang="zh-CN" altLang="en-US"/>
              <a:t>9 3 5 5</a:t>
            </a:r>
            <a:endParaRPr lang="zh-CN" altLang="en-US"/>
          </a:p>
          <a:p>
            <a:r>
              <a:rPr lang="zh-CN" altLang="en-US"/>
              <a:t>1 3</a:t>
            </a:r>
            <a:endParaRPr lang="zh-CN" altLang="en-US"/>
          </a:p>
          <a:p>
            <a:r>
              <a:rPr lang="zh-CN" altLang="en-US"/>
              <a:t>5 3</a:t>
            </a:r>
            <a:endParaRPr lang="zh-CN" altLang="en-US"/>
          </a:p>
          <a:p>
            <a:r>
              <a:rPr lang="zh-CN" altLang="en-US"/>
              <a:t>4 3</a:t>
            </a:r>
            <a:endParaRPr lang="zh-CN" altLang="en-US"/>
          </a:p>
          <a:p>
            <a:r>
              <a:rPr lang="zh-CN" altLang="en-US"/>
              <a:t>3 7</a:t>
            </a:r>
            <a:endParaRPr lang="zh-CN" altLang="en-US"/>
          </a:p>
          <a:p>
            <a:r>
              <a:rPr lang="zh-CN" altLang="en-US"/>
              <a:t>9 8</a:t>
            </a:r>
            <a:endParaRPr lang="zh-CN" altLang="en-US"/>
          </a:p>
        </p:txBody>
      </p:sp>
      <p:sp>
        <p:nvSpPr>
          <p:cNvPr id="8" name="文本框 7"/>
          <p:cNvSpPr txBox="1"/>
          <p:nvPr/>
        </p:nvSpPr>
        <p:spPr>
          <a:xfrm>
            <a:off x="8395970" y="2597150"/>
            <a:ext cx="2074545" cy="2861310"/>
          </a:xfrm>
          <a:prstGeom prst="rect">
            <a:avLst/>
          </a:prstGeom>
          <a:noFill/>
        </p:spPr>
        <p:txBody>
          <a:bodyPr wrap="square" rtlCol="0">
            <a:spAutoFit/>
          </a:bodyPr>
          <a:p>
            <a:r>
              <a:rPr lang="zh-CN" altLang="en-US">
                <a:sym typeface="+mn-ea"/>
              </a:rPr>
              <a:t>输出样例：</a:t>
            </a:r>
            <a:endParaRPr lang="zh-CN" altLang="en-US"/>
          </a:p>
          <a:p>
            <a:r>
              <a:rPr lang="zh-CN" altLang="en-US">
                <a:sym typeface="+mn-ea"/>
              </a:rPr>
              <a:t>5</a:t>
            </a:r>
            <a:endParaRPr lang="zh-CN" altLang="en-US"/>
          </a:p>
          <a:p>
            <a:r>
              <a:rPr lang="zh-CN" altLang="en-US">
                <a:sym typeface="+mn-ea"/>
              </a:rPr>
              <a:t>4</a:t>
            </a:r>
            <a:endParaRPr lang="zh-CN" altLang="en-US"/>
          </a:p>
          <a:p>
            <a:r>
              <a:rPr lang="zh-CN" altLang="en-US">
                <a:sym typeface="+mn-ea"/>
              </a:rPr>
              <a:t>5</a:t>
            </a:r>
            <a:endParaRPr lang="zh-CN" altLang="en-US"/>
          </a:p>
          <a:p>
            <a:r>
              <a:rPr lang="zh-CN" altLang="en-US">
                <a:sym typeface="+mn-ea"/>
              </a:rPr>
              <a:t>3</a:t>
            </a:r>
            <a:endParaRPr lang="zh-CN" altLang="en-US"/>
          </a:p>
          <a:p>
            <a:r>
              <a:rPr lang="zh-CN" altLang="en-US">
                <a:sym typeface="+mn-ea"/>
              </a:rPr>
              <a:t>4</a:t>
            </a:r>
            <a:endParaRPr lang="zh-CN" altLang="en-US"/>
          </a:p>
          <a:p>
            <a:r>
              <a:rPr lang="zh-CN" altLang="en-US">
                <a:sym typeface="+mn-ea"/>
              </a:rPr>
              <a:t>4</a:t>
            </a:r>
            <a:endParaRPr lang="zh-CN" altLang="en-US"/>
          </a:p>
          <a:p>
            <a:r>
              <a:rPr lang="zh-CN" altLang="en-US">
                <a:sym typeface="+mn-ea"/>
              </a:rPr>
              <a:t>5</a:t>
            </a:r>
            <a:endParaRPr lang="zh-CN" altLang="en-US"/>
          </a:p>
          <a:p>
            <a:r>
              <a:rPr lang="zh-CN" altLang="en-US">
                <a:sym typeface="+mn-ea"/>
              </a:rPr>
              <a:t>5</a:t>
            </a:r>
            <a:endParaRPr lang="zh-CN" altLang="en-US"/>
          </a:p>
          <a:p>
            <a:r>
              <a:rPr lang="zh-CN" altLang="en-US">
                <a:sym typeface="+mn-ea"/>
              </a:rPr>
              <a:t>5</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blinds(horizontal)">
                                      <p:cBhvr>
                                        <p:cTn id="7" dur="500"/>
                                        <p:tgtEl>
                                          <p:spTgt spid="3">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4" end="14"/>
                                            </p:txEl>
                                          </p:spTgt>
                                        </p:tgtEl>
                                        <p:attrNameLst>
                                          <p:attrName>style.visibility</p:attrName>
                                        </p:attrNameLst>
                                      </p:cBhvr>
                                      <p:to>
                                        <p:strVal val="visible"/>
                                      </p:to>
                                    </p:set>
                                    <p:animEffect transition="in" filter="blinds(horizontal)">
                                      <p:cBhvr>
                                        <p:cTn id="12" dur="500"/>
                                        <p:tgtEl>
                                          <p:spTgt spid="3">
                                            <p:txEl>
                                              <p:pRg st="14"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animEffect transition="in" filter="blinds(horizontal)">
                                      <p:cBhvr>
                                        <p:cTn id="1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三分求单峰函数极值</a:t>
            </a:r>
            <a:r>
              <a:rPr lang="en-US" altLang="zh-CN"/>
              <a:t>(</a:t>
            </a:r>
            <a:r>
              <a:rPr altLang="zh-CN"/>
              <a:t>假设为上凸</a:t>
            </a:r>
            <a:r>
              <a:rPr lang="en-US" altLang="zh-CN"/>
              <a:t>)</a:t>
            </a:r>
            <a:r>
              <a:t>（存在唯一极大值点，严格单调升、降）</a:t>
            </a:r>
          </a:p>
        </p:txBody>
      </p:sp>
      <p:sp>
        <p:nvSpPr>
          <p:cNvPr id="5" name="内容占位符 4"/>
          <p:cNvSpPr>
            <a:spLocks noGrp="1"/>
          </p:cNvSpPr>
          <p:nvPr>
            <p:ph idx="1"/>
          </p:nvPr>
        </p:nvSpPr>
        <p:spPr>
          <a:xfrm>
            <a:off x="669925" y="1296035"/>
            <a:ext cx="7010400" cy="5263515"/>
          </a:xfrm>
          <a:ln>
            <a:solidFill>
              <a:schemeClr val="tx1"/>
            </a:solidFill>
          </a:ln>
        </p:spPr>
        <p:txBody>
          <a:bodyPr/>
          <a:p>
            <a:r>
              <a:rPr lang="en-US" altLang="zh-CN" sz="2000">
                <a:sym typeface="+mn-ea"/>
              </a:rPr>
              <a:t>double l = 0, r = 1e9;</a:t>
            </a:r>
            <a:endParaRPr lang="en-US" altLang="zh-CN" sz="2000"/>
          </a:p>
          <a:p>
            <a:r>
              <a:rPr lang="en-US" altLang="zh-CN" sz="2000">
                <a:sym typeface="+mn-ea"/>
              </a:rPr>
              <a:t>for(int i=0; i &lt;100; i++) {</a:t>
            </a:r>
            <a:endParaRPr lang="en-US" altLang="zh-CN" sz="2000"/>
          </a:p>
          <a:p>
            <a:r>
              <a:rPr lang="en-US" altLang="zh-CN" sz="2000">
                <a:sym typeface="+mn-ea"/>
              </a:rPr>
              <a:t>    double m1 = l + (r - l) / 3;</a:t>
            </a:r>
            <a:endParaRPr lang="en-US" altLang="zh-CN" sz="2000">
              <a:sym typeface="+mn-ea"/>
            </a:endParaRPr>
          </a:p>
          <a:p>
            <a:r>
              <a:rPr lang="en-US" altLang="zh-CN" sz="2000">
                <a:sym typeface="+mn-ea"/>
              </a:rPr>
              <a:t>    </a:t>
            </a:r>
            <a:r>
              <a:rPr lang="en-US" altLang="zh-CN" sz="2000">
                <a:sym typeface="+mn-ea"/>
              </a:rPr>
              <a:t>double m2 = r - (r - l) / 3;</a:t>
            </a:r>
            <a:endParaRPr lang="en-US" altLang="zh-CN" sz="2000">
              <a:sym typeface="+mn-ea"/>
            </a:endParaRPr>
          </a:p>
          <a:p>
            <a:r>
              <a:rPr lang="en-US" altLang="zh-CN" sz="2000">
                <a:sym typeface="+mn-ea"/>
              </a:rPr>
              <a:t>    if(f(m1) &lt; f(m2)) l = m1;   else r = m2;</a:t>
            </a:r>
            <a:endParaRPr lang="en-US" altLang="zh-CN" sz="2000"/>
          </a:p>
          <a:p>
            <a:r>
              <a:rPr lang="en-US" altLang="zh-CN" sz="2000">
                <a:sym typeface="+mn-ea"/>
              </a:rPr>
              <a:t>}</a:t>
            </a:r>
            <a:endParaRPr lang="en-US" altLang="zh-CN" sz="2000">
              <a:sym typeface="+mn-ea"/>
            </a:endParaRPr>
          </a:p>
          <a:p>
            <a:endParaRPr altLang="zh-CN"/>
          </a:p>
        </p:txBody>
      </p:sp>
      <p:pic>
        <p:nvPicPr>
          <p:cNvPr id="7" name="图片 6"/>
          <p:cNvPicPr>
            <a:picLocks noChangeAspect="1"/>
          </p:cNvPicPr>
          <p:nvPr/>
        </p:nvPicPr>
        <p:blipFill>
          <a:blip r:embed="rId1"/>
          <a:stretch>
            <a:fillRect/>
          </a:stretch>
        </p:blipFill>
        <p:spPr>
          <a:xfrm>
            <a:off x="8093075" y="1648460"/>
            <a:ext cx="3762375" cy="287655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例：约数之和</a:t>
            </a:r>
            <a:endParaRPr lang="zh-CN" altLang="en-US"/>
          </a:p>
        </p:txBody>
      </p:sp>
      <p:sp>
        <p:nvSpPr>
          <p:cNvPr id="3" name="内容占位符 2"/>
          <p:cNvSpPr>
            <a:spLocks noGrp="1"/>
          </p:cNvSpPr>
          <p:nvPr>
            <p:ph idx="1"/>
          </p:nvPr>
        </p:nvSpPr>
        <p:spPr/>
        <p:txBody>
          <a:bodyPr>
            <a:normAutofit fontScale="90000" lnSpcReduction="10000"/>
          </a:bodyPr>
          <a:p>
            <a:r>
              <a:rPr lang="zh-CN" altLang="en-US" sz="2800"/>
              <a:t>假设现在有两个自然数A和B，S是</a:t>
            </a:r>
            <a:r>
              <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A</a:t>
            </a:r>
            <a:r>
              <a:rPr lang="zh-CN" altLang="en-US" sz="3600" baseline="30000">
                <a:ln w="10160">
                  <a:solidFill>
                    <a:schemeClr val="accent5"/>
                  </a:solidFill>
                  <a:prstDash val="solid"/>
                </a:ln>
                <a:solidFill>
                  <a:srgbClr val="FFFFFF"/>
                </a:solidFill>
                <a:effectLst>
                  <a:outerShdw blurRad="38100" dist="22860" dir="5400000" algn="tl" rotWithShape="0">
                    <a:srgbClr val="000000">
                      <a:alpha val="30000"/>
                    </a:srgbClr>
                  </a:outerShdw>
                </a:effectLst>
              </a:rPr>
              <a:t>B</a:t>
            </a:r>
            <a:r>
              <a:rPr lang="zh-CN"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的所有约数</a:t>
            </a:r>
            <a:r>
              <a:rPr lang="zh-CN" altLang="en-US" sz="2800"/>
              <a:t>之和。</a:t>
            </a:r>
            <a:endParaRPr lang="zh-CN" altLang="en-US" sz="2800"/>
          </a:p>
          <a:p>
            <a:r>
              <a:rPr lang="zh-CN" altLang="en-US" sz="2800"/>
              <a:t>请你求出S mod 9901的值是多少。</a:t>
            </a:r>
            <a:endParaRPr lang="zh-CN" altLang="en-US" sz="2800"/>
          </a:p>
          <a:p>
            <a:r>
              <a:rPr lang="zh-CN" altLang="en-US" sz="2800">
                <a:ln w="22225">
                  <a:solidFill>
                    <a:schemeClr val="accent2"/>
                  </a:solidFill>
                  <a:prstDash val="solid"/>
                </a:ln>
                <a:solidFill>
                  <a:schemeClr val="accent2">
                    <a:lumMod val="40000"/>
                    <a:lumOff val="60000"/>
                  </a:schemeClr>
                </a:solidFill>
                <a:effectLst/>
              </a:rPr>
              <a:t>输入格式</a:t>
            </a:r>
            <a:r>
              <a:rPr lang="zh-CN" altLang="en-US" sz="2800"/>
              <a:t>：在一行中输入用空格隔开的两个整数A和B。</a:t>
            </a:r>
            <a:endParaRPr lang="zh-CN" altLang="en-US" sz="2800"/>
          </a:p>
          <a:p>
            <a:r>
              <a:rPr lang="zh-CN" altLang="en-US" sz="2800">
                <a:ln w="22225">
                  <a:solidFill>
                    <a:schemeClr val="accent2"/>
                  </a:solidFill>
                  <a:prstDash val="solid"/>
                </a:ln>
                <a:solidFill>
                  <a:schemeClr val="accent2">
                    <a:lumMod val="40000"/>
                    <a:lumOff val="60000"/>
                  </a:schemeClr>
                </a:solidFill>
                <a:effectLst/>
              </a:rPr>
              <a:t>输出格式</a:t>
            </a:r>
            <a:r>
              <a:rPr lang="zh-CN" altLang="en-US" sz="2800"/>
              <a:t>：输出一个整数，代表S mod 9901的值。</a:t>
            </a:r>
            <a:endParaRPr lang="zh-CN" altLang="en-US" sz="2800"/>
          </a:p>
          <a:p>
            <a:r>
              <a:rPr lang="zh-CN" altLang="en-US" sz="2800">
                <a:ln w="22225">
                  <a:solidFill>
                    <a:schemeClr val="accent2"/>
                  </a:solidFill>
                  <a:prstDash val="solid"/>
                </a:ln>
                <a:solidFill>
                  <a:schemeClr val="accent2">
                    <a:lumMod val="40000"/>
                    <a:lumOff val="60000"/>
                  </a:schemeClr>
                </a:solidFill>
                <a:effectLst/>
              </a:rPr>
              <a:t>数据范围</a:t>
            </a:r>
            <a:r>
              <a:rPr lang="zh-CN" altLang="en-US" sz="2800"/>
              <a:t>：0≤A,B≤5×10</a:t>
            </a:r>
            <a:r>
              <a:rPr lang="zh-CN" altLang="en-US" sz="3600" baseline="30000"/>
              <a:t>7</a:t>
            </a:r>
            <a:endParaRPr lang="zh-CN" altLang="en-US" sz="2800"/>
          </a:p>
          <a:p>
            <a:r>
              <a:rPr lang="zh-CN" altLang="en-US" sz="2800">
                <a:ln w="22225">
                  <a:solidFill>
                    <a:schemeClr val="accent2"/>
                  </a:solidFill>
                  <a:prstDash val="solid"/>
                </a:ln>
                <a:solidFill>
                  <a:schemeClr val="accent2">
                    <a:lumMod val="40000"/>
                    <a:lumOff val="60000"/>
                  </a:schemeClr>
                </a:solidFill>
                <a:effectLst/>
              </a:rPr>
              <a:t>输入样例</a:t>
            </a:r>
            <a:r>
              <a:rPr lang="zh-CN" altLang="en-US" sz="2800"/>
              <a:t>：2 3</a:t>
            </a:r>
            <a:endParaRPr lang="zh-CN" altLang="en-US" sz="2800"/>
          </a:p>
          <a:p>
            <a:r>
              <a:rPr lang="zh-CN" altLang="en-US" sz="2800">
                <a:ln w="22225">
                  <a:solidFill>
                    <a:schemeClr val="accent2"/>
                  </a:solidFill>
                  <a:prstDash val="solid"/>
                </a:ln>
                <a:solidFill>
                  <a:schemeClr val="accent2">
                    <a:lumMod val="40000"/>
                    <a:lumOff val="60000"/>
                  </a:schemeClr>
                </a:solidFill>
                <a:effectLst/>
              </a:rPr>
              <a:t>输出样例</a:t>
            </a:r>
            <a:r>
              <a:rPr lang="zh-CN" altLang="en-US" sz="2800"/>
              <a:t>：15</a:t>
            </a:r>
            <a:endParaRPr lang="zh-CN" altLang="en-US" sz="2800"/>
          </a:p>
          <a:p>
            <a:r>
              <a:rPr lang="zh-CN" altLang="en-US" sz="2800">
                <a:ln w="22225">
                  <a:solidFill>
                    <a:schemeClr val="accent2"/>
                  </a:solidFill>
                  <a:prstDash val="solid"/>
                </a:ln>
                <a:solidFill>
                  <a:schemeClr val="accent2">
                    <a:lumMod val="40000"/>
                    <a:lumOff val="60000"/>
                  </a:schemeClr>
                </a:solidFill>
                <a:effectLst/>
              </a:rPr>
              <a:t>注意</a:t>
            </a:r>
            <a:r>
              <a:rPr lang="zh-CN" altLang="en-US" sz="2800"/>
              <a:t>: A和B不会同时为0。</a:t>
            </a:r>
            <a:endParaRPr lang="zh-CN" altLang="en-US" sz="2800"/>
          </a:p>
          <a:p>
            <a:endParaRPr sz="2800">
              <a:sym typeface="+mn-ea"/>
            </a:endParaRPr>
          </a:p>
          <a:p>
            <a:r>
              <a:rPr sz="2800">
                <a:sym typeface="+mn-ea"/>
              </a:rPr>
              <a:t>题目链接：</a:t>
            </a:r>
            <a:r>
              <a:rPr lang="zh-CN" altLang="en-US" sz="2800">
                <a:hlinkClick r:id="rId1" action="ppaction://hlinkfile"/>
              </a:rPr>
              <a:t>https://www.acwing.com/problem/content/99/</a:t>
            </a: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sym typeface="+mn-ea"/>
              </a:rPr>
              <a:t>例：「一本通 1.2 例 3」曲线 </a:t>
            </a:r>
            <a:r>
              <a:rPr altLang="zh-CN">
                <a:sym typeface="+mn-ea"/>
                <a:hlinkClick r:id="rId1" action="ppaction://hlinkfile"/>
              </a:rPr>
              <a:t>https://loj.ac/problem/10013</a:t>
            </a:r>
            <a:endParaRPr lang="zh-CN" altLang="en-US"/>
          </a:p>
        </p:txBody>
      </p:sp>
      <p:sp>
        <p:nvSpPr>
          <p:cNvPr id="3" name="内容占位符 2"/>
          <p:cNvSpPr>
            <a:spLocks noGrp="1"/>
          </p:cNvSpPr>
          <p:nvPr>
            <p:ph idx="1"/>
          </p:nvPr>
        </p:nvSpPr>
        <p:spPr/>
        <p:txBody>
          <a:bodyPr/>
          <a:p>
            <a:r>
              <a:rPr lang="zh-CN" altLang="en-US" sz="2400"/>
              <a:t>明明做作业的时候遇到了</a:t>
            </a:r>
            <a:r>
              <a:rPr lang="en-US" altLang="zh-CN" sz="2400"/>
              <a:t>n</a:t>
            </a:r>
            <a:r>
              <a:rPr lang="zh-CN" altLang="en-US" sz="2400"/>
              <a:t>个二次函数</a:t>
            </a:r>
            <a:r>
              <a:rPr lang="en-US" altLang="zh-CN" sz="2400"/>
              <a:t>S</a:t>
            </a:r>
            <a:r>
              <a:rPr lang="en-US" altLang="zh-CN" sz="2400" baseline="-25000"/>
              <a:t>i</a:t>
            </a:r>
            <a:r>
              <a:rPr lang="en-US" altLang="zh-CN" sz="2400"/>
              <a:t>(x)=ax</a:t>
            </a:r>
            <a:r>
              <a:rPr lang="en-US" altLang="zh-CN" sz="2400" baseline="30000"/>
              <a:t>2</a:t>
            </a:r>
            <a:r>
              <a:rPr lang="en-US" altLang="zh-CN" sz="2400"/>
              <a:t>+bx+c</a:t>
            </a:r>
            <a:r>
              <a:rPr lang="zh-CN" altLang="en-US" sz="2400" baseline="-25000"/>
              <a:t> </a:t>
            </a:r>
            <a:r>
              <a:rPr lang="zh-CN" altLang="en-US" sz="2400"/>
              <a:t>，他突发奇想设计了一个新的函数</a:t>
            </a:r>
            <a:r>
              <a:rPr lang="en-US" altLang="zh-CN" sz="2400"/>
              <a:t>F(x)=max{S</a:t>
            </a:r>
            <a:r>
              <a:rPr lang="en-US" altLang="zh-CN" sz="2400" baseline="-25000">
                <a:sym typeface="+mn-ea"/>
              </a:rPr>
              <a:t>i</a:t>
            </a:r>
            <a:r>
              <a:rPr lang="en-US" altLang="zh-CN" sz="2400">
                <a:sym typeface="+mn-ea"/>
              </a:rPr>
              <a:t>(x)}, i=1...n</a:t>
            </a:r>
            <a:r>
              <a:rPr lang="zh-CN" altLang="en-US" sz="2400"/>
              <a:t>。</a:t>
            </a:r>
            <a:endParaRPr lang="zh-CN" altLang="en-US" sz="2400"/>
          </a:p>
          <a:p>
            <a:r>
              <a:rPr lang="zh-CN" altLang="en-US" sz="2400"/>
              <a:t>明明现在想求</a:t>
            </a:r>
            <a:r>
              <a:rPr lang="en-US" altLang="zh-CN" sz="2400">
                <a:sym typeface="+mn-ea"/>
              </a:rPr>
              <a:t>F(x)</a:t>
            </a:r>
            <a:r>
              <a:rPr lang="zh-CN" altLang="en-US" sz="2400"/>
              <a:t>函数在</a:t>
            </a:r>
            <a:r>
              <a:rPr lang="en-US" altLang="zh-CN" sz="2400"/>
              <a:t>[0,1000]</a:t>
            </a:r>
            <a:r>
              <a:rPr lang="zh-CN" altLang="en-US" sz="2400"/>
              <a:t>的最小值，要求精确到小数点后四位，四舍五入。</a:t>
            </a:r>
            <a:endParaRPr lang="zh-CN" altLang="en-US" sz="2400"/>
          </a:p>
          <a:p>
            <a:endParaRPr lang="zh-CN" altLang="en-US" sz="24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图片 4"/>
          <p:cNvPicPr>
            <a:picLocks noChangeAspect="1"/>
          </p:cNvPicPr>
          <p:nvPr/>
        </p:nvPicPr>
        <p:blipFill>
          <a:blip r:embed="rId2"/>
          <a:stretch>
            <a:fillRect/>
          </a:stretch>
        </p:blipFill>
        <p:spPr>
          <a:xfrm>
            <a:off x="1459865" y="3012440"/>
            <a:ext cx="6136640" cy="3654425"/>
          </a:xfrm>
          <a:prstGeom prst="rect">
            <a:avLst/>
          </a:prstGeom>
        </p:spPr>
      </p:pic>
      <p:graphicFrame>
        <p:nvGraphicFramePr>
          <p:cNvPr id="6" name="对象 5"/>
          <p:cNvGraphicFramePr/>
          <p:nvPr/>
        </p:nvGraphicFramePr>
        <p:xfrm>
          <a:off x="3011805" y="2441575"/>
          <a:ext cx="6167755" cy="391160"/>
        </p:xfrm>
        <a:graphic>
          <a:graphicData uri="http://schemas.openxmlformats.org/presentationml/2006/ole">
            <mc:AlternateContent xmlns:mc="http://schemas.openxmlformats.org/markup-compatibility/2006">
              <mc:Choice xmlns:v="urn:schemas-microsoft-com:vml" Requires="v">
                <p:oleObj spid="_x0000_s7" name="" r:id="rId3" imgW="6162675" imgH="390525" progId="Paint.Picture">
                  <p:embed/>
                </p:oleObj>
              </mc:Choice>
              <mc:Fallback>
                <p:oleObj name="" r:id="rId3" imgW="6162675" imgH="390525" progId="Paint.Picture">
                  <p:embed/>
                  <p:pic>
                    <p:nvPicPr>
                      <p:cNvPr id="0" name="图片 6"/>
                      <p:cNvPicPr/>
                      <p:nvPr/>
                    </p:nvPicPr>
                    <p:blipFill>
                      <a:blip r:embed="rId4"/>
                      <a:stretch>
                        <a:fillRect/>
                      </a:stretch>
                    </p:blipFill>
                    <p:spPr>
                      <a:xfrm>
                        <a:off x="3011805" y="2441575"/>
                        <a:ext cx="6167755" cy="391160"/>
                      </a:xfrm>
                      <a:prstGeom prst="rect">
                        <a:avLst/>
                      </a:prstGeom>
                    </p:spPr>
                  </p:pic>
                </p:oleObj>
              </mc:Fallback>
            </mc:AlternateContent>
          </a:graphicData>
        </a:graphic>
      </p:graphicFrame>
      <p:sp>
        <p:nvSpPr>
          <p:cNvPr id="8" name="文本框 7"/>
          <p:cNvSpPr txBox="1"/>
          <p:nvPr/>
        </p:nvSpPr>
        <p:spPr>
          <a:xfrm>
            <a:off x="8058785" y="3850005"/>
            <a:ext cx="3806825" cy="368300"/>
          </a:xfrm>
          <a:prstGeom prst="rect">
            <a:avLst/>
          </a:prstGeom>
          <a:noFill/>
        </p:spPr>
        <p:txBody>
          <a:bodyPr wrap="square" rtlCol="0">
            <a:spAutoFit/>
          </a:bodyPr>
          <a:p>
            <a:r>
              <a:rPr lang="zh-CN" altLang="en-US">
                <a:sym typeface="+mn-ea"/>
              </a:rPr>
              <a:t>三分求</a:t>
            </a:r>
            <a:r>
              <a:rPr lang="en-US" altLang="zh-CN">
                <a:sym typeface="+mn-ea"/>
              </a:rPr>
              <a:t>“</a:t>
            </a:r>
            <a:r>
              <a:rPr lang="zh-CN" altLang="en-US">
                <a:sym typeface="+mn-ea"/>
              </a:rPr>
              <a:t>单谷函数极值</a:t>
            </a:r>
            <a:r>
              <a:rPr lang="en-US" altLang="zh-CN">
                <a:sym typeface="+mn-ea"/>
              </a:rPr>
              <a:t>”</a:t>
            </a:r>
            <a:r>
              <a:rPr lang="zh-CN" altLang="en-US">
                <a:sym typeface="+mn-ea"/>
              </a:rPr>
              <a:t>问题</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sym typeface="+mn-ea"/>
              </a:rPr>
              <a:t>例：「一本通 1.2 例 3」曲线 </a:t>
            </a:r>
            <a:r>
              <a:rPr altLang="zh-CN">
                <a:sym typeface="+mn-ea"/>
                <a:hlinkClick r:id="rId1" action="ppaction://hlinkfile"/>
              </a:rPr>
              <a:t>https://loj.ac/problem/10013</a:t>
            </a:r>
            <a:endParaRPr lang="zh-CN" altLang="en-US"/>
          </a:p>
        </p:txBody>
      </p:sp>
      <p:sp>
        <p:nvSpPr>
          <p:cNvPr id="4" name="内容占位符 3"/>
          <p:cNvSpPr>
            <a:spLocks noGrp="1"/>
          </p:cNvSpPr>
          <p:nvPr>
            <p:ph sz="half" idx="1"/>
          </p:nvPr>
        </p:nvSpPr>
        <p:spPr/>
        <p:txBody>
          <a:bodyPr/>
          <a:p>
            <a:r>
              <a:rPr lang="zh-CN" altLang="en-US" sz="1200"/>
              <a:t>#include &lt;cstdio&gt;</a:t>
            </a:r>
            <a:endParaRPr lang="zh-CN" altLang="en-US" sz="1200"/>
          </a:p>
          <a:p>
            <a:r>
              <a:rPr lang="zh-CN" altLang="en-US" sz="1200"/>
              <a:t>#include &lt;algorithm&gt;</a:t>
            </a:r>
            <a:endParaRPr lang="zh-CN" altLang="en-US" sz="1200"/>
          </a:p>
          <a:p>
            <a:r>
              <a:rPr lang="zh-CN" altLang="en-US" sz="1200"/>
              <a:t>using namespace std;</a:t>
            </a:r>
            <a:endParaRPr lang="zh-CN" altLang="en-US" sz="1200"/>
          </a:p>
          <a:p>
            <a:r>
              <a:rPr lang="zh-CN" altLang="en-US" sz="1200"/>
              <a:t>const int NN = 1e5 + 10;</a:t>
            </a:r>
            <a:endParaRPr lang="zh-CN" altLang="en-US" sz="1200"/>
          </a:p>
          <a:p>
            <a:r>
              <a:rPr lang="zh-CN" altLang="en-US" sz="1200"/>
              <a:t>int a[NN], b[NN], c[NN];</a:t>
            </a:r>
            <a:endParaRPr lang="zh-CN" altLang="en-US" sz="1200"/>
          </a:p>
          <a:p>
            <a:r>
              <a:rPr lang="zh-CN" altLang="en-US" sz="1200"/>
              <a:t>int n;</a:t>
            </a:r>
            <a:endParaRPr lang="zh-CN" altLang="en-US" sz="1200"/>
          </a:p>
          <a:p>
            <a:r>
              <a:rPr lang="zh-CN" altLang="en-US" sz="1200"/>
              <a:t>double f(double x) {</a:t>
            </a:r>
            <a:endParaRPr lang="zh-CN" altLang="en-US" sz="1200"/>
          </a:p>
          <a:p>
            <a:r>
              <a:rPr lang="zh-CN" altLang="en-US" sz="1200"/>
              <a:t>    double ret = -1e30;</a:t>
            </a:r>
            <a:endParaRPr lang="zh-CN" altLang="en-US" sz="1200"/>
          </a:p>
          <a:p>
            <a:r>
              <a:rPr lang="zh-CN" altLang="en-US" sz="1200"/>
              <a:t>    for (int i = 1; i &lt;= n; i++) {</a:t>
            </a:r>
            <a:endParaRPr lang="zh-CN" altLang="en-US" sz="1200"/>
          </a:p>
          <a:p>
            <a:r>
              <a:rPr lang="zh-CN" altLang="en-US" sz="1200"/>
              <a:t>        ret = max(ret, a[i] * x * x + b[i] * x + c[i]);</a:t>
            </a:r>
            <a:endParaRPr lang="zh-CN" altLang="en-US" sz="1200"/>
          </a:p>
          <a:p>
            <a:r>
              <a:rPr lang="zh-CN" altLang="en-US" sz="1200"/>
              <a:t>    }</a:t>
            </a:r>
            <a:endParaRPr lang="zh-CN" altLang="en-US" sz="1200"/>
          </a:p>
          <a:p>
            <a:r>
              <a:rPr lang="zh-CN" altLang="en-US" sz="1200"/>
              <a:t>    return ret;</a:t>
            </a:r>
            <a:endParaRPr lang="zh-CN" altLang="en-US" sz="1200"/>
          </a:p>
          <a:p>
            <a:r>
              <a:rPr lang="zh-CN" altLang="en-US" sz="1200"/>
              <a:t>}</a:t>
            </a:r>
            <a:endParaRPr lang="zh-CN" altLang="en-US" sz="1200"/>
          </a:p>
          <a:p>
            <a:r>
              <a:rPr sz="1200">
                <a:sym typeface="+mn-ea"/>
              </a:rPr>
              <a:t>int main() {</a:t>
            </a:r>
            <a:endParaRPr lang="zh-CN" altLang="en-US" sz="1200"/>
          </a:p>
          <a:p>
            <a:r>
              <a:rPr sz="1200">
                <a:sym typeface="+mn-ea"/>
              </a:rPr>
              <a:t>    int T;</a:t>
            </a:r>
            <a:endParaRPr lang="zh-CN" altLang="en-US" sz="1200"/>
          </a:p>
          <a:p>
            <a:r>
              <a:rPr sz="1200">
                <a:sym typeface="+mn-ea"/>
              </a:rPr>
              <a:t>    scanf("%d", &amp;T);  </a:t>
            </a:r>
            <a:endParaRPr lang="zh-CN" altLang="en-US" sz="1200">
              <a:sym typeface="+mn-ea"/>
            </a:endParaRPr>
          </a:p>
        </p:txBody>
      </p:sp>
      <p:sp>
        <p:nvSpPr>
          <p:cNvPr id="5" name="内容占位符 4"/>
          <p:cNvSpPr>
            <a:spLocks noGrp="1"/>
          </p:cNvSpPr>
          <p:nvPr>
            <p:ph sz="half" idx="2"/>
          </p:nvPr>
        </p:nvSpPr>
        <p:spPr>
          <a:xfrm>
            <a:off x="6238875" y="1296035"/>
            <a:ext cx="5283200" cy="5300345"/>
          </a:xfrm>
        </p:spPr>
        <p:txBody>
          <a:bodyPr/>
          <a:p>
            <a:r>
              <a:rPr sz="1200">
                <a:sym typeface="+mn-ea"/>
              </a:rPr>
              <a:t> while (T--) {</a:t>
            </a:r>
            <a:endParaRPr lang="zh-CN" altLang="en-US" sz="1200"/>
          </a:p>
          <a:p>
            <a:r>
              <a:rPr sz="1200">
                <a:sym typeface="+mn-ea"/>
              </a:rPr>
              <a:t>        scanf("%d", &amp;n);</a:t>
            </a:r>
            <a:endParaRPr lang="zh-CN" altLang="en-US" sz="1200"/>
          </a:p>
          <a:p>
            <a:r>
              <a:rPr sz="1200">
                <a:sym typeface="+mn-ea"/>
              </a:rPr>
              <a:t>        for (int i = 1; i &lt;= n; i++) {</a:t>
            </a:r>
            <a:endParaRPr lang="zh-CN" altLang="en-US" sz="1200"/>
          </a:p>
          <a:p>
            <a:r>
              <a:rPr sz="1200">
                <a:sym typeface="+mn-ea"/>
              </a:rPr>
              <a:t>            scanf("%d %d %d", &amp;a[i], &amp;b[i], &amp;c[i]);</a:t>
            </a:r>
            <a:endParaRPr lang="zh-CN" altLang="en-US" sz="1200"/>
          </a:p>
          <a:p>
            <a:r>
              <a:rPr sz="1200">
                <a:sym typeface="+mn-ea"/>
              </a:rPr>
              <a:t>        }</a:t>
            </a:r>
            <a:endParaRPr lang="zh-CN" altLang="en-US" sz="1200"/>
          </a:p>
          <a:p>
            <a:r>
              <a:rPr lang="zh-CN" altLang="en-US" sz="1200">
                <a:sym typeface="+mn-ea"/>
              </a:rPr>
              <a:t>        double ll = 0, rr = 1000;</a:t>
            </a:r>
            <a:endParaRPr lang="zh-CN" altLang="en-US" sz="1200"/>
          </a:p>
          <a:p>
            <a:r>
              <a:rPr lang="zh-CN" altLang="en-US" sz="1200">
                <a:sym typeface="+mn-ea"/>
              </a:rPr>
              <a:t>        </a:t>
            </a:r>
            <a:r>
              <a:rPr lang="en-US" altLang="zh-CN" sz="1200">
                <a:sym typeface="+mn-ea"/>
              </a:rPr>
              <a:t>for(int i=0; i &lt;100; i++) </a:t>
            </a:r>
            <a:r>
              <a:rPr lang="zh-CN" altLang="en-US" sz="1200">
                <a:sym typeface="+mn-ea"/>
              </a:rPr>
              <a:t> {</a:t>
            </a:r>
            <a:endParaRPr lang="zh-CN" altLang="en-US" sz="1200"/>
          </a:p>
          <a:p>
            <a:r>
              <a:rPr lang="zh-CN" altLang="en-US" sz="1200">
                <a:sym typeface="+mn-ea"/>
              </a:rPr>
              <a:t>            double three1 = (rr - ll) / 3;</a:t>
            </a:r>
            <a:endParaRPr lang="zh-CN" altLang="en-US" sz="1200"/>
          </a:p>
          <a:p>
            <a:r>
              <a:rPr lang="zh-CN" altLang="en-US" sz="1200">
                <a:sym typeface="+mn-ea"/>
              </a:rPr>
              <a:t>            double m1 = ll + three1, m2 = rr - three1;</a:t>
            </a:r>
            <a:endParaRPr lang="zh-CN" altLang="en-US" sz="1200"/>
          </a:p>
          <a:p>
            <a:r>
              <a:rPr lang="zh-CN" altLang="en-US" sz="1200">
                <a:sym typeface="+mn-ea"/>
              </a:rPr>
              <a:t>            if (f(m1) &gt; f(m2))  ll = m1; else  rr = m2;</a:t>
            </a:r>
            <a:endParaRPr lang="zh-CN" altLang="en-US" sz="1200"/>
          </a:p>
          <a:p>
            <a:r>
              <a:rPr lang="zh-CN" altLang="en-US" sz="1200">
                <a:sym typeface="+mn-ea"/>
              </a:rPr>
              <a:t>        }</a:t>
            </a:r>
            <a:endParaRPr lang="zh-CN" altLang="en-US" sz="1200"/>
          </a:p>
          <a:p>
            <a:r>
              <a:rPr lang="zh-CN" altLang="en-US" sz="1200">
                <a:sym typeface="+mn-ea"/>
              </a:rPr>
              <a:t>        printf("%.4lf\n", f(rr));</a:t>
            </a:r>
            <a:endParaRPr lang="zh-CN" altLang="en-US" sz="1200"/>
          </a:p>
          <a:p>
            <a:r>
              <a:rPr lang="zh-CN" altLang="en-US" sz="1200">
                <a:sym typeface="+mn-ea"/>
              </a:rPr>
              <a:t>    }</a:t>
            </a:r>
            <a:endParaRPr lang="zh-CN" altLang="en-US" sz="1200"/>
          </a:p>
          <a:p>
            <a:r>
              <a:rPr lang="zh-CN" altLang="en-US" sz="1200">
                <a:sym typeface="+mn-ea"/>
              </a:rPr>
              <a:t>    return 0;</a:t>
            </a:r>
            <a:endParaRPr lang="zh-CN" altLang="en-US" sz="1200"/>
          </a:p>
          <a:p>
            <a:r>
              <a:rPr lang="zh-CN" altLang="en-US" sz="1200">
                <a:sym typeface="+mn-ea"/>
              </a:rPr>
              <a:t>}</a:t>
            </a:r>
            <a:endParaRPr lang="zh-CN" altLang="en-US" sz="1000"/>
          </a:p>
          <a:p>
            <a:pPr marL="0" indent="0">
              <a:buNone/>
            </a:pPr>
            <a:endParaRPr lang="zh-CN" altLang="en-US" sz="100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离散化（</a:t>
            </a:r>
            <a:r>
              <a:rPr lang="en-US" altLang="zh-CN"/>
              <a:t>“</a:t>
            </a:r>
            <a:r>
              <a:rPr lang="zh-CN" altLang="en-US"/>
              <a:t>整数集</a:t>
            </a:r>
            <a:r>
              <a:rPr lang="en-US" altLang="zh-CN"/>
              <a:t>”</a:t>
            </a:r>
            <a:r>
              <a:rPr lang="zh-CN" altLang="en-US"/>
              <a:t>中的</a:t>
            </a:r>
            <a:r>
              <a:rPr lang="en-US" altLang="zh-CN"/>
              <a:t>m</a:t>
            </a:r>
            <a:r>
              <a:t>个数 与 </a:t>
            </a:r>
            <a:r>
              <a:rPr lang="en-US" altLang="zh-CN"/>
              <a:t>1~m </a:t>
            </a:r>
            <a:r>
              <a:t>建立映射关系</a:t>
            </a:r>
            <a:r>
              <a:rPr lang="zh-CN" altLang="en-US"/>
              <a:t>）</a:t>
            </a:r>
            <a:endParaRPr lang="zh-CN" altLang="en-US"/>
          </a:p>
        </p:txBody>
      </p:sp>
      <p:sp>
        <p:nvSpPr>
          <p:cNvPr id="3" name="内容占位符 2"/>
          <p:cNvSpPr>
            <a:spLocks noGrp="1"/>
          </p:cNvSpPr>
          <p:nvPr>
            <p:ph sz="half" idx="1"/>
          </p:nvPr>
        </p:nvSpPr>
        <p:spPr>
          <a:xfrm>
            <a:off x="447675" y="1296035"/>
            <a:ext cx="5810250" cy="2834640"/>
          </a:xfrm>
          <a:ln>
            <a:solidFill>
              <a:schemeClr val="tx1"/>
            </a:solidFill>
          </a:ln>
        </p:spPr>
        <p:txBody>
          <a:bodyPr/>
          <a:p>
            <a:r>
              <a:rPr lang="zh-CN" altLang="en-US"/>
              <a:t>方法</a:t>
            </a:r>
            <a:r>
              <a:rPr lang="en-US" altLang="zh-CN"/>
              <a:t>1</a:t>
            </a:r>
            <a:r>
              <a:t>：</a:t>
            </a:r>
            <a:r>
              <a:rPr lang="en-US" altLang="zh-CN"/>
              <a:t>sort</a:t>
            </a:r>
            <a:r>
              <a:t>（</a:t>
            </a:r>
            <a:r>
              <a:rPr lang="en-US" altLang="zh-CN"/>
              <a:t>a + 1, a + n + 1);</a:t>
            </a:r>
            <a:endParaRPr lang="en-US" altLang="zh-CN"/>
          </a:p>
          <a:p>
            <a:r>
              <a:rPr lang="en-US" altLang="zh-CN">
                <a:sym typeface="+mn-ea"/>
              </a:rPr>
              <a:t>tot = 0;</a:t>
            </a:r>
            <a:endParaRPr lang="en-US" altLang="zh-CN"/>
          </a:p>
          <a:p>
            <a:r>
              <a:rPr lang="en-US" altLang="zh-CN"/>
              <a:t>for(int i = 1; i &lt;= n; i++)</a:t>
            </a:r>
            <a:endParaRPr lang="en-US" altLang="zh-CN"/>
          </a:p>
          <a:p>
            <a:r>
              <a:rPr lang="en-US" altLang="zh-CN"/>
              <a:t>    if(i == 1 || a[i - 1] != a[i]) b[++tot] = a[i];</a:t>
            </a:r>
            <a:endParaRPr lang="en-US" altLang="zh-CN"/>
          </a:p>
          <a:p>
            <a:r>
              <a:rPr altLang="zh-CN"/>
              <a:t>查询：</a:t>
            </a:r>
            <a:r>
              <a:rPr lang="en-US" altLang="zh-CN">
                <a:sym typeface="+mn-ea"/>
              </a:rPr>
              <a:t>return </a:t>
            </a:r>
            <a:endParaRPr lang="en-US" altLang="zh-CN">
              <a:sym typeface="+mn-ea"/>
            </a:endParaRPr>
          </a:p>
          <a:p>
            <a:r>
              <a:rPr lang="en-US" altLang="zh-CN"/>
              <a:t>lower_bound(b + 1,b + tot + 1, </a:t>
            </a:r>
            <a:r>
              <a:rPr lang="en-US" altLang="zh-CN" sz="2000" b="1">
                <a:solidFill>
                  <a:srgbClr val="FF0000"/>
                </a:solidFill>
              </a:rPr>
              <a:t>va</a:t>
            </a:r>
            <a:r>
              <a:rPr lang="en-US" altLang="zh-CN"/>
              <a:t>) - b;</a:t>
            </a:r>
            <a:endParaRPr lang="en-US" altLang="zh-CN">
              <a:sym typeface="+mn-ea"/>
            </a:endParaRPr>
          </a:p>
        </p:txBody>
      </p:sp>
      <p:sp>
        <p:nvSpPr>
          <p:cNvPr id="4" name="内容占位符 3"/>
          <p:cNvSpPr>
            <a:spLocks noGrp="1"/>
          </p:cNvSpPr>
          <p:nvPr>
            <p:ph sz="half" idx="2"/>
          </p:nvPr>
        </p:nvSpPr>
        <p:spPr>
          <a:xfrm>
            <a:off x="6381750" y="1296035"/>
            <a:ext cx="5418455" cy="4070350"/>
          </a:xfrm>
          <a:ln>
            <a:solidFill>
              <a:schemeClr val="tx1"/>
            </a:solidFill>
          </a:ln>
        </p:spPr>
        <p:txBody>
          <a:bodyPr/>
          <a:p>
            <a:r>
              <a:rPr lang="zh-CN" altLang="en-US"/>
              <a:t>方法</a:t>
            </a:r>
            <a:r>
              <a:rPr lang="en-US" altLang="zh-CN"/>
              <a:t>3</a:t>
            </a:r>
            <a:r>
              <a:rPr lang="zh-CN" altLang="en-US"/>
              <a:t>：</a:t>
            </a:r>
            <a:r>
              <a:rPr lang="en-US" altLang="zh-CN">
                <a:sym typeface="+mn-ea"/>
              </a:rPr>
              <a:t>sort</a:t>
            </a:r>
            <a:r>
              <a:rPr>
                <a:sym typeface="+mn-ea"/>
              </a:rPr>
              <a:t>（</a:t>
            </a:r>
            <a:r>
              <a:rPr lang="en-US" altLang="zh-CN">
                <a:sym typeface="+mn-ea"/>
              </a:rPr>
              <a:t>a + 1, a + n + 1);</a:t>
            </a:r>
            <a:endParaRPr lang="en-US" altLang="zh-CN"/>
          </a:p>
          <a:p>
            <a:r>
              <a:rPr lang="en-US" altLang="zh-CN">
                <a:sym typeface="+mn-ea"/>
              </a:rPr>
              <a:t>tot = 0;</a:t>
            </a:r>
            <a:endParaRPr lang="en-US" altLang="zh-CN"/>
          </a:p>
          <a:p>
            <a:r>
              <a:rPr lang="en-US" altLang="zh-CN">
                <a:sym typeface="+mn-ea"/>
              </a:rPr>
              <a:t>for(int i = 1; i &lt;= n; i++){</a:t>
            </a:r>
            <a:endParaRPr lang="en-US" altLang="zh-CN"/>
          </a:p>
          <a:p>
            <a:r>
              <a:rPr lang="en-US" altLang="zh-CN">
                <a:sym typeface="+mn-ea"/>
              </a:rPr>
              <a:t>    if(i == 1 || a[i - 1] != a[i]) ++tot;</a:t>
            </a:r>
            <a:endParaRPr lang="en-US" altLang="zh-CN">
              <a:sym typeface="+mn-ea"/>
            </a:endParaRPr>
          </a:p>
          <a:p>
            <a:r>
              <a:rPr lang="en-US" altLang="zh-CN">
                <a:sym typeface="+mn-ea"/>
              </a:rPr>
              <a:t>    r[i] = tot;</a:t>
            </a:r>
            <a:endParaRPr lang="en-US" altLang="zh-CN">
              <a:sym typeface="+mn-ea"/>
            </a:endParaRPr>
          </a:p>
          <a:p>
            <a:r>
              <a:rPr lang="en-US" altLang="zh-CN">
                <a:sym typeface="+mn-ea"/>
              </a:rPr>
              <a:t>}</a:t>
            </a:r>
            <a:endParaRPr lang="en-US" altLang="zh-CN">
              <a:sym typeface="+mn-ea"/>
            </a:endParaRPr>
          </a:p>
          <a:p>
            <a:r>
              <a:rPr lang="en-US" altLang="zh-CN">
                <a:sym typeface="+mn-ea"/>
              </a:rPr>
              <a:t>a: 1 3 3 3 5 5 8 9</a:t>
            </a:r>
            <a:endParaRPr lang="en-US" altLang="zh-CN">
              <a:sym typeface="+mn-ea"/>
            </a:endParaRPr>
          </a:p>
          <a:p>
            <a:r>
              <a:rPr lang="en-US" altLang="zh-CN">
                <a:sym typeface="+mn-ea"/>
              </a:rPr>
              <a:t>r: 1 2 2 2 3 3 4 5</a:t>
            </a:r>
            <a:endParaRPr lang="en-US" altLang="zh-CN"/>
          </a:p>
          <a:p>
            <a:r>
              <a:rPr altLang="zh-CN">
                <a:sym typeface="+mn-ea"/>
              </a:rPr>
              <a:t>查询：</a:t>
            </a:r>
            <a:r>
              <a:rPr lang="en-US" altLang="zh-CN">
                <a:sym typeface="+mn-ea"/>
              </a:rPr>
              <a:t>return r[x];</a:t>
            </a:r>
            <a:endParaRPr lang="en-US" altLang="zh-CN">
              <a:sym typeface="+mn-ea"/>
            </a:endParaRPr>
          </a:p>
          <a:p>
            <a:r>
              <a:rPr lang="zh-CN" altLang="en-US"/>
              <a:t>优点：知道原位置，可以迅速找到新值（</a:t>
            </a:r>
            <a:r>
              <a:rPr lang="en-US" altLang="zh-CN"/>
              <a:t>hash</a:t>
            </a:r>
            <a:r>
              <a:rPr lang="zh-CN" altLang="en-US"/>
              <a:t>思想</a:t>
            </a:r>
            <a:r>
              <a:rPr lang="zh-CN" altLang="en-US"/>
              <a:t>）</a:t>
            </a:r>
            <a:endParaRPr lang="zh-CN" altLang="en-US"/>
          </a:p>
        </p:txBody>
      </p:sp>
      <p:sp>
        <p:nvSpPr>
          <p:cNvPr id="5" name="文本框 4"/>
          <p:cNvSpPr txBox="1"/>
          <p:nvPr/>
        </p:nvSpPr>
        <p:spPr>
          <a:xfrm>
            <a:off x="6381750" y="5490210"/>
            <a:ext cx="5418455" cy="1198880"/>
          </a:xfrm>
          <a:prstGeom prst="rect">
            <a:avLst/>
          </a:prstGeom>
          <a:noFill/>
        </p:spPr>
        <p:txBody>
          <a:bodyPr wrap="square" rtlCol="0">
            <a:spAutoFit/>
          </a:bodyPr>
          <a:p>
            <a:r>
              <a:rPr lang="zh-CN" altLang="en-US"/>
              <a:t>例：明明的随机数</a:t>
            </a:r>
            <a:endParaRPr lang="zh-CN" altLang="en-US"/>
          </a:p>
          <a:p>
            <a:r>
              <a:rPr lang="zh-CN" altLang="en-US"/>
              <a:t>可能有重复的数中有多少不同的？</a:t>
            </a:r>
            <a:endParaRPr lang="zh-CN" altLang="en-US"/>
          </a:p>
          <a:p>
            <a:r>
              <a:rPr lang="zh-CN" altLang="en-US"/>
              <a:t>并按升序输出。</a:t>
            </a:r>
            <a:endParaRPr lang="zh-CN" altLang="en-US"/>
          </a:p>
          <a:p>
            <a:endParaRPr lang="en-US" altLang="zh-CN"/>
          </a:p>
        </p:txBody>
      </p:sp>
      <p:sp>
        <p:nvSpPr>
          <p:cNvPr id="6" name="内容占位符 2"/>
          <p:cNvSpPr>
            <a:spLocks noGrp="1"/>
          </p:cNvSpPr>
          <p:nvPr/>
        </p:nvSpPr>
        <p:spPr>
          <a:xfrm>
            <a:off x="447675" y="4222750"/>
            <a:ext cx="5819140" cy="2546350"/>
          </a:xfrm>
          <a:prstGeom prst="rect">
            <a:avLst/>
          </a:prstGeom>
          <a:ln>
            <a:solidFill>
              <a:schemeClr val="tx1"/>
            </a:solidFill>
          </a:ln>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altLang="zh-CN"/>
              <a:t>方法</a:t>
            </a:r>
            <a:r>
              <a:rPr lang="en-US" altLang="zh-CN"/>
              <a:t>2</a:t>
            </a:r>
            <a:r>
              <a:t>：</a:t>
            </a:r>
            <a:r>
              <a:rPr lang="en-US" altLang="zh-CN"/>
              <a:t>sort(v.begin(),v.end()); </a:t>
            </a:r>
            <a:endParaRPr lang="en-US" altLang="zh-CN"/>
          </a:p>
          <a:p>
            <a:r>
              <a:rPr lang="en-US" altLang="zh-CN"/>
              <a:t>v.erase(unique(v.begin(),v.end()),v.end());</a:t>
            </a:r>
            <a:endParaRPr lang="en-US" altLang="zh-CN"/>
          </a:p>
          <a:p>
            <a:r>
              <a:rPr lang="en-US" altLang="zh-CN"/>
              <a:t>//离散化截取有效部分 </a:t>
            </a:r>
            <a:endParaRPr lang="en-US" altLang="zh-CN"/>
          </a:p>
          <a:p>
            <a:r>
              <a:rPr altLang="zh-CN">
                <a:sym typeface="+mn-ea"/>
              </a:rPr>
              <a:t>查询：</a:t>
            </a:r>
            <a:r>
              <a:rPr lang="en-US" altLang="zh-CN">
                <a:sym typeface="+mn-ea"/>
              </a:rPr>
              <a:t>return </a:t>
            </a:r>
            <a:endParaRPr altLang="zh-CN"/>
          </a:p>
          <a:p>
            <a:r>
              <a:rPr lang="en-US" altLang="zh-CN">
                <a:sym typeface="+mn-ea"/>
              </a:rPr>
              <a:t>lower_bound(v.begin(),v.end(),</a:t>
            </a:r>
            <a:r>
              <a:rPr lang="en-US" altLang="zh-CN" sz="2000" b="1">
                <a:solidFill>
                  <a:srgbClr val="FF0000"/>
                </a:solidFill>
                <a:sym typeface="+mn-ea"/>
              </a:rPr>
              <a:t>va</a:t>
            </a:r>
            <a:r>
              <a:rPr lang="en-US" altLang="zh-CN">
                <a:sym typeface="+mn-ea"/>
              </a:rPr>
              <a:t>)-v.begin();</a:t>
            </a:r>
            <a:endParaRPr lang="en-US" altLang="zh-CN">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box(in)">
                                      <p:cBhvr>
                                        <p:cTn id="12" dur="2000"/>
                                        <p:tgtEl>
                                          <p:spTgt spid="4">
                                            <p:bg/>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ox(in)">
                                      <p:cBhvr>
                                        <p:cTn id="15" dur="2000"/>
                                        <p:tgtEl>
                                          <p:spTgt spid="4">
                                            <p:txEl>
                                              <p:pRg st="0" end="0"/>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box(in)">
                                      <p:cBhvr>
                                        <p:cTn id="18" dur="2000"/>
                                        <p:tgtEl>
                                          <p:spTgt spid="4">
                                            <p:txEl>
                                              <p:pRg st="1" end="1"/>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box(in)">
                                      <p:cBhvr>
                                        <p:cTn id="21" dur="2000"/>
                                        <p:tgtEl>
                                          <p:spTgt spid="4">
                                            <p:txEl>
                                              <p:pRg st="2" end="2"/>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box(in)">
                                      <p:cBhvr>
                                        <p:cTn id="24" dur="2000"/>
                                        <p:tgtEl>
                                          <p:spTgt spid="4">
                                            <p:txEl>
                                              <p:pRg st="3" end="3"/>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ox(in)">
                                      <p:cBhvr>
                                        <p:cTn id="27" dur="2000"/>
                                        <p:tgtEl>
                                          <p:spTgt spid="4">
                                            <p:txEl>
                                              <p:pRg st="4" end="4"/>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box(in)">
                                      <p:cBhvr>
                                        <p:cTn id="30" dur="20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ox(in)">
                                      <p:cBhvr>
                                        <p:cTn id="35" dur="20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box(in)">
                                      <p:cBhvr>
                                        <p:cTn id="40" dur="2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box(in)">
                                      <p:cBhvr>
                                        <p:cTn id="45" dur="2000"/>
                                        <p:tgtEl>
                                          <p:spTgt spid="4">
                                            <p:txEl>
                                              <p:pRg st="8" end="8"/>
                                            </p:txEl>
                                          </p:spTgt>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box(in)">
                                      <p:cBhvr>
                                        <p:cTn id="48" dur="20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linds(horizontal)">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4" grpId="0" animBg="1" uiExpand="1" build="p"/>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a:sym typeface="+mn-ea"/>
              </a:rPr>
              <a:t>例：</a:t>
            </a:r>
            <a:r>
              <a:rPr>
                <a:sym typeface="+mn-ea"/>
              </a:rPr>
              <a:t>电影</a:t>
            </a:r>
            <a:r>
              <a:rPr>
                <a:sym typeface="+mn-ea"/>
              </a:rPr>
              <a:t> </a:t>
            </a:r>
            <a:r>
              <a:rPr>
                <a:sym typeface="+mn-ea"/>
                <a:hlinkClick r:id="rId1" action="ppaction://hlinkfile"/>
              </a:rPr>
              <a:t>https://www.acwing.com/problem/content/105/</a:t>
            </a:r>
            <a:endParaRPr>
              <a:sym typeface="+mn-ea"/>
            </a:endParaRPr>
          </a:p>
        </p:txBody>
      </p:sp>
      <p:sp>
        <p:nvSpPr>
          <p:cNvPr id="7" name="内容占位符 6"/>
          <p:cNvSpPr>
            <a:spLocks noGrp="1"/>
          </p:cNvSpPr>
          <p:nvPr>
            <p:ph idx="1"/>
          </p:nvPr>
        </p:nvSpPr>
        <p:spPr>
          <a:xfrm>
            <a:off x="242570" y="952500"/>
            <a:ext cx="11659235" cy="5796915"/>
          </a:xfrm>
        </p:spPr>
        <p:txBody>
          <a:bodyPr/>
          <a:p>
            <a:r>
              <a:rPr lang="zh-CN" altLang="en-US" sz="2000"/>
              <a:t>我们把世界上的所有语言用1到10</a:t>
            </a:r>
            <a:r>
              <a:rPr lang="zh-CN" altLang="en-US" sz="3200" baseline="30000"/>
              <a:t>9</a:t>
            </a:r>
            <a:r>
              <a:rPr lang="zh-CN" altLang="en-US" sz="2000"/>
              <a:t>之间的整数编号。</a:t>
            </a:r>
            <a:endParaRPr lang="zh-CN" altLang="en-US" sz="2000"/>
          </a:p>
          <a:p>
            <a:r>
              <a:rPr lang="zh-CN" altLang="en-US" sz="2000"/>
              <a:t>有</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n个</a:t>
            </a:r>
            <a:r>
              <a:rPr lang="zh-CN" altLang="en-US" sz="2000"/>
              <a:t>来自不同国家的人，</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每个人都只懂得一种语言</a:t>
            </a:r>
            <a:r>
              <a:rPr lang="zh-CN" altLang="en-US" sz="2000"/>
              <a:t>。</a:t>
            </a:r>
            <a:endParaRPr lang="zh-CN" altLang="en-US" sz="2000"/>
          </a:p>
          <a:p>
            <a:r>
              <a:rPr lang="zh-CN" altLang="en-US" sz="2000"/>
              <a:t>电影院里一共有</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m部</a:t>
            </a:r>
            <a:r>
              <a:rPr lang="zh-CN" altLang="en-US" sz="2000"/>
              <a:t>电影正在上映，每部电影的</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语音</a:t>
            </a:r>
            <a:r>
              <a:rPr lang="zh-CN" altLang="en-US" sz="2000"/>
              <a:t>和</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字幕</a:t>
            </a:r>
            <a:r>
              <a:rPr lang="zh-CN" altLang="en-US" sz="2000"/>
              <a:t>都采用不同的语言。</a:t>
            </a:r>
            <a:endParaRPr lang="zh-CN" altLang="en-US" sz="2000"/>
          </a:p>
          <a:p>
            <a:r>
              <a:rPr lang="zh-CN" altLang="en-US" sz="2000"/>
              <a:t>如果能</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听懂</a:t>
            </a:r>
            <a:r>
              <a:rPr lang="zh-CN" altLang="en-US" sz="2000"/>
              <a:t>电影的语音，他就会很</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开心</a:t>
            </a:r>
            <a:r>
              <a:rPr lang="zh-CN" altLang="en-US" sz="2000"/>
              <a:t>；</a:t>
            </a:r>
            <a:endParaRPr lang="zh-CN" altLang="en-US" sz="2000"/>
          </a:p>
          <a:p>
            <a:r>
              <a:rPr lang="zh-CN" altLang="en-US" sz="2000"/>
              <a:t>如果能</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看懂</a:t>
            </a:r>
            <a:r>
              <a:rPr lang="zh-CN" altLang="en-US" sz="2000"/>
              <a:t>字幕，他就会</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比较开心</a:t>
            </a:r>
            <a:r>
              <a:rPr lang="zh-CN" altLang="en-US" sz="2000"/>
              <a:t>；</a:t>
            </a:r>
            <a:endParaRPr lang="zh-CN" altLang="en-US" sz="2000"/>
          </a:p>
          <a:p>
            <a:r>
              <a:rPr lang="zh-CN" altLang="en-US" sz="2000"/>
              <a:t>如果</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全都不懂</a:t>
            </a:r>
            <a:r>
              <a:rPr lang="zh-CN" altLang="en-US" sz="2000"/>
              <a:t>，他就会</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不开心</a:t>
            </a:r>
            <a:r>
              <a:rPr lang="zh-CN" altLang="en-US" sz="2000"/>
              <a:t>。</a:t>
            </a:r>
            <a:endParaRPr lang="zh-CN" altLang="en-US" sz="2000"/>
          </a:p>
          <a:p>
            <a:r>
              <a:rPr lang="zh-CN" altLang="en-US" sz="2000"/>
              <a:t>数据范围：1≤n,m≤200000,</a:t>
            </a:r>
            <a:endParaRPr lang="zh-CN" altLang="en-US" sz="2000"/>
          </a:p>
          <a:p>
            <a:r>
              <a:rPr lang="zh-CN" altLang="en-US" sz="2000"/>
              <a:t>涉及语言（人们懂得的、电影的语音、</a:t>
            </a:r>
            <a:r>
              <a:rPr sz="2000">
                <a:sym typeface="+mn-ea"/>
              </a:rPr>
              <a:t>电影的</a:t>
            </a:r>
            <a:r>
              <a:rPr lang="zh-CN" altLang="en-US" sz="2000"/>
              <a:t>字幕）编号，1≤a</a:t>
            </a:r>
            <a:r>
              <a:rPr lang="zh-CN" altLang="en-US" sz="2000" baseline="-25000"/>
              <a:t>i</a:t>
            </a:r>
            <a:r>
              <a:rPr lang="zh-CN" altLang="en-US" sz="2000"/>
              <a:t>,b</a:t>
            </a:r>
            <a:r>
              <a:rPr lang="zh-CN" altLang="en-US" sz="2000" baseline="-25000"/>
              <a:t>i</a:t>
            </a:r>
            <a:r>
              <a:rPr lang="zh-CN" altLang="en-US" sz="2000"/>
              <a:t>,c</a:t>
            </a:r>
            <a:r>
              <a:rPr lang="zh-CN" altLang="en-US" sz="2000" baseline="-25000"/>
              <a:t>i</a:t>
            </a:r>
            <a:r>
              <a:rPr lang="zh-CN" altLang="en-US" sz="2000"/>
              <a:t>≤</a:t>
            </a:r>
            <a:r>
              <a:rPr sz="2000">
                <a:sym typeface="+mn-ea"/>
              </a:rPr>
              <a:t>10</a:t>
            </a:r>
            <a:r>
              <a:rPr sz="3200" baseline="30000">
                <a:sym typeface="+mn-ea"/>
              </a:rPr>
              <a:t>9</a:t>
            </a:r>
            <a:endParaRPr lang="zh-CN" altLang="en-US" sz="2000"/>
          </a:p>
          <a:p>
            <a:r>
              <a:rPr sz="2000" b="1">
                <a:solidFill>
                  <a:srgbClr val="FF0000"/>
                </a:solidFill>
                <a:sym typeface="+mn-ea"/>
              </a:rPr>
              <a:t>问题</a:t>
            </a:r>
            <a:r>
              <a:rPr sz="2000">
                <a:sym typeface="+mn-ea"/>
              </a:rPr>
              <a:t>：请你帮忙</a:t>
            </a:r>
            <a:r>
              <a:rPr sz="20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选择一部电影</a:t>
            </a:r>
            <a:r>
              <a:rPr sz="2000">
                <a:sym typeface="+mn-ea"/>
              </a:rPr>
              <a:t>，可以让观影很开心的人最多。</a:t>
            </a:r>
            <a:endParaRPr lang="zh-CN" altLang="en-US" sz="2000"/>
          </a:p>
          <a:p>
            <a:r>
              <a:rPr sz="2000">
                <a:sym typeface="+mn-ea"/>
              </a:rPr>
              <a:t>         如果有多部电影满足条件，则在这些电影中挑选观影比较开心的人最多的那一部。</a:t>
            </a:r>
            <a:endParaRPr lang="zh-CN" altLang="en-US" sz="2000">
              <a:sym typeface="+mn-ea"/>
            </a:endParaRPr>
          </a:p>
          <a:p>
            <a:endParaRPr lang="zh-CN" altLang="en-US" sz="2000">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blinds(horizontal)">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blinds(horizontal)">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a:sym typeface="+mn-ea"/>
              </a:rPr>
              <a:t>例：</a:t>
            </a:r>
            <a:r>
              <a:rPr>
                <a:sym typeface="+mn-ea"/>
              </a:rPr>
              <a:t>电影</a:t>
            </a:r>
            <a:r>
              <a:rPr>
                <a:sym typeface="+mn-ea"/>
              </a:rPr>
              <a:t> </a:t>
            </a:r>
            <a:r>
              <a:rPr>
                <a:sym typeface="+mn-ea"/>
                <a:hlinkClick r:id="rId1" action="ppaction://hlinkfile"/>
              </a:rPr>
              <a:t>https://www.acwing.com/problem/content/105/</a:t>
            </a:r>
            <a:endParaRPr>
              <a:sym typeface="+mn-ea"/>
            </a:endParaRPr>
          </a:p>
        </p:txBody>
      </p:sp>
      <p:sp>
        <p:nvSpPr>
          <p:cNvPr id="7" name="内容占位符 6"/>
          <p:cNvSpPr>
            <a:spLocks noGrp="1"/>
          </p:cNvSpPr>
          <p:nvPr>
            <p:ph idx="1"/>
          </p:nvPr>
        </p:nvSpPr>
        <p:spPr>
          <a:xfrm>
            <a:off x="125730" y="952500"/>
            <a:ext cx="11931650" cy="5796915"/>
          </a:xfrm>
        </p:spPr>
        <p:txBody>
          <a:bodyPr>
            <a:normAutofit lnSpcReduction="20000"/>
          </a:bodyPr>
          <a:p>
            <a:r>
              <a:rPr lang="zh-CN" altLang="en-US" sz="2000"/>
              <a:t>数据范围：1≤n,m≤200000,</a:t>
            </a:r>
            <a:endParaRPr lang="zh-CN" altLang="en-US" sz="2000"/>
          </a:p>
          <a:p>
            <a:r>
              <a:rPr lang="zh-CN" altLang="en-US" sz="2000"/>
              <a:t>涉及语言（人们懂得的、电影的语音、</a:t>
            </a:r>
            <a:r>
              <a:rPr sz="2000">
                <a:sym typeface="+mn-ea"/>
              </a:rPr>
              <a:t>电影的</a:t>
            </a:r>
            <a:r>
              <a:rPr lang="zh-CN" altLang="en-US" sz="2000"/>
              <a:t>字幕）编号，1≤a</a:t>
            </a:r>
            <a:r>
              <a:rPr lang="zh-CN" altLang="en-US" sz="2000" baseline="-25000"/>
              <a:t>i</a:t>
            </a:r>
            <a:r>
              <a:rPr lang="zh-CN" altLang="en-US" sz="2000"/>
              <a:t>,b</a:t>
            </a:r>
            <a:r>
              <a:rPr lang="zh-CN" altLang="en-US" sz="2000" baseline="-25000"/>
              <a:t>i</a:t>
            </a:r>
            <a:r>
              <a:rPr lang="zh-CN" altLang="en-US" sz="2000"/>
              <a:t>,c</a:t>
            </a:r>
            <a:r>
              <a:rPr lang="zh-CN" altLang="en-US" sz="2000" baseline="-25000"/>
              <a:t>i</a:t>
            </a:r>
            <a:r>
              <a:rPr lang="zh-CN" altLang="en-US" sz="2000"/>
              <a:t>≤</a:t>
            </a:r>
            <a:r>
              <a:rPr sz="2000">
                <a:sym typeface="+mn-ea"/>
              </a:rPr>
              <a:t>10</a:t>
            </a:r>
            <a:r>
              <a:rPr sz="3200" baseline="30000">
                <a:sym typeface="+mn-ea"/>
              </a:rPr>
              <a:t>9</a:t>
            </a:r>
            <a:endParaRPr lang="zh-CN" altLang="en-US" sz="2000"/>
          </a:p>
          <a:p>
            <a:r>
              <a:rPr sz="2000" b="1">
                <a:solidFill>
                  <a:srgbClr val="FF0000"/>
                </a:solidFill>
                <a:sym typeface="+mn-ea"/>
              </a:rPr>
              <a:t>思路</a:t>
            </a:r>
            <a:r>
              <a:rPr lang="en-US" altLang="zh-CN" sz="2000" b="1">
                <a:solidFill>
                  <a:srgbClr val="FF0000"/>
                </a:solidFill>
                <a:sym typeface="+mn-ea"/>
              </a:rPr>
              <a:t>1</a:t>
            </a:r>
            <a:r>
              <a:rPr lang="zh-CN" altLang="en-US" sz="2000">
                <a:sym typeface="+mn-ea"/>
              </a:rPr>
              <a:t>：直接统计每部电影能听懂语音的人数（开心），能看懂字幕的人数（比较开心）。</a:t>
            </a:r>
            <a:endParaRPr lang="zh-CN" altLang="en-US" sz="2000">
              <a:sym typeface="+mn-ea"/>
            </a:endParaRPr>
          </a:p>
          <a:p>
            <a:r>
              <a:rPr lang="zh-CN" altLang="en-US" sz="2000">
                <a:sym typeface="+mn-ea"/>
              </a:rPr>
              <a:t>          </a:t>
            </a:r>
            <a:r>
              <a:rPr lang="en-US" altLang="zh-CN" sz="2000">
                <a:sym typeface="+mn-ea"/>
              </a:rPr>
              <a:t>O(n*m)</a:t>
            </a:r>
            <a:r>
              <a:rPr sz="2000">
                <a:sym typeface="+mn-ea"/>
              </a:rPr>
              <a:t>，</a:t>
            </a:r>
            <a:r>
              <a:rPr lang="zh-CN" altLang="en-US" sz="2000">
                <a:sym typeface="+mn-ea"/>
              </a:rPr>
              <a:t>超时！</a:t>
            </a:r>
            <a:endParaRPr lang="zh-CN" altLang="en-US" sz="2000">
              <a:sym typeface="+mn-ea"/>
            </a:endParaRPr>
          </a:p>
          <a:p>
            <a:r>
              <a:rPr sz="2000" b="1">
                <a:solidFill>
                  <a:srgbClr val="FF0000"/>
                </a:solidFill>
                <a:sym typeface="+mn-ea"/>
              </a:rPr>
              <a:t>思路</a:t>
            </a:r>
            <a:r>
              <a:rPr lang="en-US" altLang="zh-CN" sz="2000" b="1">
                <a:solidFill>
                  <a:srgbClr val="FF0000"/>
                </a:solidFill>
                <a:sym typeface="+mn-ea"/>
              </a:rPr>
              <a:t>2</a:t>
            </a:r>
            <a:r>
              <a:rPr sz="2000">
                <a:sym typeface="+mn-ea"/>
              </a:rPr>
              <a:t>：利用</a:t>
            </a:r>
            <a:r>
              <a:rPr lang="en-US" altLang="zh-CN" sz="2000">
                <a:sym typeface="+mn-ea"/>
              </a:rPr>
              <a:t>map</a:t>
            </a:r>
            <a:r>
              <a:rPr sz="2000">
                <a:sym typeface="+mn-ea"/>
              </a:rPr>
              <a:t>进行预处理各种语言被掌握的人数，统计电影涉及的人数。</a:t>
            </a:r>
            <a:endParaRPr sz="2000">
              <a:sym typeface="+mn-ea"/>
            </a:endParaRPr>
          </a:p>
          <a:p>
            <a:r>
              <a:rPr sz="2000">
                <a:sym typeface="+mn-ea"/>
              </a:rPr>
              <a:t>          </a:t>
            </a:r>
            <a:r>
              <a:rPr lang="en-US" altLang="zh-CN" sz="2000">
                <a:sym typeface="+mn-ea"/>
              </a:rPr>
              <a:t>O(n*logn),</a:t>
            </a:r>
            <a:r>
              <a:rPr sz="2000">
                <a:sym typeface="+mn-ea"/>
              </a:rPr>
              <a:t>可能超时！</a:t>
            </a:r>
            <a:r>
              <a:rPr lang="en-US" altLang="zh-CN" sz="2000">
                <a:sym typeface="+mn-ea"/>
              </a:rPr>
              <a:t>map</a:t>
            </a:r>
            <a:r>
              <a:rPr sz="2000">
                <a:sym typeface="+mn-ea"/>
              </a:rPr>
              <a:t>的机制问题。</a:t>
            </a:r>
            <a:endParaRPr sz="2000">
              <a:sym typeface="+mn-ea"/>
            </a:endParaRPr>
          </a:p>
          <a:p>
            <a:r>
              <a:rPr sz="2000" b="1">
                <a:solidFill>
                  <a:srgbClr val="FF0000"/>
                </a:solidFill>
                <a:sym typeface="+mn-ea"/>
              </a:rPr>
              <a:t>思路3</a:t>
            </a:r>
            <a:r>
              <a:rPr sz="2000">
                <a:sym typeface="+mn-ea"/>
              </a:rPr>
              <a:t>：离散化全部涉及语言（人们懂得的、电影的语音、电影的字幕），</a:t>
            </a:r>
            <a:endParaRPr sz="2000">
              <a:sym typeface="+mn-ea"/>
            </a:endParaRPr>
          </a:p>
          <a:p>
            <a:r>
              <a:rPr sz="2000">
                <a:sym typeface="+mn-ea"/>
              </a:rPr>
              <a:t>          （二分查找）预处理语言掌握人数，（二分查找）统计电影涉及人数。</a:t>
            </a:r>
            <a:endParaRPr sz="2000">
              <a:sym typeface="+mn-ea"/>
            </a:endParaRPr>
          </a:p>
          <a:p>
            <a:r>
              <a:rPr sz="2000">
                <a:sym typeface="+mn-ea"/>
              </a:rPr>
              <a:t>          </a:t>
            </a:r>
            <a:r>
              <a:rPr lang="en-US" altLang="zh-CN" sz="2000">
                <a:sym typeface="+mn-ea"/>
              </a:rPr>
              <a:t>O(n*logn),</a:t>
            </a:r>
            <a:r>
              <a:rPr lang="en-US" altLang="zh-CN" sz="2000">
                <a:sym typeface="+mn-ea"/>
              </a:rPr>
              <a:t>AC</a:t>
            </a:r>
            <a:r>
              <a:rPr sz="2000">
                <a:sym typeface="+mn-ea"/>
              </a:rPr>
              <a:t>！略慢</a:t>
            </a:r>
            <a:endParaRPr sz="2000">
              <a:sym typeface="+mn-ea"/>
            </a:endParaRPr>
          </a:p>
          <a:p>
            <a:r>
              <a:rPr sz="2000" b="1">
                <a:solidFill>
                  <a:srgbClr val="FF0000"/>
                </a:solidFill>
                <a:sym typeface="+mn-ea"/>
              </a:rPr>
              <a:t>思路4</a:t>
            </a:r>
            <a:r>
              <a:rPr sz="2000">
                <a:sym typeface="+mn-ea"/>
              </a:rPr>
              <a:t>：离散化全部涉及语言（人们懂得的、电影的语音、电影的字幕），</a:t>
            </a:r>
            <a:endParaRPr sz="2000">
              <a:sym typeface="+mn-ea"/>
            </a:endParaRPr>
          </a:p>
          <a:p>
            <a:r>
              <a:rPr sz="2000">
                <a:sym typeface="+mn-ea"/>
              </a:rPr>
              <a:t>          利用方法三记录原始值和新值的对应数组</a:t>
            </a:r>
            <a:r>
              <a:rPr lang="en-US" altLang="zh-CN" sz="2000">
                <a:sym typeface="+mn-ea"/>
              </a:rPr>
              <a:t>r</a:t>
            </a:r>
            <a:r>
              <a:rPr sz="2000">
                <a:sym typeface="+mn-ea"/>
              </a:rPr>
              <a:t>，（</a:t>
            </a:r>
            <a:r>
              <a:rPr lang="en-US" altLang="zh-CN" sz="2000">
                <a:sym typeface="+mn-ea"/>
              </a:rPr>
              <a:t>hash</a:t>
            </a:r>
            <a:r>
              <a:rPr sz="2000">
                <a:sym typeface="+mn-ea"/>
              </a:rPr>
              <a:t>思想）</a:t>
            </a:r>
            <a:endParaRPr sz="2000">
              <a:sym typeface="+mn-ea"/>
            </a:endParaRPr>
          </a:p>
          <a:p>
            <a:r>
              <a:rPr sz="2000">
                <a:sym typeface="+mn-ea"/>
              </a:rPr>
              <a:t>          直接预处理语言掌握人数，直接统计电影涉及人数。</a:t>
            </a:r>
            <a:endParaRPr lang="zh-CN" altLang="en-US" sz="2000">
              <a:sym typeface="+mn-ea"/>
            </a:endParaRPr>
          </a:p>
          <a:p>
            <a:r>
              <a:rPr sz="2000">
                <a:sym typeface="+mn-ea"/>
              </a:rPr>
              <a:t>          </a:t>
            </a:r>
            <a:r>
              <a:rPr lang="en-US" altLang="zh-CN" sz="2000">
                <a:sym typeface="+mn-ea"/>
              </a:rPr>
              <a:t>O(n*logn),AC</a:t>
            </a:r>
            <a:r>
              <a:rPr sz="2000">
                <a:sym typeface="+mn-ea"/>
              </a:rPr>
              <a:t>！</a:t>
            </a:r>
            <a:endParaRPr lang="zh-CN" altLang="en-US" sz="2000">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linds(horizontal)">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blinds(horizontal)">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blinds(horizontal)">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blinds(horizontal)">
                                      <p:cBhvr>
                                        <p:cTn id="22" dur="5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blinds(horizontal)">
                                      <p:cBhvr>
                                        <p:cTn id="27" dur="500"/>
                                        <p:tgtEl>
                                          <p:spTgt spid="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blinds(horizontal)">
                                      <p:cBhvr>
                                        <p:cTn id="32" dur="500"/>
                                        <p:tgtEl>
                                          <p:spTgt spid="7">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blinds(horizontal)">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linds(horizontal)">
                                      <p:cBhvr>
                                        <p:cTn id="42" dur="500"/>
                                        <p:tgtEl>
                                          <p:spTgt spid="7">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animEffect transition="in" filter="blinds(horizontal)">
                                      <p:cBhvr>
                                        <p:cTn id="4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olidFill>
                  <a:srgbClr val="FF0000"/>
                </a:solidFill>
                <a:sym typeface="+mn-ea"/>
              </a:rPr>
              <a:t>思路</a:t>
            </a:r>
            <a:r>
              <a:rPr lang="en-US" altLang="zh-CN">
                <a:solidFill>
                  <a:srgbClr val="FF0000"/>
                </a:solidFill>
                <a:sym typeface="+mn-ea"/>
              </a:rPr>
              <a:t>2</a:t>
            </a:r>
            <a:r>
              <a:rPr>
                <a:solidFill>
                  <a:srgbClr val="FF0000"/>
                </a:solidFill>
                <a:sym typeface="+mn-ea"/>
              </a:rPr>
              <a:t>核心程序，Time Limit Exceeded 通过了 13/14个数据</a:t>
            </a:r>
            <a:endParaRPr>
              <a:solidFill>
                <a:srgbClr val="FF0000"/>
              </a:solidFill>
              <a:sym typeface="+mn-ea"/>
            </a:endParaRPr>
          </a:p>
        </p:txBody>
      </p:sp>
      <p:sp>
        <p:nvSpPr>
          <p:cNvPr id="3" name="内容占位符 2"/>
          <p:cNvSpPr>
            <a:spLocks noGrp="1"/>
          </p:cNvSpPr>
          <p:nvPr>
            <p:ph sz="half" idx="1"/>
          </p:nvPr>
        </p:nvSpPr>
        <p:spPr>
          <a:xfrm>
            <a:off x="513720" y="1009023"/>
            <a:ext cx="5283242" cy="5388907"/>
          </a:xfrm>
        </p:spPr>
        <p:txBody>
          <a:bodyPr/>
          <a:p>
            <a:r>
              <a:rPr lang="zh-CN" altLang="en-US" sz="1400"/>
              <a:t>const int NN=200010;</a:t>
            </a:r>
            <a:endParaRPr lang="zh-CN" altLang="en-US" sz="1400"/>
          </a:p>
          <a:p>
            <a:r>
              <a:rPr lang="zh-CN" altLang="en-US" sz="1400"/>
              <a:t>int a[NN];//每个人掌握的语言 </a:t>
            </a:r>
            <a:endParaRPr lang="zh-CN" altLang="en-US" sz="1400"/>
          </a:p>
          <a:p>
            <a:r>
              <a:rPr lang="zh-CN" altLang="en-US" sz="1400"/>
              <a:t>pair&lt;int,int&gt;b[NN];//每部电影的语音和字幕情况 </a:t>
            </a:r>
            <a:endParaRPr lang="zh-CN" altLang="en-US" sz="1400"/>
          </a:p>
          <a:p>
            <a:r>
              <a:rPr lang="zh-CN" altLang="en-US" sz="1400"/>
              <a:t>map&lt;int,int&gt;mm;</a:t>
            </a:r>
            <a:endParaRPr lang="zh-CN" altLang="en-US" sz="1400"/>
          </a:p>
          <a:p>
            <a:r>
              <a:rPr lang="zh-CN" altLang="en-US" sz="1400"/>
              <a:t>inline int read(){}</a:t>
            </a:r>
            <a:endParaRPr lang="zh-CN" altLang="en-US" sz="1400"/>
          </a:p>
          <a:p>
            <a:r>
              <a:rPr lang="zh-CN" altLang="en-US" sz="1400"/>
              <a:t>int main(){</a:t>
            </a:r>
            <a:endParaRPr lang="zh-CN" altLang="en-US" sz="1400"/>
          </a:p>
          <a:p>
            <a:r>
              <a:rPr lang="zh-CN" altLang="en-US" sz="1400"/>
              <a:t>    int n=read();</a:t>
            </a:r>
            <a:endParaRPr lang="zh-CN" altLang="en-US" sz="1400"/>
          </a:p>
          <a:p>
            <a:r>
              <a:rPr lang="zh-CN" altLang="en-US" sz="1400"/>
              <a:t>    for(int i=1;i&lt;=n;i++){//每人掌握的语言 </a:t>
            </a:r>
            <a:endParaRPr lang="zh-CN" altLang="en-US" sz="1400"/>
          </a:p>
          <a:p>
            <a:r>
              <a:rPr lang="zh-CN" altLang="en-US" sz="1400"/>
              <a:t>        int x=read();        mm[x]++;    }</a:t>
            </a:r>
            <a:endParaRPr lang="zh-CN" altLang="en-US" sz="1400"/>
          </a:p>
          <a:p>
            <a:r>
              <a:rPr lang="zh-CN" altLang="en-US" sz="1400"/>
              <a:t>    int m=read();</a:t>
            </a:r>
            <a:endParaRPr lang="zh-CN" altLang="en-US" sz="1400"/>
          </a:p>
          <a:p>
            <a:r>
              <a:rPr lang="zh-CN" altLang="en-US" sz="1400"/>
              <a:t>    for(int i=1;i&lt;=m;i++){//第i部电影的语音语言 </a:t>
            </a:r>
            <a:endParaRPr lang="zh-CN" altLang="en-US" sz="1400"/>
          </a:p>
          <a:p>
            <a:r>
              <a:rPr lang="zh-CN" altLang="en-US" sz="1400"/>
              <a:t>        b[i].first=read();    }</a:t>
            </a:r>
            <a:endParaRPr lang="zh-CN" altLang="en-US" sz="1400"/>
          </a:p>
          <a:p>
            <a:r>
              <a:rPr lang="zh-CN" altLang="en-US" sz="1400"/>
              <a:t>    for(int i=1;i&lt;=m;i++){//第i部电影的字幕语言 </a:t>
            </a:r>
            <a:endParaRPr lang="zh-CN" altLang="en-US" sz="1400"/>
          </a:p>
          <a:p>
            <a:r>
              <a:rPr lang="zh-CN" altLang="en-US" sz="1400"/>
              <a:t>        b[i].second=read();    } </a:t>
            </a:r>
            <a:endParaRPr lang="zh-CN" altLang="en-US" sz="1400"/>
          </a:p>
        </p:txBody>
      </p:sp>
      <p:sp>
        <p:nvSpPr>
          <p:cNvPr id="5" name="内容占位符 4"/>
          <p:cNvSpPr>
            <a:spLocks noGrp="1"/>
          </p:cNvSpPr>
          <p:nvPr>
            <p:ph sz="half" idx="2"/>
          </p:nvPr>
        </p:nvSpPr>
        <p:spPr>
          <a:xfrm>
            <a:off x="5796915" y="952500"/>
            <a:ext cx="6269990" cy="5641340"/>
          </a:xfrm>
        </p:spPr>
        <p:txBody>
          <a:bodyPr/>
          <a:p>
            <a:r>
              <a:rPr lang="zh-CN" altLang="en-US" sz="1400">
                <a:sym typeface="+mn-ea"/>
              </a:rPr>
              <a:t>    int ans=</a:t>
            </a:r>
            <a:r>
              <a:rPr lang="en-US" altLang="zh-CN" sz="1400">
                <a:sym typeface="+mn-ea"/>
              </a:rPr>
              <a:t>0</a:t>
            </a:r>
            <a:r>
              <a:rPr lang="zh-CN" altLang="en-US" sz="1400">
                <a:sym typeface="+mn-ea"/>
              </a:rPr>
              <a:t>,</a:t>
            </a:r>
            <a:r>
              <a:rPr lang="zh-CN" altLang="en-US" sz="1400">
                <a:sym typeface="+mn-ea"/>
              </a:rPr>
              <a:t>Maa</a:t>
            </a:r>
            <a:r>
              <a:rPr lang="zh-CN" altLang="en-US" sz="1400">
                <a:sym typeface="+mn-ea"/>
              </a:rPr>
              <a:t>=0,</a:t>
            </a:r>
            <a:r>
              <a:rPr lang="zh-CN" altLang="en-US" sz="1400">
                <a:sym typeface="+mn-ea"/>
              </a:rPr>
              <a:t>Mwa</a:t>
            </a:r>
            <a:r>
              <a:rPr lang="zh-CN" altLang="en-US" sz="1400">
                <a:sym typeface="+mn-ea"/>
              </a:rPr>
              <a:t>=0;</a:t>
            </a:r>
            <a:r>
              <a:rPr lang="en-US" altLang="zh-CN" sz="1400">
                <a:sym typeface="+mn-ea"/>
              </a:rPr>
              <a:t>//max audio ans,word ans</a:t>
            </a:r>
            <a:endParaRPr lang="zh-CN" altLang="en-US" sz="1400"/>
          </a:p>
          <a:p>
            <a:r>
              <a:rPr lang="zh-CN" altLang="en-US" sz="1400">
                <a:sym typeface="+mn-ea"/>
              </a:rPr>
              <a:t>    for(int i=1;i&lt;=m;i++){</a:t>
            </a:r>
            <a:endParaRPr lang="zh-CN" altLang="en-US" sz="1400"/>
          </a:p>
          <a:p>
            <a:r>
              <a:rPr lang="zh-CN" altLang="en-US" sz="1400">
                <a:sym typeface="+mn-ea"/>
              </a:rPr>
              <a:t>        int </a:t>
            </a:r>
            <a:r>
              <a:rPr lang="en-US" altLang="zh-CN" sz="1400">
                <a:sym typeface="+mn-ea"/>
              </a:rPr>
              <a:t>tai</a:t>
            </a:r>
            <a:r>
              <a:rPr lang="zh-CN" altLang="en-US" sz="1400">
                <a:sym typeface="+mn-ea"/>
              </a:rPr>
              <a:t>=mm[b[i].first];//</a:t>
            </a:r>
            <a:r>
              <a:rPr lang="en-US" altLang="zh-CN" sz="1400">
                <a:sym typeface="+mn-ea"/>
              </a:rPr>
              <a:t>tmp </a:t>
            </a:r>
            <a:r>
              <a:rPr lang="zh-CN" altLang="en-US" sz="1400">
                <a:sym typeface="+mn-ea"/>
              </a:rPr>
              <a:t>audio </a:t>
            </a:r>
            <a:r>
              <a:rPr lang="en-US" altLang="zh-CN" sz="1400">
                <a:sym typeface="+mn-ea"/>
              </a:rPr>
              <a:t>i</a:t>
            </a:r>
            <a:endParaRPr lang="zh-CN" altLang="en-US" sz="1400"/>
          </a:p>
          <a:p>
            <a:r>
              <a:rPr lang="zh-CN" altLang="en-US" sz="1400">
                <a:sym typeface="+mn-ea"/>
              </a:rPr>
              <a:t>        int </a:t>
            </a:r>
            <a:r>
              <a:rPr lang="en-US" altLang="zh-CN" sz="1400">
                <a:sym typeface="+mn-ea"/>
              </a:rPr>
              <a:t>twi</a:t>
            </a:r>
            <a:r>
              <a:rPr lang="zh-CN" altLang="en-US" sz="1400">
                <a:sym typeface="+mn-ea"/>
              </a:rPr>
              <a:t>=mm[b[i].second];//</a:t>
            </a:r>
            <a:r>
              <a:rPr lang="en-US" altLang="zh-CN" sz="1400">
                <a:sym typeface="+mn-ea"/>
              </a:rPr>
              <a:t>tmp </a:t>
            </a:r>
            <a:r>
              <a:rPr lang="zh-CN" altLang="en-US" sz="1400">
                <a:sym typeface="+mn-ea"/>
              </a:rPr>
              <a:t>word </a:t>
            </a:r>
            <a:r>
              <a:rPr lang="en-US" altLang="zh-CN" sz="1400">
                <a:sym typeface="+mn-ea"/>
              </a:rPr>
              <a:t>i</a:t>
            </a:r>
            <a:endParaRPr lang="zh-CN" altLang="en-US" sz="1400"/>
          </a:p>
          <a:p>
            <a:r>
              <a:rPr lang="zh-CN" altLang="en-US" sz="1400">
                <a:sym typeface="+mn-ea"/>
              </a:rPr>
              <a:t>        if(</a:t>
            </a:r>
            <a:r>
              <a:rPr lang="en-US" altLang="zh-CN" sz="1400">
                <a:sym typeface="+mn-ea"/>
              </a:rPr>
              <a:t>tai</a:t>
            </a:r>
            <a:r>
              <a:rPr lang="zh-CN" altLang="en-US" sz="1400">
                <a:sym typeface="+mn-ea"/>
              </a:rPr>
              <a:t>&gt;</a:t>
            </a:r>
            <a:r>
              <a:rPr lang="zh-CN" altLang="en-US" sz="1400">
                <a:sym typeface="+mn-ea"/>
              </a:rPr>
              <a:t>Maa</a:t>
            </a:r>
            <a:r>
              <a:rPr lang="zh-CN" altLang="en-US" sz="1400">
                <a:sym typeface="+mn-ea"/>
              </a:rPr>
              <a:t> || </a:t>
            </a:r>
            <a:r>
              <a:rPr lang="en-US" altLang="zh-CN" sz="1400">
                <a:sym typeface="+mn-ea"/>
              </a:rPr>
              <a:t>tai</a:t>
            </a:r>
            <a:r>
              <a:rPr lang="zh-CN" altLang="en-US" sz="1400">
                <a:sym typeface="+mn-ea"/>
              </a:rPr>
              <a:t>==</a:t>
            </a:r>
            <a:r>
              <a:rPr lang="zh-CN" altLang="en-US" sz="1400">
                <a:sym typeface="+mn-ea"/>
              </a:rPr>
              <a:t>Maa</a:t>
            </a:r>
            <a:r>
              <a:rPr lang="zh-CN" altLang="en-US" sz="1400">
                <a:sym typeface="+mn-ea"/>
              </a:rPr>
              <a:t> &amp;&amp; </a:t>
            </a:r>
            <a:r>
              <a:rPr lang="en-US" altLang="zh-CN" sz="1400">
                <a:sym typeface="+mn-ea"/>
              </a:rPr>
              <a:t>twi</a:t>
            </a:r>
            <a:r>
              <a:rPr lang="zh-CN" altLang="en-US" sz="1400">
                <a:sym typeface="+mn-ea"/>
              </a:rPr>
              <a:t>&gt;</a:t>
            </a:r>
            <a:r>
              <a:rPr lang="zh-CN" altLang="en-US" sz="1400">
                <a:sym typeface="+mn-ea"/>
              </a:rPr>
              <a:t>Mwa</a:t>
            </a:r>
            <a:r>
              <a:rPr lang="zh-CN" altLang="en-US" sz="1400">
                <a:sym typeface="+mn-ea"/>
              </a:rPr>
              <a:t>){</a:t>
            </a:r>
            <a:endParaRPr lang="zh-CN" altLang="en-US" sz="1400"/>
          </a:p>
          <a:p>
            <a:r>
              <a:rPr lang="zh-CN" altLang="en-US" sz="1400">
                <a:sym typeface="+mn-ea"/>
              </a:rPr>
              <a:t>            ans=i, </a:t>
            </a:r>
            <a:r>
              <a:rPr lang="zh-CN" altLang="en-US" sz="1400">
                <a:sym typeface="+mn-ea"/>
              </a:rPr>
              <a:t>Maa </a:t>
            </a:r>
            <a:r>
              <a:rPr lang="zh-CN" altLang="en-US" sz="1400">
                <a:sym typeface="+mn-ea"/>
              </a:rPr>
              <a:t>= </a:t>
            </a:r>
            <a:r>
              <a:rPr lang="en-US" altLang="zh-CN" sz="1400">
                <a:sym typeface="+mn-ea"/>
              </a:rPr>
              <a:t>tai</a:t>
            </a:r>
            <a:r>
              <a:rPr lang="zh-CN" altLang="en-US" sz="1400">
                <a:sym typeface="+mn-ea"/>
              </a:rPr>
              <a:t>, </a:t>
            </a:r>
            <a:r>
              <a:rPr lang="zh-CN" altLang="en-US" sz="1400">
                <a:sym typeface="+mn-ea"/>
              </a:rPr>
              <a:t>Mwa </a:t>
            </a:r>
            <a:r>
              <a:rPr lang="zh-CN" altLang="en-US" sz="1400">
                <a:sym typeface="+mn-ea"/>
              </a:rPr>
              <a:t>=</a:t>
            </a:r>
            <a:r>
              <a:rPr lang="zh-CN" altLang="en-US" sz="1400">
                <a:sym typeface="+mn-ea"/>
              </a:rPr>
              <a:t> </a:t>
            </a:r>
            <a:r>
              <a:rPr lang="en-US" altLang="zh-CN" sz="1400">
                <a:sym typeface="+mn-ea"/>
              </a:rPr>
              <a:t>twi</a:t>
            </a:r>
            <a:r>
              <a:rPr lang="zh-CN" altLang="en-US" sz="1400">
                <a:sym typeface="+mn-ea"/>
              </a:rPr>
              <a:t>;</a:t>
            </a:r>
            <a:endParaRPr lang="zh-CN" altLang="en-US" sz="1400"/>
          </a:p>
          <a:p>
            <a:r>
              <a:rPr lang="zh-CN" altLang="en-US" sz="1400">
                <a:sym typeface="+mn-ea"/>
              </a:rPr>
              <a:t>        }</a:t>
            </a:r>
            <a:endParaRPr lang="zh-CN" altLang="en-US" sz="1400"/>
          </a:p>
          <a:p>
            <a:r>
              <a:rPr lang="zh-CN" altLang="en-US" sz="1400">
                <a:sym typeface="+mn-ea"/>
              </a:rPr>
              <a:t>    }</a:t>
            </a:r>
            <a:endParaRPr lang="zh-CN" altLang="en-US" sz="1400"/>
          </a:p>
          <a:p>
            <a:r>
              <a:rPr lang="zh-CN" altLang="en-US" sz="1400">
                <a:sym typeface="+mn-ea"/>
              </a:rPr>
              <a:t>    cout&lt;&lt;ans&lt;&lt;endl;</a:t>
            </a:r>
            <a:endParaRPr lang="zh-CN" altLang="en-US" sz="1400"/>
          </a:p>
          <a:p>
            <a:r>
              <a:rPr lang="zh-CN" altLang="en-US" sz="1400">
                <a:sym typeface="+mn-ea"/>
              </a:rPr>
              <a:t>    return 0;</a:t>
            </a:r>
            <a:endParaRPr lang="zh-CN" altLang="en-US" sz="1400"/>
          </a:p>
          <a:p>
            <a:r>
              <a:rPr lang="zh-CN" altLang="en-US" sz="1400">
                <a:sym typeface="+mn-ea"/>
              </a:rPr>
              <a:t>}</a:t>
            </a:r>
            <a:endParaRPr lang="zh-CN" altLang="en-US" sz="1400"/>
          </a:p>
          <a:p>
            <a:r>
              <a:rPr lang="zh-CN" altLang="en-US" sz="1400">
                <a:sym typeface="+mn-ea"/>
              </a:rPr>
              <a:t>样例：</a:t>
            </a:r>
            <a:endParaRPr lang="zh-CN" altLang="en-US" sz="1400"/>
          </a:p>
          <a:p>
            <a:r>
              <a:rPr lang="zh-CN" altLang="en-US" sz="1400">
                <a:sym typeface="+mn-ea"/>
              </a:rPr>
              <a:t>12   3 5 4 3 4 4 6 5 1 2 6 5</a:t>
            </a:r>
            <a:endParaRPr lang="zh-CN" altLang="en-US" sz="1400"/>
          </a:p>
          <a:p>
            <a:r>
              <a:rPr lang="zh-CN" altLang="en-US" sz="1400">
                <a:sym typeface="+mn-ea"/>
              </a:rPr>
              <a:t>5     1 5 7 3 4      3 3 5 4 5</a:t>
            </a:r>
            <a:endParaRPr lang="zh-CN" altLang="en-US" sz="1400"/>
          </a:p>
          <a:p>
            <a:r>
              <a:rPr lang="zh-CN" altLang="en-US" sz="1400">
                <a:sym typeface="+mn-ea"/>
              </a:rPr>
              <a:t>5  </a:t>
            </a:r>
            <a:endParaRPr lang="zh-CN" altLang="en-US" sz="14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olidFill>
                  <a:srgbClr val="FF0000"/>
                </a:solidFill>
                <a:sym typeface="+mn-ea"/>
              </a:rPr>
              <a:t>思路</a:t>
            </a:r>
            <a:r>
              <a:rPr lang="en-US" altLang="zh-CN">
                <a:solidFill>
                  <a:srgbClr val="FF0000"/>
                </a:solidFill>
                <a:sym typeface="+mn-ea"/>
              </a:rPr>
              <a:t>3</a:t>
            </a:r>
            <a:r>
              <a:rPr>
                <a:solidFill>
                  <a:srgbClr val="FF0000"/>
                </a:solidFill>
                <a:sym typeface="+mn-ea"/>
              </a:rPr>
              <a:t>核心程序，用时1725 ms</a:t>
            </a:r>
            <a:endParaRPr>
              <a:solidFill>
                <a:srgbClr val="FF0000"/>
              </a:solidFill>
              <a:sym typeface="+mn-ea"/>
            </a:endParaRPr>
          </a:p>
        </p:txBody>
      </p:sp>
      <p:sp>
        <p:nvSpPr>
          <p:cNvPr id="3" name="内容占位符 2"/>
          <p:cNvSpPr>
            <a:spLocks noGrp="1"/>
          </p:cNvSpPr>
          <p:nvPr>
            <p:ph idx="1"/>
          </p:nvPr>
        </p:nvSpPr>
        <p:spPr/>
        <p:txBody>
          <a:bodyPr>
            <a:noAutofit/>
          </a:bodyPr>
          <a:p>
            <a:r>
              <a:rPr>
                <a:sym typeface="+mn-ea"/>
              </a:rPr>
              <a:t>    </a:t>
            </a:r>
            <a:r>
              <a:rPr lang="zh-CN" altLang="en-US"/>
              <a:t>sort(v.begin(),v.end());//排序 </a:t>
            </a:r>
            <a:endParaRPr lang="zh-CN" altLang="en-US"/>
          </a:p>
          <a:p>
            <a:r>
              <a:rPr lang="zh-CN" altLang="en-US"/>
              <a:t>    v.erase(unique(v.begin(),v.end()),v.end());//离散化截取有效部分 </a:t>
            </a:r>
            <a:endParaRPr lang="zh-CN" altLang="en-US"/>
          </a:p>
          <a:p>
            <a:r>
              <a:rPr lang="zh-CN" altLang="en-US"/>
              <a:t>    for(int i=1;i&lt;=n;i++){        c[lisanva(a[i])]++;    }//统计每种语言会的人数</a:t>
            </a:r>
            <a:endParaRPr lang="zh-CN" altLang="en-US"/>
          </a:p>
          <a:p>
            <a:r>
              <a:rPr lang="zh-CN" altLang="en-US"/>
              <a:t>    int ans=1;</a:t>
            </a:r>
            <a:endParaRPr lang="zh-CN" altLang="en-US"/>
          </a:p>
          <a:p>
            <a:r>
              <a:rPr lang="zh-CN" altLang="en-US"/>
              <a:t>    int Maa=lisanva(b[1].first);//</a:t>
            </a:r>
            <a:r>
              <a:rPr lang="en-US" altLang="zh-CN"/>
              <a:t>max</a:t>
            </a:r>
            <a:r>
              <a:rPr lang="zh-CN" altLang="en-US"/>
              <a:t> audio ans 答案的音频语言离散值</a:t>
            </a:r>
            <a:endParaRPr lang="zh-CN" altLang="en-US"/>
          </a:p>
          <a:p>
            <a:r>
              <a:rPr lang="zh-CN" altLang="en-US"/>
              <a:t>    int Mwa=lisanva(b[1].second);//</a:t>
            </a:r>
            <a:r>
              <a:rPr lang="en-US" altLang="zh-CN"/>
              <a:t>max</a:t>
            </a:r>
            <a:r>
              <a:rPr lang="zh-CN" altLang="en-US"/>
              <a:t> word ans 答案的字幕语言离散值</a:t>
            </a:r>
            <a:endParaRPr lang="zh-CN" altLang="en-US"/>
          </a:p>
          <a:p>
            <a:r>
              <a:rPr lang="zh-CN" altLang="en-US"/>
              <a:t>    for(int i=2;i&lt;=m;i++){</a:t>
            </a:r>
            <a:endParaRPr lang="zh-CN" altLang="en-US"/>
          </a:p>
          <a:p>
            <a:r>
              <a:rPr lang="zh-CN" altLang="en-US"/>
              <a:t>        int </a:t>
            </a:r>
            <a:r>
              <a:rPr lang="en-US" altLang="zh-CN"/>
              <a:t>t</a:t>
            </a:r>
            <a:r>
              <a:rPr lang="zh-CN" altLang="en-US"/>
              <a:t>ai=lisanva(b[i].first);//</a:t>
            </a:r>
            <a:r>
              <a:rPr lang="en-US" altLang="zh-CN"/>
              <a:t>tmp</a:t>
            </a:r>
            <a:r>
              <a:rPr lang="zh-CN" altLang="en-US"/>
              <a:t> audio i 第i部电影的音频语言离散值</a:t>
            </a:r>
            <a:endParaRPr lang="zh-CN" altLang="en-US"/>
          </a:p>
          <a:p>
            <a:r>
              <a:rPr lang="zh-CN" altLang="en-US"/>
              <a:t>        int </a:t>
            </a:r>
            <a:r>
              <a:rPr lang="en-US" altLang="zh-CN"/>
              <a:t>t</a:t>
            </a:r>
            <a:r>
              <a:rPr lang="zh-CN" altLang="en-US"/>
              <a:t>wi=lisanva(b[i].second);//</a:t>
            </a:r>
            <a:r>
              <a:rPr lang="en-US" altLang="zh-CN"/>
              <a:t>tmp</a:t>
            </a:r>
            <a:r>
              <a:rPr lang="zh-CN" altLang="en-US"/>
              <a:t> word i 第i部电影的字幕语言离散值</a:t>
            </a:r>
            <a:endParaRPr lang="zh-CN" altLang="en-US"/>
          </a:p>
          <a:p>
            <a:r>
              <a:rPr lang="zh-CN" altLang="en-US"/>
              <a:t>        if(c[</a:t>
            </a:r>
            <a:r>
              <a:rPr lang="en-US" altLang="zh-CN"/>
              <a:t>t</a:t>
            </a:r>
            <a:r>
              <a:rPr lang="zh-CN" altLang="en-US"/>
              <a:t>ai]&gt;c[Maa] || c[</a:t>
            </a:r>
            <a:r>
              <a:rPr lang="en-US" altLang="zh-CN"/>
              <a:t>t</a:t>
            </a:r>
            <a:r>
              <a:rPr lang="zh-CN" altLang="en-US"/>
              <a:t>ai]==c[Maa] &amp;&amp; c[</a:t>
            </a:r>
            <a:r>
              <a:rPr lang="en-US" altLang="zh-CN"/>
              <a:t>t</a:t>
            </a:r>
            <a:r>
              <a:rPr lang="zh-CN" altLang="en-US"/>
              <a:t>wi]&gt;c[Mwa]){</a:t>
            </a:r>
            <a:endParaRPr lang="zh-CN" altLang="en-US"/>
          </a:p>
          <a:p>
            <a:r>
              <a:rPr lang="zh-CN" altLang="en-US"/>
              <a:t>            ans=i; Maa=</a:t>
            </a:r>
            <a:r>
              <a:rPr lang="en-US" altLang="zh-CN"/>
              <a:t>t</a:t>
            </a:r>
            <a:r>
              <a:rPr lang="zh-CN" altLang="en-US"/>
              <a:t>ai; Mwa=</a:t>
            </a:r>
            <a:r>
              <a:rPr lang="en-US" altLang="zh-CN"/>
              <a:t>t</a:t>
            </a:r>
            <a:r>
              <a:rPr lang="zh-CN" altLang="en-US"/>
              <a:t>wi;</a:t>
            </a:r>
            <a:endParaRPr lang="zh-CN" altLang="en-US"/>
          </a:p>
          <a:p>
            <a:r>
              <a:rPr lang="zh-CN" altLang="en-US"/>
              <a:t>        }</a:t>
            </a:r>
            <a:endParaRPr lang="zh-CN" altLang="en-US"/>
          </a:p>
          <a:p>
            <a:r>
              <a:rPr lang="zh-CN" altLang="en-US"/>
              <a:t>    }</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nvSpPr>
        <p:spPr>
          <a:xfrm>
            <a:off x="6018530" y="203200"/>
            <a:ext cx="5931535" cy="922020"/>
          </a:xfrm>
          <a:prstGeom prst="rect">
            <a:avLst/>
          </a:prstGeom>
          <a:noFill/>
          <a:ln>
            <a:solidFill>
              <a:schemeClr val="tx1"/>
            </a:solidFill>
          </a:ln>
        </p:spPr>
        <p:txBody>
          <a:bodyPr wrap="square" rtlCol="0">
            <a:spAutoFit/>
          </a:bodyPr>
          <a:p>
            <a:r>
              <a:rPr lang="zh-CN" altLang="en-US"/>
              <a:t>int lisanva(int x){//根据数值寻找离散后结果的位置 </a:t>
            </a:r>
            <a:endParaRPr lang="zh-CN" altLang="en-US"/>
          </a:p>
          <a:p>
            <a:r>
              <a:rPr lang="zh-CN" altLang="en-US"/>
              <a:t>    return lower_bound(v.begin(),v.end(),x)-v.begin();</a:t>
            </a:r>
            <a:endParaRPr lang="zh-CN" altLang="en-US"/>
          </a:p>
          <a:p>
            <a:r>
              <a:rPr lang="zh-CN" altLang="en-US"/>
              <a:t>}</a:t>
            </a: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170819"/>
            <a:ext cx="10852237" cy="441964"/>
          </a:xfrm>
        </p:spPr>
        <p:txBody>
          <a:bodyPr/>
          <a:p>
            <a:r>
              <a:rPr>
                <a:solidFill>
                  <a:srgbClr val="FF0000"/>
                </a:solidFill>
                <a:sym typeface="+mn-ea"/>
              </a:rPr>
              <a:t>思路</a:t>
            </a:r>
            <a:r>
              <a:rPr lang="en-US" altLang="zh-CN">
                <a:solidFill>
                  <a:srgbClr val="FF0000"/>
                </a:solidFill>
                <a:sym typeface="+mn-ea"/>
              </a:rPr>
              <a:t>4</a:t>
            </a:r>
            <a:r>
              <a:rPr>
                <a:solidFill>
                  <a:srgbClr val="FF0000"/>
                </a:solidFill>
                <a:sym typeface="+mn-ea"/>
              </a:rPr>
              <a:t>核心程序，用时963 ms</a:t>
            </a:r>
            <a:endParaRPr>
              <a:solidFill>
                <a:srgbClr val="FF0000"/>
              </a:solidFill>
              <a:sym typeface="+mn-ea"/>
            </a:endParaRPr>
          </a:p>
        </p:txBody>
      </p:sp>
      <p:sp>
        <p:nvSpPr>
          <p:cNvPr id="3" name="内容占位符 2"/>
          <p:cNvSpPr>
            <a:spLocks noGrp="1"/>
          </p:cNvSpPr>
          <p:nvPr>
            <p:ph idx="1"/>
          </p:nvPr>
        </p:nvSpPr>
        <p:spPr>
          <a:xfrm>
            <a:off x="669882" y="734703"/>
            <a:ext cx="10852237" cy="5388907"/>
          </a:xfrm>
        </p:spPr>
        <p:txBody>
          <a:bodyPr>
            <a:noAutofit/>
          </a:bodyPr>
          <a:p>
            <a:r>
              <a:rPr lang="en-US" altLang="zh-CN" sz="1400">
                <a:sym typeface="+mn-ea"/>
              </a:rPr>
              <a:t>//</a:t>
            </a:r>
            <a:r>
              <a:rPr lang="en-US" altLang="zh-CN" sz="1400">
                <a:sym typeface="+mn-ea"/>
              </a:rPr>
              <a:t>1~n</a:t>
            </a:r>
            <a:r>
              <a:rPr sz="1400">
                <a:sym typeface="+mn-ea"/>
              </a:rPr>
              <a:t>存放人们会的语言，</a:t>
            </a:r>
            <a:r>
              <a:rPr lang="en-US" altLang="zh-CN" sz="1400">
                <a:sym typeface="+mn-ea"/>
              </a:rPr>
              <a:t>n+1~n+m</a:t>
            </a:r>
            <a:r>
              <a:rPr sz="1400">
                <a:sym typeface="+mn-ea"/>
              </a:rPr>
              <a:t>存放电影语音语言，</a:t>
            </a:r>
            <a:r>
              <a:rPr lang="en-US" altLang="zh-CN" sz="1400">
                <a:sym typeface="+mn-ea"/>
              </a:rPr>
              <a:t>n+m+1~n+m+m</a:t>
            </a:r>
            <a:r>
              <a:rPr sz="1400">
                <a:sym typeface="+mn-ea"/>
              </a:rPr>
              <a:t>存放电影字幕语言，并记录每种语言的</a:t>
            </a:r>
            <a:r>
              <a:rPr lang="en-US" altLang="zh-CN" sz="1400">
                <a:sym typeface="+mn-ea"/>
              </a:rPr>
              <a:t>id</a:t>
            </a:r>
            <a:endParaRPr sz="1400">
              <a:sym typeface="+mn-ea"/>
            </a:endParaRPr>
          </a:p>
          <a:p>
            <a:r>
              <a:rPr sz="1400">
                <a:sym typeface="+mn-ea"/>
              </a:rPr>
              <a:t>    </a:t>
            </a:r>
            <a:r>
              <a:rPr lang="zh-CN" altLang="en-US" sz="1400"/>
              <a:t>sort(v.begin(),v.end());//按照语言编号排序，</a:t>
            </a:r>
            <a:r>
              <a:rPr lang="en-US" altLang="zh-CN" sz="1400"/>
              <a:t>id</a:t>
            </a:r>
            <a:r>
              <a:rPr sz="1400"/>
              <a:t>跟随联动</a:t>
            </a:r>
            <a:endParaRPr lang="zh-CN" altLang="en-US" sz="1400"/>
          </a:p>
          <a:p>
            <a:r>
              <a:rPr sz="1400">
                <a:sym typeface="+mn-ea"/>
              </a:rPr>
              <a:t>   </a:t>
            </a:r>
            <a:r>
              <a:rPr lang="zh-CN" altLang="en-US" sz="1400"/>
              <a:t> </a:t>
            </a:r>
            <a:r>
              <a:rPr lang="zh-CN" altLang="en-US" sz="1400" b="1"/>
              <a:t>int t=0;    </a:t>
            </a:r>
            <a:endParaRPr lang="zh-CN" altLang="en-US" sz="1400" b="1"/>
          </a:p>
          <a:p>
            <a:r>
              <a:rPr lang="zh-CN" altLang="en-US" sz="1400" b="1"/>
              <a:t>    for(size_t i=1;i&lt;v.size();i++){</a:t>
            </a:r>
            <a:endParaRPr lang="zh-CN" altLang="en-US" sz="1400" b="1"/>
          </a:p>
          <a:p>
            <a:r>
              <a:rPr lang="zh-CN" altLang="en-US" sz="1400" b="1"/>
              <a:t>        if(v[i].va!=v[i-1].va)t++;</a:t>
            </a:r>
            <a:endParaRPr lang="zh-CN" altLang="en-US" sz="1400" b="1"/>
          </a:p>
          <a:p>
            <a:r>
              <a:rPr lang="zh-CN" altLang="en-US" sz="1400" b="1"/>
              <a:t>        r[v[i].id]=t;</a:t>
            </a:r>
            <a:r>
              <a:rPr lang="en-US" altLang="zh-CN" sz="1400" b="1"/>
              <a:t>		//</a:t>
            </a:r>
            <a:r>
              <a:rPr sz="1400" b="1"/>
              <a:t>根据每个数据的原始</a:t>
            </a:r>
            <a:r>
              <a:rPr lang="en-US" altLang="zh-CN" sz="1400" b="1"/>
              <a:t>id</a:t>
            </a:r>
            <a:r>
              <a:rPr sz="1400" b="1"/>
              <a:t>记录原始数据对应的离散值，放入</a:t>
            </a:r>
            <a:r>
              <a:rPr lang="en-US" altLang="zh-CN" sz="1400" b="1"/>
              <a:t>r</a:t>
            </a:r>
            <a:r>
              <a:rPr sz="1400" b="1"/>
              <a:t>数组</a:t>
            </a:r>
            <a:endParaRPr lang="zh-CN" altLang="en-US" sz="1400" b="1"/>
          </a:p>
          <a:p>
            <a:r>
              <a:rPr lang="zh-CN" altLang="en-US" sz="1400" b="1"/>
              <a:t>    }//离散化</a:t>
            </a:r>
            <a:endParaRPr lang="zh-CN" altLang="en-US" sz="1400"/>
          </a:p>
          <a:p>
            <a:r>
              <a:rPr lang="zh-CN" altLang="en-US" sz="1400"/>
              <a:t>    for(int i=1;i&lt;=n;i++){        c[r[i]]++;    }//统计每种语言会的人数</a:t>
            </a:r>
            <a:endParaRPr lang="zh-CN" altLang="en-US" sz="1400"/>
          </a:p>
          <a:p>
            <a:r>
              <a:rPr lang="zh-CN" altLang="en-US" sz="1400"/>
              <a:t>    int ans=1;</a:t>
            </a:r>
            <a:endParaRPr lang="zh-CN" altLang="en-US" sz="1400"/>
          </a:p>
          <a:p>
            <a:r>
              <a:rPr lang="zh-CN" altLang="en-US" sz="1400"/>
              <a:t>    int Maa=r[n+1];</a:t>
            </a:r>
            <a:r>
              <a:rPr lang="en-US" altLang="zh-CN" sz="1400"/>
              <a:t>		</a:t>
            </a:r>
            <a:r>
              <a:rPr lang="zh-CN" altLang="en-US" sz="1400"/>
              <a:t>//</a:t>
            </a:r>
            <a:r>
              <a:rPr lang="en-US" altLang="zh-CN" sz="1400"/>
              <a:t>max</a:t>
            </a:r>
            <a:r>
              <a:rPr lang="zh-CN" altLang="en-US" sz="1400"/>
              <a:t> audio ans 答案的音频语言离散值</a:t>
            </a:r>
            <a:endParaRPr lang="zh-CN" altLang="en-US" sz="1400"/>
          </a:p>
          <a:p>
            <a:r>
              <a:rPr lang="zh-CN" altLang="en-US" sz="1400"/>
              <a:t>    int Mwa=r[n+m+1];</a:t>
            </a:r>
            <a:r>
              <a:rPr lang="en-US" altLang="zh-CN" sz="1400"/>
              <a:t>		</a:t>
            </a:r>
            <a:r>
              <a:rPr lang="zh-CN" altLang="en-US" sz="1400"/>
              <a:t>//</a:t>
            </a:r>
            <a:r>
              <a:rPr lang="en-US" altLang="zh-CN" sz="1400"/>
              <a:t>max</a:t>
            </a:r>
            <a:r>
              <a:rPr lang="zh-CN" altLang="en-US" sz="1400"/>
              <a:t> word ans 答案的字幕语言离散值</a:t>
            </a:r>
            <a:endParaRPr lang="zh-CN" altLang="en-US" sz="1400"/>
          </a:p>
          <a:p>
            <a:r>
              <a:rPr lang="zh-CN" altLang="en-US" sz="1400"/>
              <a:t>    for(int i=2;i&lt;=m;i++){</a:t>
            </a:r>
            <a:endParaRPr lang="zh-CN" altLang="en-US" sz="1400"/>
          </a:p>
          <a:p>
            <a:r>
              <a:rPr lang="zh-CN" altLang="en-US" sz="1400"/>
              <a:t>        int </a:t>
            </a:r>
            <a:r>
              <a:rPr lang="en-US" altLang="zh-CN" sz="1400"/>
              <a:t>t</a:t>
            </a:r>
            <a:r>
              <a:rPr lang="zh-CN" altLang="en-US" sz="1400"/>
              <a:t>ai=r[n+i];</a:t>
            </a:r>
            <a:r>
              <a:rPr lang="en-US" altLang="zh-CN" sz="1400"/>
              <a:t>		</a:t>
            </a:r>
            <a:r>
              <a:rPr lang="zh-CN" altLang="en-US" sz="1400"/>
              <a:t>//</a:t>
            </a:r>
            <a:r>
              <a:rPr lang="en-US" altLang="zh-CN" sz="1400"/>
              <a:t>tmp</a:t>
            </a:r>
            <a:r>
              <a:rPr lang="zh-CN" altLang="en-US" sz="1400"/>
              <a:t> audio i  第i部电影的音频语言离散值</a:t>
            </a:r>
            <a:endParaRPr lang="zh-CN" altLang="en-US" sz="1400"/>
          </a:p>
          <a:p>
            <a:r>
              <a:rPr lang="zh-CN" altLang="en-US" sz="1400"/>
              <a:t>        int </a:t>
            </a:r>
            <a:r>
              <a:rPr lang="en-US" altLang="zh-CN" sz="1400"/>
              <a:t>t</a:t>
            </a:r>
            <a:r>
              <a:rPr lang="zh-CN" altLang="en-US" sz="1400"/>
              <a:t>wi=r[n+m+i];</a:t>
            </a:r>
            <a:r>
              <a:rPr lang="en-US" altLang="zh-CN" sz="1400"/>
              <a:t>		</a:t>
            </a:r>
            <a:r>
              <a:rPr lang="zh-CN" altLang="en-US" sz="1400"/>
              <a:t>//</a:t>
            </a:r>
            <a:r>
              <a:rPr lang="en-US" altLang="zh-CN" sz="1400"/>
              <a:t>tmp</a:t>
            </a:r>
            <a:r>
              <a:rPr lang="zh-CN" altLang="en-US" sz="1400"/>
              <a:t> word i 第i部电影的字幕语言离散值</a:t>
            </a:r>
            <a:endParaRPr lang="zh-CN" altLang="en-US" sz="1400"/>
          </a:p>
          <a:p>
            <a:r>
              <a:rPr lang="zh-CN" altLang="en-US" sz="1400"/>
              <a:t>        if(c[</a:t>
            </a:r>
            <a:r>
              <a:rPr lang="en-US" altLang="zh-CN" sz="1400"/>
              <a:t>t</a:t>
            </a:r>
            <a:r>
              <a:rPr lang="zh-CN" altLang="en-US" sz="1400"/>
              <a:t>ai]&gt;c[Maa] || c[</a:t>
            </a:r>
            <a:r>
              <a:rPr lang="en-US" altLang="zh-CN" sz="1400"/>
              <a:t>t</a:t>
            </a:r>
            <a:r>
              <a:rPr lang="zh-CN" altLang="en-US" sz="1400"/>
              <a:t>ai]==c[Maa] &amp;&amp; c[</a:t>
            </a:r>
            <a:r>
              <a:rPr lang="en-US" altLang="zh-CN" sz="1400"/>
              <a:t>t</a:t>
            </a:r>
            <a:r>
              <a:rPr lang="zh-CN" altLang="en-US" sz="1400"/>
              <a:t>wi]&gt;c[Mwa]){   ans=i; Maa=</a:t>
            </a:r>
            <a:r>
              <a:rPr lang="en-US" altLang="zh-CN" sz="1400"/>
              <a:t>t</a:t>
            </a:r>
            <a:r>
              <a:rPr lang="zh-CN" altLang="en-US" sz="1400"/>
              <a:t>ai; Mwa=</a:t>
            </a:r>
            <a:r>
              <a:rPr lang="en-US" altLang="zh-CN" sz="1400"/>
              <a:t>t</a:t>
            </a:r>
            <a:r>
              <a:rPr lang="zh-CN" altLang="en-US" sz="1400"/>
              <a:t>wi; }</a:t>
            </a:r>
            <a:endParaRPr lang="zh-CN" altLang="en-US" sz="1400"/>
          </a:p>
          <a:p>
            <a:r>
              <a:rPr lang="zh-CN" altLang="en-US" sz="1400"/>
              <a:t>    }</a:t>
            </a:r>
            <a:endParaRPr lang="zh-CN" altLang="en-US" sz="14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669925" y="443230"/>
            <a:ext cx="11260455" cy="441960"/>
          </a:xfrm>
        </p:spPr>
        <p:txBody>
          <a:bodyPr/>
          <a:p>
            <a:r>
              <a:rPr>
                <a:sym typeface="+mn-ea"/>
              </a:rPr>
              <a:t>例：</a:t>
            </a:r>
            <a:r>
              <a:rPr>
                <a:sym typeface="+mn-ea"/>
              </a:rPr>
              <a:t>赶牛入圈</a:t>
            </a:r>
            <a:r>
              <a:rPr lang="en-US" altLang="zh-CN">
                <a:sym typeface="+mn-ea"/>
              </a:rPr>
              <a:t>-</a:t>
            </a:r>
            <a:r>
              <a:rPr lang="en-US" altLang="zh-CN">
                <a:sym typeface="+mn-ea"/>
                <a:hlinkClick r:id="rId1" action="ppaction://hlinkfile"/>
              </a:rPr>
              <a:t>https://www.acwing.com/problem/content/123/</a:t>
            </a:r>
            <a:endParaRPr lang="en-US" altLang="zh-CN">
              <a:sym typeface="+mn-ea"/>
            </a:endParaRPr>
          </a:p>
        </p:txBody>
      </p:sp>
      <p:sp>
        <p:nvSpPr>
          <p:cNvPr id="7" name="内容占位符 6"/>
          <p:cNvSpPr>
            <a:spLocks noGrp="1"/>
          </p:cNvSpPr>
          <p:nvPr>
            <p:ph sz="half" idx="1"/>
          </p:nvPr>
        </p:nvSpPr>
        <p:spPr>
          <a:xfrm>
            <a:off x="427355" y="952500"/>
            <a:ext cx="10217785" cy="5713730"/>
          </a:xfrm>
        </p:spPr>
        <p:txBody>
          <a:bodyPr/>
          <a:p>
            <a:r>
              <a:rPr lang="zh-CN" altLang="en-US" sz="1800"/>
              <a:t>农夫约翰希望为他的奶牛们建立一个</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畜栏</a:t>
            </a:r>
            <a:r>
              <a:rPr lang="zh-CN" altLang="en-US" sz="1800"/>
              <a:t>。</a:t>
            </a:r>
            <a:endParaRPr lang="zh-CN" altLang="en-US" sz="1800"/>
          </a:p>
          <a:p>
            <a:r>
              <a:rPr lang="zh-CN" altLang="en-US" sz="1800"/>
              <a:t>这些挑剔的畜生要求畜栏必须是</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正方形</a:t>
            </a:r>
            <a:r>
              <a:rPr lang="zh-CN" altLang="en-US" sz="1800"/>
              <a:t>的，而且</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至少要包含C单位的三叶草</a:t>
            </a:r>
            <a:r>
              <a:rPr lang="zh-CN" altLang="en-US" sz="1800"/>
              <a:t>，来当做它们的下午茶。</a:t>
            </a:r>
            <a:endParaRPr lang="zh-CN" altLang="en-US" sz="1800"/>
          </a:p>
          <a:p>
            <a:r>
              <a:rPr lang="zh-CN" altLang="en-US" sz="1800"/>
              <a:t>畜栏的</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边缘必须与X，Y轴平行</a:t>
            </a:r>
            <a:r>
              <a:rPr lang="zh-CN" altLang="en-US" sz="1800"/>
              <a:t>。</a:t>
            </a:r>
            <a:endParaRPr lang="zh-CN" altLang="en-US" sz="1800"/>
          </a:p>
          <a:p>
            <a:r>
              <a:rPr lang="zh-CN" altLang="en-US" sz="1800"/>
              <a:t>约翰的土地里一共包含N单位的三叶草，</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每单位三叶草位于一个1 x 1的土地区域内</a:t>
            </a:r>
            <a:r>
              <a:rPr lang="zh-CN" altLang="en-US" sz="1800"/>
              <a:t>，</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区域位置由其左下角坐标表示</a:t>
            </a:r>
            <a:r>
              <a:rPr lang="zh-CN" altLang="en-US" sz="1800"/>
              <a:t>，并且区域左下角的</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X,Y坐标都为整数</a:t>
            </a:r>
            <a:r>
              <a:rPr lang="zh-CN" altLang="en-US" sz="1800"/>
              <a:t>，范围在</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1到10000以内</a:t>
            </a:r>
            <a:r>
              <a:rPr lang="zh-CN" altLang="en-US" sz="1800"/>
              <a:t>。</a:t>
            </a:r>
            <a:endParaRPr lang="zh-CN" altLang="en-US" sz="1800"/>
          </a:p>
          <a:p>
            <a:r>
              <a:rPr lang="zh-CN" altLang="en-US" sz="1800"/>
              <a:t>多个单位的三叶草可能会位于同一个1 x 1的区域内，因为这个原因，在接下来的输入中，</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同一个区域坐标可能出现多次</a:t>
            </a:r>
            <a:r>
              <a:rPr lang="zh-CN" altLang="en-US" sz="1800"/>
              <a:t>。</a:t>
            </a:r>
            <a:endParaRPr lang="zh-CN" altLang="en-US" sz="1800"/>
          </a:p>
          <a:p>
            <a:r>
              <a:rPr lang="zh-CN" altLang="en-US" sz="1800"/>
              <a:t>只有一个区域完全位于修好的畜栏之中，才认为这个区域内的三叶草在畜栏之中。</a:t>
            </a:r>
            <a:endParaRPr lang="zh-CN" altLang="en-US" sz="1800"/>
          </a:p>
          <a:p>
            <a:r>
              <a:rPr lang="zh-CN" altLang="en-US" sz="1800"/>
              <a:t>（像</a:t>
            </a:r>
            <a:r>
              <a:rPr lang="en-US" altLang="zh-CN" sz="1800"/>
              <a:t>“</a:t>
            </a:r>
            <a:r>
              <a:rPr lang="zh-CN" altLang="en-US" sz="1800"/>
              <a:t>激光炸弹</a:t>
            </a:r>
            <a:r>
              <a:rPr lang="en-US" altLang="zh-CN" sz="1800"/>
              <a:t>”</a:t>
            </a:r>
            <a:r>
              <a:rPr lang="zh-CN" altLang="en-US" sz="1800"/>
              <a:t>的要求，</a:t>
            </a:r>
            <a:r>
              <a:rPr sz="1800">
                <a:sym typeface="+mn-ea"/>
              </a:rPr>
              <a:t>边长为</a:t>
            </a:r>
            <a:r>
              <a:rPr lang="en-US" altLang="zh-CN" sz="1800">
                <a:sym typeface="+mn-ea"/>
              </a:rPr>
              <a:t>R</a:t>
            </a:r>
            <a:r>
              <a:rPr sz="1800">
                <a:sym typeface="+mn-ea"/>
              </a:rPr>
              <a:t>的正方形最多只能框住边长为</a:t>
            </a:r>
            <a:r>
              <a:rPr lang="en-US" altLang="zh-CN" sz="1800">
                <a:sym typeface="+mn-ea"/>
              </a:rPr>
              <a:t>R-1</a:t>
            </a:r>
            <a:r>
              <a:rPr sz="1800">
                <a:sym typeface="+mn-ea"/>
              </a:rPr>
              <a:t>的正方形</a:t>
            </a:r>
            <a:r>
              <a:rPr lang="zh-CN" altLang="en-US" sz="1800"/>
              <a:t>）</a:t>
            </a:r>
            <a:endParaRPr lang="zh-CN" altLang="en-US" sz="1800"/>
          </a:p>
          <a:p>
            <a:r>
              <a:rPr lang="zh-CN" altLang="en-US" sz="1800"/>
              <a:t>请你帮约翰计算一下，能</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包含至少C单位面积</a:t>
            </a:r>
            <a:r>
              <a:rPr lang="zh-CN" altLang="en-US" sz="1800"/>
              <a:t>三叶草的情况下，</a:t>
            </a: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畜栏的最小边长</a:t>
            </a:r>
            <a:r>
              <a:rPr lang="zh-CN" altLang="en-US" sz="1800"/>
              <a:t>是多少。</a:t>
            </a:r>
            <a:endParaRPr lang="zh-CN" altLang="en-US" sz="1800"/>
          </a:p>
          <a:p>
            <a:r>
              <a:rPr lang="zh-CN" altLang="en-US" sz="1800"/>
              <a:t>思路：二维坐标系离散化，二维前缀和，二分答案，500*500*log(10000)*log(10000)</a:t>
            </a:r>
            <a:endParaRPr lang="zh-CN" altLang="en-US" sz="1800"/>
          </a:p>
          <a:p>
            <a:r>
              <a:rPr lang="zh-CN" altLang="en-US" sz="1800"/>
              <a:t>优化：</a:t>
            </a:r>
            <a:r>
              <a:rPr sz="1800">
                <a:sym typeface="+mn-ea"/>
              </a:rPr>
              <a:t>利用</a:t>
            </a:r>
            <a:r>
              <a:rPr lang="en-US" altLang="zh-CN" sz="1800">
                <a:sym typeface="+mn-ea"/>
              </a:rPr>
              <a:t>“</a:t>
            </a:r>
            <a:r>
              <a:rPr sz="1800">
                <a:sym typeface="+mn-ea"/>
              </a:rPr>
              <a:t>方法三</a:t>
            </a:r>
            <a:r>
              <a:rPr lang="en-US" altLang="zh-CN" sz="1800">
                <a:sym typeface="+mn-ea"/>
              </a:rPr>
              <a:t>”</a:t>
            </a:r>
            <a:r>
              <a:rPr sz="1800">
                <a:sym typeface="+mn-ea"/>
              </a:rPr>
              <a:t>记录原坐标（</a:t>
            </a:r>
            <a:r>
              <a:rPr lang="en-US" altLang="zh-CN" sz="1800">
                <a:sym typeface="+mn-ea"/>
              </a:rPr>
              <a:t>1~10000</a:t>
            </a:r>
            <a:r>
              <a:rPr sz="1800">
                <a:sym typeface="+mn-ea"/>
              </a:rPr>
              <a:t>）和新坐标（</a:t>
            </a:r>
            <a:r>
              <a:rPr lang="en-US" altLang="zh-CN" sz="1800">
                <a:sym typeface="+mn-ea"/>
              </a:rPr>
              <a:t>1-500</a:t>
            </a:r>
            <a:r>
              <a:rPr sz="1800">
                <a:sym typeface="+mn-ea"/>
              </a:rPr>
              <a:t>）的对应数组，则可以省去二分查找离散值，则</a:t>
            </a:r>
            <a:r>
              <a:rPr sz="1800">
                <a:sym typeface="+mn-ea"/>
              </a:rPr>
              <a:t>500*500*log(10000)</a:t>
            </a:r>
            <a:endParaRPr lang="zh-CN" altLang="en-US" sz="1800">
              <a:sym typeface="+mn-ea"/>
            </a:endParaRPr>
          </a:p>
        </p:txBody>
      </p:sp>
      <p:sp>
        <p:nvSpPr>
          <p:cNvPr id="2" name="内容占位符 1"/>
          <p:cNvSpPr>
            <a:spLocks noGrp="1"/>
          </p:cNvSpPr>
          <p:nvPr>
            <p:ph sz="half" idx="2"/>
          </p:nvPr>
        </p:nvSpPr>
        <p:spPr>
          <a:xfrm>
            <a:off x="10537825" y="961390"/>
            <a:ext cx="1549400" cy="4541520"/>
          </a:xfrm>
          <a:ln w="12700" cmpd="sng">
            <a:solidFill>
              <a:schemeClr val="accent1">
                <a:shade val="50000"/>
              </a:schemeClr>
            </a:solidFill>
            <a:prstDash val="solid"/>
          </a:ln>
        </p:spPr>
        <p:txBody>
          <a:bodyPr/>
          <a:p>
            <a:r>
              <a:rPr>
                <a:sym typeface="+mn-ea"/>
              </a:rPr>
              <a:t>数据范围</a:t>
            </a:r>
            <a:endParaRPr lang="zh-CN" altLang="en-US"/>
          </a:p>
          <a:p>
            <a:r>
              <a:rPr>
                <a:sym typeface="+mn-ea"/>
              </a:rPr>
              <a:t>1≤C≤500， C≤N≤500</a:t>
            </a:r>
            <a:endParaRPr lang="zh-CN" altLang="en-US"/>
          </a:p>
          <a:p>
            <a:r>
              <a:rPr>
                <a:sym typeface="+mn-ea"/>
              </a:rPr>
              <a:t>输入样例：</a:t>
            </a:r>
            <a:endParaRPr lang="zh-CN" altLang="en-US"/>
          </a:p>
          <a:p>
            <a:r>
              <a:rPr>
                <a:sym typeface="+mn-ea"/>
              </a:rPr>
              <a:t>3 4</a:t>
            </a:r>
            <a:endParaRPr lang="zh-CN" altLang="en-US"/>
          </a:p>
          <a:p>
            <a:r>
              <a:rPr>
                <a:sym typeface="+mn-ea"/>
              </a:rPr>
              <a:t>1 2</a:t>
            </a:r>
            <a:endParaRPr lang="zh-CN" altLang="en-US"/>
          </a:p>
          <a:p>
            <a:r>
              <a:rPr>
                <a:sym typeface="+mn-ea"/>
              </a:rPr>
              <a:t>2 1</a:t>
            </a:r>
            <a:endParaRPr lang="zh-CN" altLang="en-US"/>
          </a:p>
          <a:p>
            <a:r>
              <a:rPr>
                <a:sym typeface="+mn-ea"/>
              </a:rPr>
              <a:t>4 1</a:t>
            </a:r>
            <a:endParaRPr lang="zh-CN" altLang="en-US"/>
          </a:p>
          <a:p>
            <a:r>
              <a:rPr>
                <a:sym typeface="+mn-ea"/>
              </a:rPr>
              <a:t>5 2</a:t>
            </a:r>
            <a:endParaRPr lang="zh-CN" altLang="en-US"/>
          </a:p>
          <a:p>
            <a:r>
              <a:rPr>
                <a:sym typeface="+mn-ea"/>
              </a:rPr>
              <a:t>输出样例：</a:t>
            </a:r>
            <a:endParaRPr lang="zh-CN" altLang="en-US"/>
          </a:p>
          <a:p>
            <a:r>
              <a:rPr>
                <a:sym typeface="+mn-ea"/>
              </a:rPr>
              <a:t>4</a:t>
            </a:r>
            <a:endParaRPr lang="zh-CN" altLang="en-US"/>
          </a:p>
          <a:p>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blinds(horizontal)">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blinds(horizontal)">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中位数</a:t>
            </a:r>
            <a:endParaRPr lang="zh-CN" altLang="en-US"/>
          </a:p>
        </p:txBody>
      </p:sp>
      <p:sp>
        <p:nvSpPr>
          <p:cNvPr id="3" name="内容占位符 2"/>
          <p:cNvSpPr>
            <a:spLocks noGrp="1"/>
          </p:cNvSpPr>
          <p:nvPr>
            <p:ph idx="1"/>
          </p:nvPr>
        </p:nvSpPr>
        <p:spPr/>
        <p:txBody>
          <a:bodyPr>
            <a:normAutofit lnSpcReduction="10000"/>
          </a:bodyPr>
          <a:p>
            <a:r>
              <a:rPr lang="zh-CN" altLang="en-US">
                <a:sym typeface="+mn-ea"/>
              </a:rPr>
              <a:t>中位数（Medians）统计学名词，是指将统计总体当中的各个变量值按大小顺序排列起来，形成一个数列，处于变量数列中间位置的变量值就称为中位数。</a:t>
            </a:r>
            <a:endParaRPr lang="zh-CN" altLang="en-US">
              <a:sym typeface="+mn-ea"/>
            </a:endParaRPr>
          </a:p>
          <a:p>
            <a:endParaRPr>
              <a:sym typeface="+mn-ea"/>
            </a:endParaRPr>
          </a:p>
          <a:p>
            <a:r>
              <a:rPr b="1">
                <a:solidFill>
                  <a:srgbClr val="FF0000"/>
                </a:solidFill>
                <a:effectLst>
                  <a:outerShdw blurRad="38100" dist="19050" dir="2700000" algn="tl" rotWithShape="0">
                    <a:schemeClr val="dk1">
                      <a:alpha val="40000"/>
                    </a:schemeClr>
                  </a:outerShdw>
                </a:effectLst>
                <a:sym typeface="+mn-ea"/>
              </a:rPr>
              <a:t>例</a:t>
            </a:r>
            <a:r>
              <a:rPr>
                <a:sym typeface="+mn-ea"/>
              </a:rPr>
              <a:t>：</a:t>
            </a:r>
            <a:r>
              <a:rPr>
                <a:sym typeface="+mn-ea"/>
              </a:rPr>
              <a:t>货仓选址</a:t>
            </a:r>
            <a:r>
              <a:rPr lang="en-US" altLang="zh-CN">
                <a:sym typeface="+mn-ea"/>
              </a:rPr>
              <a:t>-</a:t>
            </a:r>
            <a:r>
              <a:rPr lang="en-US" altLang="zh-CN">
                <a:sym typeface="+mn-ea"/>
                <a:hlinkClick r:id="rId1" action="ppaction://hlinkfile"/>
              </a:rPr>
              <a:t>https://www.acwing.com/problem/content/106/</a:t>
            </a:r>
            <a:endParaRPr lang="en-US" altLang="zh-CN">
              <a:sym typeface="+mn-ea"/>
              <a:hlinkClick r:id="rId1" action="ppaction://hlinkfile"/>
            </a:endParaRPr>
          </a:p>
          <a:p>
            <a:r>
              <a:rPr lang="en-US" altLang="zh-CN">
                <a:sym typeface="+mn-ea"/>
              </a:rPr>
              <a:t>在一条数轴上有 N家商店，它们的坐标分别为 A</a:t>
            </a:r>
            <a:r>
              <a:rPr lang="en-US" altLang="zh-CN" baseline="-25000">
                <a:sym typeface="+mn-ea"/>
              </a:rPr>
              <a:t>1</a:t>
            </a:r>
            <a:r>
              <a:rPr lang="en-US" altLang="zh-CN">
                <a:sym typeface="+mn-ea"/>
              </a:rPr>
              <a:t>~A</a:t>
            </a:r>
            <a:r>
              <a:rPr lang="en-US" altLang="zh-CN" baseline="-25000">
                <a:sym typeface="+mn-ea"/>
              </a:rPr>
              <a:t>N</a:t>
            </a:r>
            <a:r>
              <a:rPr lang="en-US" altLang="zh-CN">
                <a:sym typeface="+mn-ea"/>
              </a:rPr>
              <a:t>。</a:t>
            </a:r>
            <a:endParaRPr lang="en-US" altLang="zh-CN">
              <a:sym typeface="+mn-ea"/>
            </a:endParaRPr>
          </a:p>
          <a:p>
            <a:r>
              <a:rPr lang="en-US" altLang="zh-CN">
                <a:sym typeface="+mn-ea"/>
              </a:rPr>
              <a:t>现在需要在数轴上建立一家货仓，每天清晨，从货仓到每家商店都要运送一车商品。</a:t>
            </a:r>
            <a:endParaRPr lang="en-US" altLang="zh-CN">
              <a:sym typeface="+mn-ea"/>
            </a:endParaRPr>
          </a:p>
          <a:p>
            <a:r>
              <a:rPr lang="en-US" altLang="zh-CN">
                <a:sym typeface="+mn-ea"/>
              </a:rPr>
              <a:t>为了提高效率，求把货仓建在何处，可以使得货仓到每家商店的距离之和最小。</a:t>
            </a:r>
            <a:endParaRPr lang="en-US" altLang="zh-CN">
              <a:sym typeface="+mn-ea"/>
            </a:endParaRPr>
          </a:p>
          <a:p>
            <a:r>
              <a:rPr lang="en-US" altLang="zh-CN">
                <a:sym typeface="+mn-ea"/>
              </a:rPr>
              <a:t>数据范围</a:t>
            </a:r>
            <a:endParaRPr lang="en-US" altLang="zh-CN">
              <a:sym typeface="+mn-ea"/>
            </a:endParaRPr>
          </a:p>
          <a:p>
            <a:r>
              <a:rPr lang="en-US" altLang="zh-CN">
                <a:sym typeface="+mn-ea"/>
              </a:rPr>
              <a:t>1≤N≤100000</a:t>
            </a:r>
            <a:endParaRPr lang="en-US" altLang="zh-CN">
              <a:sym typeface="+mn-ea"/>
            </a:endParaRPr>
          </a:p>
          <a:p>
            <a:r>
              <a:rPr lang="en-US" altLang="zh-CN">
                <a:sym typeface="+mn-ea"/>
              </a:rPr>
              <a:t>输入样例：</a:t>
            </a:r>
            <a:endParaRPr lang="en-US" altLang="zh-CN">
              <a:sym typeface="+mn-ea"/>
            </a:endParaRPr>
          </a:p>
          <a:p>
            <a:r>
              <a:rPr lang="en-US" altLang="zh-CN">
                <a:sym typeface="+mn-ea"/>
              </a:rPr>
              <a:t>4</a:t>
            </a:r>
            <a:endParaRPr lang="en-US" altLang="zh-CN">
              <a:sym typeface="+mn-ea"/>
            </a:endParaRPr>
          </a:p>
          <a:p>
            <a:r>
              <a:rPr lang="en-US" altLang="zh-CN">
                <a:sym typeface="+mn-ea"/>
              </a:rPr>
              <a:t>6 2 9 1</a:t>
            </a:r>
            <a:endParaRPr lang="en-US" altLang="zh-CN">
              <a:sym typeface="+mn-ea"/>
            </a:endParaRPr>
          </a:p>
          <a:p>
            <a:r>
              <a:rPr lang="en-US" altLang="zh-CN">
                <a:sym typeface="+mn-ea"/>
              </a:rPr>
              <a:t>输出样例：</a:t>
            </a:r>
            <a:endParaRPr lang="en-US" altLang="zh-CN">
              <a:sym typeface="+mn-ea"/>
            </a:endParaRPr>
          </a:p>
          <a:p>
            <a:r>
              <a:rPr lang="en-US" altLang="zh-CN">
                <a:sym typeface="+mn-ea"/>
              </a:rPr>
              <a:t>12</a:t>
            </a:r>
            <a:endParaRPr lang="en-US" altLang="zh-CN">
              <a:sym typeface="+mn-ea"/>
            </a:endParaRPr>
          </a:p>
        </p:txBody>
      </p:sp>
      <p:cxnSp>
        <p:nvCxnSpPr>
          <p:cNvPr id="5" name="直接箭头连接符 4"/>
          <p:cNvCxnSpPr/>
          <p:nvPr/>
        </p:nvCxnSpPr>
        <p:spPr>
          <a:xfrm>
            <a:off x="3758565" y="5040630"/>
            <a:ext cx="63201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577080" y="4963160"/>
            <a:ext cx="126365" cy="126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229225" y="4977765"/>
            <a:ext cx="126365" cy="126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7322820" y="4977765"/>
            <a:ext cx="126365" cy="126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559800" y="4963160"/>
            <a:ext cx="126365" cy="126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4509135" y="5196840"/>
            <a:ext cx="4488815" cy="368300"/>
          </a:xfrm>
          <a:prstGeom prst="rect">
            <a:avLst/>
          </a:prstGeom>
          <a:noFill/>
        </p:spPr>
        <p:txBody>
          <a:bodyPr wrap="square" rtlCol="0">
            <a:spAutoFit/>
          </a:bodyPr>
          <a:p>
            <a:r>
              <a:rPr lang="en-US" altLang="zh-CN"/>
              <a:t>1       2			6	     9</a:t>
            </a:r>
            <a:endParaRPr lang="en-US" altLang="zh-CN"/>
          </a:p>
        </p:txBody>
      </p:sp>
      <p:cxnSp>
        <p:nvCxnSpPr>
          <p:cNvPr id="12" name="直接箭头连接符 11"/>
          <p:cNvCxnSpPr/>
          <p:nvPr/>
        </p:nvCxnSpPr>
        <p:spPr>
          <a:xfrm>
            <a:off x="5292725" y="4476115"/>
            <a:ext cx="0" cy="3994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640580" y="4476115"/>
            <a:ext cx="0" cy="3994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385685" y="4476115"/>
            <a:ext cx="0" cy="3994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8623300" y="4476115"/>
            <a:ext cx="0" cy="3994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对象 17">
            <a:hlinkClick r:id="" action="ppaction://ole?verb="/>
          </p:cNvPr>
          <p:cNvGraphicFramePr>
            <a:graphicFrameLocks noChangeAspect="1"/>
          </p:cNvGraphicFramePr>
          <p:nvPr/>
        </p:nvGraphicFramePr>
        <p:xfrm>
          <a:off x="5355590" y="5565140"/>
          <a:ext cx="2247900" cy="1061720"/>
        </p:xfrm>
        <a:graphic>
          <a:graphicData uri="http://schemas.openxmlformats.org/presentationml/2006/ole">
            <mc:AlternateContent xmlns:mc="http://schemas.openxmlformats.org/markup-compatibility/2006">
              <mc:Choice xmlns:v="urn:schemas-microsoft-com:vml" Requires="v">
                <p:oleObj spid="_x0000_s1026" name="" r:id="rId2" imgW="914400" imgH="431800" progId="Equation.KSEE3">
                  <p:embed/>
                </p:oleObj>
              </mc:Choice>
              <mc:Fallback>
                <p:oleObj name="" r:id="rId2" imgW="914400" imgH="431800" progId="Equation.KSEE3">
                  <p:embed/>
                  <p:pic>
                    <p:nvPicPr>
                      <p:cNvPr id="0" name="图片 1025"/>
                      <p:cNvPicPr/>
                      <p:nvPr/>
                    </p:nvPicPr>
                    <p:blipFill>
                      <a:blip r:embed="rId3"/>
                      <a:stretch>
                        <a:fillRect/>
                      </a:stretch>
                    </p:blipFill>
                    <p:spPr>
                      <a:xfrm>
                        <a:off x="5355590" y="5565140"/>
                        <a:ext cx="2247900" cy="1061720"/>
                      </a:xfrm>
                      <a:prstGeom prst="rect">
                        <a:avLst/>
                      </a:prstGeom>
                    </p:spPr>
                  </p:pic>
                </p:oleObj>
              </mc:Fallback>
            </mc:AlternateContent>
          </a:graphicData>
        </a:graphic>
      </p:graphicFrame>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约数之和 分析</a:t>
            </a:r>
            <a:r>
              <a:rPr lang="en-US" altLang="zh-CN">
                <a:sym typeface="+mn-ea"/>
              </a:rPr>
              <a:t>1</a:t>
            </a:r>
            <a:endParaRPr lang="en-US" altLang="zh-CN">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内容占位符 4"/>
          <p:cNvPicPr>
            <a:picLocks noChangeAspect="1"/>
          </p:cNvPicPr>
          <p:nvPr>
            <p:ph idx="1"/>
          </p:nvPr>
        </p:nvPicPr>
        <p:blipFill>
          <a:blip r:embed="rId1"/>
          <a:stretch>
            <a:fillRect/>
          </a:stretch>
        </p:blipFill>
        <p:spPr>
          <a:xfrm>
            <a:off x="959485" y="1774190"/>
            <a:ext cx="10273030" cy="3310255"/>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中位数</a:t>
            </a:r>
            <a:endParaRPr lang="zh-CN" altLang="en-US"/>
          </a:p>
        </p:txBody>
      </p:sp>
      <p:sp>
        <p:nvSpPr>
          <p:cNvPr id="3" name="内容占位符 2"/>
          <p:cNvSpPr>
            <a:spLocks noGrp="1"/>
          </p:cNvSpPr>
          <p:nvPr>
            <p:ph sz="half" idx="1"/>
          </p:nvPr>
        </p:nvSpPr>
        <p:spPr>
          <a:xfrm>
            <a:off x="669925" y="952500"/>
            <a:ext cx="11019155" cy="5388610"/>
          </a:xfrm>
        </p:spPr>
        <p:txBody>
          <a:bodyPr/>
          <a:p>
            <a:r>
              <a:rPr>
                <a:sym typeface="+mn-ea"/>
              </a:rPr>
              <a:t>例：</a:t>
            </a:r>
            <a:r>
              <a:rPr>
                <a:sym typeface="+mn-ea"/>
              </a:rPr>
              <a:t>糖果传递</a:t>
            </a:r>
            <a:r>
              <a:rPr lang="en-US" altLang="zh-CN">
                <a:sym typeface="+mn-ea"/>
              </a:rPr>
              <a:t>-</a:t>
            </a:r>
            <a:r>
              <a:rPr lang="en-US" altLang="zh-CN">
                <a:sym typeface="+mn-ea"/>
                <a:hlinkClick r:id="rId1" action="ppaction://hlinkfile"/>
              </a:rPr>
              <a:t>https://www.acwing.com/problem/content/124/</a:t>
            </a:r>
            <a:r>
              <a:rPr>
                <a:sym typeface="+mn-ea"/>
              </a:rPr>
              <a:t> </a:t>
            </a:r>
            <a:endParaRPr>
              <a:sym typeface="+mn-ea"/>
            </a:endParaRPr>
          </a:p>
          <a:p>
            <a:r>
              <a:rPr lang="zh-CN" altLang="en-US"/>
              <a:t>有n个小朋友坐成一圈，每人有a[i]个糖果。每人只能给左右两人传递糖果。每人每次传递一个糖果代价为1。</a:t>
            </a:r>
            <a:endParaRPr lang="zh-CN" altLang="en-US"/>
          </a:p>
          <a:p>
            <a:r>
              <a:rPr lang="zh-CN" altLang="en-US"/>
              <a:t>求使所有人获得均等糖果的最小代价。</a:t>
            </a:r>
            <a:endParaRPr lang="zh-CN" altLang="en-US"/>
          </a:p>
          <a:p>
            <a:r>
              <a:rPr lang="en-US" altLang="zh-CN">
                <a:sym typeface="+mn-ea"/>
              </a:rPr>
              <a:t>数据范围</a:t>
            </a:r>
            <a:endParaRPr lang="en-US" altLang="zh-CN">
              <a:sym typeface="+mn-ea"/>
            </a:endParaRPr>
          </a:p>
          <a:p>
            <a:r>
              <a:rPr lang="en-US" altLang="zh-CN">
                <a:sym typeface="+mn-ea"/>
              </a:rPr>
              <a:t>1≤n≤1000000</a:t>
            </a:r>
            <a:endParaRPr lang="en-US" altLang="zh-CN">
              <a:sym typeface="+mn-ea"/>
            </a:endParaRPr>
          </a:p>
          <a:p>
            <a:r>
              <a:rPr lang="en-US" altLang="zh-CN">
                <a:sym typeface="+mn-ea"/>
              </a:rPr>
              <a:t>输入样例：</a:t>
            </a:r>
            <a:endParaRPr lang="en-US" altLang="zh-CN">
              <a:sym typeface="+mn-ea"/>
            </a:endParaRPr>
          </a:p>
          <a:p>
            <a:r>
              <a:rPr lang="en-US" altLang="zh-CN">
                <a:sym typeface="+mn-ea"/>
              </a:rPr>
              <a:t>4</a:t>
            </a:r>
            <a:endParaRPr lang="en-US" altLang="zh-CN">
              <a:sym typeface="+mn-ea"/>
            </a:endParaRPr>
          </a:p>
          <a:p>
            <a:r>
              <a:rPr lang="en-US" altLang="zh-CN">
                <a:sym typeface="+mn-ea"/>
              </a:rPr>
              <a:t>1</a:t>
            </a:r>
            <a:endParaRPr lang="en-US" altLang="zh-CN">
              <a:sym typeface="+mn-ea"/>
            </a:endParaRPr>
          </a:p>
          <a:p>
            <a:r>
              <a:rPr lang="en-US" altLang="zh-CN">
                <a:sym typeface="+mn-ea"/>
              </a:rPr>
              <a:t>2</a:t>
            </a:r>
            <a:endParaRPr lang="en-US" altLang="zh-CN">
              <a:sym typeface="+mn-ea"/>
            </a:endParaRPr>
          </a:p>
          <a:p>
            <a:r>
              <a:rPr lang="en-US" altLang="zh-CN">
                <a:sym typeface="+mn-ea"/>
              </a:rPr>
              <a:t>5</a:t>
            </a:r>
            <a:endParaRPr lang="en-US" altLang="zh-CN">
              <a:sym typeface="+mn-ea"/>
            </a:endParaRPr>
          </a:p>
          <a:p>
            <a:r>
              <a:rPr lang="en-US" altLang="zh-CN">
                <a:sym typeface="+mn-ea"/>
              </a:rPr>
              <a:t>4</a:t>
            </a:r>
            <a:endParaRPr lang="en-US" altLang="zh-CN">
              <a:sym typeface="+mn-ea"/>
            </a:endParaRPr>
          </a:p>
          <a:p>
            <a:r>
              <a:rPr lang="en-US" altLang="zh-CN">
                <a:sym typeface="+mn-ea"/>
              </a:rPr>
              <a:t>输出样例：</a:t>
            </a:r>
            <a:endParaRPr lang="en-US" altLang="zh-CN">
              <a:sym typeface="+mn-ea"/>
            </a:endParaRPr>
          </a:p>
          <a:p>
            <a:r>
              <a:rPr lang="en-US" altLang="zh-CN">
                <a:sym typeface="+mn-ea"/>
              </a:rPr>
              <a:t>4</a:t>
            </a:r>
            <a:endParaRPr lang="en-US" altLang="zh-CN">
              <a:sym typeface="+mn-ea"/>
            </a:endParaRPr>
          </a:p>
        </p:txBody>
      </p:sp>
      <p:sp>
        <p:nvSpPr>
          <p:cNvPr id="6" name="文本框 5"/>
          <p:cNvSpPr txBox="1"/>
          <p:nvPr/>
        </p:nvSpPr>
        <p:spPr>
          <a:xfrm>
            <a:off x="2776855" y="2167890"/>
            <a:ext cx="8911590" cy="4092575"/>
          </a:xfrm>
          <a:prstGeom prst="rect">
            <a:avLst/>
          </a:prstGeom>
          <a:noFill/>
          <a:ln>
            <a:solidFill>
              <a:schemeClr val="tx1"/>
            </a:solidFill>
          </a:ln>
        </p:spPr>
        <p:txBody>
          <a:bodyPr wrap="square" rtlCol="0">
            <a:spAutoFit/>
          </a:bodyPr>
          <a:p>
            <a:r>
              <a:rPr lang="zh-CN" altLang="en-US" sz="2000"/>
              <a:t>先看</a:t>
            </a:r>
            <a:r>
              <a:rPr lang="en-US" altLang="zh-CN" sz="2000"/>
              <a:t>“</a:t>
            </a:r>
            <a:r>
              <a:rPr lang="zh-CN" altLang="en-US" sz="1600" b="1" spc="150">
                <a:solidFill>
                  <a:srgbClr val="FF0000"/>
                </a:solidFill>
                <a:uFillTx/>
                <a:latin typeface="微软雅黑" panose="020B0503020204020204" charset="-122"/>
                <a:ea typeface="微软雅黑" panose="020B0503020204020204" charset="-122"/>
              </a:rPr>
              <a:t>均分纸牌</a:t>
            </a:r>
            <a:r>
              <a:rPr lang="en-US" altLang="zh-CN" sz="2000"/>
              <a:t>”</a:t>
            </a:r>
            <a:r>
              <a:rPr lang="zh-CN" altLang="en-US" sz="2000"/>
              <a:t>（</a:t>
            </a:r>
            <a:r>
              <a:rPr lang="en-US" altLang="zh-CN" sz="2000"/>
              <a:t>NOIP2002</a:t>
            </a:r>
            <a:r>
              <a:rPr lang="zh-CN" altLang="en-US" sz="2000"/>
              <a:t>）</a:t>
            </a:r>
            <a:endParaRPr lang="zh-CN" altLang="en-US" sz="2000"/>
          </a:p>
          <a:p>
            <a:r>
              <a:rPr lang="en-US" altLang="zh-CN" sz="2000"/>
              <a:t>  1    2   5    4</a:t>
            </a:r>
            <a:r>
              <a:rPr lang="zh-CN" altLang="en-US" sz="2000"/>
              <a:t>，原始数值，均值</a:t>
            </a:r>
            <a:r>
              <a:rPr lang="en-US" altLang="zh-CN" sz="2000"/>
              <a:t>3</a:t>
            </a:r>
            <a:endParaRPr lang="en-US" altLang="zh-CN" sz="2000"/>
          </a:p>
          <a:p>
            <a:r>
              <a:rPr lang="en-US" altLang="zh-CN" sz="2000"/>
              <a:t>-2   -3  -1    0</a:t>
            </a:r>
            <a:r>
              <a:rPr lang="zh-CN" altLang="en-US" sz="2000"/>
              <a:t>，每堆要给右边的张数，答案是</a:t>
            </a:r>
            <a:r>
              <a:rPr lang="en-US" altLang="zh-CN" sz="2000">
                <a:sym typeface="+mn-ea"/>
              </a:rPr>
              <a:t>∑|x|=6</a:t>
            </a:r>
            <a:r>
              <a:rPr lang="zh-CN" altLang="en-US" sz="2000"/>
              <a:t>。</a:t>
            </a:r>
            <a:endParaRPr lang="zh-CN" altLang="en-US" sz="2000"/>
          </a:p>
          <a:p>
            <a:endParaRPr lang="zh-CN" altLang="en-US" sz="2000"/>
          </a:p>
          <a:p>
            <a:r>
              <a:rPr lang="en-US" altLang="zh-CN" sz="2000">
                <a:sym typeface="+mn-ea"/>
              </a:rPr>
              <a:t>  3    6   9   12</a:t>
            </a:r>
            <a:r>
              <a:rPr lang="zh-CN" altLang="en-US" sz="2000">
                <a:sym typeface="+mn-ea"/>
              </a:rPr>
              <a:t>，最终状态的前缀和</a:t>
            </a:r>
            <a:endParaRPr lang="zh-CN" altLang="en-US" sz="2000">
              <a:sym typeface="+mn-ea"/>
            </a:endParaRPr>
          </a:p>
          <a:p>
            <a:r>
              <a:rPr lang="zh-CN" altLang="en-US" sz="2000">
                <a:sym typeface="+mn-ea"/>
              </a:rPr>
              <a:t>  </a:t>
            </a:r>
            <a:r>
              <a:rPr lang="en-US" altLang="zh-CN" sz="2000">
                <a:sym typeface="+mn-ea"/>
              </a:rPr>
              <a:t>1    3   8   12</a:t>
            </a:r>
            <a:r>
              <a:rPr lang="zh-CN" altLang="en-US" sz="2000">
                <a:sym typeface="+mn-ea"/>
              </a:rPr>
              <a:t>，原始状态的前缀和</a:t>
            </a:r>
            <a:endParaRPr lang="zh-CN" altLang="en-US" sz="2000">
              <a:sym typeface="+mn-ea"/>
            </a:endParaRPr>
          </a:p>
          <a:p>
            <a:r>
              <a:rPr lang="en-US" altLang="zh-CN" sz="2000">
                <a:sym typeface="+mn-ea"/>
              </a:rPr>
              <a:t>-2   -3  -1    0</a:t>
            </a:r>
            <a:r>
              <a:rPr lang="zh-CN" altLang="en-US" sz="2000">
                <a:sym typeface="+mn-ea"/>
              </a:rPr>
              <a:t>，前</a:t>
            </a:r>
            <a:r>
              <a:rPr lang="en-US" altLang="zh-CN" sz="2000">
                <a:sym typeface="+mn-ea"/>
              </a:rPr>
              <a:t>i</a:t>
            </a:r>
            <a:r>
              <a:rPr lang="zh-CN" altLang="en-US" sz="2000">
                <a:sym typeface="+mn-ea"/>
              </a:rPr>
              <a:t>堆维持均值</a:t>
            </a:r>
            <a:r>
              <a:rPr lang="en-US" altLang="zh-CN" sz="2000">
                <a:sym typeface="+mn-ea"/>
              </a:rPr>
              <a:t>3</a:t>
            </a:r>
            <a:r>
              <a:rPr lang="zh-CN" altLang="en-US" sz="2000">
                <a:sym typeface="+mn-ea"/>
              </a:rPr>
              <a:t>需要给右边的张数，答案是</a:t>
            </a:r>
            <a:r>
              <a:rPr lang="en-US" altLang="zh-CN" sz="2000">
                <a:sym typeface="+mn-ea"/>
              </a:rPr>
              <a:t>∑|x|=6</a:t>
            </a:r>
            <a:endParaRPr lang="en-US" altLang="zh-CN" sz="2000">
              <a:sym typeface="+mn-ea"/>
            </a:endParaRPr>
          </a:p>
          <a:p>
            <a:endParaRPr lang="zh-CN" altLang="en-US" sz="2000">
              <a:sym typeface="+mn-ea"/>
            </a:endParaRPr>
          </a:p>
          <a:p>
            <a:r>
              <a:rPr lang="zh-CN" altLang="en-US" sz="2000">
                <a:sym typeface="+mn-ea"/>
              </a:rPr>
              <a:t>  </a:t>
            </a:r>
            <a:r>
              <a:rPr lang="en-US" altLang="zh-CN" sz="2000">
                <a:sym typeface="+mn-ea"/>
              </a:rPr>
              <a:t>0    0   0    0</a:t>
            </a:r>
            <a:r>
              <a:rPr lang="zh-CN" altLang="en-US" sz="2000">
                <a:sym typeface="+mn-ea"/>
              </a:rPr>
              <a:t>，最终状态每堆减去均值</a:t>
            </a:r>
            <a:r>
              <a:rPr lang="en-US" altLang="zh-CN" sz="2000">
                <a:sym typeface="+mn-ea"/>
              </a:rPr>
              <a:t>3</a:t>
            </a:r>
            <a:r>
              <a:rPr lang="zh-CN" altLang="en-US" sz="2000">
                <a:sym typeface="+mn-ea"/>
              </a:rPr>
              <a:t>后的前缀和</a:t>
            </a:r>
            <a:endParaRPr lang="zh-CN" altLang="en-US" sz="2000"/>
          </a:p>
          <a:p>
            <a:r>
              <a:rPr lang="zh-CN" altLang="en-US" sz="2000"/>
              <a:t> </a:t>
            </a:r>
            <a:r>
              <a:rPr lang="en-US" altLang="zh-CN" sz="2000"/>
              <a:t>-2   -1  2    1</a:t>
            </a:r>
            <a:r>
              <a:rPr lang="zh-CN" altLang="en-US" sz="2000"/>
              <a:t>，</a:t>
            </a:r>
            <a:r>
              <a:rPr lang="en-US" altLang="zh-CN" sz="2000">
                <a:sym typeface="+mn-ea"/>
              </a:rPr>
              <a:t>A</a:t>
            </a:r>
            <a:r>
              <a:rPr sz="2000">
                <a:sym typeface="+mn-ea"/>
              </a:rPr>
              <a:t>数组，</a:t>
            </a:r>
            <a:r>
              <a:rPr lang="zh-CN" altLang="en-US" sz="2000"/>
              <a:t>原始状态每堆减去均值</a:t>
            </a:r>
            <a:r>
              <a:rPr lang="en-US" altLang="zh-CN" sz="2000"/>
              <a:t>3</a:t>
            </a:r>
            <a:endParaRPr lang="en-US" altLang="zh-CN" sz="2000"/>
          </a:p>
          <a:p>
            <a:r>
              <a:rPr lang="en-US" altLang="zh-CN" sz="2000"/>
              <a:t> -2   -3  -1   0</a:t>
            </a:r>
            <a:r>
              <a:rPr lang="zh-CN" altLang="en-US" sz="2000"/>
              <a:t>，</a:t>
            </a:r>
            <a:r>
              <a:rPr lang="en-US" altLang="zh-CN" sz="2000">
                <a:sym typeface="+mn-ea"/>
              </a:rPr>
              <a:t>S</a:t>
            </a:r>
            <a:r>
              <a:rPr sz="2000">
                <a:sym typeface="+mn-ea"/>
              </a:rPr>
              <a:t>数组</a:t>
            </a:r>
            <a:r>
              <a:rPr lang="en-US" sz="2000">
                <a:sym typeface="+mn-ea"/>
              </a:rPr>
              <a:t>(</a:t>
            </a:r>
            <a:r>
              <a:rPr lang="zh-CN" altLang="en-US" sz="2000"/>
              <a:t>上式前缀和</a:t>
            </a:r>
            <a:r>
              <a:rPr lang="en-US" altLang="zh-CN" sz="2000"/>
              <a:t>), </a:t>
            </a:r>
            <a:r>
              <a:rPr lang="zh-CN" altLang="en-US" sz="2000">
                <a:sym typeface="+mn-ea"/>
              </a:rPr>
              <a:t>前</a:t>
            </a:r>
            <a:r>
              <a:rPr lang="en-US" altLang="zh-CN" sz="2000">
                <a:sym typeface="+mn-ea"/>
              </a:rPr>
              <a:t>i</a:t>
            </a:r>
            <a:r>
              <a:rPr lang="zh-CN" altLang="en-US" sz="2000">
                <a:sym typeface="+mn-ea"/>
              </a:rPr>
              <a:t>堆维持均值</a:t>
            </a:r>
            <a:r>
              <a:rPr lang="en-US" altLang="zh-CN" sz="2000">
                <a:sym typeface="+mn-ea"/>
              </a:rPr>
              <a:t>0</a:t>
            </a:r>
            <a:r>
              <a:rPr lang="zh-CN" altLang="en-US" sz="2000">
                <a:sym typeface="+mn-ea"/>
              </a:rPr>
              <a:t>的代价，</a:t>
            </a:r>
            <a:r>
              <a:rPr lang="zh-CN" altLang="en-US" sz="2000">
                <a:sym typeface="+mn-ea"/>
              </a:rPr>
              <a:t>答案是</a:t>
            </a:r>
            <a:r>
              <a:rPr lang="en-US" altLang="zh-CN" sz="2000">
                <a:sym typeface="+mn-ea"/>
              </a:rPr>
              <a:t>∑|</a:t>
            </a:r>
            <a:r>
              <a:rPr lang="en-US" altLang="zh-CN" sz="2000">
                <a:sym typeface="+mn-ea"/>
              </a:rPr>
              <a:t>S[i]</a:t>
            </a:r>
            <a:r>
              <a:rPr lang="en-US" altLang="zh-CN" sz="2000">
                <a:sym typeface="+mn-ea"/>
              </a:rPr>
              <a:t>|=6</a:t>
            </a:r>
            <a:endParaRPr lang="en-US" altLang="zh-CN" sz="2000">
              <a:sym typeface="+mn-ea"/>
            </a:endParaRPr>
          </a:p>
          <a:p>
            <a:endParaRPr lang="zh-CN" altLang="en-US" sz="2000"/>
          </a:p>
          <a:p>
            <a:r>
              <a:rPr lang="zh-CN" altLang="en-US" sz="2000"/>
              <a:t>再看</a:t>
            </a:r>
            <a:r>
              <a:rPr lang="en-US" altLang="zh-CN" sz="2000">
                <a:sym typeface="+mn-ea"/>
              </a:rPr>
              <a:t>“</a:t>
            </a:r>
            <a:r>
              <a:rPr sz="2000" b="1">
                <a:solidFill>
                  <a:srgbClr val="FF0000"/>
                </a:solidFill>
                <a:sym typeface="+mn-ea"/>
              </a:rPr>
              <a:t>糖果传递</a:t>
            </a:r>
            <a:r>
              <a:rPr lang="en-US" altLang="zh-CN" sz="2000">
                <a:sym typeface="+mn-ea"/>
              </a:rPr>
              <a:t>”</a:t>
            </a:r>
            <a:r>
              <a:rPr lang="zh-CN" altLang="en-US" sz="2000"/>
              <a:t>：从何处断开是最优值？</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linds(horizontal)">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blinds(horizontal)">
                                      <p:cBhvr>
                                        <p:cTn id="42" dur="500"/>
                                        <p:tgtEl>
                                          <p:spTgt spid="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blinds(horizontal)">
                                      <p:cBhvr>
                                        <p:cTn id="47" dur="500"/>
                                        <p:tgtEl>
                                          <p:spTgt spid="6">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12" end="12"/>
                                            </p:txEl>
                                          </p:spTgt>
                                        </p:tgtEl>
                                        <p:attrNameLst>
                                          <p:attrName>style.visibility</p:attrName>
                                        </p:attrNameLst>
                                      </p:cBhvr>
                                      <p:to>
                                        <p:strVal val="visible"/>
                                      </p:to>
                                    </p:set>
                                    <p:animEffect transition="in" filter="blinds(horizontal)">
                                      <p:cBhvr>
                                        <p:cTn id="52"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糖果传递</a:t>
            </a:r>
            <a:r>
              <a:rPr lang="en-US" altLang="zh-CN">
                <a:sym typeface="+mn-ea"/>
              </a:rPr>
              <a:t>-</a:t>
            </a:r>
            <a:r>
              <a:rPr>
                <a:sym typeface="+mn-ea"/>
              </a:rPr>
              <a:t>解析</a:t>
            </a:r>
            <a:endParaRPr>
              <a:sym typeface="+mn-ea"/>
            </a:endParaRPr>
          </a:p>
        </p:txBody>
      </p:sp>
      <p:sp>
        <p:nvSpPr>
          <p:cNvPr id="3" name="内容占位符 2"/>
          <p:cNvSpPr>
            <a:spLocks noGrp="1"/>
          </p:cNvSpPr>
          <p:nvPr>
            <p:ph sz="half" idx="1"/>
          </p:nvPr>
        </p:nvSpPr>
        <p:spPr>
          <a:xfrm>
            <a:off x="669925" y="952500"/>
            <a:ext cx="6626860" cy="5713730"/>
          </a:xfrm>
          <a:ln>
            <a:solidFill>
              <a:schemeClr val="tx1"/>
            </a:solidFill>
          </a:ln>
        </p:spPr>
        <p:txBody>
          <a:bodyPr/>
          <a:p>
            <a:r>
              <a:rPr lang="en-US" altLang="zh-CN">
                <a:sym typeface="+mn-ea"/>
              </a:rPr>
              <a:t>  1    2   5    4</a:t>
            </a:r>
            <a:r>
              <a:rPr>
                <a:sym typeface="+mn-ea"/>
              </a:rPr>
              <a:t>，原始数值，均值</a:t>
            </a:r>
            <a:r>
              <a:rPr lang="en-US" altLang="zh-CN">
                <a:sym typeface="+mn-ea"/>
              </a:rPr>
              <a:t>3</a:t>
            </a:r>
            <a:endParaRPr>
              <a:sym typeface="+mn-ea"/>
            </a:endParaRPr>
          </a:p>
          <a:p>
            <a:r>
              <a:rPr>
                <a:sym typeface="+mn-ea"/>
              </a:rPr>
              <a:t>  </a:t>
            </a:r>
            <a:r>
              <a:rPr lang="en-US" altLang="zh-CN">
                <a:sym typeface="+mn-ea"/>
              </a:rPr>
              <a:t>0    0   0    0</a:t>
            </a:r>
            <a:r>
              <a:rPr>
                <a:sym typeface="+mn-ea"/>
              </a:rPr>
              <a:t>，最终状态每堆减去均值</a:t>
            </a:r>
            <a:r>
              <a:rPr lang="en-US" altLang="zh-CN">
                <a:sym typeface="+mn-ea"/>
              </a:rPr>
              <a:t>3</a:t>
            </a:r>
            <a:r>
              <a:rPr>
                <a:sym typeface="+mn-ea"/>
              </a:rPr>
              <a:t>后的前缀和</a:t>
            </a:r>
            <a:endParaRPr lang="zh-CN" altLang="en-US"/>
          </a:p>
          <a:p>
            <a:r>
              <a:rPr>
                <a:sym typeface="+mn-ea"/>
              </a:rPr>
              <a:t> </a:t>
            </a:r>
            <a:r>
              <a:rPr lang="en-US" altLang="zh-CN">
                <a:sym typeface="+mn-ea"/>
              </a:rPr>
              <a:t>-2   -1  2    1</a:t>
            </a:r>
            <a:r>
              <a:rPr>
                <a:sym typeface="+mn-ea"/>
              </a:rPr>
              <a:t>，</a:t>
            </a:r>
            <a:r>
              <a:rPr lang="en-US" altLang="zh-CN">
                <a:sym typeface="+mn-ea"/>
              </a:rPr>
              <a:t>A</a:t>
            </a:r>
            <a:r>
              <a:rPr>
                <a:sym typeface="+mn-ea"/>
              </a:rPr>
              <a:t>数组，</a:t>
            </a:r>
            <a:r>
              <a:rPr>
                <a:sym typeface="+mn-ea"/>
              </a:rPr>
              <a:t>原始状态每堆减去均值</a:t>
            </a:r>
            <a:r>
              <a:rPr lang="en-US" altLang="zh-CN">
                <a:sym typeface="+mn-ea"/>
              </a:rPr>
              <a:t>3</a:t>
            </a:r>
            <a:endParaRPr lang="en-US" altLang="zh-CN"/>
          </a:p>
          <a:p>
            <a:r>
              <a:rPr lang="en-US" altLang="zh-CN">
                <a:sym typeface="+mn-ea"/>
              </a:rPr>
              <a:t> -2   -3  -1   0</a:t>
            </a:r>
            <a:r>
              <a:rPr>
                <a:sym typeface="+mn-ea"/>
              </a:rPr>
              <a:t>，</a:t>
            </a:r>
            <a:r>
              <a:rPr lang="en-US" altLang="zh-CN">
                <a:sym typeface="+mn-ea"/>
              </a:rPr>
              <a:t>S</a:t>
            </a:r>
            <a:r>
              <a:rPr>
                <a:sym typeface="+mn-ea"/>
              </a:rPr>
              <a:t>数组，</a:t>
            </a:r>
            <a:r>
              <a:rPr>
                <a:sym typeface="+mn-ea"/>
              </a:rPr>
              <a:t>上式的前缀和，</a:t>
            </a:r>
            <a:r>
              <a:rPr>
                <a:sym typeface="+mn-ea"/>
              </a:rPr>
              <a:t>答案是</a:t>
            </a:r>
            <a:r>
              <a:rPr lang="en-US" altLang="zh-CN">
                <a:sym typeface="+mn-ea"/>
              </a:rPr>
              <a:t>∑|S[i]|=6</a:t>
            </a:r>
            <a:endParaRPr lang="en-US" altLang="zh-CN">
              <a:sym typeface="+mn-ea"/>
            </a:endParaRPr>
          </a:p>
          <a:p>
            <a:r>
              <a:rPr>
                <a:sym typeface="+mn-ea"/>
              </a:rPr>
              <a:t>再看</a:t>
            </a:r>
            <a:r>
              <a:rPr lang="en-US" altLang="zh-CN">
                <a:sym typeface="+mn-ea"/>
              </a:rPr>
              <a:t>“</a:t>
            </a:r>
            <a:r>
              <a:rPr b="1">
                <a:solidFill>
                  <a:srgbClr val="FF0000"/>
                </a:solidFill>
                <a:sym typeface="+mn-ea"/>
              </a:rPr>
              <a:t>糖果传递</a:t>
            </a:r>
            <a:r>
              <a:rPr lang="en-US" altLang="zh-CN">
                <a:sym typeface="+mn-ea"/>
              </a:rPr>
              <a:t>”</a:t>
            </a:r>
            <a:r>
              <a:rPr>
                <a:sym typeface="+mn-ea"/>
              </a:rPr>
              <a:t>（循环一圈）：从何处断开是最优值？</a:t>
            </a:r>
            <a:endParaRPr lang="zh-CN" altLang="en-US"/>
          </a:p>
          <a:p>
            <a:r>
              <a:rPr lang="zh-CN" altLang="en-US"/>
              <a:t>假设在第</a:t>
            </a:r>
            <a:r>
              <a:rPr lang="en-US" altLang="zh-CN"/>
              <a:t>k</a:t>
            </a:r>
            <a:r>
              <a:t>位右侧断开，</a:t>
            </a:r>
          </a:p>
          <a:p>
            <a:r>
              <a:t>每人手里的牌</a:t>
            </a:r>
            <a:r>
              <a:rPr lang="en-US" altLang="zh-CN"/>
              <a:t>		</a:t>
            </a:r>
            <a:r>
              <a:t>前缀和（从</a:t>
            </a:r>
            <a:r>
              <a:rPr lang="en-US" altLang="zh-CN"/>
              <a:t>k+1</a:t>
            </a:r>
            <a:r>
              <a:t>开始</a:t>
            </a:r>
            <a:r>
              <a:t>）</a:t>
            </a:r>
          </a:p>
          <a:p>
            <a:r>
              <a:rPr lang="en-US" altLang="zh-CN"/>
              <a:t>A[k+1] 		S[k+1]</a:t>
            </a:r>
            <a:r>
              <a:rPr lang="en-US" altLang="zh-CN">
                <a:sym typeface="+mn-ea"/>
              </a:rPr>
              <a:t> 	      </a:t>
            </a:r>
            <a:r>
              <a:rPr lang="en-US" altLang="zh-CN"/>
              <a:t>-S[k]</a:t>
            </a:r>
            <a:endParaRPr lang="en-US" altLang="zh-CN"/>
          </a:p>
          <a:p>
            <a:r>
              <a:rPr lang="en-US" altLang="zh-CN"/>
              <a:t>A[</a:t>
            </a:r>
            <a:r>
              <a:rPr lang="en-US" altLang="zh-CN">
                <a:sym typeface="+mn-ea"/>
              </a:rPr>
              <a:t>k+2] 		S[k+2] 	      </a:t>
            </a:r>
            <a:r>
              <a:rPr lang="en-US" altLang="zh-CN">
                <a:sym typeface="+mn-ea"/>
              </a:rPr>
              <a:t>-S[k]</a:t>
            </a:r>
            <a:endParaRPr lang="en-US" altLang="zh-CN"/>
          </a:p>
          <a:p>
            <a:r>
              <a:rPr lang="en-US" altLang="zh-CN"/>
              <a:t>……				</a:t>
            </a:r>
            <a:r>
              <a:rPr lang="en-US" altLang="zh-CN">
                <a:sym typeface="+mn-ea"/>
              </a:rPr>
              <a:t>……</a:t>
            </a:r>
            <a:endParaRPr lang="en-US" altLang="zh-CN"/>
          </a:p>
          <a:p>
            <a:r>
              <a:rPr lang="en-US" altLang="zh-CN"/>
              <a:t>A[n]	  		S[n]   	      -S[k]</a:t>
            </a:r>
            <a:endParaRPr lang="en-US" altLang="zh-CN"/>
          </a:p>
          <a:p>
            <a:r>
              <a:rPr lang="en-US" altLang="zh-CN">
                <a:sym typeface="+mn-ea"/>
              </a:rPr>
              <a:t>A[1]	  		S[1]+S[n]    -S[k]</a:t>
            </a:r>
            <a:endParaRPr lang="en-US" altLang="zh-CN">
              <a:sym typeface="+mn-ea"/>
            </a:endParaRPr>
          </a:p>
          <a:p>
            <a:r>
              <a:rPr lang="en-US" altLang="zh-CN">
                <a:sym typeface="+mn-ea"/>
              </a:rPr>
              <a:t>……				</a:t>
            </a:r>
            <a:r>
              <a:rPr lang="en-US" altLang="zh-CN">
                <a:sym typeface="+mn-ea"/>
              </a:rPr>
              <a:t>……</a:t>
            </a:r>
            <a:endParaRPr lang="en-US" altLang="zh-CN">
              <a:sym typeface="+mn-ea"/>
            </a:endParaRPr>
          </a:p>
          <a:p>
            <a:r>
              <a:rPr lang="en-US" altLang="zh-CN">
                <a:sym typeface="+mn-ea"/>
              </a:rPr>
              <a:t>A[k]	  		S[k]+S[n]    -S[k]</a:t>
            </a:r>
            <a:endParaRPr lang="en-US" altLang="zh-CN">
              <a:sym typeface="+mn-ea"/>
            </a:endParaRPr>
          </a:p>
        </p:txBody>
      </p:sp>
      <p:sp>
        <p:nvSpPr>
          <p:cNvPr id="4" name="内容占位符 3"/>
          <p:cNvSpPr>
            <a:spLocks noGrp="1"/>
          </p:cNvSpPr>
          <p:nvPr>
            <p:ph sz="half" idx="2"/>
          </p:nvPr>
        </p:nvSpPr>
        <p:spPr>
          <a:xfrm>
            <a:off x="7377430" y="952500"/>
            <a:ext cx="4260850" cy="5713730"/>
          </a:xfrm>
          <a:ln>
            <a:solidFill>
              <a:schemeClr val="tx1"/>
            </a:solidFill>
          </a:ln>
        </p:spPr>
        <p:txBody>
          <a:bodyPr/>
          <a:p>
            <a:r>
              <a:rPr lang="zh-CN" altLang="en-US"/>
              <a:t>而</a:t>
            </a:r>
            <a:r>
              <a:rPr lang="en-US" altLang="zh-CN"/>
              <a:t>S[n] </a:t>
            </a:r>
            <a:r>
              <a:rPr lang="zh-CN" altLang="zh-CN"/>
              <a:t>肯定是</a:t>
            </a:r>
            <a:r>
              <a:rPr lang="en-US" altLang="zh-CN"/>
              <a:t>0</a:t>
            </a:r>
            <a:endParaRPr lang="en-US" altLang="zh-CN"/>
          </a:p>
          <a:p>
            <a:r>
              <a:rPr lang="zh-CN" altLang="en-US"/>
              <a:t>问题归结为以下式子要最小：</a:t>
            </a:r>
            <a:endParaRPr lang="zh-CN" altLang="en-US"/>
          </a:p>
          <a:p>
            <a:endParaRPr lang="zh-CN" altLang="en-US"/>
          </a:p>
          <a:p>
            <a:endParaRPr lang="zh-CN" altLang="en-US"/>
          </a:p>
          <a:p>
            <a:endParaRPr lang="zh-CN" altLang="en-US"/>
          </a:p>
          <a:p>
            <a:r>
              <a:rPr lang="zh-CN" altLang="en-US"/>
              <a:t>即求</a:t>
            </a:r>
            <a:r>
              <a:rPr lang="en-US" altLang="zh-CN"/>
              <a:t>S[1]~S[n]</a:t>
            </a:r>
            <a:r>
              <a:rPr lang="zh-CN" altLang="en-US"/>
              <a:t>的中位数问题。</a:t>
            </a:r>
            <a:endParaRPr lang="zh-CN" altLang="en-US"/>
          </a:p>
          <a:p>
            <a:r>
              <a:rPr lang="zh-CN" altLang="en-US"/>
              <a:t>步骤：</a:t>
            </a:r>
            <a:endParaRPr lang="zh-CN" altLang="en-US"/>
          </a:p>
          <a:p>
            <a:r>
              <a:rPr lang="en-US" altLang="zh-CN"/>
              <a:t>1</a:t>
            </a:r>
            <a:r>
              <a:rPr lang="zh-CN" altLang="en-US"/>
              <a:t>、求总和，求均值</a:t>
            </a:r>
            <a:endParaRPr lang="zh-CN" altLang="en-US"/>
          </a:p>
          <a:p>
            <a:r>
              <a:rPr lang="en-US" altLang="zh-CN"/>
              <a:t>2</a:t>
            </a:r>
            <a:r>
              <a:rPr lang="zh-CN" altLang="en-US"/>
              <a:t>、每堆减去均值</a:t>
            </a:r>
            <a:endParaRPr lang="zh-CN" altLang="en-US"/>
          </a:p>
          <a:p>
            <a:r>
              <a:rPr lang="en-US" altLang="zh-CN"/>
              <a:t>3</a:t>
            </a:r>
            <a:r>
              <a:rPr lang="zh-CN" altLang="en-US"/>
              <a:t>、求前缀和</a:t>
            </a:r>
            <a:endParaRPr lang="zh-CN" altLang="en-US"/>
          </a:p>
          <a:p>
            <a:r>
              <a:rPr lang="en-US" altLang="zh-CN"/>
              <a:t>4</a:t>
            </a:r>
            <a:r>
              <a:rPr lang="zh-CN" altLang="en-US"/>
              <a:t>、排序，取中间（</a:t>
            </a:r>
            <a:r>
              <a:rPr lang="en-US" altLang="zh-CN"/>
              <a:t>1+n</a:t>
            </a:r>
            <a:r>
              <a:rPr lang="zh-CN" altLang="en-US"/>
              <a:t>）</a:t>
            </a:r>
            <a:r>
              <a:rPr lang="en-US" altLang="zh-CN"/>
              <a:t>/2</a:t>
            </a:r>
            <a:endParaRPr lang="en-US" altLang="zh-CN"/>
          </a:p>
          <a:p>
            <a:r>
              <a:rPr lang="en-US" altLang="zh-CN"/>
              <a:t>5</a:t>
            </a:r>
            <a:r>
              <a:rPr lang="zh-CN" altLang="en-US"/>
              <a:t>、求差的绝对值之和</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8" name="对象 17">
            <a:hlinkClick r:id="" action="ppaction://ole?verb="/>
          </p:cNvPr>
          <p:cNvGraphicFramePr>
            <a:graphicFrameLocks noChangeAspect="1"/>
          </p:cNvGraphicFramePr>
          <p:nvPr/>
        </p:nvGraphicFramePr>
        <p:xfrm>
          <a:off x="8112760" y="1747520"/>
          <a:ext cx="2341880" cy="1061720"/>
        </p:xfrm>
        <a:graphic>
          <a:graphicData uri="http://schemas.openxmlformats.org/presentationml/2006/ole">
            <mc:AlternateContent xmlns:mc="http://schemas.openxmlformats.org/markup-compatibility/2006">
              <mc:Choice xmlns:v="urn:schemas-microsoft-com:vml" Requires="v">
                <p:oleObj spid="_x0000_s1026" name="" r:id="rId1" imgW="952500" imgH="431800" progId="Equation.KSEE3">
                  <p:embed/>
                </p:oleObj>
              </mc:Choice>
              <mc:Fallback>
                <p:oleObj name="" r:id="rId1" imgW="952500" imgH="431800" progId="Equation.KSEE3">
                  <p:embed/>
                  <p:pic>
                    <p:nvPicPr>
                      <p:cNvPr id="0" name="图片 1025"/>
                      <p:cNvPicPr/>
                      <p:nvPr/>
                    </p:nvPicPr>
                    <p:blipFill>
                      <a:blip r:embed="rId2"/>
                      <a:stretch>
                        <a:fillRect/>
                      </a:stretch>
                    </p:blipFill>
                    <p:spPr>
                      <a:xfrm>
                        <a:off x="8112760" y="1747520"/>
                        <a:ext cx="2341880" cy="106172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linds(horizontal)">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linds(horizontal)">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linds(horizontal)">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blinds(horizontal)">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blinds(horizontal)">
                                      <p:cBhvr>
                                        <p:cTn id="62" dur="500"/>
                                        <p:tgtEl>
                                          <p:spTgt spid="4">
                                            <p:txEl>
                                              <p:pRg st="1" end="1"/>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linds(horizontal)">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4">
                                            <p:txEl>
                                              <p:pRg st="5" end="5"/>
                                            </p:txEl>
                                          </p:spTgt>
                                        </p:tgtEl>
                                        <p:attrNameLst>
                                          <p:attrName>style.visibility</p:attrName>
                                        </p:attrNameLst>
                                      </p:cBhvr>
                                      <p:to>
                                        <p:strVal val="visible"/>
                                      </p:to>
                                    </p:set>
                                    <p:animEffect transition="in" filter="blinds(horizontal)">
                                      <p:cBhvr>
                                        <p:cTn id="70" dur="500"/>
                                        <p:tgtEl>
                                          <p:spTgt spid="4">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
                                            <p:txEl>
                                              <p:pRg st="6" end="6"/>
                                            </p:txEl>
                                          </p:spTgt>
                                        </p:tgtEl>
                                        <p:attrNameLst>
                                          <p:attrName>style.visibility</p:attrName>
                                        </p:attrNameLst>
                                      </p:cBhvr>
                                      <p:to>
                                        <p:strVal val="visible"/>
                                      </p:to>
                                    </p:set>
                                    <p:animEffect transition="in" filter="blinds(horizontal)">
                                      <p:cBhvr>
                                        <p:cTn id="75" dur="500"/>
                                        <p:tgtEl>
                                          <p:spTgt spid="4">
                                            <p:txEl>
                                              <p:pRg st="6" end="6"/>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4">
                                            <p:txEl>
                                              <p:pRg st="7" end="7"/>
                                            </p:txEl>
                                          </p:spTgt>
                                        </p:tgtEl>
                                        <p:attrNameLst>
                                          <p:attrName>style.visibility</p:attrName>
                                        </p:attrNameLst>
                                      </p:cBhvr>
                                      <p:to>
                                        <p:strVal val="visible"/>
                                      </p:to>
                                    </p:set>
                                    <p:animEffect transition="in" filter="blinds(horizontal)">
                                      <p:cBhvr>
                                        <p:cTn id="78" dur="500"/>
                                        <p:tgtEl>
                                          <p:spTgt spid="4">
                                            <p:txEl>
                                              <p:pRg st="7" end="7"/>
                                            </p:txEl>
                                          </p:spTgt>
                                        </p:tgtEl>
                                      </p:cBhvr>
                                    </p:animEffect>
                                  </p:childTnLst>
                                </p:cTn>
                              </p:par>
                              <p:par>
                                <p:cTn id="79" presetID="3" presetClass="entr" presetSubtype="10" fill="hold" nodeType="with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animEffect transition="in" filter="blinds(horizontal)">
                                      <p:cBhvr>
                                        <p:cTn id="81" dur="500"/>
                                        <p:tgtEl>
                                          <p:spTgt spid="4">
                                            <p:txEl>
                                              <p:pRg st="8" end="8"/>
                                            </p:txEl>
                                          </p:spTgt>
                                        </p:tgtEl>
                                      </p:cBhvr>
                                    </p:animEffect>
                                  </p:childTnLst>
                                </p:cTn>
                              </p:par>
                              <p:par>
                                <p:cTn id="82" presetID="3" presetClass="entr" presetSubtype="10" fill="hold" nodeType="withEffect">
                                  <p:stCondLst>
                                    <p:cond delay="0"/>
                                  </p:stCondLst>
                                  <p:childTnLst>
                                    <p:set>
                                      <p:cBhvr>
                                        <p:cTn id="83" dur="1" fill="hold">
                                          <p:stCondLst>
                                            <p:cond delay="0"/>
                                          </p:stCondLst>
                                        </p:cTn>
                                        <p:tgtEl>
                                          <p:spTgt spid="4">
                                            <p:txEl>
                                              <p:pRg st="9" end="9"/>
                                            </p:txEl>
                                          </p:spTgt>
                                        </p:tgtEl>
                                        <p:attrNameLst>
                                          <p:attrName>style.visibility</p:attrName>
                                        </p:attrNameLst>
                                      </p:cBhvr>
                                      <p:to>
                                        <p:strVal val="visible"/>
                                      </p:to>
                                    </p:set>
                                    <p:animEffect transition="in" filter="blinds(horizontal)">
                                      <p:cBhvr>
                                        <p:cTn id="84" dur="500"/>
                                        <p:tgtEl>
                                          <p:spTgt spid="4">
                                            <p:txEl>
                                              <p:pRg st="9" end="9"/>
                                            </p:txEl>
                                          </p:spTgt>
                                        </p:tgtEl>
                                      </p:cBhvr>
                                    </p:animEffect>
                                  </p:childTnLst>
                                </p:cTn>
                              </p:par>
                              <p:par>
                                <p:cTn id="85" presetID="3" presetClass="entr" presetSubtype="10" fill="hold" nodeType="withEffect">
                                  <p:stCondLst>
                                    <p:cond delay="0"/>
                                  </p:stCondLst>
                                  <p:childTnLst>
                                    <p:set>
                                      <p:cBhvr>
                                        <p:cTn id="86" dur="1" fill="hold">
                                          <p:stCondLst>
                                            <p:cond delay="0"/>
                                          </p:stCondLst>
                                        </p:cTn>
                                        <p:tgtEl>
                                          <p:spTgt spid="4">
                                            <p:txEl>
                                              <p:pRg st="10" end="10"/>
                                            </p:txEl>
                                          </p:spTgt>
                                        </p:tgtEl>
                                        <p:attrNameLst>
                                          <p:attrName>style.visibility</p:attrName>
                                        </p:attrNameLst>
                                      </p:cBhvr>
                                      <p:to>
                                        <p:strVal val="visible"/>
                                      </p:to>
                                    </p:set>
                                    <p:animEffect transition="in" filter="blinds(horizontal)">
                                      <p:cBhvr>
                                        <p:cTn id="87" dur="500"/>
                                        <p:tgtEl>
                                          <p:spTgt spid="4">
                                            <p:txEl>
                                              <p:pRg st="10" end="10"/>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4">
                                            <p:txEl>
                                              <p:pRg st="11" end="11"/>
                                            </p:txEl>
                                          </p:spTgt>
                                        </p:tgtEl>
                                        <p:attrNameLst>
                                          <p:attrName>style.visibility</p:attrName>
                                        </p:attrNameLst>
                                      </p:cBhvr>
                                      <p:to>
                                        <p:strVal val="visible"/>
                                      </p:to>
                                    </p:set>
                                    <p:animEffect transition="in" filter="blinds(horizontal)">
                                      <p:cBhvr>
                                        <p:cTn id="9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中位数</a:t>
            </a:r>
            <a:endParaRPr lang="zh-CN" altLang="en-US"/>
          </a:p>
        </p:txBody>
      </p:sp>
      <p:sp>
        <p:nvSpPr>
          <p:cNvPr id="3" name="内容占位符 2"/>
          <p:cNvSpPr>
            <a:spLocks noGrp="1"/>
          </p:cNvSpPr>
          <p:nvPr>
            <p:ph sz="half" idx="1"/>
          </p:nvPr>
        </p:nvSpPr>
        <p:spPr>
          <a:xfrm>
            <a:off x="669925" y="952500"/>
            <a:ext cx="7445375" cy="5388610"/>
          </a:xfrm>
        </p:spPr>
        <p:txBody>
          <a:bodyPr/>
          <a:p>
            <a:r>
              <a:rPr sz="2000">
                <a:sym typeface="+mn-ea"/>
              </a:rPr>
              <a:t>例：</a:t>
            </a:r>
            <a:r>
              <a:rPr sz="2000" b="1">
                <a:solidFill>
                  <a:srgbClr val="FF0000"/>
                </a:solidFill>
                <a:sym typeface="+mn-ea"/>
              </a:rPr>
              <a:t>士兵</a:t>
            </a:r>
            <a:r>
              <a:rPr lang="en-US" altLang="zh-CN" sz="2000">
                <a:sym typeface="+mn-ea"/>
              </a:rPr>
              <a:t>-</a:t>
            </a:r>
            <a:r>
              <a:rPr lang="en-US" altLang="zh-CN" sz="2000">
                <a:sym typeface="+mn-ea"/>
                <a:hlinkClick r:id="rId1" action="ppaction://hlinkfile"/>
              </a:rPr>
              <a:t>https://www.acwing.com/problem/content/125/</a:t>
            </a:r>
            <a:endParaRPr lang="en-US" altLang="zh-CN" sz="2000">
              <a:sym typeface="+mn-ea"/>
              <a:hlinkClick r:id="rId1" action="ppaction://hlinkfile"/>
            </a:endParaRPr>
          </a:p>
          <a:p>
            <a:r>
              <a:rPr lang="en-US" altLang="zh-CN" sz="2000">
                <a:sym typeface="+mn-ea"/>
              </a:rPr>
              <a:t>格格兰郡的N名士兵随机散落在全郡各地。</a:t>
            </a:r>
            <a:endParaRPr lang="en-US" altLang="zh-CN" sz="2000">
              <a:sym typeface="+mn-ea"/>
            </a:endParaRPr>
          </a:p>
          <a:p>
            <a:r>
              <a:rPr lang="en-US" altLang="zh-CN" sz="2000">
                <a:sym typeface="+mn-ea"/>
              </a:rPr>
              <a:t>格格兰郡中的位置由一对(x,y)整数坐标表示。</a:t>
            </a:r>
            <a:endParaRPr lang="en-US" altLang="zh-CN" sz="2000">
              <a:sym typeface="+mn-ea"/>
            </a:endParaRPr>
          </a:p>
          <a:p>
            <a:r>
              <a:rPr lang="en-US" altLang="zh-CN" sz="2000">
                <a:sym typeface="+mn-ea"/>
              </a:rPr>
              <a:t>士兵可以进行移动，每次移动，一名</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士兵可以向上，向下，向左或向右</a:t>
            </a:r>
            <a:r>
              <a:rPr lang="en-US" altLang="zh-CN" sz="2000">
                <a:sym typeface="+mn-ea"/>
              </a:rPr>
              <a:t>移动一个单位（因此，他的x或y坐标也将加1或减1）。</a:t>
            </a:r>
            <a:endParaRPr lang="en-US" altLang="zh-CN" sz="2000">
              <a:sym typeface="+mn-ea"/>
            </a:endParaRPr>
          </a:p>
          <a:p>
            <a:r>
              <a:rPr lang="en-US" altLang="zh-CN" sz="2000">
                <a:sym typeface="+mn-ea"/>
              </a:rPr>
              <a:t>现在希望通过移动士兵，使得所有士兵彼此相邻的处于同一条水平线内，即</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所有士兵的y坐标相同并且x坐标相邻</a:t>
            </a:r>
            <a:r>
              <a:rPr lang="en-US" altLang="zh-CN" sz="2000">
                <a:sym typeface="+mn-ea"/>
              </a:rPr>
              <a:t>。</a:t>
            </a:r>
            <a:endParaRPr lang="en-US" altLang="zh-CN" sz="2000">
              <a:sym typeface="+mn-ea"/>
            </a:endParaRPr>
          </a:p>
          <a:p>
            <a:r>
              <a:rPr lang="en-US" altLang="zh-CN" sz="2000">
                <a:sym typeface="+mn-ea"/>
              </a:rPr>
              <a:t>请你计算满足要求的情况下，</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所有士兵的总移动次数最少是多少</a:t>
            </a:r>
            <a:r>
              <a:rPr lang="en-US" altLang="zh-CN" sz="2000">
                <a:sym typeface="+mn-ea"/>
              </a:rPr>
              <a:t>。</a:t>
            </a:r>
            <a:endParaRPr lang="en-US" altLang="zh-CN" sz="2000">
              <a:sym typeface="+mn-ea"/>
            </a:endParaRPr>
          </a:p>
          <a:p>
            <a:r>
              <a:rPr lang="en-US" altLang="zh-CN" sz="2000">
                <a:sym typeface="+mn-ea"/>
              </a:rPr>
              <a:t>需注意，两个或多个士兵不能占据同一个位置。</a:t>
            </a:r>
            <a:endParaRPr lang="en-US" altLang="zh-CN" sz="2000">
              <a:sym typeface="+mn-ea"/>
            </a:endParaRPr>
          </a:p>
          <a:p>
            <a:endParaRPr lang="en-US" altLang="zh-CN" sz="2000">
              <a:sym typeface="+mn-ea"/>
            </a:endParaRPr>
          </a:p>
          <a:p>
            <a:endParaRPr lang="en-US" altLang="zh-CN" sz="2000">
              <a:sym typeface="+mn-ea"/>
            </a:endParaRPr>
          </a:p>
          <a:p>
            <a:endParaRPr lang="en-US" altLang="zh-CN" sz="2000">
              <a:sym typeface="+mn-ea"/>
            </a:endParaRPr>
          </a:p>
        </p:txBody>
      </p:sp>
      <p:sp>
        <p:nvSpPr>
          <p:cNvPr id="4" name="内容占位符 3"/>
          <p:cNvSpPr>
            <a:spLocks noGrp="1"/>
          </p:cNvSpPr>
          <p:nvPr>
            <p:ph sz="half" idx="2"/>
          </p:nvPr>
        </p:nvSpPr>
        <p:spPr>
          <a:xfrm>
            <a:off x="8341360" y="952500"/>
            <a:ext cx="3180715" cy="5388610"/>
          </a:xfrm>
        </p:spPr>
        <p:txBody>
          <a:bodyPr/>
          <a:p>
            <a:r>
              <a:rPr lang="zh-CN" altLang="en-US"/>
              <a:t>数据范围</a:t>
            </a:r>
            <a:endParaRPr lang="zh-CN" altLang="en-US"/>
          </a:p>
          <a:p>
            <a:r>
              <a:rPr lang="zh-CN" altLang="en-US"/>
              <a:t>1≤N≤10000,</a:t>
            </a:r>
            <a:endParaRPr lang="zh-CN" altLang="en-US"/>
          </a:p>
          <a:p>
            <a:r>
              <a:rPr lang="zh-CN" altLang="en-US"/>
              <a:t>−10000≤x[i],y[i]≤10000</a:t>
            </a:r>
            <a:endParaRPr lang="zh-CN" altLang="en-US"/>
          </a:p>
          <a:p>
            <a:r>
              <a:rPr lang="zh-CN" altLang="en-US"/>
              <a:t>输入样例：</a:t>
            </a:r>
            <a:endParaRPr lang="zh-CN" altLang="en-US"/>
          </a:p>
          <a:p>
            <a:r>
              <a:rPr lang="zh-CN" altLang="en-US"/>
              <a:t>5</a:t>
            </a:r>
            <a:endParaRPr lang="zh-CN" altLang="en-US"/>
          </a:p>
          <a:p>
            <a:r>
              <a:rPr lang="zh-CN" altLang="en-US"/>
              <a:t>1 2</a:t>
            </a:r>
            <a:endParaRPr lang="zh-CN" altLang="en-US"/>
          </a:p>
          <a:p>
            <a:r>
              <a:rPr lang="zh-CN" altLang="en-US"/>
              <a:t>2 2</a:t>
            </a:r>
            <a:endParaRPr lang="zh-CN" altLang="en-US"/>
          </a:p>
          <a:p>
            <a:r>
              <a:rPr lang="zh-CN" altLang="en-US"/>
              <a:t>1 3</a:t>
            </a:r>
            <a:endParaRPr lang="zh-CN" altLang="en-US"/>
          </a:p>
          <a:p>
            <a:r>
              <a:rPr lang="zh-CN" altLang="en-US"/>
              <a:t>3 -2</a:t>
            </a:r>
            <a:endParaRPr lang="zh-CN" altLang="en-US"/>
          </a:p>
          <a:p>
            <a:r>
              <a:rPr lang="zh-CN" altLang="en-US"/>
              <a:t>3 3</a:t>
            </a:r>
            <a:endParaRPr lang="zh-CN" altLang="en-US"/>
          </a:p>
          <a:p>
            <a:r>
              <a:rPr lang="zh-CN" altLang="en-US"/>
              <a:t>输出样例：</a:t>
            </a:r>
            <a:endParaRPr lang="zh-CN" altLang="en-US"/>
          </a:p>
          <a:p>
            <a:r>
              <a:rPr lang="zh-CN" altLang="en-US"/>
              <a:t>8</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士兵</a:t>
            </a:r>
            <a:r>
              <a:rPr lang="en-US" altLang="zh-CN">
                <a:sym typeface="+mn-ea"/>
              </a:rPr>
              <a:t>-</a:t>
            </a:r>
            <a:r>
              <a:rPr>
                <a:sym typeface="+mn-ea"/>
              </a:rPr>
              <a:t>题解</a:t>
            </a:r>
            <a:endParaRPr>
              <a:sym typeface="+mn-ea"/>
            </a:endParaRPr>
          </a:p>
        </p:txBody>
      </p:sp>
      <p:sp>
        <p:nvSpPr>
          <p:cNvPr id="3" name="内容占位符 2"/>
          <p:cNvSpPr>
            <a:spLocks noGrp="1"/>
          </p:cNvSpPr>
          <p:nvPr>
            <p:ph sz="half" idx="1"/>
          </p:nvPr>
        </p:nvSpPr>
        <p:spPr>
          <a:xfrm>
            <a:off x="669925" y="952500"/>
            <a:ext cx="10640695" cy="5388610"/>
          </a:xfrm>
        </p:spPr>
        <p:txBody>
          <a:bodyPr/>
          <a:p>
            <a:r>
              <a:rPr lang="zh-CN" altLang="en-US" sz="2000"/>
              <a:t>本题两个维度都可以讨论中位数问题</a:t>
            </a:r>
            <a:endParaRPr lang="zh-CN" altLang="en-US" sz="2000"/>
          </a:p>
          <a:p>
            <a:r>
              <a:rPr lang="zh-CN" altLang="en-US" sz="2000"/>
              <a:t>首先，要归到同一行，则纵向升序后以中位数行肯定是纵向跨越的距离和最小</a:t>
            </a:r>
            <a:endParaRPr lang="zh-CN" altLang="en-US" sz="2000"/>
          </a:p>
          <a:p>
            <a:r>
              <a:rPr lang="zh-CN" altLang="en-US" sz="2000"/>
              <a:t>其次，要使得横向坐标相邻，</a:t>
            </a:r>
            <a:endParaRPr lang="zh-CN" altLang="en-US" sz="2000"/>
          </a:p>
          <a:p>
            <a:r>
              <a:rPr lang="zh-CN" altLang="en-US" sz="2000"/>
              <a:t>    则如果横向升序后，数据重叠的不同点最终肯定相邻</a:t>
            </a:r>
            <a:endParaRPr lang="zh-CN" altLang="en-US" sz="2000"/>
          </a:p>
          <a:p>
            <a:r>
              <a:rPr lang="zh-CN" altLang="en-US" sz="2000"/>
              <a:t>    假设最终相邻坐标区间的左端为t+1，向右依次为t+2,t+3,……,t+n</a:t>
            </a:r>
            <a:endParaRPr lang="zh-CN" altLang="en-US" sz="2000"/>
          </a:p>
          <a:p>
            <a:r>
              <a:rPr lang="zh-CN" altLang="en-US" sz="2000"/>
              <a:t>    则横向跨越的距离和为|x1-t-1|+|x2-t-2|+……++|xn-t-n| </a:t>
            </a:r>
            <a:endParaRPr lang="zh-CN" altLang="en-US" sz="2000"/>
          </a:p>
          <a:p>
            <a:r>
              <a:rPr lang="zh-CN" altLang="en-US" sz="2000"/>
              <a:t>    即|x1-1-t|+|x2-2-t|+……+|xn-n-t|</a:t>
            </a:r>
            <a:endParaRPr lang="zh-CN" altLang="en-US" sz="2000"/>
          </a:p>
          <a:p>
            <a:r>
              <a:rPr lang="zh-CN" altLang="en-US" sz="2000"/>
              <a:t>    问题归结为x1-1、x2-2、……、xn-n到哪个点</a:t>
            </a:r>
            <a:r>
              <a:rPr lang="en-US" altLang="zh-CN" sz="2000"/>
              <a:t>t</a:t>
            </a:r>
            <a:r>
              <a:rPr lang="zh-CN" altLang="en-US" sz="2000"/>
              <a:t>的距离和最小</a:t>
            </a:r>
            <a:endParaRPr lang="zh-CN" altLang="en-US" sz="2000"/>
          </a:p>
          <a:p>
            <a:r>
              <a:rPr lang="zh-CN" altLang="en-US" sz="2000"/>
              <a:t>    则得到这个点就是x1-1、x2-2、……、xn-n升序后的中位数点 </a:t>
            </a:r>
            <a:endParaRPr lang="zh-CN" altLang="en-US" sz="200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8" name="对象 17">
            <a:hlinkClick r:id="" action="ppaction://ole?verb="/>
          </p:cNvPr>
          <p:cNvGraphicFramePr>
            <a:graphicFrameLocks noChangeAspect="1"/>
          </p:cNvGraphicFramePr>
          <p:nvPr/>
        </p:nvGraphicFramePr>
        <p:xfrm>
          <a:off x="9416415" y="3452495"/>
          <a:ext cx="2247900" cy="1061720"/>
        </p:xfrm>
        <a:graphic>
          <a:graphicData uri="http://schemas.openxmlformats.org/presentationml/2006/ole">
            <mc:AlternateContent xmlns:mc="http://schemas.openxmlformats.org/markup-compatibility/2006">
              <mc:Choice xmlns:v="urn:schemas-microsoft-com:vml" Requires="v">
                <p:oleObj spid="_x0000_s1026" name="" r:id="rId1" imgW="914400" imgH="431800" progId="Equation.KSEE3">
                  <p:embed/>
                </p:oleObj>
              </mc:Choice>
              <mc:Fallback>
                <p:oleObj name="" r:id="rId1" imgW="914400" imgH="431800" progId="Equation.KSEE3">
                  <p:embed/>
                  <p:pic>
                    <p:nvPicPr>
                      <p:cNvPr id="0" name="图片 1025"/>
                      <p:cNvPicPr/>
                      <p:nvPr/>
                    </p:nvPicPr>
                    <p:blipFill>
                      <a:blip r:embed="rId2"/>
                      <a:stretch>
                        <a:fillRect/>
                      </a:stretch>
                    </p:blipFill>
                    <p:spPr>
                      <a:xfrm>
                        <a:off x="9416415" y="3452495"/>
                        <a:ext cx="2247900" cy="106172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linds(horizont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blinds(horizontal)">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blinds(horizontal)">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士兵</a:t>
            </a:r>
            <a:r>
              <a:rPr lang="en-US" altLang="zh-CN">
                <a:sym typeface="+mn-ea"/>
              </a:rPr>
              <a:t>-</a:t>
            </a:r>
            <a:r>
              <a:rPr>
                <a:sym typeface="+mn-ea"/>
              </a:rPr>
              <a:t>核心程序</a:t>
            </a:r>
            <a:endParaRPr>
              <a:sym typeface="+mn-ea"/>
            </a:endParaRPr>
          </a:p>
        </p:txBody>
      </p:sp>
      <p:sp>
        <p:nvSpPr>
          <p:cNvPr id="4" name="内容占位符 3"/>
          <p:cNvSpPr>
            <a:spLocks noGrp="1"/>
          </p:cNvSpPr>
          <p:nvPr>
            <p:ph sz="half" idx="2"/>
          </p:nvPr>
        </p:nvSpPr>
        <p:spPr>
          <a:xfrm>
            <a:off x="737870" y="952500"/>
            <a:ext cx="11387455" cy="5388610"/>
          </a:xfrm>
        </p:spPr>
        <p:txBody>
          <a:bodyPr/>
          <a:p>
            <a:r>
              <a:rPr lang="zh-CN" altLang="en-US"/>
              <a:t>    sort(b+1,b+n+1);//纵坐标升序 </a:t>
            </a:r>
            <a:endParaRPr lang="zh-CN" altLang="en-US"/>
          </a:p>
          <a:p>
            <a:r>
              <a:rPr lang="zh-CN" altLang="en-US"/>
              <a:t>    int ans=0;</a:t>
            </a:r>
            <a:endParaRPr lang="zh-CN" altLang="en-US"/>
          </a:p>
          <a:p>
            <a:r>
              <a:rPr lang="zh-CN" altLang="en-US"/>
              <a:t>    int mid=(1+n)/2;//纵向肯定是在中位线位置 </a:t>
            </a:r>
            <a:endParaRPr lang="zh-CN" altLang="en-US"/>
          </a:p>
          <a:p>
            <a:r>
              <a:rPr lang="zh-CN" altLang="en-US"/>
              <a:t>    for(int i=1;i&lt;=n;i++){</a:t>
            </a:r>
            <a:endParaRPr lang="zh-CN" altLang="en-US"/>
          </a:p>
          <a:p>
            <a:r>
              <a:rPr lang="zh-CN" altLang="en-US"/>
              <a:t>        ans+=abs(b[i]-b[mid]);//计算到达中线的距离差值 </a:t>
            </a:r>
            <a:endParaRPr lang="zh-CN" altLang="en-US"/>
          </a:p>
          <a:p>
            <a:r>
              <a:rPr lang="zh-CN" altLang="en-US"/>
              <a:t>    }</a:t>
            </a:r>
            <a:endParaRPr lang="zh-CN" altLang="en-US"/>
          </a:p>
          <a:p>
            <a:endParaRPr lang="zh-CN" altLang="en-US"/>
          </a:p>
          <a:p>
            <a:r>
              <a:rPr lang="zh-CN" altLang="en-US">
                <a:sym typeface="+mn-ea"/>
              </a:rPr>
              <a:t>    </a:t>
            </a:r>
            <a:r>
              <a:rPr lang="zh-CN" altLang="en-US">
                <a:sym typeface="+mn-ea"/>
              </a:rPr>
              <a:t>sort(a+1,a+n+1);//横坐标升序 </a:t>
            </a:r>
            <a:endParaRPr lang="zh-CN" altLang="en-US"/>
          </a:p>
          <a:p>
            <a:r>
              <a:rPr lang="zh-CN" altLang="en-US"/>
              <a:t>    for(int i=1;i&lt;=n;i++){//每个横坐标都减去i</a:t>
            </a:r>
            <a:endParaRPr lang="zh-CN" altLang="en-US"/>
          </a:p>
          <a:p>
            <a:r>
              <a:rPr lang="zh-CN" altLang="en-US"/>
              <a:t>        a[i]-=i;    }</a:t>
            </a:r>
            <a:endParaRPr lang="zh-CN" altLang="en-US"/>
          </a:p>
          <a:p>
            <a:r>
              <a:rPr lang="zh-CN" altLang="en-US"/>
              <a:t>    sort(a+1,a+n+1);//重新排序</a:t>
            </a:r>
            <a:endParaRPr lang="zh-CN" altLang="en-US"/>
          </a:p>
          <a:p>
            <a:r>
              <a:rPr lang="zh-CN" altLang="en-US"/>
              <a:t>    for(int i=1;i&lt;=n;i++){//计算到达中线的距离差值 </a:t>
            </a:r>
            <a:endParaRPr lang="zh-CN" altLang="en-US"/>
          </a:p>
          <a:p>
            <a:r>
              <a:rPr lang="zh-CN" altLang="en-US"/>
              <a:t>        ans+=abs(a[i]-a[mid]);    }</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K</a:t>
            </a:r>
            <a:r>
              <a:t>大数，逆序对</a:t>
            </a:r>
          </a:p>
        </p:txBody>
      </p:sp>
      <p:sp>
        <p:nvSpPr>
          <p:cNvPr id="3" name="内容占位符 2"/>
          <p:cNvSpPr>
            <a:spLocks noGrp="1"/>
          </p:cNvSpPr>
          <p:nvPr>
            <p:ph sz="half" idx="1"/>
          </p:nvPr>
        </p:nvSpPr>
        <p:spPr>
          <a:xfrm>
            <a:off x="669925" y="952500"/>
            <a:ext cx="5778500" cy="5388610"/>
          </a:xfrm>
          <a:ln>
            <a:solidFill>
              <a:schemeClr val="tx1"/>
            </a:solidFill>
          </a:ln>
        </p:spPr>
        <p:txBody>
          <a:bodyPr/>
          <a:p>
            <a:r>
              <a:rPr>
                <a:sym typeface="+mn-ea"/>
              </a:rPr>
              <a:t>第</a:t>
            </a:r>
            <a:r>
              <a:rPr lang="en-US" altLang="zh-CN">
                <a:sym typeface="+mn-ea"/>
              </a:rPr>
              <a:t>K</a:t>
            </a:r>
            <a:r>
              <a:rPr>
                <a:sym typeface="+mn-ea"/>
              </a:rPr>
              <a:t>大数：利用快速排序思想，</a:t>
            </a:r>
            <a:r>
              <a:rPr lang="en-US" altLang="zh-CN">
                <a:sym typeface="+mn-ea"/>
              </a:rPr>
              <a:t>O(n)=n+n/2+……+1</a:t>
            </a:r>
            <a:endParaRPr>
              <a:sym typeface="+mn-ea"/>
            </a:endParaRPr>
          </a:p>
          <a:p>
            <a:r>
              <a:rPr>
                <a:sym typeface="+mn-ea"/>
              </a:rPr>
              <a:t>求逆序对：利用归并排序</a:t>
            </a:r>
            <a:endParaRPr>
              <a:sym typeface="+mn-ea"/>
            </a:endParaRPr>
          </a:p>
          <a:p>
            <a:r>
              <a:rPr>
                <a:sym typeface="+mn-ea"/>
              </a:rPr>
              <a:t>    </a:t>
            </a:r>
            <a:r>
              <a:rPr lang="zh-CN" altLang="en-US"/>
              <a:t>int i=ll,j=mid+1;</a:t>
            </a:r>
            <a:endParaRPr lang="zh-CN" altLang="en-US"/>
          </a:p>
          <a:p>
            <a:r>
              <a:rPr lang="zh-CN" altLang="en-US"/>
              <a:t>    for(int k=ll;k&lt;=rr;k++){</a:t>
            </a:r>
            <a:endParaRPr lang="zh-CN" altLang="en-US"/>
          </a:p>
          <a:p>
            <a:r>
              <a:rPr lang="zh-CN" altLang="en-US"/>
              <a:t>        if(j&gt;rr||i&lt;=mid&amp;&amp;a[i]&lt;=a[j])b[k]=a[i++];</a:t>
            </a:r>
            <a:endParaRPr lang="zh-CN" altLang="en-US"/>
          </a:p>
          <a:p>
            <a:r>
              <a:rPr lang="zh-CN" altLang="en-US"/>
              <a:t>        else b[k]=a[j++],cnt+=mid-i+1;</a:t>
            </a:r>
            <a:endParaRPr lang="zh-CN" altLang="en-US"/>
          </a:p>
          <a:p>
            <a:r>
              <a:rPr>
                <a:sym typeface="+mn-ea"/>
              </a:rPr>
              <a:t>        </a:t>
            </a:r>
            <a:r>
              <a:rPr lang="zh-CN" altLang="en-US"/>
              <a:t>//mid-i+1个数比a[j]大</a:t>
            </a:r>
            <a:endParaRPr lang="zh-CN" altLang="en-US"/>
          </a:p>
          <a:p>
            <a:r>
              <a:rPr lang="zh-CN" altLang="en-US"/>
              <a:t>    }</a:t>
            </a:r>
            <a:endParaRPr lang="zh-CN" altLang="en-US"/>
          </a:p>
          <a:p>
            <a:r>
              <a:rPr lang="zh-CN" altLang="en-US"/>
              <a:t>    for(int k=ll;k&lt;=rr;k++){</a:t>
            </a:r>
            <a:endParaRPr lang="zh-CN" altLang="en-US"/>
          </a:p>
          <a:p>
            <a:r>
              <a:rPr lang="zh-CN" altLang="en-US"/>
              <a:t>        a[k]=b[k];</a:t>
            </a:r>
            <a:endParaRPr lang="zh-CN" altLang="en-US"/>
          </a:p>
          <a:p>
            <a:r>
              <a:rPr lang="zh-CN" altLang="en-US"/>
              <a:t>    } </a:t>
            </a:r>
            <a:endParaRPr lang="zh-CN" altLang="en-US"/>
          </a:p>
          <a:p>
            <a:r>
              <a:rPr>
                <a:sym typeface="+mn-ea"/>
              </a:rPr>
              <a:t>求逆序对：</a:t>
            </a:r>
            <a:r>
              <a:rPr lang="zh-CN" altLang="en-US"/>
              <a:t>利用树状数组（可以处理小数值，如果有大数值，则还是需要排序离散化，还不如归并排序实现了）</a:t>
            </a:r>
            <a:endParaRPr lang="zh-CN" altLang="en-US"/>
          </a:p>
        </p:txBody>
      </p:sp>
      <p:sp>
        <p:nvSpPr>
          <p:cNvPr id="4" name="内容占位符 3"/>
          <p:cNvSpPr>
            <a:spLocks noGrp="1"/>
          </p:cNvSpPr>
          <p:nvPr>
            <p:ph sz="half" idx="2"/>
          </p:nvPr>
        </p:nvSpPr>
        <p:spPr>
          <a:xfrm>
            <a:off x="6520180" y="952500"/>
            <a:ext cx="5001895" cy="5388610"/>
          </a:xfrm>
          <a:ln>
            <a:solidFill>
              <a:schemeClr val="tx1"/>
            </a:solidFill>
          </a:ln>
        </p:spPr>
        <p:txBody>
          <a:bodyPr/>
          <a:p>
            <a:r>
              <a:rPr lang="zh-CN" altLang="en-US">
                <a:sym typeface="+mn-ea"/>
              </a:rPr>
              <a:t>例：超快速排序</a:t>
            </a:r>
            <a:endParaRPr lang="zh-CN" altLang="en-US"/>
          </a:p>
          <a:p>
            <a:r>
              <a:rPr lang="zh-CN" altLang="en-US">
                <a:hlinkClick r:id="rId1" action="ppaction://hlinkfile"/>
              </a:rPr>
              <a:t>https://www.acwing.com/problem/content/109/</a:t>
            </a:r>
            <a:endParaRPr lang="zh-CN" altLang="en-US">
              <a:hlinkClick r:id="rId1" action="ppaction://hlinkfile"/>
            </a:endParaRPr>
          </a:p>
          <a:p>
            <a:r>
              <a:rPr lang="zh-CN" altLang="en-US"/>
              <a:t>通过交换两个相邻的序列元素来处理n个不同整数的序列，直到序列按升序排序。</a:t>
            </a:r>
            <a:endParaRPr lang="zh-CN" altLang="en-US"/>
          </a:p>
          <a:p>
            <a:r>
              <a:rPr lang="zh-CN" altLang="en-US"/>
              <a:t>对于输入序列9 1 0 5 4，超快速排序生成输出0 1 4 5 9。</a:t>
            </a:r>
            <a:endParaRPr lang="zh-CN" altLang="en-US"/>
          </a:p>
          <a:p>
            <a:r>
              <a:rPr lang="zh-CN" altLang="en-US"/>
              <a:t>您的任务是确定超快速排序需要执行多少交换操作才能对给定的输入序列进行排序。</a:t>
            </a:r>
            <a:endParaRPr lang="zh-CN" altLang="en-US"/>
          </a:p>
          <a:p>
            <a:r>
              <a:rPr lang="zh-CN" altLang="en-US"/>
              <a:t>0≤N&lt;500000,</a:t>
            </a:r>
            <a:endParaRPr lang="zh-CN" altLang="en-US"/>
          </a:p>
          <a:p>
            <a:r>
              <a:rPr lang="zh-CN" altLang="en-US"/>
              <a:t>0≤ai≤999999999</a:t>
            </a:r>
            <a:endParaRPr lang="zh-CN" altLang="en-US"/>
          </a:p>
          <a:p>
            <a:endParaRPr lang="zh-CN" altLang="en-US"/>
          </a:p>
          <a:p>
            <a:r>
              <a:rPr lang="zh-CN" altLang="en-US"/>
              <a:t>思路：每个数不同，要求相邻交换，则冒泡完成，这里只求交换次数，即逆序对数量。</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linds(horizontal)">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animEffect transition="in" filter="blinds(horizontal)">
                                      <p:cBhvr>
                                        <p:cTn id="51" dur="500"/>
                                        <p:tgtEl>
                                          <p:spTgt spid="4">
                                            <p:txEl>
                                              <p:pRg st="0" end="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blinds(horizontal)">
                                      <p:cBhvr>
                                        <p:cTn id="54" dur="500"/>
                                        <p:tgtEl>
                                          <p:spTgt spid="4">
                                            <p:txEl>
                                              <p:pRg st="1" end="1"/>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blinds(horizontal)">
                                      <p:cBhvr>
                                        <p:cTn id="57" dur="500"/>
                                        <p:tgtEl>
                                          <p:spTgt spid="4">
                                            <p:txEl>
                                              <p:pRg st="2" end="2"/>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animEffect transition="in" filter="blinds(horizontal)">
                                      <p:cBhvr>
                                        <p:cTn id="60" dur="500"/>
                                        <p:tgtEl>
                                          <p:spTgt spid="4">
                                            <p:txEl>
                                              <p:pRg st="3" end="3"/>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blinds(horizontal)">
                                      <p:cBhvr>
                                        <p:cTn id="63" dur="500"/>
                                        <p:tgtEl>
                                          <p:spTgt spid="4">
                                            <p:txEl>
                                              <p:pRg st="4" end="4"/>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4">
                                            <p:txEl>
                                              <p:pRg st="5" end="5"/>
                                            </p:txEl>
                                          </p:spTgt>
                                        </p:tgtEl>
                                        <p:attrNameLst>
                                          <p:attrName>style.visibility</p:attrName>
                                        </p:attrNameLst>
                                      </p:cBhvr>
                                      <p:to>
                                        <p:strVal val="visible"/>
                                      </p:to>
                                    </p:set>
                                    <p:animEffect transition="in" filter="blinds(horizontal)">
                                      <p:cBhvr>
                                        <p:cTn id="66" dur="500"/>
                                        <p:tgtEl>
                                          <p:spTgt spid="4">
                                            <p:txEl>
                                              <p:pRg st="5" end="5"/>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animEffect transition="in" filter="blinds(horizontal)">
                                      <p:cBhvr>
                                        <p:cTn id="69" dur="500"/>
                                        <p:tgtEl>
                                          <p:spTgt spid="4">
                                            <p:txEl>
                                              <p:pRg st="6" end="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
                                            <p:txEl>
                                              <p:pRg st="8" end="8"/>
                                            </p:txEl>
                                          </p:spTgt>
                                        </p:tgtEl>
                                        <p:attrNameLst>
                                          <p:attrName>style.visibility</p:attrName>
                                        </p:attrNameLst>
                                      </p:cBhvr>
                                      <p:to>
                                        <p:strVal val="visible"/>
                                      </p:to>
                                    </p:set>
                                    <p:animEffect transition="in" filter="blinds(horizontal)">
                                      <p:cBhvr>
                                        <p:cTn id="7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约数之和 分析</a:t>
            </a:r>
            <a:r>
              <a:rPr lang="en-US" altLang="zh-CN">
                <a:sym typeface="+mn-ea"/>
              </a:rPr>
              <a:t>2</a:t>
            </a:r>
            <a:endParaRPr lang="en-US" altLang="zh-CN">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内容占位符 5"/>
          <p:cNvPicPr>
            <a:picLocks noChangeAspect="1"/>
          </p:cNvPicPr>
          <p:nvPr>
            <p:ph idx="1"/>
          </p:nvPr>
        </p:nvPicPr>
        <p:blipFill>
          <a:blip r:embed="rId1"/>
          <a:stretch>
            <a:fillRect/>
          </a:stretch>
        </p:blipFill>
        <p:spPr>
          <a:xfrm>
            <a:off x="1123950" y="1474470"/>
            <a:ext cx="9943671" cy="390906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约数之和 分析</a:t>
            </a:r>
            <a:r>
              <a:rPr lang="en-US" altLang="zh-CN">
                <a:sym typeface="+mn-ea"/>
              </a:rPr>
              <a:t>3</a:t>
            </a:r>
            <a:endParaRPr lang="en-US" altLang="zh-CN">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文本框 9"/>
          <p:cNvSpPr txBox="1"/>
          <p:nvPr/>
        </p:nvSpPr>
        <p:spPr>
          <a:xfrm>
            <a:off x="3759200" y="6164580"/>
            <a:ext cx="3980815" cy="368300"/>
          </a:xfrm>
          <a:prstGeom prst="rect">
            <a:avLst/>
          </a:prstGeom>
          <a:noFill/>
          <a:ln w="12700" cmpd="sng">
            <a:solidFill>
              <a:schemeClr val="accent1">
                <a:shade val="50000"/>
              </a:schemeClr>
            </a:solidFill>
            <a:prstDash val="solid"/>
          </a:ln>
        </p:spPr>
        <p:txBody>
          <a:bodyPr wrap="squar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问题：如果</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k</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为偶数，怎么简单处理？</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5" name="内容占位符 4"/>
          <p:cNvGraphicFramePr>
            <a:graphicFrameLocks noChangeAspect="1"/>
          </p:cNvGraphicFramePr>
          <p:nvPr>
            <p:ph idx="1"/>
          </p:nvPr>
        </p:nvGraphicFramePr>
        <p:xfrm>
          <a:off x="1090295" y="1289050"/>
          <a:ext cx="10010775" cy="4714875"/>
        </p:xfrm>
        <a:graphic>
          <a:graphicData uri="http://schemas.openxmlformats.org/presentationml/2006/ole">
            <mc:AlternateContent xmlns:mc="http://schemas.openxmlformats.org/markup-compatibility/2006">
              <mc:Choice xmlns:v="urn:schemas-microsoft-com:vml" Requires="v">
                <p:oleObj spid="_x0000_s6" name="" r:id="rId1" imgW="10010775" imgH="4714875" progId="Paint.Picture">
                  <p:embed/>
                </p:oleObj>
              </mc:Choice>
              <mc:Fallback>
                <p:oleObj name="" r:id="rId1" imgW="10010775" imgH="4714875" progId="Paint.Picture">
                  <p:embed/>
                  <p:pic>
                    <p:nvPicPr>
                      <p:cNvPr id="0" name="图片 5"/>
                      <p:cNvPicPr/>
                      <p:nvPr/>
                    </p:nvPicPr>
                    <p:blipFill>
                      <a:blip r:embed="rId2"/>
                      <a:stretch>
                        <a:fillRect/>
                      </a:stretch>
                    </p:blipFill>
                    <p:spPr>
                      <a:xfrm>
                        <a:off x="1090295" y="1289050"/>
                        <a:ext cx="10010775" cy="4714875"/>
                      </a:xfrm>
                      <a:prstGeom prst="rect">
                        <a:avLst/>
                      </a:prstGeom>
                    </p:spPr>
                  </p:pic>
                </p:oleObj>
              </mc:Fallback>
            </mc:AlternateContent>
          </a:graphicData>
        </a:graphic>
      </p:graphicFrame>
      <p:sp>
        <p:nvSpPr>
          <p:cNvPr id="9" name="文本框 8"/>
          <p:cNvSpPr txBox="1"/>
          <p:nvPr/>
        </p:nvSpPr>
        <p:spPr>
          <a:xfrm>
            <a:off x="9407525" y="2656840"/>
            <a:ext cx="2047875" cy="645160"/>
          </a:xfrm>
          <a:prstGeom prst="rect">
            <a:avLst/>
          </a:prstGeom>
          <a:noFill/>
          <a:ln w="12700" cmpd="sng">
            <a:solidFill>
              <a:schemeClr val="accent1">
                <a:shade val="50000"/>
              </a:schemeClr>
            </a:solidFill>
            <a:prstDash val="solid"/>
          </a:ln>
        </p:spPr>
        <p:txBody>
          <a:bodyPr wrap="square" rtlCol="0">
            <a:spAutoFit/>
            <a:scene3d>
              <a:camera prst="orthographicFront"/>
              <a:lightRig rig="threePt" dir="t"/>
            </a:scene3d>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注：假设</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k</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为奇数，</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则总项数为偶数</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核心代码</a:t>
            </a:r>
            <a:endParaRPr lang="zh-CN" altLang="en-US"/>
          </a:p>
        </p:txBody>
      </p:sp>
      <p:sp>
        <p:nvSpPr>
          <p:cNvPr id="6" name="文本占位符 5"/>
          <p:cNvSpPr>
            <a:spLocks noGrp="1"/>
          </p:cNvSpPr>
          <p:nvPr>
            <p:ph type="body" idx="1"/>
          </p:nvPr>
        </p:nvSpPr>
        <p:spPr/>
        <p:txBody>
          <a:bodyPr/>
          <a:p>
            <a:r>
              <a:rPr lang="zh-CN" altLang="en-US"/>
              <a:t>分治求和</a:t>
            </a:r>
            <a:endParaRPr lang="zh-CN" altLang="en-US"/>
          </a:p>
        </p:txBody>
      </p:sp>
      <p:sp>
        <p:nvSpPr>
          <p:cNvPr id="7" name="内容占位符 6"/>
          <p:cNvSpPr>
            <a:spLocks noGrp="1"/>
          </p:cNvSpPr>
          <p:nvPr>
            <p:ph sz="half" idx="2"/>
          </p:nvPr>
        </p:nvSpPr>
        <p:spPr>
          <a:xfrm>
            <a:off x="412750" y="1406525"/>
            <a:ext cx="7183755" cy="4934585"/>
          </a:xfrm>
        </p:spPr>
        <p:txBody>
          <a:bodyPr/>
          <a:p>
            <a:r>
              <a:rPr lang="zh-CN" altLang="en-US"/>
              <a:t>int sum(int p, int k) {</a:t>
            </a:r>
            <a:endParaRPr lang="zh-CN" altLang="en-US"/>
          </a:p>
          <a:p>
            <a:r>
              <a:rPr lang="zh-CN" altLang="en-US"/>
              <a:t>        if (k == 0)</a:t>
            </a:r>
            <a:endParaRPr lang="zh-CN" altLang="en-US"/>
          </a:p>
          <a:p>
            <a:r>
              <a:rPr lang="zh-CN" altLang="en-US"/>
              <a:t>            return 1;</a:t>
            </a:r>
            <a:endParaRPr lang="zh-CN" altLang="en-US"/>
          </a:p>
          <a:p>
            <a:r>
              <a:rPr lang="zh-CN" altLang="en-US"/>
              <a:t>        if (k % 2 == 0) </a:t>
            </a:r>
            <a:r>
              <a:rPr lang="en-US" altLang="zh-CN"/>
              <a:t>//</a:t>
            </a:r>
            <a:r>
              <a:rPr>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如果</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k</a:t>
            </a:r>
            <a:r>
              <a:rPr>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为偶数，拿出</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1</a:t>
            </a:r>
            <a:r>
              <a:rPr>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，提取</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p</a:t>
            </a:r>
            <a:endParaRPr lang="zh-CN" altLang="en-US"/>
          </a:p>
          <a:p>
            <a:r>
              <a:rPr lang="zh-CN" altLang="en-US"/>
              <a:t>            return (p % mod * sum(p, k - 1) + 1) % mod;</a:t>
            </a:r>
            <a:endParaRPr lang="zh-CN" altLang="en-US"/>
          </a:p>
          <a:p>
            <a:r>
              <a:rPr lang="zh-CN" altLang="en-US"/>
              <a:t>        return (1 + pow(p, k/2 + 1)) * sum(p, k &gt;&gt; 1) % mod;</a:t>
            </a:r>
            <a:endParaRPr lang="zh-CN" altLang="en-US"/>
          </a:p>
          <a:p>
            <a:r>
              <a:rPr lang="zh-CN" altLang="en-US"/>
              <a:t>}</a:t>
            </a:r>
            <a:endParaRPr lang="zh-CN" altLang="en-US"/>
          </a:p>
        </p:txBody>
      </p:sp>
      <p:sp>
        <p:nvSpPr>
          <p:cNvPr id="8" name="文本占位符 7"/>
          <p:cNvSpPr>
            <a:spLocks noGrp="1"/>
          </p:cNvSpPr>
          <p:nvPr>
            <p:ph type="body" sz="quarter" idx="3"/>
          </p:nvPr>
        </p:nvSpPr>
        <p:spPr>
          <a:xfrm>
            <a:off x="7745095" y="952500"/>
            <a:ext cx="3773805" cy="381000"/>
          </a:xfrm>
        </p:spPr>
        <p:txBody>
          <a:bodyPr/>
          <a:p>
            <a:r>
              <a:rPr lang="zh-CN" altLang="en-US"/>
              <a:t>快速幂</a:t>
            </a:r>
            <a:endParaRPr lang="zh-CN" altLang="en-US"/>
          </a:p>
        </p:txBody>
      </p:sp>
      <p:sp>
        <p:nvSpPr>
          <p:cNvPr id="9" name="内容占位符 8"/>
          <p:cNvSpPr>
            <a:spLocks noGrp="1"/>
          </p:cNvSpPr>
          <p:nvPr>
            <p:ph sz="quarter" idx="4"/>
          </p:nvPr>
        </p:nvSpPr>
        <p:spPr>
          <a:xfrm>
            <a:off x="7700645" y="1406525"/>
            <a:ext cx="4186555" cy="4934585"/>
          </a:xfrm>
        </p:spPr>
        <p:txBody>
          <a:bodyPr/>
          <a:p>
            <a:r>
              <a:rPr lang="zh-CN" altLang="en-US"/>
              <a:t>int pow(int a, int k) {</a:t>
            </a:r>
            <a:endParaRPr lang="zh-CN" altLang="en-US"/>
          </a:p>
          <a:p>
            <a:r>
              <a:rPr lang="zh-CN" altLang="en-US"/>
              <a:t>        a %= mod;</a:t>
            </a:r>
            <a:endParaRPr lang="zh-CN" altLang="en-US"/>
          </a:p>
          <a:p>
            <a:r>
              <a:rPr lang="zh-CN" altLang="en-US"/>
              <a:t>        int res = 1;</a:t>
            </a:r>
            <a:endParaRPr lang="zh-CN" altLang="en-US"/>
          </a:p>
          <a:p>
            <a:r>
              <a:rPr lang="zh-CN" altLang="en-US"/>
              <a:t>        while (k != 0) {</a:t>
            </a:r>
            <a:endParaRPr lang="zh-CN" altLang="en-US"/>
          </a:p>
          <a:p>
            <a:r>
              <a:rPr lang="zh-CN" altLang="en-US"/>
              <a:t>            if ((k &amp; 1) == 1)</a:t>
            </a:r>
            <a:endParaRPr lang="zh-CN" altLang="en-US"/>
          </a:p>
          <a:p>
            <a:r>
              <a:rPr lang="zh-CN" altLang="en-US"/>
              <a:t>                res = res * a % mod;</a:t>
            </a:r>
            <a:endParaRPr lang="zh-CN" altLang="en-US"/>
          </a:p>
          <a:p>
            <a:r>
              <a:rPr lang="zh-CN" altLang="en-US"/>
              <a:t>            a = a * a % mod;</a:t>
            </a:r>
            <a:endParaRPr lang="zh-CN" altLang="en-US"/>
          </a:p>
          <a:p>
            <a:r>
              <a:rPr lang="zh-CN" altLang="en-US"/>
              <a:t>            k &gt;&gt;= 1;</a:t>
            </a:r>
            <a:endParaRPr lang="zh-CN" altLang="en-US"/>
          </a:p>
          <a:p>
            <a:r>
              <a:rPr lang="zh-CN" altLang="en-US"/>
              <a:t>        }</a:t>
            </a:r>
            <a:endParaRPr lang="zh-CN" altLang="en-US"/>
          </a:p>
          <a:p>
            <a:r>
              <a:rPr lang="zh-CN" altLang="en-US"/>
              <a:t>        return res;</a:t>
            </a:r>
            <a:endParaRPr lang="zh-CN" altLang="en-US"/>
          </a:p>
          <a:p>
            <a:r>
              <a:rPr lang="zh-CN" altLang="en-US"/>
              <a:t>}</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例：袭击（平面最近点对）</a:t>
            </a:r>
            <a:endParaRPr lang="zh-CN" altLang="en-US"/>
          </a:p>
        </p:txBody>
      </p:sp>
      <p:sp>
        <p:nvSpPr>
          <p:cNvPr id="3" name="内容占位符 2"/>
          <p:cNvSpPr>
            <a:spLocks noGrp="1"/>
          </p:cNvSpPr>
          <p:nvPr>
            <p:ph idx="1"/>
          </p:nvPr>
        </p:nvSpPr>
        <p:spPr>
          <a:xfrm>
            <a:off x="669925" y="952500"/>
            <a:ext cx="10852150" cy="5713730"/>
          </a:xfrm>
        </p:spPr>
        <p:txBody>
          <a:bodyPr>
            <a:normAutofit fontScale="90000"/>
          </a:bodyPr>
          <a:p>
            <a:r>
              <a:rPr lang="zh-CN" altLang="en-US" sz="2400"/>
              <a:t>该系统由N个核电站供应能源，其中任何一个被摧毁都会使防御系统失效。</a:t>
            </a:r>
            <a:endParaRPr lang="zh-CN" altLang="en-US" sz="2400"/>
          </a:p>
          <a:p>
            <a:r>
              <a:rPr lang="zh-CN" altLang="en-US" sz="2400"/>
              <a:t>将军派出了N个特工进入据点之中，打算对能源站展开一次突袭。</a:t>
            </a:r>
            <a:endParaRPr lang="zh-CN" altLang="en-US" sz="2400"/>
          </a:p>
          <a:p>
            <a:r>
              <a:rPr lang="zh-CN" altLang="en-US" sz="2400"/>
              <a:t>不幸的是，由于受到了帝国空军的袭击，他们未能降落在预期位置。</a:t>
            </a:r>
            <a:endParaRPr lang="zh-CN" altLang="en-US" sz="2400"/>
          </a:p>
          <a:p>
            <a:r>
              <a:rPr lang="zh-CN" altLang="en-US" sz="2400"/>
              <a:t>他现在最想知道的事情就是哪个特工距离其中任意一个发电站的距离最短。</a:t>
            </a:r>
            <a:endParaRPr lang="zh-CN" altLang="en-US" sz="2400"/>
          </a:p>
          <a:p>
            <a:r>
              <a:rPr lang="zh-CN" altLang="en-US" sz="2400"/>
              <a:t>你能帮他算出来这最短的距离是多少吗？</a:t>
            </a:r>
            <a:endParaRPr lang="zh-CN" altLang="en-US" sz="2400"/>
          </a:p>
          <a:p>
            <a:r>
              <a:rPr lang="zh-CN" altLang="en-US" sz="2400"/>
              <a:t>1≤N≤100000,</a:t>
            </a:r>
            <a:r>
              <a:rPr lang="en-US" altLang="zh-CN" sz="2400"/>
              <a:t>	</a:t>
            </a:r>
            <a:r>
              <a:rPr lang="zh-CN" altLang="en-US" sz="2400"/>
              <a:t>0≤X,Y≤1000000000</a:t>
            </a:r>
            <a:endParaRPr lang="zh-CN" altLang="en-US" sz="2400"/>
          </a:p>
          <a:p>
            <a:r>
              <a:rPr lang="zh-CN" altLang="en-US" sz="2400"/>
              <a:t>初步设想：找出不同类的最近点对。（用</a:t>
            </a:r>
            <a:r>
              <a:rPr lang="en-US" altLang="zh-CN" sz="2400"/>
              <a:t>flg</a:t>
            </a:r>
            <a:r>
              <a:rPr sz="2400"/>
              <a:t>的</a:t>
            </a:r>
            <a:r>
              <a:rPr lang="en-US" altLang="zh-CN" sz="2400"/>
              <a:t>true</a:t>
            </a:r>
            <a:r>
              <a:rPr sz="2400"/>
              <a:t>和</a:t>
            </a:r>
            <a:r>
              <a:rPr lang="en-US" altLang="zh-CN" sz="2400"/>
              <a:t>false</a:t>
            </a:r>
            <a:r>
              <a:rPr sz="2400"/>
              <a:t>标记两类</a:t>
            </a:r>
            <a:r>
              <a:rPr lang="zh-CN" altLang="en-US" sz="2400"/>
              <a:t>）</a:t>
            </a:r>
            <a:endParaRPr lang="zh-CN" altLang="en-US" sz="2400"/>
          </a:p>
          <a:p>
            <a:r>
              <a:rPr lang="zh-CN" altLang="en-US" sz="2400"/>
              <a:t>问题：怎么找平面最近点对？</a:t>
            </a:r>
            <a:endParaRPr lang="zh-CN" altLang="en-US" sz="2400"/>
          </a:p>
          <a:p>
            <a:endParaRPr lang="zh-CN" altLang="en-US" sz="2400"/>
          </a:p>
          <a:p>
            <a:r>
              <a:rPr lang="zh-CN" altLang="en-US" sz="2400"/>
              <a:t>题目链接：</a:t>
            </a:r>
            <a:r>
              <a:rPr lang="zh-CN" altLang="en-US" sz="2400">
                <a:hlinkClick r:id="rId1" action="ppaction://hlinkfile"/>
              </a:rPr>
              <a:t>https://www.acwing.com/problem/content/description/121/</a:t>
            </a:r>
            <a:endParaRPr lang="zh-CN" altLang="en-US" sz="24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例：袭击（平面最近点对）</a:t>
            </a:r>
            <a:r>
              <a:rPr lang="en-US" altLang="zh-CN">
                <a:sym typeface="+mn-ea"/>
              </a:rPr>
              <a:t>-</a:t>
            </a:r>
            <a:r>
              <a:rPr>
                <a:sym typeface="+mn-ea"/>
              </a:rPr>
              <a:t>原始点分布</a:t>
            </a:r>
            <a:br>
              <a:rPr>
                <a:sym typeface="+mn-ea"/>
              </a:rPr>
            </a:b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内容占位符 4"/>
          <p:cNvPicPr>
            <a:picLocks noChangeAspect="1"/>
          </p:cNvPicPr>
          <p:nvPr>
            <p:ph idx="1"/>
          </p:nvPr>
        </p:nvPicPr>
        <p:blipFill>
          <a:blip r:embed="rId1"/>
          <a:stretch>
            <a:fillRect/>
          </a:stretch>
        </p:blipFill>
        <p:spPr>
          <a:xfrm>
            <a:off x="2952115" y="2070100"/>
            <a:ext cx="6286500" cy="3152775"/>
          </a:xfrm>
          <a:prstGeom prst="rect">
            <a:avLst/>
          </a:prstGeom>
        </p:spPr>
      </p:pic>
      <p:sp>
        <p:nvSpPr>
          <p:cNvPr id="6" name="文本框 5"/>
          <p:cNvSpPr txBox="1"/>
          <p:nvPr/>
        </p:nvSpPr>
        <p:spPr>
          <a:xfrm>
            <a:off x="905510" y="5981700"/>
            <a:ext cx="8970645" cy="368300"/>
          </a:xfrm>
          <a:prstGeom prst="rect">
            <a:avLst/>
          </a:prstGeom>
          <a:noFill/>
        </p:spPr>
        <p:txBody>
          <a:bodyPr wrap="square" rtlCol="0">
            <a:spAutoFit/>
          </a:bodyPr>
          <a:p>
            <a:r>
              <a:rPr lang="zh-CN" altLang="en-US"/>
              <a:t>解题博文：</a:t>
            </a:r>
            <a:r>
              <a:rPr lang="zh-CN" altLang="en-US">
                <a:hlinkClick r:id="rId2" action="ppaction://hlinkfile"/>
              </a:rPr>
              <a:t>https://blog.csdn.net/C20190102/article/details/75174797</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SLIDE_BACKGROUND_TYPE" val="general"/>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SLIDE_BACKGROUND_TYPE" val="frame"/>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 name="KSO_WM_SLIDE_BACKGROUND_TYPE" val="frame"/>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6"/>
  <p:tag name="KSO_WM_UNIT_LAYERLEVEL" val="1"/>
  <p:tag name="KSO_WM_TAG_VERSION" val="1.0"/>
  <p:tag name="KSO_WM_BEAUTIFY_FLAG" val="#wm#"/>
  <p:tag name="KSO_WM_UNIT_TYPE" val="i"/>
  <p:tag name="KSO_WM_UNIT_INDEX" val="6"/>
  <p:tag name="KSO_WM_SLIDE_BACKGROUND_TYPE" val="frame"/>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8"/>
  <p:tag name="KSO_WM_UNIT_LAYERLEVEL" val="1"/>
  <p:tag name="KSO_WM_TAG_VERSION" val="1.0"/>
  <p:tag name="KSO_WM_BEAUTIFY_FLAG" val="#wm#"/>
  <p:tag name="KSO_WM_UNIT_TYPE" val="i"/>
  <p:tag name="KSO_WM_UNIT_INDEX" val="8"/>
  <p:tag name="KSO_WM_SLIDE_BACKGROUND_TYPE" val="frame"/>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0"/>
  <p:tag name="KSO_WM_UNIT_LAYERLEVEL" val="1"/>
  <p:tag name="KSO_WM_TAG_VERSION" val="1.0"/>
  <p:tag name="KSO_WM_BEAUTIFY_FLAG" val="#wm#"/>
  <p:tag name="KSO_WM_UNIT_TYPE" val="i"/>
  <p:tag name="KSO_WM_UNIT_INDEX" val="10"/>
  <p:tag name="KSO_WM_SLIDE_BACKGROUND_TYPE" val="frame"/>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 name="KSO_WM_SLIDE_BACKGROUND_TYPE" val="frame"/>
  <p:tag name="KSO_WM_SLIDE_BK_DARK_LIGHT"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 name="KSO_WM_SLIDE_BACKGROUND_TYPE" val="frame"/>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7"/>
  <p:tag name="KSO_WM_UNIT_LAYERLEVEL" val="1"/>
  <p:tag name="KSO_WM_TAG_VERSION" val="1.0"/>
  <p:tag name="KSO_WM_BEAUTIFY_FLAG" val="#wm#"/>
  <p:tag name="KSO_WM_UNIT_TYPE" val="i"/>
  <p:tag name="KSO_WM_UNIT_INDEX" val="7"/>
  <p:tag name="KSO_WM_SLIDE_BACKGROUND_TYPE" val="frame"/>
  <p:tag name="KSO_WM_SLIDE_BK_DARK_LIGHT"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9"/>
  <p:tag name="KSO_WM_UNIT_LAYERLEVEL" val="1"/>
  <p:tag name="KSO_WM_TAG_VERSION" val="1.0"/>
  <p:tag name="KSO_WM_BEAUTIFY_FLAG" val="#wm#"/>
  <p:tag name="KSO_WM_UNIT_TYPE" val="i"/>
  <p:tag name="KSO_WM_UNIT_INDEX" val="9"/>
  <p:tag name="KSO_WM_SLIDE_BACKGROUND_TYPE" val="frame"/>
  <p:tag name="KSO_WM_SLIDE_BK_DARK_LIGHT"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1"/>
  <p:tag name="KSO_WM_UNIT_LAYERLEVEL" val="1"/>
  <p:tag name="KSO_WM_TAG_VERSION" val="1.0"/>
  <p:tag name="KSO_WM_BEAUTIFY_FLAG" val="#wm#"/>
  <p:tag name="KSO_WM_UNIT_TYPE" val="i"/>
  <p:tag name="KSO_WM_UNIT_INDEX" val="11"/>
  <p:tag name="KSO_WM_SLIDE_BACKGROUND_TYPE" val="frame"/>
  <p:tag name="KSO_WM_SLIDE_BK_DARK_LIGHT"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 name="KSO_WM_SLIDE_BACKGROUND_TYPE" val="leftRight"/>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 name="KSO_WM_SLIDE_BACKGROUND_TYPE" val="leftRight"/>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 name="KSO_WM_SLIDE_BACKGROUND_TYPE" val="topBottom"/>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 name="KSO_WM_SLIDE_BACKGROUND_TYPE" val="topBottom"/>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5"/>
  <p:tag name="KSO_WM_UNIT_LAYERLEVEL" val="1"/>
  <p:tag name="KSO_WM_TAG_VERSION" val="1.0"/>
  <p:tag name="KSO_WM_BEAUTIFY_FLAG" val="#wm#"/>
  <p:tag name="KSO_WM_UNIT_TYPE" val="i"/>
  <p:tag name="KSO_WM_UNIT_INDEX" val="5"/>
  <p:tag name="KSO_WM_SLIDE_BACKGROUND_TYPE" val="topBottom"/>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6"/>
  <p:tag name="KSO_WM_UNIT_LAYERLEVEL" val="1"/>
  <p:tag name="KSO_WM_TAG_VERSION" val="1.0"/>
  <p:tag name="KSO_WM_BEAUTIFY_FLAG" val="#wm#"/>
  <p:tag name="KSO_WM_UNIT_TYPE" val="i"/>
  <p:tag name="KSO_WM_UNIT_INDEX" val="6"/>
  <p:tag name="KSO_WM_SLIDE_BACKGROUND_TYPE" val="topBottom"/>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7"/>
  <p:tag name="KSO_WM_UNIT_LAYERLEVEL" val="1"/>
  <p:tag name="KSO_WM_TAG_VERSION" val="1.0"/>
  <p:tag name="KSO_WM_BEAUTIFY_FLAG" val="#wm#"/>
  <p:tag name="KSO_WM_UNIT_TYPE" val="i"/>
  <p:tag name="KSO_WM_UNIT_INDEX" val="7"/>
  <p:tag name="KSO_WM_SLIDE_BACKGROUND_TYPE" val="topBottom"/>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8"/>
  <p:tag name="KSO_WM_UNIT_LAYERLEVEL" val="1"/>
  <p:tag name="KSO_WM_TAG_VERSION" val="1.0"/>
  <p:tag name="KSO_WM_BEAUTIFY_FLAG" val="#wm#"/>
  <p:tag name="KSO_WM_UNIT_TYPE" val="i"/>
  <p:tag name="KSO_WM_UNIT_INDEX" val="8"/>
  <p:tag name="KSO_WM_SLIDE_BACKGROUND_TYPE" val="topBottom"/>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9"/>
  <p:tag name="KSO_WM_UNIT_LAYERLEVEL" val="1"/>
  <p:tag name="KSO_WM_TAG_VERSION" val="1.0"/>
  <p:tag name="KSO_WM_BEAUTIFY_FLAG" val="#wm#"/>
  <p:tag name="KSO_WM_UNIT_TYPE" val="i"/>
  <p:tag name="KSO_WM_UNIT_INDEX" val="9"/>
  <p:tag name="KSO_WM_SLIDE_BACKGROUND_TYPE" val="topBottom"/>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0"/>
  <p:tag name="KSO_WM_UNIT_LAYERLEVEL" val="1"/>
  <p:tag name="KSO_WM_TAG_VERSION" val="1.0"/>
  <p:tag name="KSO_WM_BEAUTIFY_FLAG" val="#wm#"/>
  <p:tag name="KSO_WM_UNIT_TYPE" val="i"/>
  <p:tag name="KSO_WM_UNIT_INDEX" val="10"/>
  <p:tag name="KSO_WM_SLIDE_BACKGROUND_TYPE" val="topBottom"/>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1"/>
  <p:tag name="KSO_WM_UNIT_LAYERLEVEL" val="1"/>
  <p:tag name="KSO_WM_TAG_VERSION" val="1.0"/>
  <p:tag name="KSO_WM_BEAUTIFY_FLAG" val="#wm#"/>
  <p:tag name="KSO_WM_UNIT_TYPE" val="i"/>
  <p:tag name="KSO_WM_UNIT_INDEX" val="11"/>
  <p:tag name="KSO_WM_SLIDE_BACKGROUND_TYPE" val="topBottom"/>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2"/>
  <p:tag name="KSO_WM_UNIT_LAYERLEVEL" val="1"/>
  <p:tag name="KSO_WM_TAG_VERSION" val="1.0"/>
  <p:tag name="KSO_WM_BEAUTIFY_FLAG" val="#wm#"/>
  <p:tag name="KSO_WM_UNIT_TYPE" val="i"/>
  <p:tag name="KSO_WM_UNIT_INDEX" val="12"/>
  <p:tag name="KSO_WM_SLIDE_BACKGROUND_TYPE" val="topBottom"/>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3"/>
  <p:tag name="KSO_WM_UNIT_LAYERLEVEL" val="1"/>
  <p:tag name="KSO_WM_TAG_VERSION" val="1.0"/>
  <p:tag name="KSO_WM_BEAUTIFY_FLAG" val="#wm#"/>
  <p:tag name="KSO_WM_UNIT_TYPE" val="i"/>
  <p:tag name="KSO_WM_UNIT_INDEX" val="13"/>
  <p:tag name="KSO_WM_SLIDE_BACKGROUND_TYPE" val="topBottom"/>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5"/>
  <p:tag name="KSO_WM_UNIT_LAYERLEVEL" val="1"/>
  <p:tag name="KSO_WM_TAG_VERSION" val="1.0"/>
  <p:tag name="KSO_WM_BEAUTIFY_FLAG" val="#wm#"/>
  <p:tag name="KSO_WM_UNIT_TYPE" val="i"/>
  <p:tag name="KSO_WM_UNIT_INDEX" val="5"/>
  <p:tag name="KSO_WM_SLIDE_BACKGROUND_TYPE" val="bottomTop"/>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6"/>
  <p:tag name="KSO_WM_UNIT_LAYERLEVEL" val="1"/>
  <p:tag name="KSO_WM_TAG_VERSION" val="1.0"/>
  <p:tag name="KSO_WM_BEAUTIFY_FLAG" val="#wm#"/>
  <p:tag name="KSO_WM_UNIT_TYPE" val="i"/>
  <p:tag name="KSO_WM_UNIT_INDEX" val="6"/>
  <p:tag name="KSO_WM_SLIDE_BACKGROUND_TYPE" val="bottomTop"/>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7"/>
  <p:tag name="KSO_WM_UNIT_LAYERLEVEL" val="1"/>
  <p:tag name="KSO_WM_TAG_VERSION" val="1.0"/>
  <p:tag name="KSO_WM_BEAUTIFY_FLAG" val="#wm#"/>
  <p:tag name="KSO_WM_UNIT_TYPE" val="i"/>
  <p:tag name="KSO_WM_UNIT_INDEX" val="7"/>
  <p:tag name="KSO_WM_SLIDE_BACKGROUND_TYPE" val="bottomTop"/>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8"/>
  <p:tag name="KSO_WM_UNIT_LAYERLEVEL" val="1"/>
  <p:tag name="KSO_WM_TAG_VERSION" val="1.0"/>
  <p:tag name="KSO_WM_BEAUTIFY_FLAG" val="#wm#"/>
  <p:tag name="KSO_WM_UNIT_TYPE" val="i"/>
  <p:tag name="KSO_WM_UNIT_INDEX" val="8"/>
  <p:tag name="KSO_WM_SLIDE_BACKGROUND_TYPE" val="bottomTop"/>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9"/>
  <p:tag name="KSO_WM_UNIT_LAYERLEVEL" val="1"/>
  <p:tag name="KSO_WM_TAG_VERSION" val="1.0"/>
  <p:tag name="KSO_WM_BEAUTIFY_FLAG" val="#wm#"/>
  <p:tag name="KSO_WM_UNIT_TYPE" val="i"/>
  <p:tag name="KSO_WM_UNIT_INDEX" val="9"/>
  <p:tag name="KSO_WM_SLIDE_BACKGROUND_TYPE" val="bottomTop"/>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0"/>
  <p:tag name="KSO_WM_UNIT_LAYERLEVEL" val="1"/>
  <p:tag name="KSO_WM_TAG_VERSION" val="1.0"/>
  <p:tag name="KSO_WM_BEAUTIFY_FLAG" val="#wm#"/>
  <p:tag name="KSO_WM_UNIT_TYPE" val="i"/>
  <p:tag name="KSO_WM_UNIT_INDEX" val="10"/>
  <p:tag name="KSO_WM_SLIDE_BACKGROUND_TYPE" val="bottomTop"/>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1"/>
  <p:tag name="KSO_WM_UNIT_LAYERLEVEL" val="1"/>
  <p:tag name="KSO_WM_TAG_VERSION" val="1.0"/>
  <p:tag name="KSO_WM_BEAUTIFY_FLAG" val="#wm#"/>
  <p:tag name="KSO_WM_UNIT_TYPE" val="i"/>
  <p:tag name="KSO_WM_UNIT_INDEX" val="11"/>
  <p:tag name="KSO_WM_SLIDE_BACKGROUND_TYPE" val="bottomTop"/>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2"/>
  <p:tag name="KSO_WM_UNIT_LAYERLEVEL" val="1"/>
  <p:tag name="KSO_WM_TAG_VERSION" val="1.0"/>
  <p:tag name="KSO_WM_BEAUTIFY_FLAG" val="#wm#"/>
  <p:tag name="KSO_WM_UNIT_TYPE" val="i"/>
  <p:tag name="KSO_WM_UNIT_INDEX" val="12"/>
  <p:tag name="KSO_WM_SLIDE_BACKGROUND_TYPE" val="bottomTop"/>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3"/>
  <p:tag name="KSO_WM_UNIT_LAYERLEVEL" val="1"/>
  <p:tag name="KSO_WM_TAG_VERSION" val="1.0"/>
  <p:tag name="KSO_WM_BEAUTIFY_FLAG" val="#wm#"/>
  <p:tag name="KSO_WM_UNIT_TYPE" val="i"/>
  <p:tag name="KSO_WM_UNIT_INDEX" val="13"/>
  <p:tag name="KSO_WM_SLIDE_BACKGROUND_TYPE" val="bottomTop"/>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 name="KSO_WM_SLIDE_BACKGROUND_TYPE" val="navigation"/>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 name="KSO_WM_SLIDE_BACKGROUND_TYPE" val="navigation"/>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213"/>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213"/>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4.xml><?xml version="1.0" encoding="utf-8"?>
<p:tagLst xmlns:p="http://schemas.openxmlformats.org/presentationml/2006/main">
  <p:tag name="KSO_WM_TEMPLATE_THUMBS_INDEX" val="1、7、8、10、13、15"/>
  <p:tag name="KSO_WM_TEMPLATE_SUBCATEGORY" val="0"/>
  <p:tag name="KSO_WM_TAG_VERSION" val="1.0"/>
  <p:tag name="KSO_WM_BEAUTIFY_FLAG" val="#wm#"/>
  <p:tag name="KSO_WM_TEMPLATE_CATEGORY" val="custom"/>
  <p:tag name="KSO_WM_TEMPLATE_INDEX" val="20193213"/>
</p:tagLst>
</file>

<file path=ppt/tags/tag24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246.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24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93213"/>
  <p:tag name="KSO_WM_SLIDE_LAYOUT" val="a_b"/>
  <p:tag name="KSO_WM_SLIDE_LAYOUT_CNT" val="1_1"/>
  <p:tag name="KSO_WM_SLIDE_MODEL_TYPE" val="cover"/>
</p:tagLst>
</file>

<file path=ppt/tags/tag248.xml><?xml version="1.0" encoding="utf-8"?>
<p:tagLst xmlns:p="http://schemas.openxmlformats.org/presentationml/2006/main">
  <p:tag name="KSO_WM_BEAUTIFY_FLAG" val="#wm#"/>
  <p:tag name="KSO_WM_TEMPLATE_CATEGORY" val="custom"/>
  <p:tag name="KSO_WM_TEMPLATE_INDEX" val="20193213"/>
</p:tagLst>
</file>

<file path=ppt/tags/tag249.xml><?xml version="1.0" encoding="utf-8"?>
<p:tagLst xmlns:p="http://schemas.openxmlformats.org/presentationml/2006/main">
  <p:tag name="KSO_WM_BEAUTIFY_FLAG" val="#wm#"/>
  <p:tag name="KSO_WM_TEMPLATE_CATEGORY" val="custom"/>
  <p:tag name="KSO_WM_TEMPLATE_INDEX" val="20193213"/>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BEAUTIFY_FLAG" val="#wm#"/>
  <p:tag name="KSO_WM_TEMPLATE_CATEGORY" val="custom"/>
  <p:tag name="KSO_WM_TEMPLATE_INDEX" val="20193213"/>
</p:tagLst>
</file>

<file path=ppt/tags/tag251.xml><?xml version="1.0" encoding="utf-8"?>
<p:tagLst xmlns:p="http://schemas.openxmlformats.org/presentationml/2006/main">
  <p:tag name="KSO_WM_BEAUTIFY_FLAG" val="#wm#"/>
  <p:tag name="KSO_WM_TEMPLATE_CATEGORY" val="custom"/>
  <p:tag name="KSO_WM_TEMPLATE_INDEX" val="20193213"/>
</p:tagLst>
</file>

<file path=ppt/tags/tag252.xml><?xml version="1.0" encoding="utf-8"?>
<p:tagLst xmlns:p="http://schemas.openxmlformats.org/presentationml/2006/main">
  <p:tag name="KSO_WM_BEAUTIFY_FLAG" val="#wm#"/>
  <p:tag name="KSO_WM_TEMPLATE_CATEGORY" val="custom"/>
  <p:tag name="KSO_WM_TEMPLATE_INDEX" val="20193213"/>
</p:tagLst>
</file>

<file path=ppt/tags/tag253.xml><?xml version="1.0" encoding="utf-8"?>
<p:tagLst xmlns:p="http://schemas.openxmlformats.org/presentationml/2006/main">
  <p:tag name="KSO_WM_BEAUTIFY_FLAG" val="#wm#"/>
  <p:tag name="KSO_WM_TEMPLATE_CATEGORY" val="custom"/>
  <p:tag name="KSO_WM_TEMPLATE_INDEX" val="20193213"/>
</p:tagLst>
</file>

<file path=ppt/tags/tag254.xml><?xml version="1.0" encoding="utf-8"?>
<p:tagLst xmlns:p="http://schemas.openxmlformats.org/presentationml/2006/main">
  <p:tag name="KSO_WM_BEAUTIFY_FLAG" val="#wm#"/>
  <p:tag name="KSO_WM_TEMPLATE_CATEGORY" val="custom"/>
  <p:tag name="KSO_WM_TEMPLATE_INDEX" val="20193213"/>
</p:tagLst>
</file>

<file path=ppt/tags/tag255.xml><?xml version="1.0" encoding="utf-8"?>
<p:tagLst xmlns:p="http://schemas.openxmlformats.org/presentationml/2006/main">
  <p:tag name="KSO_WM_BEAUTIFY_FLAG" val="#wm#"/>
  <p:tag name="KSO_WM_TEMPLATE_CATEGORY" val="custom"/>
  <p:tag name="KSO_WM_TEMPLATE_INDEX" val="20193213"/>
</p:tagLst>
</file>

<file path=ppt/tags/tag256.xml><?xml version="1.0" encoding="utf-8"?>
<p:tagLst xmlns:p="http://schemas.openxmlformats.org/presentationml/2006/main">
  <p:tag name="KSO_WM_BEAUTIFY_FLAG" val="#wm#"/>
  <p:tag name="KSO_WM_TEMPLATE_CATEGORY" val="custom"/>
  <p:tag name="KSO_WM_TEMPLATE_INDEX" val="20193213"/>
</p:tagLst>
</file>

<file path=ppt/tags/tag257.xml><?xml version="1.0" encoding="utf-8"?>
<p:tagLst xmlns:p="http://schemas.openxmlformats.org/presentationml/2006/main">
  <p:tag name="KSO_WM_BEAUTIFY_FLAG" val="#wm#"/>
  <p:tag name="KSO_WM_TEMPLATE_CATEGORY" val="custom"/>
  <p:tag name="KSO_WM_TEMPLATE_INDEX" val="20193213"/>
</p:tagLst>
</file>

<file path=ppt/tags/tag258.xml><?xml version="1.0" encoding="utf-8"?>
<p:tagLst xmlns:p="http://schemas.openxmlformats.org/presentationml/2006/main">
  <p:tag name="KSO_WM_BEAUTIFY_FLAG" val="#wm#"/>
  <p:tag name="KSO_WM_TEMPLATE_CATEGORY" val="custom"/>
  <p:tag name="KSO_WM_TEMPLATE_INDEX" val="20193213"/>
</p:tagLst>
</file>

<file path=ppt/tags/tag259.xml><?xml version="1.0" encoding="utf-8"?>
<p:tagLst xmlns:p="http://schemas.openxmlformats.org/presentationml/2006/main">
  <p:tag name="KSO_WM_BEAUTIFY_FLAG" val="#wm#"/>
  <p:tag name="KSO_WM_TEMPLATE_CATEGORY" val="custom"/>
  <p:tag name="KSO_WM_TEMPLATE_INDEX" val="20193213"/>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BEAUTIFY_FLAG" val="#wm#"/>
  <p:tag name="KSO_WM_TEMPLATE_CATEGORY" val="custom"/>
  <p:tag name="KSO_WM_TEMPLATE_INDEX" val="20193213"/>
</p:tagLst>
</file>

<file path=ppt/tags/tag261.xml><?xml version="1.0" encoding="utf-8"?>
<p:tagLst xmlns:p="http://schemas.openxmlformats.org/presentationml/2006/main">
  <p:tag name="KSO_WM_BEAUTIFY_FLAG" val="#wm#"/>
  <p:tag name="KSO_WM_TEMPLATE_CATEGORY" val="custom"/>
  <p:tag name="KSO_WM_TEMPLATE_INDEX" val="20193213"/>
</p:tagLst>
</file>

<file path=ppt/tags/tag262.xml><?xml version="1.0" encoding="utf-8"?>
<p:tagLst xmlns:p="http://schemas.openxmlformats.org/presentationml/2006/main">
  <p:tag name="KSO_WM_BEAUTIFY_FLAG" val="#wm#"/>
  <p:tag name="KSO_WM_TEMPLATE_CATEGORY" val="custom"/>
  <p:tag name="KSO_WM_TEMPLATE_INDEX" val="20193213"/>
</p:tagLst>
</file>

<file path=ppt/tags/tag263.xml><?xml version="1.0" encoding="utf-8"?>
<p:tagLst xmlns:p="http://schemas.openxmlformats.org/presentationml/2006/main">
  <p:tag name="KSO_WM_BEAUTIFY_FLAG" val="#wm#"/>
  <p:tag name="KSO_WM_TEMPLATE_CATEGORY" val="custom"/>
  <p:tag name="KSO_WM_TEMPLATE_INDEX" val="20187308"/>
</p:tagLst>
</file>

<file path=ppt/tags/tag264.xml><?xml version="1.0" encoding="utf-8"?>
<p:tagLst xmlns:p="http://schemas.openxmlformats.org/presentationml/2006/main">
  <p:tag name="KSO_WM_BEAUTIFY_FLAG" val="#wm#"/>
  <p:tag name="KSO_WM_TEMPLATE_CATEGORY" val="custom"/>
  <p:tag name="KSO_WM_TEMPLATE_INDEX" val="20187308"/>
</p:tagLst>
</file>

<file path=ppt/tags/tag265.xml><?xml version="1.0" encoding="utf-8"?>
<p:tagLst xmlns:p="http://schemas.openxmlformats.org/presentationml/2006/main">
  <p:tag name="KSO_WM_BEAUTIFY_FLAG" val="#wm#"/>
  <p:tag name="KSO_WM_TEMPLATE_CATEGORY" val="custom"/>
  <p:tag name="KSO_WM_TEMPLATE_INDEX" val="20187308"/>
</p:tagLst>
</file>

<file path=ppt/tags/tag266.xml><?xml version="1.0" encoding="utf-8"?>
<p:tagLst xmlns:p="http://schemas.openxmlformats.org/presentationml/2006/main">
  <p:tag name="KSO_WM_BEAUTIFY_FLAG" val="#wm#"/>
  <p:tag name="KSO_WM_TEMPLATE_CATEGORY" val="custom"/>
  <p:tag name="KSO_WM_TEMPLATE_INDEX" val="20193213"/>
</p:tagLst>
</file>

<file path=ppt/tags/tag267.xml><?xml version="1.0" encoding="utf-8"?>
<p:tagLst xmlns:p="http://schemas.openxmlformats.org/presentationml/2006/main">
  <p:tag name="KSO_WM_BEAUTIFY_FLAG" val="#wm#"/>
  <p:tag name="KSO_WM_TEMPLATE_CATEGORY" val="custom"/>
  <p:tag name="KSO_WM_TEMPLATE_INDEX" val="20193213"/>
</p:tagLst>
</file>

<file path=ppt/tags/tag268.xml><?xml version="1.0" encoding="utf-8"?>
<p:tagLst xmlns:p="http://schemas.openxmlformats.org/presentationml/2006/main">
  <p:tag name="KSO_WM_BEAUTIFY_FLAG" val="#wm#"/>
  <p:tag name="KSO_WM_TEMPLATE_CATEGORY" val="custom"/>
  <p:tag name="KSO_WM_TEMPLATE_INDEX" val="20193213"/>
</p:tagLst>
</file>

<file path=ppt/tags/tag269.xml><?xml version="1.0" encoding="utf-8"?>
<p:tagLst xmlns:p="http://schemas.openxmlformats.org/presentationml/2006/main">
  <p:tag name="KSO_WM_BEAUTIFY_FLAG" val="#wm#"/>
  <p:tag name="KSO_WM_TEMPLATE_CATEGORY" val="custom"/>
  <p:tag name="KSO_WM_TEMPLATE_INDEX" val="20193213"/>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BEAUTIFY_FLAG" val="#wm#"/>
  <p:tag name="KSO_WM_TEMPLATE_CATEGORY" val="custom"/>
  <p:tag name="KSO_WM_TEMPLATE_INDEX" val="20193213"/>
</p:tagLst>
</file>

<file path=ppt/tags/tag271.xml><?xml version="1.0" encoding="utf-8"?>
<p:tagLst xmlns:p="http://schemas.openxmlformats.org/presentationml/2006/main">
  <p:tag name="KSO_WM_BEAUTIFY_FLAG" val="#wm#"/>
  <p:tag name="KSO_WM_TEMPLATE_CATEGORY" val="custom"/>
  <p:tag name="KSO_WM_TEMPLATE_INDEX" val="20193213"/>
</p:tagLst>
</file>

<file path=ppt/tags/tag272.xml><?xml version="1.0" encoding="utf-8"?>
<p:tagLst xmlns:p="http://schemas.openxmlformats.org/presentationml/2006/main">
  <p:tag name="KSO_WM_BEAUTIFY_FLAG" val="#wm#"/>
  <p:tag name="KSO_WM_TEMPLATE_CATEGORY" val="custom"/>
  <p:tag name="KSO_WM_TEMPLATE_INDEX" val="20193213"/>
</p:tagLst>
</file>

<file path=ppt/tags/tag273.xml><?xml version="1.0" encoding="utf-8"?>
<p:tagLst xmlns:p="http://schemas.openxmlformats.org/presentationml/2006/main">
  <p:tag name="KSO_WM_BEAUTIFY_FLAG" val="#wm#"/>
  <p:tag name="KSO_WM_TEMPLATE_CATEGORY" val="custom"/>
  <p:tag name="KSO_WM_TEMPLATE_INDEX" val="20187308"/>
</p:tagLst>
</file>

<file path=ppt/tags/tag274.xml><?xml version="1.0" encoding="utf-8"?>
<p:tagLst xmlns:p="http://schemas.openxmlformats.org/presentationml/2006/main">
  <p:tag name="KSO_WM_BEAUTIFY_FLAG" val="#wm#"/>
  <p:tag name="KSO_WM_TEMPLATE_CATEGORY" val="custom"/>
  <p:tag name="KSO_WM_TEMPLATE_INDEX" val="20187308"/>
</p:tagLst>
</file>

<file path=ppt/tags/tag275.xml><?xml version="1.0" encoding="utf-8"?>
<p:tagLst xmlns:p="http://schemas.openxmlformats.org/presentationml/2006/main">
  <p:tag name="KSO_WM_BEAUTIFY_FLAG" val="#wm#"/>
  <p:tag name="KSO_WM_TEMPLATE_CATEGORY" val="custom"/>
  <p:tag name="KSO_WM_TEMPLATE_INDEX" val="20187308"/>
</p:tagLst>
</file>

<file path=ppt/tags/tag276.xml><?xml version="1.0" encoding="utf-8"?>
<p:tagLst xmlns:p="http://schemas.openxmlformats.org/presentationml/2006/main">
  <p:tag name="KSO_WM_BEAUTIFY_FLAG" val="#wm#"/>
  <p:tag name="KSO_WM_TEMPLATE_CATEGORY" val="custom"/>
  <p:tag name="KSO_WM_TEMPLATE_INDEX" val="20187308"/>
</p:tagLst>
</file>

<file path=ppt/tags/tag277.xml><?xml version="1.0" encoding="utf-8"?>
<p:tagLst xmlns:p="http://schemas.openxmlformats.org/presentationml/2006/main">
  <p:tag name="KSO_WM_BEAUTIFY_FLAG" val="#wm#"/>
  <p:tag name="KSO_WM_TEMPLATE_CATEGORY" val="custom"/>
  <p:tag name="KSO_WM_TEMPLATE_INDEX" val="20187308"/>
</p:tagLst>
</file>

<file path=ppt/tags/tag278.xml><?xml version="1.0" encoding="utf-8"?>
<p:tagLst xmlns:p="http://schemas.openxmlformats.org/presentationml/2006/main">
  <p:tag name="KSO_WM_BEAUTIFY_FLAG" val="#wm#"/>
  <p:tag name="KSO_WM_TEMPLATE_CATEGORY" val="custom"/>
  <p:tag name="KSO_WM_TEMPLATE_INDEX" val="20187308"/>
</p:tagLst>
</file>

<file path=ppt/tags/tag279.xml><?xml version="1.0" encoding="utf-8"?>
<p:tagLst xmlns:p="http://schemas.openxmlformats.org/presentationml/2006/main">
  <p:tag name="KSO_WM_BEAUTIFY_FLAG" val="#wm#"/>
  <p:tag name="KSO_WM_TEMPLATE_CATEGORY" val="custom"/>
  <p:tag name="KSO_WM_TEMPLATE_INDEX" val="20187308"/>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BEAUTIFY_FLAG" val="#wm#"/>
  <p:tag name="KSO_WM_TEMPLATE_CATEGORY" val="custom"/>
  <p:tag name="KSO_WM_TEMPLATE_INDEX" val="20187308"/>
</p:tagLst>
</file>

<file path=ppt/tags/tag281.xml><?xml version="1.0" encoding="utf-8"?>
<p:tagLst xmlns:p="http://schemas.openxmlformats.org/presentationml/2006/main">
  <p:tag name="KSO_WM_BEAUTIFY_FLAG" val="#wm#"/>
  <p:tag name="KSO_WM_TEMPLATE_CATEGORY" val="custom"/>
  <p:tag name="KSO_WM_TEMPLATE_INDEX" val="20187308"/>
</p:tagLst>
</file>

<file path=ppt/tags/tag282.xml><?xml version="1.0" encoding="utf-8"?>
<p:tagLst xmlns:p="http://schemas.openxmlformats.org/presentationml/2006/main">
  <p:tag name="KSO_WM_BEAUTIFY_FLAG" val="#wm#"/>
  <p:tag name="KSO_WM_TEMPLATE_CATEGORY" val="custom"/>
  <p:tag name="KSO_WM_TEMPLATE_INDEX" val="20187308"/>
</p:tagLst>
</file>

<file path=ppt/tags/tag283.xml><?xml version="1.0" encoding="utf-8"?>
<p:tagLst xmlns:p="http://schemas.openxmlformats.org/presentationml/2006/main">
  <p:tag name="KSO_WM_BEAUTIFY_FLAG" val="#wm#"/>
  <p:tag name="KSO_WM_TEMPLATE_CATEGORY" val="custom"/>
  <p:tag name="KSO_WM_TEMPLATE_INDEX" val="20187308"/>
</p:tagLst>
</file>

<file path=ppt/tags/tag284.xml><?xml version="1.0" encoding="utf-8"?>
<p:tagLst xmlns:p="http://schemas.openxmlformats.org/presentationml/2006/main">
  <p:tag name="KSO_WM_BEAUTIFY_FLAG" val="#wm#"/>
  <p:tag name="KSO_WM_TEMPLATE_CATEGORY" val="custom"/>
  <p:tag name="KSO_WM_TEMPLATE_INDEX" val="20187308"/>
</p:tagLst>
</file>

<file path=ppt/tags/tag285.xml><?xml version="1.0" encoding="utf-8"?>
<p:tagLst xmlns:p="http://schemas.openxmlformats.org/presentationml/2006/main">
  <p:tag name="KSO_WM_BEAUTIFY_FLAG" val="#wm#"/>
  <p:tag name="KSO_WM_TEMPLATE_CATEGORY" val="custom"/>
  <p:tag name="KSO_WM_TEMPLATE_INDEX" val="20187308"/>
</p:tagLst>
</file>

<file path=ppt/tags/tag286.xml><?xml version="1.0" encoding="utf-8"?>
<p:tagLst xmlns:p="http://schemas.openxmlformats.org/presentationml/2006/main">
  <p:tag name="KSO_WM_BEAUTIFY_FLAG" val="#wm#"/>
  <p:tag name="KSO_WM_TEMPLATE_CATEGORY" val="custom"/>
  <p:tag name="KSO_WM_TEMPLATE_INDEX" val="20187308"/>
</p:tagLst>
</file>

<file path=ppt/tags/tag287.xml><?xml version="1.0" encoding="utf-8"?>
<p:tagLst xmlns:p="http://schemas.openxmlformats.org/presentationml/2006/main">
  <p:tag name="KSO_WM_BEAUTIFY_FLAG" val="#wm#"/>
  <p:tag name="KSO_WM_TEMPLATE_CATEGORY" val="custom"/>
  <p:tag name="KSO_WM_TEMPLATE_INDEX" val="20187308"/>
</p:tagLst>
</file>

<file path=ppt/tags/tag288.xml><?xml version="1.0" encoding="utf-8"?>
<p:tagLst xmlns:p="http://schemas.openxmlformats.org/presentationml/2006/main">
  <p:tag name="KSO_WM_BEAUTIFY_FLAG" val="#wm#"/>
  <p:tag name="KSO_WM_TEMPLATE_CATEGORY" val="custom"/>
  <p:tag name="KSO_WM_TEMPLATE_INDEX" val="20187308"/>
</p:tagLst>
</file>

<file path=ppt/tags/tag289.xml><?xml version="1.0" encoding="utf-8"?>
<p:tagLst xmlns:p="http://schemas.openxmlformats.org/presentationml/2006/main">
  <p:tag name="KSO_WM_BEAUTIFY_FLAG" val="#wm#"/>
  <p:tag name="KSO_WM_TEMPLATE_CATEGORY" val="custom"/>
  <p:tag name="KSO_WM_TEMPLATE_INDEX" val="20187308"/>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6*i*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5"/>
  <p:tag name="KSO_WM_UNIT_LAYERLEVEL" val="1"/>
  <p:tag name="KSO_WM_TAG_VERSION" val="1.0"/>
  <p:tag name="KSO_WM_BEAUTIFY_FLAG" val="#wm#"/>
  <p:tag name="KSO_WM_UNIT_TYPE" val="i"/>
  <p:tag name="KSO_WM_UNIT_INDEX" val="5"/>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6"/>
  <p:tag name="KSO_WM_UNIT_LAYERLEVEL" val="1"/>
  <p:tag name="KSO_WM_TAG_VERSION" val="1.0"/>
  <p:tag name="KSO_WM_BEAUTIFY_FLAG" val="#wm#"/>
  <p:tag name="KSO_WM_UNIT_TYPE" val="i"/>
  <p:tag name="KSO_WM_UNIT_INDEX" val="6"/>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7"/>
  <p:tag name="KSO_WM_UNIT_LAYERLEVEL" val="1"/>
  <p:tag name="KSO_WM_TAG_VERSION" val="1.0"/>
  <p:tag name="KSO_WM_BEAUTIFY_FLAG" val="#wm#"/>
  <p:tag name="KSO_WM_UNIT_TYPE" val="i"/>
  <p:tag name="KSO_WM_UNIT_INDEX" val="7"/>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7*i*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4"/>
  <p:tag name="KSO_WM_UNIT_LAYERLEVEL" val="1"/>
  <p:tag name="KSO_WM_TAG_VERSION" val="1.0"/>
  <p:tag name="KSO_WM_BEAUTIFY_FLAG" val="#wm#"/>
  <p:tag name="KSO_WM_UNIT_TYPE" val="i"/>
  <p:tag name="KSO_WM_UNIT_INDEX" val="4"/>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5"/>
  <p:tag name="KSO_WM_UNIT_LAYERLEVEL" val="1"/>
  <p:tag name="KSO_WM_TAG_VERSION" val="1.0"/>
  <p:tag name="KSO_WM_BEAUTIFY_FLAG" val="#wm#"/>
  <p:tag name="KSO_WM_UNIT_TYPE" val="i"/>
  <p:tag name="KSO_WM_UNIT_INDEX" val="5"/>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6"/>
  <p:tag name="KSO_WM_UNIT_LAYERLEVEL" val="1"/>
  <p:tag name="KSO_WM_TAG_VERSION" val="1.0"/>
  <p:tag name="KSO_WM_BEAUTIFY_FLAG" val="#wm#"/>
  <p:tag name="KSO_WM_UNIT_TYPE" val="i"/>
  <p:tag name="KSO_WM_UNIT_INDEX" val="6"/>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7"/>
  <p:tag name="KSO_WM_UNIT_LAYERLEVEL" val="1"/>
  <p:tag name="KSO_WM_TAG_VERSION" val="1.0"/>
  <p:tag name="KSO_WM_BEAUTIFY_FLAG" val="#wm#"/>
  <p:tag name="KSO_WM_UNIT_TYPE" val="i"/>
  <p:tag name="KSO_WM_UNIT_INDEX" val="7"/>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自定义 4">
      <a:dk1>
        <a:sysClr val="windowText" lastClr="000000"/>
      </a:dk1>
      <a:lt1>
        <a:sysClr val="window" lastClr="FFFFFF"/>
      </a:lt1>
      <a:dk2>
        <a:srgbClr val="83D0C2"/>
      </a:dk2>
      <a:lt2>
        <a:srgbClr val="FFFFFF"/>
      </a:lt2>
      <a:accent1>
        <a:srgbClr val="3EA592"/>
      </a:accent1>
      <a:accent2>
        <a:srgbClr val="14879E"/>
      </a:accent2>
      <a:accent3>
        <a:srgbClr val="0090C2"/>
      </a:accent3>
      <a:accent4>
        <a:srgbClr val="007ECF"/>
      </a:accent4>
      <a:accent5>
        <a:srgbClr val="5164C7"/>
      </a:accent5>
      <a:accent6>
        <a:srgbClr val="923EA5"/>
      </a:accent6>
      <a:hlink>
        <a:srgbClr val="658BD5"/>
      </a:hlink>
      <a:folHlink>
        <a:srgbClr val="A16AA5"/>
      </a:folHlink>
    </a:clrScheme>
    <a:fontScheme name="渐变、商务风、小清新、简约">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13491</Words>
  <Application>WPS 演示</Application>
  <PresentationFormat>宽屏</PresentationFormat>
  <Paragraphs>792</Paragraphs>
  <Slides>45</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45</vt:i4>
      </vt:variant>
    </vt:vector>
  </HeadingPairs>
  <TitlesOfParts>
    <vt:vector size="60" baseType="lpstr">
      <vt:lpstr>Arial</vt:lpstr>
      <vt:lpstr>宋体</vt:lpstr>
      <vt:lpstr>Wingdings</vt:lpstr>
      <vt:lpstr>微软雅黑</vt:lpstr>
      <vt:lpstr>Segoe Print</vt:lpstr>
      <vt:lpstr>汉仪旗黑-85S</vt:lpstr>
      <vt:lpstr>Verdana</vt:lpstr>
      <vt:lpstr>Arial Unicode MS</vt:lpstr>
      <vt:lpstr>2_Office 主题​​</vt:lpstr>
      <vt:lpstr>Paint.Picture</vt:lpstr>
      <vt:lpstr>Paint.Picture</vt:lpstr>
      <vt:lpstr>Paint.Picture</vt:lpstr>
      <vt:lpstr>Equation.KSEE3</vt:lpstr>
      <vt:lpstr>Equation.KSEE3</vt:lpstr>
      <vt:lpstr>Equation.KSEE3</vt:lpstr>
      <vt:lpstr>简单统计与计数</vt:lpstr>
      <vt:lpstr>分治求值</vt:lpstr>
      <vt:lpstr>例：约数之和</vt:lpstr>
      <vt:lpstr>约数之和 分析1</vt:lpstr>
      <vt:lpstr>约数之和 分析2</vt:lpstr>
      <vt:lpstr>约数之和 分析3</vt:lpstr>
      <vt:lpstr>核心代码</vt:lpstr>
      <vt:lpstr>例：袭击（平面最近点对）</vt:lpstr>
      <vt:lpstr>例：袭击（平面最近点对）-原始点分布 </vt:lpstr>
      <vt:lpstr>例：袭击（平面最近点对）-按x坐标升序</vt:lpstr>
      <vt:lpstr>例：袭击（平面最近点对）-一个点(不存在两点之间的距离，返回INF)</vt:lpstr>
      <vt:lpstr>例：袭击（平面最近点对）-两个点（同类则INF，不同类则计算dis）</vt:lpstr>
      <vt:lpstr>例：袭击（平面最近点对）-二分分治，答案d可能是两边答案的较小值，也有可能是怎么样？</vt:lpstr>
      <vt:lpstr>例：袭击（平面最近点对）-把x坐标在 midx−d 到 midx+d的点挑出来</vt:lpstr>
      <vt:lpstr>例：袭击（平面最近点对）-挑出来怎么办？</vt:lpstr>
      <vt:lpstr>例：袭击（平面最近点对）-核心代码</vt:lpstr>
      <vt:lpstr>分治习题：防线</vt:lpstr>
      <vt:lpstr>分治习题：防线，分治代码 </vt:lpstr>
      <vt:lpstr>分治习题：防线，统计代码</vt:lpstr>
      <vt:lpstr>前缀和</vt:lpstr>
      <vt:lpstr>前缀和例题：激光炸弹</vt:lpstr>
      <vt:lpstr>前缀和例题：激光炸弹</vt:lpstr>
      <vt:lpstr>二维前缀和</vt:lpstr>
      <vt:lpstr>核心代码</vt:lpstr>
      <vt:lpstr>差分</vt:lpstr>
      <vt:lpstr>例题：IncDec序列</vt:lpstr>
      <vt:lpstr>例题：IncDec序列-举例</vt:lpstr>
      <vt:lpstr>例题：最高的牛</vt:lpstr>
      <vt:lpstr>三分求单峰函数极值(假设为上凸)（存在唯一极大值点，严格单调升、降）</vt:lpstr>
      <vt:lpstr>例：「一本通 1.2 例 3」曲线 https://loj.ac/problem/10013</vt:lpstr>
      <vt:lpstr>例：「一本通 1.2 例 3」曲线 https://loj.ac/problem/10013</vt:lpstr>
      <vt:lpstr>离散化（“整数集”中的m个数 与 1~m 建立映射关系）</vt:lpstr>
      <vt:lpstr>例：电影 https://www.acwing.com/problem/content/105/</vt:lpstr>
      <vt:lpstr>例：电影 https://www.acwing.com/problem/content/105/</vt:lpstr>
      <vt:lpstr>思路2核心程序，Time Limit Exceeded 通过了 13/14个数据</vt:lpstr>
      <vt:lpstr>思路3核心程序，用时1725 ms</vt:lpstr>
      <vt:lpstr>思路4核心程序，用时963 ms</vt:lpstr>
      <vt:lpstr>例：赶牛入圈-https://www.acwing.com/problem/content/123/</vt:lpstr>
      <vt:lpstr>中位数</vt:lpstr>
      <vt:lpstr>中位数</vt:lpstr>
      <vt:lpstr>糖果传递-解析</vt:lpstr>
      <vt:lpstr>中位数</vt:lpstr>
      <vt:lpstr>士兵-题解</vt:lpstr>
      <vt:lpstr>士兵-核心程序</vt:lpstr>
      <vt:lpstr>第K大数，逆序对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57</cp:revision>
  <dcterms:created xsi:type="dcterms:W3CDTF">2019-06-19T02:08:00Z</dcterms:created>
  <dcterms:modified xsi:type="dcterms:W3CDTF">2019-08-10T08:51:12Z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