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2"/>
    <p:sldId id="318" r:id="rId3"/>
    <p:sldId id="258" r:id="rId4"/>
    <p:sldId id="317" r:id="rId5"/>
    <p:sldId id="315" r:id="rId6"/>
    <p:sldId id="316" r:id="rId7"/>
    <p:sldId id="259" r:id="rId8"/>
    <p:sldId id="324" r:id="rId9"/>
    <p:sldId id="323" r:id="rId10"/>
    <p:sldId id="325" r:id="rId11"/>
    <p:sldId id="327" r:id="rId12"/>
    <p:sldId id="329" r:id="rId13"/>
    <p:sldId id="330" r:id="rId1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1</a:t>
            </a:fld>
            <a:endParaRPr lang="en-US" altLang="zh-CN" sz="1200" dirty="0"/>
          </a:p>
        </p:txBody>
      </p:sp>
      <p:sp>
        <p:nvSpPr>
          <p:cNvPr id="2969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0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/>
            <a:fld id="{9A0DB2DC-4C9A-4742-B13C-FB6460FD3503}" type="slidenum">
              <a:rPr lang="en-US" altLang="zh-CN" sz="1000" dirty="0"/>
              <a:t>‹#›</a:t>
            </a:fld>
            <a:endParaRPr lang="en-US" altLang="zh-CN" sz="10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ctrTitle"/>
          </p:nvPr>
        </p:nvSpPr>
        <p:spPr>
          <a:xfrm>
            <a:off x="2866073" y="1667510"/>
            <a:ext cx="4535487" cy="801688"/>
          </a:xfrm>
        </p:spPr>
        <p:txBody>
          <a:bodyPr vert="horz" wrap="square" lIns="91440" tIns="45720" rIns="91440" bIns="45720" anchor="b">
            <a:normAutofit fontScale="90000"/>
          </a:bodyPr>
          <a:lstStyle/>
          <a:p>
            <a:pPr algn="ctr"/>
            <a:r>
              <a:rPr lang="en-US" altLang="zh-CN" b="1" dirty="0">
                <a:latin typeface="+mj-lt"/>
                <a:ea typeface="+mj-ea"/>
                <a:cs typeface="+mj-cs"/>
              </a:rPr>
              <a:t>RMQ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5" y="116840"/>
            <a:ext cx="8815705" cy="67411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350" y="4973320"/>
            <a:ext cx="4692650" cy="1884680"/>
          </a:xfrm>
          <a:prstGeom prst="rect">
            <a:avLst/>
          </a:prstGeom>
        </p:spPr>
      </p:pic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498965" y="277495"/>
          <a:ext cx="2124710" cy="130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051560" imgH="628015" progId="Package">
                  <p:embed/>
                </p:oleObj>
              </mc:Choice>
              <mc:Fallback>
                <p:oleObj r:id="rId4" imgW="1051560" imgH="628015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98965" y="277495"/>
                        <a:ext cx="2124710" cy="1300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2145" y="86360"/>
            <a:ext cx="10515600" cy="781685"/>
          </a:xfrm>
        </p:spPr>
        <p:txBody>
          <a:bodyPr>
            <a:normAutofit/>
          </a:bodyPr>
          <a:lstStyle/>
          <a:p>
            <a:r>
              <a:rPr lang="zh-CN" altLang="en-US" b="1">
                <a:sym typeface="+mn-ea"/>
              </a:rPr>
              <a:t>例 与众不同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90" y="868045"/>
            <a:ext cx="11337290" cy="5989320"/>
          </a:xfrm>
        </p:spPr>
        <p:txBody>
          <a:bodyPr>
            <a:normAutofit fontScale="80000"/>
          </a:bodyPr>
          <a:lstStyle/>
          <a:p>
            <a:pPr marL="0" indent="0">
              <a:buNone/>
            </a:pPr>
            <a:r>
              <a:rPr lang="zh-CN" altLang="en-US"/>
              <a:t>Description</a:t>
            </a:r>
          </a:p>
          <a:p>
            <a:pPr marL="0" indent="0">
              <a:buNone/>
            </a:pPr>
            <a:r>
              <a:rPr lang="zh-CN" altLang="en-US"/>
              <a:t>A是某公司的CEO，每个月都会有员工把公司的盈利数据送给A，A是个与众不同的怪人，A不注重盈利还是亏本，而是喜欢研究“完美序列”：连续的互不相同的序列。A想知道区间[L,R]之间最长的完美序列。</a:t>
            </a:r>
          </a:p>
          <a:p>
            <a:pPr marL="0" indent="0">
              <a:buNone/>
            </a:pPr>
            <a:r>
              <a:rPr lang="zh-CN" altLang="en-US"/>
              <a:t>Input</a:t>
            </a:r>
          </a:p>
          <a:p>
            <a:pPr marL="0" indent="0">
              <a:buNone/>
            </a:pPr>
            <a:r>
              <a:rPr lang="zh-CN" altLang="en-US"/>
              <a:t>第一行两个整数N，M(1&lt;=N,M&lt;=200000)，N表示连续N个月,编号为0到N-1，M表示询问的次数。第二行N个整数(绝对值不超过10</a:t>
            </a:r>
            <a:r>
              <a:rPr lang="zh-CN" altLang="en-US" baseline="30000"/>
              <a:t>6</a:t>
            </a:r>
            <a:r>
              <a:rPr lang="zh-CN" altLang="en-US"/>
              <a:t>),第i个数表示该公司第i个月的盈利值。接下来M行每行两个整数L,R(0&lt;=L&lt;=R&lt;=N-1),表示A询问的区间。</a:t>
            </a:r>
          </a:p>
          <a:p>
            <a:pPr marL="0" indent="0">
              <a:buNone/>
            </a:pPr>
            <a:r>
              <a:rPr lang="zh-CN" altLang="en-US"/>
              <a:t>Output</a:t>
            </a:r>
          </a:p>
          <a:p>
            <a:pPr marL="0" indent="0">
              <a:buNone/>
            </a:pPr>
            <a:r>
              <a:rPr lang="zh-CN" altLang="en-US"/>
              <a:t>输出M行，每行一个整数对应询问区间内的完美序列的最长长度。</a:t>
            </a:r>
          </a:p>
          <a:p>
            <a:pPr marL="0" indent="0">
              <a:buNone/>
            </a:pPr>
            <a:r>
              <a:rPr lang="zh-CN" altLang="en-US"/>
              <a:t>Sample Input</a:t>
            </a:r>
          </a:p>
          <a:p>
            <a:pPr marL="0" indent="0">
              <a:buNone/>
            </a:pPr>
            <a:r>
              <a:rPr lang="zh-CN" altLang="en-US"/>
              <a:t>9 2 2 5 4 1 2 3 6 2 4 0 8 2 6</a:t>
            </a:r>
          </a:p>
          <a:p>
            <a:pPr marL="0" indent="0">
              <a:buNone/>
            </a:pPr>
            <a:r>
              <a:rPr lang="zh-CN" altLang="en-US"/>
              <a:t>Sample Output</a:t>
            </a:r>
          </a:p>
          <a:p>
            <a:pPr marL="0" indent="0">
              <a:buNone/>
            </a:pPr>
            <a:r>
              <a:rPr lang="zh-CN" altLang="en-US"/>
              <a:t>6 5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" y="86360"/>
            <a:ext cx="12150090" cy="6573520"/>
          </a:xfrm>
        </p:spPr>
        <p:txBody>
          <a:bodyPr>
            <a:noAutofit/>
          </a:bodyPr>
          <a:lstStyle/>
          <a:p>
            <a:pPr marL="0" indent="558800" fontAlgn="auto">
              <a:lnSpc>
                <a:spcPct val="120000"/>
              </a:lnSpc>
              <a:buNone/>
              <a:extLst>
                <a:ext uri="{35155182-B16C-46BC-9424-99874614C6A1}">
                  <wpsdc:indentchars xmlns:wpsdc="http://www.wps.cn/officeDocument/2017/drawingmlCustomData" xmlns="" val="200" checksum="1956455923"/>
                </a:ext>
              </a:extLst>
            </a:pPr>
            <a:r>
              <a:rPr lang="zh-CN" altLang="en-US" sz="2200"/>
              <a:t>【分析】 </a:t>
            </a:r>
          </a:p>
          <a:p>
            <a:pPr marL="0" indent="558800" fontAlgn="auto">
              <a:lnSpc>
                <a:spcPct val="120000"/>
              </a:lnSpc>
              <a:buNone/>
              <a:extLst>
                <a:ext uri="{35155182-B16C-46BC-9424-99874614C6A1}">
                  <wpsdc:indentchars xmlns:wpsdc="http://www.wps.cn/officeDocument/2017/drawingmlCustomData" xmlns="" val="200" checksum="1956455923"/>
                </a:ext>
              </a:extLst>
            </a:pPr>
            <a:r>
              <a:rPr lang="zh-CN" altLang="en-US" sz="2200"/>
              <a:t>用 Last[value]表示数值 value 最近出现的位置，一开始全部赋为 0，用ST[</a:t>
            </a:r>
            <a:r>
              <a:rPr lang="en-US" altLang="zh-CN" sz="2200"/>
              <a:t>i</a:t>
            </a:r>
            <a:r>
              <a:rPr lang="zh-CN" altLang="en-US" sz="2200"/>
              <a:t>]第i个数为结尾的最长完美序列的起始位置，ST 的计算可以用以下递推式得到ST[</a:t>
            </a:r>
            <a:r>
              <a:rPr lang="en-US" altLang="zh-CN" sz="2200"/>
              <a:t>i</a:t>
            </a:r>
            <a:r>
              <a:rPr lang="zh-CN" altLang="en-US" sz="2200"/>
              <a:t>]=MAX(ST[</a:t>
            </a:r>
            <a:r>
              <a:rPr lang="en-US" altLang="zh-CN" sz="2200"/>
              <a:t>i</a:t>
            </a:r>
            <a:r>
              <a:rPr lang="zh-CN" altLang="en-US" sz="2200"/>
              <a:t>-1],Last[A[</a:t>
            </a:r>
            <a:r>
              <a:rPr lang="en-US" altLang="zh-CN" sz="2200"/>
              <a:t>i</a:t>
            </a:r>
            <a:r>
              <a:rPr lang="zh-CN" altLang="en-US" sz="2200"/>
              <a:t>]]+1)，用F[</a:t>
            </a:r>
            <a:r>
              <a:rPr lang="en-US" altLang="zh-CN" sz="2200"/>
              <a:t>i</a:t>
            </a:r>
            <a:r>
              <a:rPr lang="zh-CN" altLang="en-US" sz="2200"/>
              <a:t>]表示第</a:t>
            </a:r>
            <a:r>
              <a:rPr lang="en-US" altLang="zh-CN" sz="2200"/>
              <a:t>i</a:t>
            </a:r>
            <a:r>
              <a:rPr lang="zh-CN" altLang="en-US" sz="2200"/>
              <a:t>个数为结尾的最长完美序列的长度，很显然 F[</a:t>
            </a:r>
            <a:r>
              <a:rPr lang="en-US" altLang="zh-CN" sz="2200"/>
              <a:t>i</a:t>
            </a:r>
            <a:r>
              <a:rPr lang="zh-CN" altLang="en-US" sz="2200"/>
              <a:t>]=</a:t>
            </a:r>
            <a:r>
              <a:rPr lang="en-US" altLang="zh-CN" sz="2200"/>
              <a:t>i</a:t>
            </a:r>
            <a:r>
              <a:rPr lang="zh-CN" altLang="en-US" sz="2200"/>
              <a:t>-ST[</a:t>
            </a:r>
            <a:r>
              <a:rPr lang="en-US" altLang="zh-CN" sz="2200"/>
              <a:t>i</a:t>
            </a:r>
            <a:r>
              <a:rPr lang="zh-CN" altLang="en-US" sz="2200"/>
              <a:t>]+1，ST[</a:t>
            </a:r>
            <a:r>
              <a:rPr lang="en-US" altLang="zh-CN" sz="2200"/>
              <a:t>i</a:t>
            </a:r>
            <a:r>
              <a:rPr lang="zh-CN" altLang="en-US" sz="2200"/>
              <a:t>]和 F[</a:t>
            </a:r>
            <a:r>
              <a:rPr lang="en-US" altLang="zh-CN" sz="2200"/>
              <a:t>i</a:t>
            </a:r>
            <a:r>
              <a:rPr lang="zh-CN" altLang="en-US" sz="2200"/>
              <a:t>]都可以在 O(N)内计算出来。 </a:t>
            </a:r>
          </a:p>
          <a:p>
            <a:pPr marL="0" indent="558800" fontAlgn="auto">
              <a:lnSpc>
                <a:spcPct val="120000"/>
              </a:lnSpc>
              <a:buNone/>
              <a:extLst>
                <a:ext uri="{35155182-B16C-46BC-9424-99874614C6A1}">
                  <wpsdc:indentchars xmlns:wpsdc="http://www.wps.cn/officeDocument/2017/drawingmlCustomData" xmlns="" val="200" checksum="1956455923"/>
                </a:ext>
              </a:extLst>
            </a:pPr>
            <a:r>
              <a:rPr lang="zh-CN" altLang="en-US" sz="2200"/>
              <a:t>由 ST 的递推式可知，ST 的值是一个非递减的序列，那么对于一个询问区间[Li,Ri]，该区间内的 ST 值可能会出现：左边一部分的 ST 值不在区间内即小于Li，而右边一部分的 ST 值大于等于 Li,由于 ST 值具有单调性，所以这个分界点可以通过二分得到，假设该位置求出来为 Mi,即ST[Li..Mi-1]&lt;Li,而ST[Mi..Ri]&gt;=Li，如下图所示： </a:t>
            </a:r>
          </a:p>
          <a:p>
            <a:pPr marL="0" indent="558800" fontAlgn="auto">
              <a:lnSpc>
                <a:spcPct val="120000"/>
              </a:lnSpc>
              <a:buNone/>
              <a:extLst>
                <a:ext uri="{35155182-B16C-46BC-9424-99874614C6A1}">
                  <wpsdc:indentchars xmlns:wpsdc="http://www.wps.cn/officeDocument/2017/drawingmlCustomData" xmlns="" val="200" checksum="1956455923"/>
                </a:ext>
              </a:extLst>
            </a:pPr>
            <a:endParaRPr lang="zh-CN" altLang="en-US" sz="2200"/>
          </a:p>
          <a:p>
            <a:pPr marL="0" indent="558800" fontAlgn="auto">
              <a:lnSpc>
                <a:spcPct val="120000"/>
              </a:lnSpc>
              <a:buNone/>
              <a:extLst>
                <a:ext uri="{35155182-B16C-46BC-9424-99874614C6A1}">
                  <wpsdc:indentchars xmlns:wpsdc="http://www.wps.cn/officeDocument/2017/drawingmlCustomData" xmlns="" val="200" checksum="1956455923"/>
                </a:ext>
              </a:extLst>
            </a:pPr>
            <a:endParaRPr lang="zh-CN" altLang="en-US" sz="2200"/>
          </a:p>
          <a:p>
            <a:pPr marL="0" indent="558800" fontAlgn="auto">
              <a:lnSpc>
                <a:spcPct val="120000"/>
              </a:lnSpc>
              <a:buNone/>
              <a:extLst>
                <a:ext uri="{35155182-B16C-46BC-9424-99874614C6A1}">
                  <wpsdc:indentchars xmlns:wpsdc="http://www.wps.cn/officeDocument/2017/drawingmlCustomData" xmlns="" val="200" checksum="1956455923"/>
                </a:ext>
              </a:extLst>
            </a:pPr>
            <a:endParaRPr lang="zh-CN" altLang="en-US" sz="2200"/>
          </a:p>
          <a:p>
            <a:pPr marL="0" indent="254000" fontAlgn="auto">
              <a:lnSpc>
                <a:spcPct val="120000"/>
              </a:lnSpc>
              <a:buNone/>
              <a:extLst>
                <a:ext uri="{35155182-B16C-46BC-9424-99874614C6A1}">
                  <wpsdc:indentchars xmlns:wpsdc="http://www.wps.cn/officeDocument/2017/drawingmlCustomData" xmlns="" val="200" checksum="3013784323"/>
                </a:ext>
              </a:extLst>
            </a:pPr>
            <a:endParaRPr lang="zh-CN" altLang="en-US" sz="1000"/>
          </a:p>
          <a:p>
            <a:pPr marL="0" indent="558800" fontAlgn="auto">
              <a:lnSpc>
                <a:spcPct val="12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xmlns="" val="200" checksum="1956455923"/>
                </a:ext>
              </a:extLst>
            </a:pPr>
            <a:r>
              <a:rPr lang="zh-CN" altLang="en-US" sz="2200"/>
              <a:t>那么整个区间[Li,Ri]的最长完美序列的长度，分为两部分来求，其中左边部分的最大值很显然为 Mi-Li，而右边一部分由于 ST 值大于等于 Li,所以就是求[Mi,Ri]内 F 的最大值，可以用 RMQ 的方法来求，所以整个问题的时间复杂度为O((M+N)*lgN)，分别是 RMQ 预处理的时间+询问二分的时间。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655" y="3455670"/>
            <a:ext cx="4251325" cy="16109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165" y="2978150"/>
            <a:ext cx="4675505" cy="1771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30" y="0"/>
            <a:ext cx="5186045" cy="6858000"/>
          </a:xfrm>
          <a:prstGeom prst="rect">
            <a:avLst/>
          </a:prstGeom>
        </p:spPr>
      </p:pic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017385" y="344170"/>
          <a:ext cx="2508250" cy="17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77545" imgH="461010" progId="Package">
                  <p:embed/>
                </p:oleObj>
              </mc:Choice>
              <mc:Fallback>
                <p:oleObj r:id="rId4" imgW="677545" imgH="46101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17385" y="344170"/>
                        <a:ext cx="2508250" cy="17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12"/>
          <p:cNvSpPr txBox="1"/>
          <p:nvPr/>
        </p:nvSpPr>
        <p:spPr>
          <a:xfrm>
            <a:off x="187960" y="201295"/>
            <a:ext cx="8660765" cy="6074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6096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sz="2400" b="1" dirty="0">
                <a:latin typeface="Arial" panose="020B0604020202020204" pitchFamily="34" charset="0"/>
                <a:ea typeface="宋体" panose="02010600030101010101" pitchFamily="2" charset="-122"/>
              </a:rPr>
              <a:t>记忆</a:t>
            </a:r>
          </a:p>
          <a:p>
            <a:pPr indent="5080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sz="2000" dirty="0">
                <a:latin typeface="Arial" panose="020B0604020202020204" pitchFamily="34" charset="0"/>
                <a:ea typeface="宋体" panose="02010600030101010101" pitchFamily="2" charset="-122"/>
              </a:rPr>
              <a:t>【题目描述】</a:t>
            </a:r>
          </a:p>
          <a:p>
            <a:pPr indent="5080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sz="2000" dirty="0">
                <a:latin typeface="Arial" panose="020B0604020202020204" pitchFamily="34" charset="0"/>
                <a:ea typeface="宋体" panose="02010600030101010101" pitchFamily="2" charset="-122"/>
              </a:rPr>
              <a:t>从前有个人，他有着天才般的记忆力，他珍藏了许多许多的宝藏。在他离世之后留给后人一个难题(专门考验记忆力的啊！)，如果谁能轻松回答出这个问题，便可以继承他的宝藏。题目是这样的：给你一大串数字（编号为1到N，大小可不一定哦！），在你看过一遍之后，它便消失在你面前，随后问题就出现了，给你M个询问，每次询问就给你两个数字A,B，要求你瞬间就说出属于A到B这段区间内的最大数。一天，一位智者经过，看到这个问题，感到很有意思，于是他就竭尽全力想解决这个问题。但他每次都以失败告终，因为这数字的个数实在是太多了！于是他想请天才的你帮他解决。</a:t>
            </a:r>
          </a:p>
          <a:p>
            <a:pPr indent="5080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sz="2000" dirty="0">
                <a:latin typeface="Arial" panose="020B0604020202020204" pitchFamily="34" charset="0"/>
                <a:ea typeface="宋体" panose="02010600030101010101" pitchFamily="2" charset="-122"/>
              </a:rPr>
              <a:t>【输入数据】</a:t>
            </a:r>
          </a:p>
          <a:p>
            <a:pPr indent="5080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sz="2000" dirty="0">
                <a:latin typeface="Arial" panose="020B0604020202020204" pitchFamily="34" charset="0"/>
                <a:ea typeface="宋体" panose="02010600030101010101" pitchFamily="2" charset="-122"/>
              </a:rPr>
              <a:t>一个整数N表示数字的个数,接下来一行为N个数。第三行读入一个M，表示你看完那串数后需要被提问的次数，接下来M行，每行都有两个整数A,B。</a:t>
            </a:r>
          </a:p>
          <a:p>
            <a:pPr indent="5080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sz="2000" dirty="0">
                <a:latin typeface="Arial" panose="020B0604020202020204" pitchFamily="34" charset="0"/>
                <a:ea typeface="宋体" panose="02010600030101010101" pitchFamily="2" charset="-122"/>
              </a:rPr>
              <a:t>【输出数据】</a:t>
            </a:r>
          </a:p>
          <a:p>
            <a:pPr indent="5080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sz="2000" dirty="0">
                <a:latin typeface="Arial" panose="020B0604020202020204" pitchFamily="34" charset="0"/>
                <a:ea typeface="宋体" panose="02010600030101010101" pitchFamily="2" charset="-122"/>
              </a:rPr>
              <a:t>输出共M行，每行输出一个数。</a:t>
            </a:r>
          </a:p>
        </p:txBody>
      </p:sp>
      <p:sp>
        <p:nvSpPr>
          <p:cNvPr id="3" name="TextBox 12"/>
          <p:cNvSpPr txBox="1"/>
          <p:nvPr/>
        </p:nvSpPr>
        <p:spPr>
          <a:xfrm>
            <a:off x="9008110" y="1107440"/>
            <a:ext cx="3009900" cy="5354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00000"/>
              </a:lnSpc>
            </a:pPr>
            <a:r>
              <a:rPr dirty="0">
                <a:latin typeface="Arial" panose="020B0604020202020204" pitchFamily="34" charset="0"/>
                <a:ea typeface="宋体" panose="02010600030101010101" pitchFamily="2" charset="-122"/>
              </a:rPr>
              <a:t>【输入样例】</a:t>
            </a:r>
          </a:p>
          <a:p>
            <a:pPr indent="0" fontAlgn="auto">
              <a:lnSpc>
                <a:spcPct val="100000"/>
              </a:lnSpc>
            </a:pPr>
            <a:r>
              <a:rPr dirty="0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</a:p>
          <a:p>
            <a:pPr indent="0" fontAlgn="auto">
              <a:lnSpc>
                <a:spcPct val="100000"/>
              </a:lnSpc>
            </a:pPr>
            <a:r>
              <a:rPr dirty="0">
                <a:latin typeface="Arial" panose="020B0604020202020204" pitchFamily="34" charset="0"/>
                <a:ea typeface="宋体" panose="02010600030101010101" pitchFamily="2" charset="-122"/>
              </a:rPr>
              <a:t>34 1 8 123 3 2</a:t>
            </a:r>
          </a:p>
          <a:p>
            <a:pPr indent="0" fontAlgn="auto">
              <a:lnSpc>
                <a:spcPct val="100000"/>
              </a:lnSpc>
            </a:pPr>
            <a:r>
              <a:rPr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</a:p>
          <a:p>
            <a:pPr indent="0" fontAlgn="auto">
              <a:lnSpc>
                <a:spcPct val="100000"/>
              </a:lnSpc>
            </a:pPr>
            <a:r>
              <a:rPr dirty="0">
                <a:latin typeface="Arial" panose="020B0604020202020204" pitchFamily="34" charset="0"/>
                <a:ea typeface="宋体" panose="02010600030101010101" pitchFamily="2" charset="-122"/>
              </a:rPr>
              <a:t>1 2</a:t>
            </a:r>
          </a:p>
          <a:p>
            <a:pPr indent="0" fontAlgn="auto">
              <a:lnSpc>
                <a:spcPct val="100000"/>
              </a:lnSpc>
            </a:pPr>
            <a:r>
              <a:rPr dirty="0">
                <a:latin typeface="Arial" panose="020B0604020202020204" pitchFamily="34" charset="0"/>
                <a:ea typeface="宋体" panose="02010600030101010101" pitchFamily="2" charset="-122"/>
              </a:rPr>
              <a:t>1 5</a:t>
            </a:r>
          </a:p>
          <a:p>
            <a:pPr indent="0" fontAlgn="auto">
              <a:lnSpc>
                <a:spcPct val="100000"/>
              </a:lnSpc>
            </a:pPr>
            <a:r>
              <a:rPr dirty="0">
                <a:latin typeface="Arial" panose="020B0604020202020204" pitchFamily="34" charset="0"/>
                <a:ea typeface="宋体" panose="02010600030101010101" pitchFamily="2" charset="-122"/>
              </a:rPr>
              <a:t>3 4</a:t>
            </a:r>
          </a:p>
          <a:p>
            <a:pPr indent="0" fontAlgn="auto">
              <a:lnSpc>
                <a:spcPct val="100000"/>
              </a:lnSpc>
            </a:pPr>
            <a:r>
              <a:rPr dirty="0">
                <a:latin typeface="Arial" panose="020B0604020202020204" pitchFamily="34" charset="0"/>
                <a:ea typeface="宋体" panose="02010600030101010101" pitchFamily="2" charset="-122"/>
              </a:rPr>
              <a:t>2 3</a:t>
            </a:r>
          </a:p>
          <a:p>
            <a:pPr indent="0" fontAlgn="auto">
              <a:lnSpc>
                <a:spcPct val="100000"/>
              </a:lnSpc>
            </a:pPr>
            <a:r>
              <a:rPr dirty="0">
                <a:latin typeface="Arial" panose="020B0604020202020204" pitchFamily="34" charset="0"/>
                <a:ea typeface="宋体" panose="02010600030101010101" pitchFamily="2" charset="-122"/>
              </a:rPr>
              <a:t>【输出样例】</a:t>
            </a:r>
          </a:p>
          <a:p>
            <a:pPr indent="0" fontAlgn="auto">
              <a:lnSpc>
                <a:spcPct val="100000"/>
              </a:lnSpc>
            </a:pPr>
            <a:r>
              <a:rPr dirty="0">
                <a:latin typeface="Arial" panose="020B0604020202020204" pitchFamily="34" charset="0"/>
                <a:ea typeface="宋体" panose="02010600030101010101" pitchFamily="2" charset="-122"/>
              </a:rPr>
              <a:t>34</a:t>
            </a:r>
          </a:p>
          <a:p>
            <a:pPr indent="0" fontAlgn="auto">
              <a:lnSpc>
                <a:spcPct val="100000"/>
              </a:lnSpc>
            </a:pPr>
            <a:r>
              <a:rPr dirty="0">
                <a:latin typeface="Arial" panose="020B0604020202020204" pitchFamily="34" charset="0"/>
                <a:ea typeface="宋体" panose="02010600030101010101" pitchFamily="2" charset="-122"/>
              </a:rPr>
              <a:t>123</a:t>
            </a:r>
          </a:p>
          <a:p>
            <a:pPr indent="0" fontAlgn="auto">
              <a:lnSpc>
                <a:spcPct val="100000"/>
              </a:lnSpc>
            </a:pPr>
            <a:r>
              <a:rPr dirty="0">
                <a:latin typeface="Arial" panose="020B0604020202020204" pitchFamily="34" charset="0"/>
                <a:ea typeface="宋体" panose="02010600030101010101" pitchFamily="2" charset="-122"/>
              </a:rPr>
              <a:t>123</a:t>
            </a:r>
          </a:p>
          <a:p>
            <a:pPr indent="0" fontAlgn="auto">
              <a:lnSpc>
                <a:spcPct val="100000"/>
              </a:lnSpc>
            </a:pPr>
            <a:r>
              <a:rPr dirty="0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</a:p>
          <a:p>
            <a:pPr indent="0" fontAlgn="auto">
              <a:lnSpc>
                <a:spcPct val="100000"/>
              </a:lnSpc>
            </a:pPr>
            <a:r>
              <a:rPr dirty="0">
                <a:latin typeface="Arial" panose="020B0604020202020204" pitchFamily="34" charset="0"/>
                <a:ea typeface="宋体" panose="02010600030101010101" pitchFamily="2" charset="-122"/>
              </a:rPr>
              <a:t>【数据规模】</a:t>
            </a:r>
          </a:p>
          <a:p>
            <a:pPr indent="0" fontAlgn="auto">
              <a:lnSpc>
                <a:spcPct val="100000"/>
              </a:lnSpc>
            </a:pPr>
            <a:r>
              <a:rPr dirty="0">
                <a:latin typeface="Arial" panose="020B0604020202020204" pitchFamily="34" charset="0"/>
                <a:ea typeface="宋体" panose="02010600030101010101" pitchFamily="2" charset="-122"/>
              </a:rPr>
              <a:t>对于30%的数据，1&lt;=N&lt;=10000,1&lt;=M&lt;=100</a:t>
            </a:r>
          </a:p>
          <a:p>
            <a:pPr indent="0" fontAlgn="auto">
              <a:lnSpc>
                <a:spcPct val="100000"/>
              </a:lnSpc>
            </a:pPr>
            <a:r>
              <a:rPr dirty="0">
                <a:latin typeface="Arial" panose="020B0604020202020204" pitchFamily="34" charset="0"/>
                <a:ea typeface="宋体" panose="02010600030101010101" pitchFamily="2" charset="-122"/>
              </a:rPr>
              <a:t>对于100%的数据，1&lt;=N&lt;=200000,1&lt;=M&lt;=10000.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12"/>
          <p:cNvSpPr txBox="1"/>
          <p:nvPr/>
        </p:nvSpPr>
        <p:spPr>
          <a:xfrm>
            <a:off x="187960" y="201295"/>
            <a:ext cx="3770630" cy="56311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00000"/>
              </a:lnSpc>
            </a:pPr>
            <a:r>
              <a:rPr sz="2000" dirty="0">
                <a:latin typeface="Arial" panose="020B0604020202020204" pitchFamily="34" charset="0"/>
                <a:ea typeface="宋体" panose="02010600030101010101" pitchFamily="2" charset="-122"/>
              </a:rPr>
              <a:t>【输入样例】</a:t>
            </a:r>
          </a:p>
          <a:p>
            <a:pPr indent="0" fontAlgn="auto">
              <a:lnSpc>
                <a:spcPct val="100000"/>
              </a:lnSpc>
            </a:pPr>
            <a:r>
              <a:rPr sz="2000" dirty="0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</a:p>
          <a:p>
            <a:pPr indent="0" fontAlgn="auto">
              <a:lnSpc>
                <a:spcPct val="100000"/>
              </a:lnSpc>
            </a:pPr>
            <a:r>
              <a:rPr sz="2000" dirty="0">
                <a:latin typeface="Arial" panose="020B0604020202020204" pitchFamily="34" charset="0"/>
                <a:ea typeface="宋体" panose="02010600030101010101" pitchFamily="2" charset="-122"/>
              </a:rPr>
              <a:t>34 1 8 123 3 2</a:t>
            </a:r>
          </a:p>
          <a:p>
            <a:pPr indent="0" fontAlgn="auto">
              <a:lnSpc>
                <a:spcPct val="100000"/>
              </a:lnSpc>
            </a:pPr>
            <a:r>
              <a:rPr sz="2000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</a:p>
          <a:p>
            <a:pPr indent="0" fontAlgn="auto">
              <a:lnSpc>
                <a:spcPct val="100000"/>
              </a:lnSpc>
            </a:pPr>
            <a:r>
              <a:rPr sz="2000" dirty="0">
                <a:latin typeface="Arial" panose="020B0604020202020204" pitchFamily="34" charset="0"/>
                <a:ea typeface="宋体" panose="02010600030101010101" pitchFamily="2" charset="-122"/>
              </a:rPr>
              <a:t>1 2</a:t>
            </a:r>
          </a:p>
          <a:p>
            <a:pPr indent="0" fontAlgn="auto">
              <a:lnSpc>
                <a:spcPct val="100000"/>
              </a:lnSpc>
            </a:pPr>
            <a:r>
              <a:rPr sz="2000" dirty="0">
                <a:latin typeface="Arial" panose="020B0604020202020204" pitchFamily="34" charset="0"/>
                <a:ea typeface="宋体" panose="02010600030101010101" pitchFamily="2" charset="-122"/>
              </a:rPr>
              <a:t>1 5</a:t>
            </a:r>
          </a:p>
          <a:p>
            <a:pPr indent="0" fontAlgn="auto">
              <a:lnSpc>
                <a:spcPct val="100000"/>
              </a:lnSpc>
            </a:pPr>
            <a:r>
              <a:rPr sz="2000" dirty="0">
                <a:latin typeface="Arial" panose="020B0604020202020204" pitchFamily="34" charset="0"/>
                <a:ea typeface="宋体" panose="02010600030101010101" pitchFamily="2" charset="-122"/>
              </a:rPr>
              <a:t>3 4</a:t>
            </a:r>
          </a:p>
          <a:p>
            <a:pPr indent="0" fontAlgn="auto">
              <a:lnSpc>
                <a:spcPct val="100000"/>
              </a:lnSpc>
            </a:pPr>
            <a:r>
              <a:rPr sz="2000" dirty="0">
                <a:latin typeface="Arial" panose="020B0604020202020204" pitchFamily="34" charset="0"/>
                <a:ea typeface="宋体" panose="02010600030101010101" pitchFamily="2" charset="-122"/>
              </a:rPr>
              <a:t>2 3</a:t>
            </a:r>
          </a:p>
          <a:p>
            <a:pPr indent="0" fontAlgn="auto">
              <a:lnSpc>
                <a:spcPct val="100000"/>
              </a:lnSpc>
            </a:pPr>
            <a:r>
              <a:rPr sz="2000" dirty="0">
                <a:latin typeface="Arial" panose="020B0604020202020204" pitchFamily="34" charset="0"/>
                <a:ea typeface="宋体" panose="02010600030101010101" pitchFamily="2" charset="-122"/>
              </a:rPr>
              <a:t>【输出样例】</a:t>
            </a:r>
          </a:p>
          <a:p>
            <a:pPr indent="0" fontAlgn="auto">
              <a:lnSpc>
                <a:spcPct val="100000"/>
              </a:lnSpc>
            </a:pPr>
            <a:r>
              <a:rPr sz="2000" dirty="0">
                <a:latin typeface="Arial" panose="020B0604020202020204" pitchFamily="34" charset="0"/>
                <a:ea typeface="宋体" panose="02010600030101010101" pitchFamily="2" charset="-122"/>
              </a:rPr>
              <a:t>34</a:t>
            </a:r>
          </a:p>
          <a:p>
            <a:pPr indent="0" fontAlgn="auto">
              <a:lnSpc>
                <a:spcPct val="100000"/>
              </a:lnSpc>
            </a:pPr>
            <a:r>
              <a:rPr sz="2000" dirty="0">
                <a:latin typeface="Arial" panose="020B0604020202020204" pitchFamily="34" charset="0"/>
                <a:ea typeface="宋体" panose="02010600030101010101" pitchFamily="2" charset="-122"/>
              </a:rPr>
              <a:t>123</a:t>
            </a:r>
          </a:p>
          <a:p>
            <a:pPr indent="0" fontAlgn="auto">
              <a:lnSpc>
                <a:spcPct val="100000"/>
              </a:lnSpc>
            </a:pPr>
            <a:r>
              <a:rPr sz="2000" dirty="0">
                <a:latin typeface="Arial" panose="020B0604020202020204" pitchFamily="34" charset="0"/>
                <a:ea typeface="宋体" panose="02010600030101010101" pitchFamily="2" charset="-122"/>
              </a:rPr>
              <a:t>123</a:t>
            </a:r>
          </a:p>
          <a:p>
            <a:pPr indent="0" fontAlgn="auto">
              <a:lnSpc>
                <a:spcPct val="100000"/>
              </a:lnSpc>
            </a:pPr>
            <a:r>
              <a:rPr sz="2000" dirty="0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</a:p>
          <a:p>
            <a:pPr indent="0" fontAlgn="auto">
              <a:lnSpc>
                <a:spcPct val="100000"/>
              </a:lnSpc>
            </a:pPr>
            <a:r>
              <a:rPr sz="2000" dirty="0">
                <a:latin typeface="Arial" panose="020B0604020202020204" pitchFamily="34" charset="0"/>
                <a:ea typeface="宋体" panose="02010600030101010101" pitchFamily="2" charset="-122"/>
              </a:rPr>
              <a:t>【数据规模】</a:t>
            </a:r>
          </a:p>
          <a:p>
            <a:pPr indent="0" fontAlgn="auto">
              <a:lnSpc>
                <a:spcPct val="100000"/>
              </a:lnSpc>
            </a:pPr>
            <a:r>
              <a:rPr sz="2000" dirty="0">
                <a:latin typeface="Arial" panose="020B0604020202020204" pitchFamily="34" charset="0"/>
                <a:ea typeface="宋体" panose="02010600030101010101" pitchFamily="2" charset="-122"/>
              </a:rPr>
              <a:t>对于30%的数据，1&lt;=N&lt;=10000,1&lt;=M&lt;=100</a:t>
            </a:r>
          </a:p>
          <a:p>
            <a:pPr indent="0" fontAlgn="auto">
              <a:lnSpc>
                <a:spcPct val="100000"/>
              </a:lnSpc>
            </a:pPr>
            <a:r>
              <a:rPr sz="2000" dirty="0">
                <a:latin typeface="Arial" panose="020B0604020202020204" pitchFamily="34" charset="0"/>
                <a:ea typeface="宋体" panose="02010600030101010101" pitchFamily="2" charset="-122"/>
              </a:rPr>
              <a:t>对于100%的数据，1&lt;=N&lt;=200000,1&lt;=M&lt;=10000.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473075" y="369888"/>
            <a:ext cx="3059113" cy="698500"/>
          </a:xfrm>
          <a:prstGeom prst="rect">
            <a:avLst/>
          </a:prstGeom>
        </p:spPr>
        <p:txBody>
          <a:bodyPr/>
          <a:lstStyle/>
          <a:p>
            <a:pPr marR="0" indent="0" defTabSz="914400" rtl="0" eaLnBrk="0" hangingPunct="0"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altLang="zh-CN" sz="39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概述</a:t>
            </a:r>
            <a:endParaRPr altLang="zh-CN" sz="39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R="0" indent="0" defTabSz="914400" rtl="0" eaLnBrk="0" hangingPunct="0"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900" b="1" kern="0" cap="none" spc="0" normalizeH="0" baseline="0" noProof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195" name="TextBox 12"/>
          <p:cNvSpPr txBox="1"/>
          <p:nvPr/>
        </p:nvSpPr>
        <p:spPr>
          <a:xfrm>
            <a:off x="473075" y="1485265"/>
            <a:ext cx="11005820" cy="31921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7112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RMQ(Range Minimum/maximum Query)，即区间最值查询，是指这样一个问题：对于长度为n的数列A，回答若干询问RMQ(A,i,j)(i,j&lt;=n)，返回数列A中下标在i，j之间的最小/最大值。这个问题是在实际应用中经常遇到的问题，下面介绍一下解决这种问题的比较高的算法。当然问题也可以用线段（也叫区间树）解决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</a:p>
          <a:p>
            <a:pPr indent="7112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A数列：3 2 4 5 6 8 1 2 9 7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694055" y="269558"/>
            <a:ext cx="3059113" cy="698500"/>
          </a:xfrm>
          <a:prstGeom prst="rect">
            <a:avLst/>
          </a:prstGeom>
        </p:spPr>
        <p:txBody>
          <a:bodyPr/>
          <a:lstStyle/>
          <a:p>
            <a:pPr marR="0" indent="0" defTabSz="914400" rtl="0" eaLnBrk="0" hangingPunct="0"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sz="39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预处理</a:t>
            </a:r>
            <a:endParaRPr kumimoji="0" lang="zh-CN" altLang="en-US" sz="3900" b="1" kern="0" cap="none" spc="0" normalizeH="0" baseline="0" noProof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j-cs"/>
              <a:sym typeface="+mn-ea"/>
            </a:endParaRPr>
          </a:p>
        </p:txBody>
      </p:sp>
      <p:sp>
        <p:nvSpPr>
          <p:cNvPr id="8195" name="TextBox 12"/>
          <p:cNvSpPr txBox="1"/>
          <p:nvPr/>
        </p:nvSpPr>
        <p:spPr>
          <a:xfrm>
            <a:off x="327660" y="968375"/>
            <a:ext cx="11546840" cy="4527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39750" fontAlgn="auto">
              <a:lnSpc>
                <a:spcPct val="120000"/>
              </a:lnSpc>
              <a:spcBef>
                <a:spcPts val="500"/>
              </a:spcBef>
            </a:pPr>
            <a:r>
              <a:rPr sz="2400" dirty="0">
                <a:latin typeface="Arial" panose="020B0604020202020204" pitchFamily="34" charset="0"/>
                <a:ea typeface="宋体" panose="02010600030101010101" pitchFamily="2" charset="-122"/>
              </a:rPr>
              <a:t>用动态规划解决。</a:t>
            </a:r>
          </a:p>
          <a:p>
            <a:pPr indent="539750" fontAlgn="auto">
              <a:lnSpc>
                <a:spcPct val="120000"/>
              </a:lnSpc>
              <a:spcBef>
                <a:spcPts val="500"/>
              </a:spcBef>
            </a:pPr>
            <a:r>
              <a:rPr sz="2400" dirty="0">
                <a:latin typeface="Arial" panose="020B0604020202020204" pitchFamily="34" charset="0"/>
                <a:ea typeface="宋体" panose="02010600030101010101" pitchFamily="2" charset="-122"/>
              </a:rPr>
              <a:t>设A[i]是要求区间最值的数列，F[i][j]表示从第i个数起连续2^j个数中的最大值（DP状态</a:t>
            </a:r>
            <a:r>
              <a:rPr 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，时间复杂度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O(nlogn)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539750" fontAlgn="auto">
              <a:lnSpc>
                <a:spcPct val="120000"/>
              </a:lnSpc>
              <a:spcBef>
                <a:spcPts val="500"/>
              </a:spcBef>
            </a:pPr>
            <a:r>
              <a:rPr 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例    </a:t>
            </a:r>
            <a:r>
              <a:rPr sz="2400" dirty="0">
                <a:latin typeface="Arial" panose="020B0604020202020204" pitchFamily="34" charset="0"/>
                <a:ea typeface="宋体" panose="02010600030101010101" pitchFamily="2" charset="-122"/>
              </a:rPr>
              <a:t>A数列：3 2 4 5 6 8 1 2 9 7</a:t>
            </a:r>
          </a:p>
          <a:p>
            <a:pPr indent="539750" fontAlgn="auto">
              <a:lnSpc>
                <a:spcPct val="120000"/>
              </a:lnSpc>
              <a:spcBef>
                <a:spcPts val="500"/>
              </a:spcBef>
            </a:pPr>
            <a:r>
              <a:rPr sz="2400" dirty="0">
                <a:latin typeface="Arial" panose="020B0604020202020204" pitchFamily="34" charset="0"/>
                <a:ea typeface="宋体" panose="02010600030101010101" pitchFamily="2" charset="-122"/>
              </a:rPr>
              <a:t>F[1][0]=max{3}，表示第1个数起，长度为2^0=1的最大值，</a:t>
            </a:r>
          </a:p>
          <a:p>
            <a:pPr indent="539750" fontAlgn="auto">
              <a:lnSpc>
                <a:spcPct val="120000"/>
              </a:lnSpc>
              <a:spcBef>
                <a:spcPts val="500"/>
              </a:spcBef>
            </a:pPr>
            <a:r>
              <a:rPr sz="2400" dirty="0">
                <a:latin typeface="Arial" panose="020B0604020202020204" pitchFamily="34" charset="0"/>
                <a:ea typeface="宋体" panose="02010600030101010101" pitchFamily="2" charset="-122"/>
              </a:rPr>
              <a:t>F[1][1]=max{3,2}，表示第1个数起，长度为2^1=1的最大值，</a:t>
            </a:r>
          </a:p>
          <a:p>
            <a:pPr indent="539750" fontAlgn="auto">
              <a:lnSpc>
                <a:spcPct val="120000"/>
              </a:lnSpc>
              <a:spcBef>
                <a:spcPts val="500"/>
              </a:spcBef>
            </a:pPr>
            <a:r>
              <a:rPr sz="2400" dirty="0">
                <a:latin typeface="Arial" panose="020B0604020202020204" pitchFamily="34" charset="0"/>
                <a:ea typeface="宋体" panose="02010600030101010101" pitchFamily="2" charset="-122"/>
              </a:rPr>
              <a:t>F[1][2]=max{3,2,4,5}，表示第1个数起，长度为2^2=1的最大值，</a:t>
            </a:r>
          </a:p>
          <a:p>
            <a:pPr indent="539750" fontAlgn="auto">
              <a:lnSpc>
                <a:spcPct val="120000"/>
              </a:lnSpc>
              <a:spcBef>
                <a:spcPts val="500"/>
              </a:spcBef>
            </a:pPr>
            <a:r>
              <a:rPr sz="2400" dirty="0">
                <a:latin typeface="Arial" panose="020B0604020202020204" pitchFamily="34" charset="0"/>
                <a:ea typeface="宋体" panose="02010600030101010101" pitchFamily="2" charset="-122"/>
              </a:rPr>
              <a:t>显然F[i][0]=A[i]。DP初始状态。</a:t>
            </a:r>
          </a:p>
          <a:p>
            <a:pPr indent="539750" fontAlgn="auto">
              <a:lnSpc>
                <a:spcPct val="120000"/>
              </a:lnSpc>
              <a:spcBef>
                <a:spcPts val="500"/>
              </a:spcBef>
            </a:pPr>
            <a:r>
              <a:rPr sz="2400" dirty="0">
                <a:latin typeface="Arial" panose="020B0604020202020204" pitchFamily="34" charset="0"/>
                <a:ea typeface="宋体" panose="02010600030101010101" pitchFamily="2" charset="-122"/>
              </a:rPr>
              <a:t>F[i][j]=max(f[i][j-1],f[i+2^(j-1)][j-1]</a:t>
            </a:r>
          </a:p>
        </p:txBody>
      </p:sp>
      <p:graphicFrame>
        <p:nvGraphicFramePr>
          <p:cNvPr id="2" name="对象 1"/>
          <p:cNvGraphicFramePr/>
          <p:nvPr/>
        </p:nvGraphicFramePr>
        <p:xfrm>
          <a:off x="2045335" y="5656580"/>
          <a:ext cx="4966335" cy="1201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962525" imgH="1200150" progId="Paint.Picture">
                  <p:embed/>
                </p:oleObj>
              </mc:Choice>
              <mc:Fallback>
                <p:oleObj r:id="rId2" imgW="4962525" imgH="12001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45335" y="5656580"/>
                        <a:ext cx="4966335" cy="1201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1153795" y="263208"/>
            <a:ext cx="3059113" cy="698500"/>
          </a:xfrm>
          <a:prstGeom prst="rect">
            <a:avLst/>
          </a:prstGeom>
        </p:spPr>
        <p:txBody>
          <a:bodyPr/>
          <a:lstStyle/>
          <a:p>
            <a:pPr marR="0" indent="0" defTabSz="914400" rtl="0" eaLnBrk="0" hangingPunct="0"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sz="39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查询</a:t>
            </a:r>
            <a:endParaRPr kumimoji="0" lang="zh-CN" altLang="en-US" sz="3900" b="1" kern="0" cap="none" spc="0" normalizeH="0" baseline="0" noProof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j-cs"/>
              <a:sym typeface="+mn-ea"/>
            </a:endParaRPr>
          </a:p>
        </p:txBody>
      </p:sp>
      <p:sp>
        <p:nvSpPr>
          <p:cNvPr id="8195" name="TextBox 12"/>
          <p:cNvSpPr txBox="1"/>
          <p:nvPr/>
        </p:nvSpPr>
        <p:spPr>
          <a:xfrm>
            <a:off x="502285" y="962025"/>
            <a:ext cx="11187430" cy="11245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7112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对于</a:t>
            </a:r>
            <a:r>
              <a:rPr sz="2800" dirty="0">
                <a:latin typeface="Arial" panose="020B0604020202020204" pitchFamily="34" charset="0"/>
                <a:ea typeface="宋体" panose="02010600030101010101" pitchFamily="2" charset="-122"/>
              </a:rPr>
              <a:t>询问 [Li,Ri] 来说，求出最大的 </a:t>
            </a:r>
            <a:r>
              <a:rPr 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sz="2800" dirty="0">
                <a:latin typeface="Arial" panose="020B0604020202020204" pitchFamily="34" charset="0"/>
                <a:ea typeface="宋体" panose="02010600030101010101" pitchFamily="2" charset="-122"/>
              </a:rPr>
              <a:t>满足2</a:t>
            </a:r>
            <a:r>
              <a:rPr sz="2800" baseline="300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sz="2800" dirty="0">
                <a:latin typeface="Arial" panose="020B0604020202020204" pitchFamily="34" charset="0"/>
                <a:ea typeface="宋体" panose="02010600030101010101" pitchFamily="2" charset="-122"/>
              </a:rPr>
              <a:t>≤Ri−Li+1 ，那么区间[Li,Ri]=[Li,Li+ 2</a:t>
            </a:r>
            <a:r>
              <a:rPr lang="en-US" sz="2800" baseline="300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sz="2800" dirty="0">
                <a:latin typeface="Arial" panose="020B0604020202020204" pitchFamily="34" charset="0"/>
                <a:ea typeface="宋体" panose="02010600030101010101" pitchFamily="2" charset="-122"/>
              </a:rPr>
              <a:t>−1] ∪ [Ri+1- 2</a:t>
            </a:r>
            <a:r>
              <a:rPr lang="en-US" sz="2800" baseline="300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sz="2800" dirty="0">
                <a:latin typeface="Arial" panose="020B0604020202020204" pitchFamily="34" charset="0"/>
                <a:ea typeface="宋体" panose="02010600030101010101" pitchFamily="2" charset="-122"/>
              </a:rPr>
              <a:t>,Ri]，如下图所示：</a:t>
            </a:r>
          </a:p>
        </p:txBody>
      </p:sp>
      <p:sp>
        <p:nvSpPr>
          <p:cNvPr id="2" name="TextBox 12"/>
          <p:cNvSpPr txBox="1"/>
          <p:nvPr/>
        </p:nvSpPr>
        <p:spPr>
          <a:xfrm>
            <a:off x="502285" y="5093970"/>
            <a:ext cx="9779000" cy="11245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39750">
              <a:lnSpc>
                <a:spcPct val="120000"/>
              </a:lnSpc>
            </a:pPr>
            <a:r>
              <a:rPr sz="2800" dirty="0">
                <a:latin typeface="Arial" panose="020B0604020202020204" pitchFamily="34" charset="0"/>
                <a:ea typeface="宋体" panose="02010600030101010101" pitchFamily="2" charset="-122"/>
              </a:rPr>
              <a:t>两个区间的元素个数都为 2</a:t>
            </a:r>
            <a:r>
              <a:rPr lang="en-US" sz="2800" baseline="300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sz="2800" dirty="0">
                <a:latin typeface="Arial" panose="020B0604020202020204" pitchFamily="34" charset="0"/>
                <a:ea typeface="宋体" panose="02010600030101010101" pitchFamily="2" charset="-122"/>
              </a:rPr>
              <a:t>，所以 [Li,Ri]  的最大值为</a:t>
            </a:r>
          </a:p>
          <a:p>
            <a:pPr indent="539750">
              <a:lnSpc>
                <a:spcPct val="120000"/>
              </a:lnSpc>
            </a:pPr>
            <a:r>
              <a:rPr sz="2800" dirty="0">
                <a:latin typeface="Arial" panose="020B0604020202020204" pitchFamily="34" charset="0"/>
                <a:ea typeface="宋体" panose="02010600030101010101" pitchFamily="2" charset="-122"/>
              </a:rPr>
              <a:t>max(F[Li][</a:t>
            </a:r>
            <a:r>
              <a:rPr 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sz="2800" dirty="0">
                <a:latin typeface="Arial" panose="020B0604020202020204" pitchFamily="34" charset="0"/>
                <a:ea typeface="宋体" panose="02010600030101010101" pitchFamily="2" charset="-122"/>
              </a:rPr>
              <a:t>],F[Ri+1</a:t>
            </a:r>
            <a:r>
              <a:rPr sz="28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-2</a:t>
            </a:r>
            <a:r>
              <a:rPr sz="2800" baseline="30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x</a:t>
            </a:r>
            <a:r>
              <a:rPr sz="2800" dirty="0">
                <a:latin typeface="Arial" panose="020B0604020202020204" pitchFamily="34" charset="0"/>
                <a:ea typeface="宋体" panose="02010600030101010101" pitchFamily="2" charset="-122"/>
              </a:rPr>
              <a:t>][x]可以在 O(</a:t>
            </a:r>
            <a:r>
              <a:rPr 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sz="2800" dirty="0">
                <a:latin typeface="Arial" panose="020B0604020202020204" pitchFamily="34" charset="0"/>
                <a:ea typeface="宋体" panose="02010600030101010101" pitchFamily="2" charset="-122"/>
              </a:rPr>
              <a:t>)内计算出来。</a:t>
            </a:r>
          </a:p>
        </p:txBody>
      </p:sp>
      <p:graphicFrame>
        <p:nvGraphicFramePr>
          <p:cNvPr id="3" name="对象 2"/>
          <p:cNvGraphicFramePr/>
          <p:nvPr/>
        </p:nvGraphicFramePr>
        <p:xfrm>
          <a:off x="6809740" y="2255520"/>
          <a:ext cx="4828540" cy="2585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219700" imgH="2867025" progId="Paint.Picture">
                  <p:embed/>
                </p:oleObj>
              </mc:Choice>
              <mc:Fallback>
                <p:oleObj r:id="rId2" imgW="5219700" imgH="286702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09740" y="2255520"/>
                        <a:ext cx="4828540" cy="2585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620395"/>
            <a:ext cx="10570845" cy="4904740"/>
          </a:xfrm>
          <a:prstGeom prst="rect">
            <a:avLst/>
          </a:prstGeom>
        </p:spPr>
      </p:pic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237470" y="403225"/>
          <a:ext cx="1224915" cy="1183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81965" imgH="461010" progId="Package">
                  <p:embed/>
                </p:oleObj>
              </mc:Choice>
              <mc:Fallback>
                <p:oleObj r:id="rId3" imgW="481965" imgH="46101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37470" y="403225"/>
                        <a:ext cx="1224915" cy="1183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9400" y="685800"/>
            <a:ext cx="1163320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08000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2000"/>
              <a:t>给出一个非降序排列的整数数组a1,a2,...,an，你的任务是对于一系列询问(i,j），回答ai,ai+1,...aj中出现次数最多的值所出现的次数。</a:t>
            </a:r>
          </a:p>
          <a:p>
            <a:pPr fontAlgn="auto">
              <a:lnSpc>
                <a:spcPct val="110000"/>
              </a:lnSpc>
            </a:pPr>
            <a:r>
              <a:rPr lang="zh-CN" altLang="en-US" sz="2000"/>
              <a:t>【输入格式】</a:t>
            </a:r>
          </a:p>
          <a:p>
            <a:pPr indent="508000" algn="l" fontAlgn="auto">
              <a:lnSpc>
                <a:spcPct val="110000"/>
              </a:lnSpc>
              <a:buClrTx/>
              <a:buSzTx/>
              <a:buNone/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2000"/>
              <a:t>输入包含多组数据。每组数据第一行为两个整数n和q（1&lt;=n,q&lt;=100000）。第二行包含n个非降序排列的整数a1,a2,...,an（-100000&lt;=ai&lt;=100000）。以下q行每行包含两个整数i和j（1&lt;=i&lt;=j&lt;=n），输入结束标志n=0。</a:t>
            </a:r>
          </a:p>
          <a:p>
            <a:pPr fontAlgn="auto">
              <a:lnSpc>
                <a:spcPct val="110000"/>
              </a:lnSpc>
            </a:pPr>
            <a:r>
              <a:rPr lang="zh-CN" altLang="en-US" sz="2000"/>
              <a:t>【输出格式】</a:t>
            </a:r>
          </a:p>
          <a:p>
            <a:pPr indent="508000" algn="l" fontAlgn="auto">
              <a:lnSpc>
                <a:spcPct val="110000"/>
              </a:lnSpc>
              <a:buClrTx/>
              <a:buSzTx/>
              <a:buNone/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2000"/>
              <a:t>对于每个查询，输出查询结果。</a:t>
            </a:r>
          </a:p>
          <a:p>
            <a:pPr fontAlgn="auto">
              <a:lnSpc>
                <a:spcPct val="110000"/>
              </a:lnSpc>
            </a:pPr>
            <a:r>
              <a:rPr lang="zh-CN" altLang="en-US" sz="2000"/>
              <a:t>【输入样例】</a:t>
            </a:r>
          </a:p>
          <a:p>
            <a:pPr indent="50800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2000"/>
              <a:t>10 3</a:t>
            </a:r>
          </a:p>
          <a:p>
            <a:pPr indent="50800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2000"/>
              <a:t>-1 -1 1 1 1 1 3 10 10 10</a:t>
            </a:r>
          </a:p>
          <a:p>
            <a:pPr indent="50800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2000"/>
              <a:t>2 3</a:t>
            </a:r>
          </a:p>
          <a:p>
            <a:pPr indent="50800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2000"/>
              <a:t>1 10</a:t>
            </a:r>
          </a:p>
          <a:p>
            <a:pPr indent="50800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2000"/>
              <a:t>5 10</a:t>
            </a:r>
          </a:p>
          <a:p>
            <a:pPr indent="50800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2000"/>
              <a:t>0</a:t>
            </a:r>
          </a:p>
          <a:p>
            <a:pPr fontAlgn="auto">
              <a:lnSpc>
                <a:spcPct val="110000"/>
              </a:lnSpc>
            </a:pPr>
            <a:r>
              <a:rPr lang="zh-CN" altLang="en-US" sz="2000"/>
              <a:t>【输出样例】</a:t>
            </a:r>
          </a:p>
          <a:p>
            <a:pPr indent="508000" algn="l" fontAlgn="auto">
              <a:lnSpc>
                <a:spcPct val="100000"/>
              </a:lnSpc>
              <a:buClrTx/>
              <a:buSzTx/>
              <a:buNone/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2000"/>
              <a:t>1</a:t>
            </a:r>
          </a:p>
          <a:p>
            <a:pPr indent="508000" algn="l" fontAlgn="auto">
              <a:lnSpc>
                <a:spcPct val="100000"/>
              </a:lnSpc>
              <a:buClrTx/>
              <a:buSzTx/>
              <a:buNone/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2000"/>
              <a:t>4</a:t>
            </a:r>
          </a:p>
          <a:p>
            <a:pPr indent="508000" algn="l" fontAlgn="auto">
              <a:lnSpc>
                <a:spcPct val="100000"/>
              </a:lnSpc>
              <a:buClrTx/>
              <a:buSzTx/>
              <a:buNone/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en-US" altLang="zh-CN" sz="2000"/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46075" y="139700"/>
            <a:ext cx="6578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ym typeface="+mn-ea"/>
              </a:rPr>
              <a:t>例 频繁出现的数值(Frequent Values，UVa 11235）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/>
          <p:nvPr/>
        </p:nvGraphicFramePr>
        <p:xfrm>
          <a:off x="250825" y="313055"/>
          <a:ext cx="10879455" cy="624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850630" imgH="5383530" progId="">
                  <p:embed/>
                </p:oleObj>
              </mc:Choice>
              <mc:Fallback>
                <p:oleObj r:id="rId2" imgW="8850630" imgH="5383530" progId="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0825" y="313055"/>
                        <a:ext cx="10879455" cy="6245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1227</Words>
  <Application>Microsoft Office PowerPoint</Application>
  <PresentationFormat>宽屏</PresentationFormat>
  <Paragraphs>93</Paragraphs>
  <Slides>13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主题</vt:lpstr>
      <vt:lpstr>Bitmap Image</vt:lpstr>
      <vt:lpstr>Package</vt:lpstr>
      <vt:lpstr>RMQ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 与众不同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CYSY</dc:creator>
  <cp:lastModifiedBy>陈 稀渺</cp:lastModifiedBy>
  <cp:revision>18</cp:revision>
  <dcterms:created xsi:type="dcterms:W3CDTF">2020-01-04T02:03:00Z</dcterms:created>
  <dcterms:modified xsi:type="dcterms:W3CDTF">2022-08-02T01:36:20Z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2052-10.8.0.6206</vt:lpwstr>
  </property>
</Properties>
</file>