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63" r:id="rId10"/>
    <p:sldId id="264" r:id="rId11"/>
    <p:sldId id="275" r:id="rId12"/>
    <p:sldId id="265" r:id="rId13"/>
    <p:sldId id="266" r:id="rId14"/>
    <p:sldId id="267" r:id="rId15"/>
    <p:sldId id="268" r:id="rId16"/>
    <p:sldId id="276" r:id="rId17"/>
    <p:sldId id="269" r:id="rId18"/>
    <p:sldId id="270" r:id="rId19"/>
    <p:sldId id="277" r:id="rId20"/>
    <p:sldId id="271" r:id="rId21"/>
    <p:sldId id="278" r:id="rId22"/>
    <p:sldId id="279" r:id="rId23"/>
    <p:sldId id="281" r:id="rId24"/>
    <p:sldId id="282" r:id="rId25"/>
    <p:sldId id="272" r:id="rId26"/>
    <p:sldId id="273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3CB"/>
    <a:srgbClr val="FCF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92" autoAdjust="0"/>
    <p:restoredTop sz="94660"/>
  </p:normalViewPr>
  <p:slideViewPr>
    <p:cSldViewPr>
      <p:cViewPr varScale="1">
        <p:scale>
          <a:sx n="113" d="100"/>
          <a:sy n="113" d="100"/>
        </p:scale>
        <p:origin x="130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1C36C-44F7-45FD-81DA-09D717CC64C0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D8F17-7F90-44B3-915A-BBEFDCCD0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840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5C85-F1CF-49E0-B6E8-4AAB20F48CA8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B8C9-690E-4AFF-A6E1-3C286DCC77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5C85-F1CF-49E0-B6E8-4AAB20F48CA8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B8C9-690E-4AFF-A6E1-3C286DCC77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5C85-F1CF-49E0-B6E8-4AAB20F48CA8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B8C9-690E-4AFF-A6E1-3C286DCC77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5C85-F1CF-49E0-B6E8-4AAB20F48CA8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B8C9-690E-4AFF-A6E1-3C286DCC77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5C85-F1CF-49E0-B6E8-4AAB20F48CA8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B8C9-690E-4AFF-A6E1-3C286DCC77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5C85-F1CF-49E0-B6E8-4AAB20F48CA8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B8C9-690E-4AFF-A6E1-3C286DCC77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5C85-F1CF-49E0-B6E8-4AAB20F48CA8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B8C9-690E-4AFF-A6E1-3C286DCC77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5C85-F1CF-49E0-B6E8-4AAB20F48CA8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B8C9-690E-4AFF-A6E1-3C286DCC77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5C85-F1CF-49E0-B6E8-4AAB20F48CA8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B8C9-690E-4AFF-A6E1-3C286DCC77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5C85-F1CF-49E0-B6E8-4AAB20F48CA8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B8C9-690E-4AFF-A6E1-3C286DCC77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B5F5C85-F1CF-49E0-B6E8-4AAB20F48CA8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1E1B8C9-690E-4AFF-A6E1-3C286DCC77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468" y="4724102"/>
            <a:ext cx="3267531" cy="213389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B5F5C85-F1CF-49E0-B6E8-4AAB20F48CA8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1E1B8C9-690E-4AFF-A6E1-3C286DCC77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8.wmf"/><Relationship Id="rId2" Type="http://schemas.openxmlformats.org/officeDocument/2006/relationships/tags" Target="../tags/tag2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9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/>
              <a:t>C++</a:t>
            </a:r>
            <a:r>
              <a:rPr lang="zh-CN" altLang="en-US" sz="5400" dirty="0"/>
              <a:t>与算法竞赛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).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线性表应用</a:t>
            </a:r>
          </a:p>
        </p:txBody>
      </p:sp>
    </p:spTree>
    <p:extLst>
      <p:ext uri="{BB962C8B-B14F-4D97-AF65-F5344CB8AC3E}">
        <p14:creationId xmlns:p14="http://schemas.microsoft.com/office/powerpoint/2010/main" val="274501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len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&gt;0; </a:t>
            </a:r>
            <a:r>
              <a:rPr lang="en-US" altLang="zh-CN" dirty="0" err="1"/>
              <a:t>i</a:t>
            </a:r>
            <a:r>
              <a:rPr lang="en-US" altLang="zh-CN" dirty="0"/>
              <a:t>--)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a[i-1];</a:t>
            </a:r>
            <a:endParaRPr lang="zh-CN" altLang="en-US" dirty="0"/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123552" y="2599944"/>
            <a:ext cx="156324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b="1" dirty="0">
                <a:ln/>
                <a:solidFill>
                  <a:srgbClr val="FF0000"/>
                </a:solidFill>
              </a:rPr>
              <a:t> 87654321</a:t>
            </a:r>
          </a:p>
          <a:p>
            <a:r>
              <a:rPr lang="en-US" altLang="zh-CN" b="1" dirty="0">
                <a:ln/>
                <a:solidFill>
                  <a:srgbClr val="FF0000"/>
                </a:solidFill>
              </a:rPr>
              <a:t>-9999432</a:t>
            </a:r>
          </a:p>
          <a:p>
            <a:r>
              <a:rPr lang="en-US" altLang="zh-CN" b="1" dirty="0">
                <a:ln/>
                <a:solidFill>
                  <a:srgbClr val="FF0000"/>
                </a:solidFill>
              </a:rPr>
              <a:t>----------</a:t>
            </a:r>
          </a:p>
          <a:p>
            <a:r>
              <a:rPr lang="en-US" altLang="zh-CN" b="1" dirty="0">
                <a:ln/>
                <a:solidFill>
                  <a:srgbClr val="FF0000"/>
                </a:solidFill>
              </a:rPr>
              <a:t> 97659990</a:t>
            </a:r>
            <a:endParaRPr lang="zh-CN" altLang="en-US" b="1" dirty="0">
              <a:ln/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14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引例</a:t>
            </a:r>
            <a:r>
              <a:rPr lang="en-US" altLang="zh-CN" dirty="0"/>
              <a:t>2</a:t>
            </a:r>
            <a:r>
              <a:rPr lang="zh-CN" altLang="en-US" dirty="0"/>
              <a:t>：错误序号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报名现场，负责发号的工作人员给应聘者发放了面试序号。当发放到</a:t>
            </a:r>
            <a:r>
              <a:rPr lang="en-US" altLang="zh-CN" dirty="0"/>
              <a:t>10</a:t>
            </a:r>
            <a:r>
              <a:rPr lang="en-US" altLang="zh-CN" baseline="30000" dirty="0"/>
              <a:t>n</a:t>
            </a:r>
            <a:r>
              <a:rPr lang="zh-CN" altLang="en-US" dirty="0"/>
              <a:t>号的时候才发现打号机不能打出数字“</a:t>
            </a:r>
            <a:r>
              <a:rPr lang="en-US" altLang="zh-CN" dirty="0"/>
              <a:t>4</a:t>
            </a:r>
            <a:r>
              <a:rPr lang="zh-CN" altLang="en-US" dirty="0"/>
              <a:t>”。工作人员想纠正错误，首先需要知道出现错误的序号有多少个。你能帮他吗？（</a:t>
            </a:r>
            <a:r>
              <a:rPr lang="en-US" altLang="zh-CN" dirty="0"/>
              <a:t>n≤1000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输入：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输出：</a:t>
            </a:r>
            <a:r>
              <a:rPr lang="en-US" altLang="zh-CN" dirty="0"/>
              <a:t>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96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引例</a:t>
            </a:r>
            <a:r>
              <a:rPr lang="en-US" altLang="zh-CN" dirty="0"/>
              <a:t>2</a:t>
            </a:r>
            <a:r>
              <a:rPr lang="zh-CN" altLang="en-US" dirty="0"/>
              <a:t>算法程序</a:t>
            </a:r>
            <a:r>
              <a:rPr lang="zh-CN" altLang="en-US" baseline="-25000" dirty="0"/>
              <a:t>高精度乘法与递推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枚举法显然是不行的，但似乎有数学规律</a:t>
            </a:r>
            <a:endParaRPr lang="en-US" altLang="zh-CN" dirty="0"/>
          </a:p>
          <a:p>
            <a:r>
              <a:rPr lang="en-US" altLang="zh-CN" dirty="0"/>
              <a:t>n=1,f(1)=1</a:t>
            </a:r>
          </a:p>
          <a:p>
            <a:r>
              <a:rPr lang="en-US" altLang="zh-CN" dirty="0"/>
              <a:t>n=2,f(2)=9+10</a:t>
            </a:r>
          </a:p>
          <a:p>
            <a:r>
              <a:rPr lang="en-US" altLang="zh-CN" dirty="0"/>
              <a:t>n=3,f(3)=9*f(2)+100</a:t>
            </a:r>
          </a:p>
          <a:p>
            <a:r>
              <a:rPr lang="en-US" altLang="zh-CN" dirty="0"/>
              <a:t>n=4,f(4)=9*f(3)+1000</a:t>
            </a:r>
          </a:p>
          <a:p>
            <a:r>
              <a:rPr lang="en-US" altLang="zh-CN" dirty="0"/>
              <a:t>f(n)=9*f(n-1)+10^(n-1) </a:t>
            </a:r>
          </a:p>
        </p:txBody>
      </p:sp>
    </p:spTree>
    <p:extLst>
      <p:ext uri="{BB962C8B-B14F-4D97-AF65-F5344CB8AC3E}">
        <p14:creationId xmlns:p14="http://schemas.microsoft.com/office/powerpoint/2010/main" val="362681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高精度</a:t>
            </a:r>
            <a:r>
              <a:rPr lang="en-US" altLang="zh-CN" dirty="0"/>
              <a:t>×</a:t>
            </a:r>
            <a:r>
              <a:rPr lang="zh-CN" altLang="en-US" dirty="0"/>
              <a:t>单精度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确定高精度</a:t>
            </a:r>
            <a:r>
              <a:rPr lang="en-US" altLang="zh-CN" dirty="0"/>
              <a:t>a</a:t>
            </a:r>
            <a:r>
              <a:rPr lang="zh-CN" altLang="en-US" dirty="0"/>
              <a:t>的位数</a:t>
            </a:r>
            <a:r>
              <a:rPr lang="en-US" altLang="zh-CN" dirty="0" err="1"/>
              <a:t>lena</a:t>
            </a:r>
            <a:endParaRPr lang="en-US" altLang="zh-CN" dirty="0"/>
          </a:p>
          <a:p>
            <a:r>
              <a:rPr lang="zh-CN" altLang="en-US" dirty="0"/>
              <a:t>进位</a:t>
            </a:r>
            <a:r>
              <a:rPr lang="en-US" altLang="zh-CN" dirty="0"/>
              <a:t>c</a:t>
            </a:r>
            <a:r>
              <a:rPr lang="en-US" altLang="zh-CN" dirty="0">
                <a:sym typeface="Wingdings" panose="05000000000000000000" pitchFamily="2" charset="2"/>
              </a:rPr>
              <a:t>0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对于</a:t>
            </a:r>
            <a:r>
              <a:rPr lang="en-US" altLang="zh-CN" dirty="0">
                <a:sym typeface="Wingdings" panose="05000000000000000000" pitchFamily="2" charset="2"/>
              </a:rPr>
              <a:t>a</a:t>
            </a:r>
            <a:r>
              <a:rPr lang="zh-CN" altLang="en-US" dirty="0">
                <a:sym typeface="Wingdings" panose="05000000000000000000" pitchFamily="2" charset="2"/>
              </a:rPr>
              <a:t>的每一位：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]=a[</a:t>
            </a:r>
            <a:r>
              <a:rPr lang="en-US" altLang="zh-CN" dirty="0" err="1"/>
              <a:t>i</a:t>
            </a:r>
            <a:r>
              <a:rPr lang="en-US" altLang="zh-CN" dirty="0"/>
              <a:t>]*</a:t>
            </a:r>
            <a:r>
              <a:rPr lang="en-US" altLang="zh-CN" dirty="0" err="1"/>
              <a:t>b+c</a:t>
            </a:r>
            <a:endParaRPr lang="en-US" altLang="zh-CN" dirty="0"/>
          </a:p>
          <a:p>
            <a:pPr lvl="1"/>
            <a:r>
              <a:rPr lang="en-US" altLang="zh-CN" dirty="0"/>
              <a:t>c=a[</a:t>
            </a:r>
            <a:r>
              <a:rPr lang="en-US" altLang="zh-CN" dirty="0" err="1"/>
              <a:t>i</a:t>
            </a:r>
            <a:r>
              <a:rPr lang="en-US" altLang="zh-CN" dirty="0"/>
              <a:t>]/10</a:t>
            </a:r>
          </a:p>
          <a:p>
            <a:pPr lvl="1"/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]=a[</a:t>
            </a:r>
            <a:r>
              <a:rPr lang="en-US" altLang="zh-CN" dirty="0" err="1"/>
              <a:t>i</a:t>
            </a:r>
            <a:r>
              <a:rPr lang="en-US" altLang="zh-CN" dirty="0"/>
              <a:t>]%10</a:t>
            </a:r>
          </a:p>
          <a:p>
            <a:r>
              <a:rPr lang="zh-CN" altLang="en-US" dirty="0"/>
              <a:t>当</a:t>
            </a:r>
            <a:r>
              <a:rPr lang="en-US" altLang="zh-CN" dirty="0"/>
              <a:t>c&gt;0</a:t>
            </a:r>
            <a:r>
              <a:rPr lang="zh-CN" altLang="en-US" dirty="0"/>
              <a:t>时：</a:t>
            </a:r>
            <a:endParaRPr lang="en-US" altLang="zh-CN" dirty="0"/>
          </a:p>
          <a:p>
            <a:pPr lvl="1"/>
            <a:r>
              <a:rPr lang="en-US" altLang="zh-CN" dirty="0"/>
              <a:t>a[</a:t>
            </a:r>
            <a:r>
              <a:rPr lang="en-US" altLang="zh-CN" dirty="0" err="1"/>
              <a:t>lena</a:t>
            </a:r>
            <a:r>
              <a:rPr lang="en-US" altLang="zh-CN" dirty="0"/>
              <a:t>]=c%10</a:t>
            </a:r>
          </a:p>
          <a:p>
            <a:pPr lvl="1"/>
            <a:r>
              <a:rPr lang="en-US" altLang="zh-CN" dirty="0"/>
              <a:t>c=c/10</a:t>
            </a:r>
          </a:p>
          <a:p>
            <a:pPr lvl="1"/>
            <a:r>
              <a:rPr lang="en-US" altLang="zh-CN" dirty="0" err="1"/>
              <a:t>lena</a:t>
            </a:r>
            <a:r>
              <a:rPr lang="en-US" altLang="zh-CN" dirty="0"/>
              <a:t>++</a:t>
            </a:r>
            <a:endParaRPr lang="zh-CN" altLang="en-US" dirty="0"/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537126" y="1775191"/>
            <a:ext cx="114967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b="1" dirty="0">
                <a:ln/>
                <a:solidFill>
                  <a:srgbClr val="FF0000"/>
                </a:solidFill>
              </a:rPr>
              <a:t> 12345</a:t>
            </a:r>
          </a:p>
          <a:p>
            <a:r>
              <a:rPr lang="en-US" altLang="zh-CN" b="1" dirty="0">
                <a:ln/>
                <a:solidFill>
                  <a:srgbClr val="FF0000"/>
                </a:solidFill>
              </a:rPr>
              <a:t>*   17</a:t>
            </a:r>
          </a:p>
          <a:p>
            <a:r>
              <a:rPr lang="en-US" altLang="zh-CN" b="1" dirty="0">
                <a:ln/>
                <a:solidFill>
                  <a:srgbClr val="FF0000"/>
                </a:solidFill>
              </a:rPr>
              <a:t>-------</a:t>
            </a:r>
          </a:p>
          <a:p>
            <a:r>
              <a:rPr lang="en-US" altLang="zh-CN" b="1" dirty="0">
                <a:ln/>
                <a:solidFill>
                  <a:srgbClr val="FF0000"/>
                </a:solidFill>
              </a:rPr>
              <a:t>209865</a:t>
            </a:r>
            <a:endParaRPr lang="zh-CN" altLang="en-US" b="1" dirty="0">
              <a:ln/>
              <a:solidFill>
                <a:srgbClr val="FF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4356847" y="4516718"/>
          <a:ext cx="4052045" cy="378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0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81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2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高精度</a:t>
            </a:r>
            <a:r>
              <a:rPr lang="en-US" altLang="zh-CN" dirty="0"/>
              <a:t>×</a:t>
            </a:r>
            <a:r>
              <a:rPr lang="zh-CN" altLang="en-US" dirty="0"/>
              <a:t>高精度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考察小学生列竖式做乘法的方法，以</a:t>
            </a:r>
            <a:r>
              <a:rPr lang="en-US" altLang="zh-CN" sz="2800" dirty="0">
                <a:solidFill>
                  <a:srgbClr val="00B0F0"/>
                </a:solidFill>
              </a:rPr>
              <a:t>835×49</a:t>
            </a:r>
            <a:r>
              <a:rPr lang="zh-CN" altLang="en-US" sz="2800" dirty="0"/>
              <a:t>为例，先不做进位处理：</a:t>
            </a:r>
            <a:endParaRPr lang="en-US" altLang="zh-CN" sz="2800" dirty="0"/>
          </a:p>
          <a:p>
            <a:r>
              <a:rPr lang="en-US" altLang="zh-CN" sz="2800" dirty="0"/>
              <a:t>835*9</a:t>
            </a:r>
            <a:r>
              <a:rPr lang="zh-CN" altLang="en-US" sz="2800" dirty="0"/>
              <a:t>的结果：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835*4</a:t>
            </a:r>
            <a:r>
              <a:rPr lang="zh-CN" altLang="en-US" sz="2800" dirty="0"/>
              <a:t>的结果：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最后再进位：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212" y="2661778"/>
            <a:ext cx="457835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968" y="3402315"/>
            <a:ext cx="4668838" cy="67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518" y="4014296"/>
            <a:ext cx="4713288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518" y="4535148"/>
            <a:ext cx="4713288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212" y="5576851"/>
            <a:ext cx="4803775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419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高精度</a:t>
            </a:r>
            <a:r>
              <a:rPr lang="en-US" altLang="zh-CN" dirty="0"/>
              <a:t>×</a:t>
            </a:r>
            <a:r>
              <a:rPr lang="zh-CN" altLang="en-US" dirty="0"/>
              <a:t>高精度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sz="2800" dirty="0"/>
              <a:t>void multiply()</a:t>
            </a:r>
          </a:p>
          <a:p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	for 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j=0; j&lt;</a:t>
            </a:r>
            <a:r>
              <a:rPr lang="en-US" altLang="zh-CN" sz="2800" dirty="0" err="1"/>
              <a:t>lenb</a:t>
            </a:r>
            <a:r>
              <a:rPr lang="en-US" altLang="zh-CN" sz="2800" dirty="0"/>
              <a:t>; j++)</a:t>
            </a:r>
          </a:p>
          <a:p>
            <a:r>
              <a:rPr lang="en-US" altLang="zh-CN" sz="2800" dirty="0"/>
              <a:t>		for 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=0;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</a:t>
            </a:r>
            <a:r>
              <a:rPr lang="en-US" altLang="zh-CN" sz="2800" dirty="0" err="1"/>
              <a:t>lena</a:t>
            </a:r>
            <a:r>
              <a:rPr lang="en-US" altLang="zh-CN" sz="2800" dirty="0"/>
              <a:t>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++)</a:t>
            </a:r>
          </a:p>
          <a:p>
            <a:r>
              <a:rPr lang="en-US" altLang="zh-CN" sz="2800" dirty="0"/>
              <a:t>			_____________________;</a:t>
            </a:r>
          </a:p>
          <a:p>
            <a:r>
              <a:rPr lang="en-US" altLang="zh-CN" sz="2800" dirty="0"/>
              <a:t>	for 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=0;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</a:t>
            </a:r>
            <a:r>
              <a:rPr lang="en-US" altLang="zh-CN" sz="2800" dirty="0" err="1"/>
              <a:t>lena+leanb</a:t>
            </a:r>
            <a:r>
              <a:rPr lang="en-US" altLang="zh-CN" sz="2800" dirty="0"/>
              <a:t>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++)</a:t>
            </a:r>
          </a:p>
          <a:p>
            <a:r>
              <a:rPr lang="en-US" altLang="zh-CN" sz="2800" dirty="0"/>
              <a:t>	{</a:t>
            </a:r>
          </a:p>
          <a:p>
            <a:r>
              <a:rPr lang="en-US" altLang="zh-CN" sz="2800" dirty="0"/>
              <a:t>		if (c[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]&gt;=10)</a:t>
            </a:r>
          </a:p>
          <a:p>
            <a:r>
              <a:rPr lang="en-US" altLang="zh-CN" sz="2800" dirty="0"/>
              <a:t>		{</a:t>
            </a:r>
          </a:p>
          <a:p>
            <a:r>
              <a:rPr lang="en-US" altLang="zh-CN" sz="2800" dirty="0"/>
              <a:t>			c[i+1] += 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 / 10;</a:t>
            </a:r>
          </a:p>
          <a:p>
            <a:r>
              <a:rPr lang="en-US" altLang="zh-CN" sz="2800" dirty="0"/>
              <a:t>			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 %= 10 </a:t>
            </a:r>
          </a:p>
          <a:p>
            <a:r>
              <a:rPr lang="en-US" altLang="zh-CN" sz="2800" dirty="0"/>
              <a:t>		}</a:t>
            </a:r>
          </a:p>
          <a:p>
            <a:r>
              <a:rPr lang="en-US" altLang="zh-CN" sz="2800" dirty="0"/>
              <a:t>	}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err="1"/>
              <a:t>bool</a:t>
            </a:r>
            <a:r>
              <a:rPr lang="en-US" altLang="zh-CN" sz="2800" dirty="0"/>
              <a:t> </a:t>
            </a:r>
            <a:r>
              <a:rPr lang="en-US" altLang="zh-CN" sz="2800" dirty="0" err="1"/>
              <a:t>output_flag</a:t>
            </a:r>
            <a:r>
              <a:rPr lang="en-US" altLang="zh-CN" sz="2800" dirty="0"/>
              <a:t> = false;</a:t>
            </a:r>
          </a:p>
          <a:p>
            <a:r>
              <a:rPr lang="en-US" altLang="zh-CN" sz="2800" dirty="0"/>
              <a:t>	for 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</a:t>
            </a:r>
            <a:r>
              <a:rPr lang="en-US" altLang="zh-CN" sz="2800" dirty="0" err="1"/>
              <a:t>lena+leanb</a:t>
            </a:r>
            <a:r>
              <a:rPr lang="en-US" altLang="zh-CN" sz="2800" dirty="0"/>
              <a:t>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&gt;=0;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--)</a:t>
            </a:r>
          </a:p>
          <a:p>
            <a:r>
              <a:rPr lang="en-US" altLang="zh-CN" sz="2800" dirty="0"/>
              <a:t>		if (______________)</a:t>
            </a:r>
          </a:p>
          <a:p>
            <a:r>
              <a:rPr lang="en-US" altLang="zh-CN" sz="2800" dirty="0"/>
              <a:t>			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 &lt;&lt; 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];</a:t>
            </a:r>
          </a:p>
          <a:p>
            <a:r>
              <a:rPr lang="en-US" altLang="zh-CN" sz="2800" dirty="0"/>
              <a:t>		else if (______) {</a:t>
            </a:r>
          </a:p>
          <a:p>
            <a:r>
              <a:rPr lang="en-US" altLang="zh-CN" sz="2800" dirty="0"/>
              <a:t>			</a:t>
            </a:r>
            <a:r>
              <a:rPr lang="en-US" altLang="zh-CN" sz="2800" dirty="0" err="1"/>
              <a:t>output_flag</a:t>
            </a:r>
            <a:r>
              <a:rPr lang="en-US" altLang="zh-CN" sz="2800" dirty="0"/>
              <a:t> = 1;</a:t>
            </a:r>
          </a:p>
          <a:p>
            <a:r>
              <a:rPr lang="en-US" altLang="zh-CN" sz="2800" dirty="0"/>
              <a:t>			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 &lt;&lt; 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];</a:t>
            </a:r>
          </a:p>
          <a:p>
            <a:r>
              <a:rPr lang="en-US" altLang="zh-CN" sz="2800" dirty="0"/>
              <a:t>		}</a:t>
            </a:r>
          </a:p>
          <a:p>
            <a:r>
              <a:rPr lang="en-US" altLang="zh-CN" sz="2800" dirty="0"/>
              <a:t>	if (______________)</a:t>
            </a:r>
          </a:p>
          <a:p>
            <a:r>
              <a:rPr lang="en-US" altLang="zh-CN" sz="2800" dirty="0"/>
              <a:t>		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 &lt;&lt; 0;</a:t>
            </a: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3282488" y="2531731"/>
            <a:ext cx="222528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1400" b="1" dirty="0">
                <a:ln/>
                <a:solidFill>
                  <a:srgbClr val="FF0000"/>
                </a:solidFill>
              </a:rPr>
              <a:t>c[</a:t>
            </a:r>
            <a:r>
              <a:rPr lang="en-US" altLang="zh-CN" sz="1400" b="1" dirty="0" err="1">
                <a:ln/>
                <a:solidFill>
                  <a:srgbClr val="FF0000"/>
                </a:solidFill>
              </a:rPr>
              <a:t>i+j</a:t>
            </a:r>
            <a:r>
              <a:rPr lang="en-US" altLang="zh-CN" sz="1400" b="1" dirty="0">
                <a:ln/>
                <a:solidFill>
                  <a:srgbClr val="FF0000"/>
                </a:solidFill>
              </a:rPr>
              <a:t>] += a[</a:t>
            </a:r>
            <a:r>
              <a:rPr lang="en-US" altLang="zh-CN" sz="1400" b="1" dirty="0" err="1">
                <a:ln/>
                <a:solidFill>
                  <a:srgbClr val="FF0000"/>
                </a:solidFill>
              </a:rPr>
              <a:t>i</a:t>
            </a:r>
            <a:r>
              <a:rPr lang="en-US" altLang="zh-CN" sz="1400" b="1" dirty="0">
                <a:ln/>
                <a:solidFill>
                  <a:srgbClr val="FF0000"/>
                </a:solidFill>
              </a:rPr>
              <a:t>]*b[j]</a:t>
            </a:r>
            <a:endParaRPr lang="zh-CN" altLang="en-US" sz="1400" b="1" dirty="0">
              <a:ln/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870111" y="4530859"/>
            <a:ext cx="136608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1400" b="1" dirty="0" err="1">
                <a:ln/>
                <a:solidFill>
                  <a:srgbClr val="FF0000"/>
                </a:solidFill>
              </a:rPr>
              <a:t>output_flag</a:t>
            </a:r>
            <a:endParaRPr lang="zh-CN" altLang="en-US" sz="1400" b="1" dirty="0">
              <a:ln/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3376249" y="4919486"/>
            <a:ext cx="61427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1400" b="1" dirty="0">
                <a:ln/>
                <a:solidFill>
                  <a:srgbClr val="FF0000"/>
                </a:solidFill>
              </a:rPr>
              <a:t>c[</a:t>
            </a:r>
            <a:r>
              <a:rPr lang="en-US" altLang="zh-CN" sz="1400" b="1" dirty="0" err="1">
                <a:ln/>
                <a:solidFill>
                  <a:srgbClr val="FF0000"/>
                </a:solidFill>
              </a:rPr>
              <a:t>i</a:t>
            </a:r>
            <a:r>
              <a:rPr lang="en-US" altLang="zh-CN" sz="1400" b="1" dirty="0">
                <a:ln/>
                <a:solidFill>
                  <a:srgbClr val="FF0000"/>
                </a:solidFill>
              </a:rPr>
              <a:t>]</a:t>
            </a:r>
            <a:endParaRPr lang="zh-CN" altLang="en-US" sz="1400" b="1" dirty="0">
              <a:ln/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1902769" y="5642515"/>
            <a:ext cx="147348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1400" b="1" dirty="0">
                <a:ln/>
                <a:solidFill>
                  <a:srgbClr val="FF0000"/>
                </a:solidFill>
              </a:rPr>
              <a:t>!</a:t>
            </a:r>
            <a:r>
              <a:rPr lang="en-US" altLang="zh-CN" sz="1400" b="1" dirty="0" err="1">
                <a:ln/>
                <a:solidFill>
                  <a:srgbClr val="FF0000"/>
                </a:solidFill>
              </a:rPr>
              <a:t>output_flag</a:t>
            </a:r>
            <a:endParaRPr lang="zh-CN" altLang="en-US" sz="1400" b="1" dirty="0">
              <a:ln/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79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引例</a:t>
            </a:r>
            <a:r>
              <a:rPr lang="en-US" altLang="zh-CN" dirty="0"/>
              <a:t>3</a:t>
            </a:r>
            <a:r>
              <a:rPr lang="zh-CN" altLang="en-US" dirty="0"/>
              <a:t>：质数因子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完成对于给定正整数</a:t>
            </a:r>
            <a:r>
              <a:rPr lang="en-US" altLang="zh-CN" dirty="0"/>
              <a:t>n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可达</a:t>
            </a:r>
            <a:r>
              <a:rPr lang="en-US" altLang="zh-CN" dirty="0"/>
              <a:t>120</a:t>
            </a:r>
            <a:r>
              <a:rPr lang="zh-CN" altLang="en-US" dirty="0"/>
              <a:t>位）的质数分解。输入数据可以保证其质因子不大于</a:t>
            </a:r>
            <a:r>
              <a:rPr lang="en-US" altLang="zh-CN" dirty="0"/>
              <a:t>65536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输出：有小到大分行输出质因子：每行一个质因子，以及该质因子的个数。</a:t>
            </a:r>
            <a:endParaRPr lang="en-US" altLang="zh-CN" dirty="0"/>
          </a:p>
          <a:p>
            <a:r>
              <a:rPr lang="zh-CN" altLang="en-US" dirty="0"/>
              <a:t>输入样例：</a:t>
            </a:r>
            <a:r>
              <a:rPr lang="en-US" altLang="zh-CN" dirty="0"/>
              <a:t>36</a:t>
            </a:r>
          </a:p>
          <a:p>
            <a:r>
              <a:rPr lang="zh-CN" altLang="en-US" dirty="0"/>
              <a:t>输出样例：</a:t>
            </a:r>
            <a:br>
              <a:rPr lang="en-US" altLang="zh-CN" dirty="0"/>
            </a:br>
            <a:r>
              <a:rPr lang="en-US" altLang="zh-CN" dirty="0"/>
              <a:t>2 2</a:t>
            </a:r>
            <a:br>
              <a:rPr lang="en-US" altLang="zh-CN" dirty="0"/>
            </a:br>
            <a:r>
              <a:rPr lang="en-US" altLang="zh-CN" dirty="0"/>
              <a:t>3 2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589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4.</a:t>
            </a:r>
            <a:r>
              <a:rPr lang="zh-CN" altLang="en-US" sz="4400" dirty="0"/>
              <a:t>引例</a:t>
            </a:r>
            <a:r>
              <a:rPr lang="en-US" altLang="zh-CN" sz="4400" dirty="0"/>
              <a:t>3</a:t>
            </a:r>
            <a:r>
              <a:rPr lang="zh-CN" altLang="en-US" sz="4400" dirty="0"/>
              <a:t>算法程序</a:t>
            </a:r>
            <a:r>
              <a:rPr lang="zh-CN" altLang="en-US" sz="4400" baseline="-25000" dirty="0"/>
              <a:t>高精度除法与枚举算法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若不是高精度问题，则算法是：</a:t>
            </a:r>
            <a:endParaRPr lang="en-US" altLang="zh-CN" sz="2800" dirty="0"/>
          </a:p>
          <a:p>
            <a:pPr lvl="1"/>
            <a:r>
              <a:rPr lang="zh-CN" altLang="en-US" sz="2400" dirty="0"/>
              <a:t>预先计算出</a:t>
            </a:r>
            <a:r>
              <a:rPr lang="en-US" altLang="zh-CN" sz="2400" dirty="0"/>
              <a:t>65535</a:t>
            </a:r>
            <a:r>
              <a:rPr lang="zh-CN" altLang="en-US" sz="2400" dirty="0"/>
              <a:t>以内的所有质数，放入数组</a:t>
            </a:r>
            <a:r>
              <a:rPr lang="en-US" altLang="zh-CN" sz="2400" dirty="0"/>
              <a:t>p</a:t>
            </a:r>
          </a:p>
          <a:p>
            <a:pPr lvl="1"/>
            <a:r>
              <a:rPr lang="zh-CN" altLang="en-US" sz="2400" dirty="0"/>
              <a:t>对于输入的数</a:t>
            </a:r>
            <a:r>
              <a:rPr lang="en-US" altLang="zh-CN" sz="2400" dirty="0"/>
              <a:t>a</a:t>
            </a:r>
            <a:r>
              <a:rPr lang="zh-CN" altLang="en-US" sz="2400" dirty="0"/>
              <a:t>，若还大于</a:t>
            </a:r>
            <a:r>
              <a:rPr lang="en-US" altLang="zh-CN" sz="2400" dirty="0" err="1"/>
              <a:t>sqrt</a:t>
            </a:r>
            <a:r>
              <a:rPr lang="en-US" altLang="zh-CN" sz="2400" dirty="0"/>
              <a:t>(a)</a:t>
            </a:r>
            <a:r>
              <a:rPr lang="zh-CN" altLang="en-US" sz="2400" dirty="0"/>
              <a:t>则循环：</a:t>
            </a:r>
            <a:endParaRPr lang="en-US" altLang="zh-CN" sz="2400" dirty="0"/>
          </a:p>
          <a:p>
            <a:pPr lvl="2"/>
            <a:r>
              <a:rPr lang="en-US" altLang="zh-CN" sz="2000" dirty="0"/>
              <a:t>count=0</a:t>
            </a:r>
          </a:p>
          <a:p>
            <a:pPr lvl="2"/>
            <a:r>
              <a:rPr lang="en-US" altLang="zh-CN" sz="2000" dirty="0"/>
              <a:t>x = a % p[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</a:p>
          <a:p>
            <a:pPr lvl="2"/>
            <a:r>
              <a:rPr lang="en-US" altLang="zh-CN" sz="2000" dirty="0"/>
              <a:t>while (x==0)</a:t>
            </a:r>
          </a:p>
          <a:p>
            <a:pPr lvl="3"/>
            <a:r>
              <a:rPr lang="en-US" altLang="zh-CN" sz="1600" dirty="0"/>
              <a:t>count++</a:t>
            </a:r>
          </a:p>
          <a:p>
            <a:pPr lvl="3"/>
            <a:r>
              <a:rPr lang="en-US" altLang="zh-CN" sz="1600" dirty="0"/>
              <a:t>x = a % p[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</a:t>
            </a:r>
          </a:p>
          <a:p>
            <a:pPr lvl="2"/>
            <a:r>
              <a:rPr lang="zh-CN" altLang="en-US" dirty="0"/>
              <a:t>输出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和</a:t>
            </a:r>
            <a:r>
              <a:rPr lang="en-US" altLang="zh-CN" dirty="0"/>
              <a:t>count</a:t>
            </a:r>
          </a:p>
          <a:p>
            <a:pPr lvl="2"/>
            <a:r>
              <a:rPr lang="en-US" altLang="zh-CN" dirty="0" err="1"/>
              <a:t>i</a:t>
            </a:r>
            <a:r>
              <a:rPr lang="en-US" altLang="zh-CN" dirty="0"/>
              <a:t>++</a:t>
            </a: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3363507" y="3739861"/>
            <a:ext cx="288032" cy="12774"/>
          </a:xfrm>
          <a:prstGeom prst="straightConnector1">
            <a:avLst/>
          </a:prstGeom>
          <a:ln w="76200" cap="sq"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3728913" y="3567969"/>
            <a:ext cx="201746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b="1" dirty="0">
                <a:ln/>
                <a:solidFill>
                  <a:srgbClr val="FF0000"/>
                </a:solidFill>
              </a:rPr>
              <a:t>高精度</a:t>
            </a:r>
            <a:r>
              <a:rPr lang="en-US" altLang="zh-CN" b="1" dirty="0">
                <a:ln/>
                <a:solidFill>
                  <a:srgbClr val="FF0000"/>
                </a:solidFill>
              </a:rPr>
              <a:t>÷</a:t>
            </a:r>
            <a:r>
              <a:rPr lang="zh-CN" altLang="en-US" b="1" dirty="0">
                <a:ln/>
                <a:solidFill>
                  <a:srgbClr val="FF0000"/>
                </a:solidFill>
              </a:rPr>
              <a:t>单精度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5844407" y="3164665"/>
            <a:ext cx="0" cy="281498"/>
          </a:xfrm>
          <a:prstGeom prst="straightConnector1">
            <a:avLst/>
          </a:prstGeom>
          <a:ln w="76200" cap="sq">
            <a:solidFill>
              <a:srgbClr val="FF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6037527" y="3164665"/>
            <a:ext cx="23581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b="1" dirty="0">
                <a:ln/>
                <a:solidFill>
                  <a:srgbClr val="FF0000"/>
                </a:solidFill>
              </a:rPr>
              <a:t>高精度开根号太麻烦了，可以用</a:t>
            </a:r>
            <a:r>
              <a:rPr lang="en-US" altLang="zh-CN" b="1" dirty="0">
                <a:ln/>
                <a:solidFill>
                  <a:srgbClr val="FF0000"/>
                </a:solidFill>
              </a:rPr>
              <a:t>a</a:t>
            </a:r>
            <a:r>
              <a:rPr lang="zh-CN" altLang="en-US" b="1" dirty="0">
                <a:ln/>
                <a:solidFill>
                  <a:srgbClr val="FF0000"/>
                </a:solidFill>
              </a:rPr>
              <a:t>的长度作为循环结束条件</a:t>
            </a:r>
          </a:p>
        </p:txBody>
      </p:sp>
    </p:spTree>
    <p:extLst>
      <p:ext uri="{BB962C8B-B14F-4D97-AF65-F5344CB8AC3E}">
        <p14:creationId xmlns:p14="http://schemas.microsoft.com/office/powerpoint/2010/main" val="415368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高精度</a:t>
            </a:r>
            <a:r>
              <a:rPr lang="en-US" altLang="zh-CN" dirty="0"/>
              <a:t>÷</a:t>
            </a:r>
            <a:r>
              <a:rPr lang="zh-CN" altLang="en-US" dirty="0"/>
              <a:t>单精度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string s; </a:t>
            </a:r>
            <a:r>
              <a:rPr lang="en-US" altLang="zh-CN" dirty="0" err="1"/>
              <a:t>cin</a:t>
            </a:r>
            <a:r>
              <a:rPr lang="en-US" altLang="zh-CN" dirty="0"/>
              <a:t> &gt;&gt; s;</a:t>
            </a:r>
          </a:p>
          <a:p>
            <a:r>
              <a:rPr lang="en-US" altLang="zh-CN" dirty="0" err="1"/>
              <a:t>len</a:t>
            </a:r>
            <a:r>
              <a:rPr lang="en-US" altLang="zh-CN" dirty="0"/>
              <a:t> = </a:t>
            </a:r>
            <a:r>
              <a:rPr lang="en-US" altLang="zh-CN" dirty="0" err="1"/>
              <a:t>s.length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</a:t>
            </a:r>
            <a:r>
              <a:rPr lang="en-US" altLang="zh-CN" dirty="0" err="1"/>
              <a:t>len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	a[</a:t>
            </a:r>
            <a:r>
              <a:rPr lang="en-US" altLang="zh-CN" dirty="0" err="1"/>
              <a:t>i</a:t>
            </a:r>
            <a:r>
              <a:rPr lang="en-US" altLang="zh-CN" dirty="0"/>
              <a:t>] = s[len-i-1] - '0';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</a:t>
            </a:r>
            <a:r>
              <a:rPr lang="en-US" altLang="zh-CN" dirty="0" err="1"/>
              <a:t>len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tmp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 a[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endParaRPr lang="en-US" altLang="zh-CN" dirty="0"/>
          </a:p>
          <a:p>
            <a:r>
              <a:rPr lang="en-US" altLang="zh-CN" dirty="0"/>
              <a:t>// x</a:t>
            </a:r>
            <a:r>
              <a:rPr lang="zh-CN" altLang="en-US" dirty="0"/>
              <a:t>为被除数，高精度数组；</a:t>
            </a:r>
            <a:r>
              <a:rPr lang="en-US" altLang="zh-CN" dirty="0"/>
              <a:t>k</a:t>
            </a:r>
            <a:r>
              <a:rPr lang="zh-CN" altLang="en-US" dirty="0"/>
              <a:t>为除数 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divide(</a:t>
            </a:r>
            <a:r>
              <a:rPr lang="en-US" altLang="zh-CN" dirty="0" err="1"/>
              <a:t>int</a:t>
            </a:r>
            <a:r>
              <a:rPr lang="en-US" altLang="zh-CN" dirty="0"/>
              <a:t> * x, </a:t>
            </a:r>
            <a:r>
              <a:rPr lang="en-US" altLang="zh-CN" dirty="0" err="1"/>
              <a:t>int</a:t>
            </a:r>
            <a:r>
              <a:rPr lang="en-US" altLang="zh-CN" dirty="0"/>
              <a:t> k)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d = 0;</a:t>
            </a:r>
          </a:p>
          <a:p>
            <a:r>
              <a:rPr lang="en-US" altLang="zh-CN" dirty="0"/>
              <a:t>	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=len-1; </a:t>
            </a:r>
            <a:r>
              <a:rPr lang="en-US" altLang="zh-CN" dirty="0" err="1"/>
              <a:t>i</a:t>
            </a:r>
            <a:r>
              <a:rPr lang="en-US" altLang="zh-CN" dirty="0"/>
              <a:t>&gt;=0; </a:t>
            </a:r>
            <a:r>
              <a:rPr lang="en-US" altLang="zh-CN" dirty="0" err="1"/>
              <a:t>i</a:t>
            </a:r>
            <a:r>
              <a:rPr lang="en-US" altLang="zh-CN" dirty="0"/>
              <a:t>--)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d = __________________;</a:t>
            </a:r>
          </a:p>
          <a:p>
            <a:r>
              <a:rPr lang="en-US" altLang="zh-CN" dirty="0"/>
              <a:t>		x[</a:t>
            </a:r>
            <a:r>
              <a:rPr lang="en-US" altLang="zh-CN" dirty="0" err="1"/>
              <a:t>i</a:t>
            </a:r>
            <a:r>
              <a:rPr lang="en-US" altLang="zh-CN" dirty="0"/>
              <a:t>] = _______________;</a:t>
            </a:r>
          </a:p>
          <a:p>
            <a:r>
              <a:rPr lang="en-US" altLang="zh-CN" dirty="0"/>
              <a:t>		_________________;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if (d == 0)</a:t>
            </a:r>
          </a:p>
          <a:p>
            <a:r>
              <a:rPr lang="en-US" altLang="zh-CN" dirty="0"/>
              <a:t>		while ((x[len-1] == 0) &amp;&amp; (</a:t>
            </a:r>
            <a:r>
              <a:rPr lang="en-US" altLang="zh-CN" dirty="0" err="1"/>
              <a:t>len</a:t>
            </a:r>
            <a:r>
              <a:rPr lang="en-US" altLang="zh-CN" dirty="0"/>
              <a:t>&gt;1)) </a:t>
            </a:r>
            <a:r>
              <a:rPr lang="en-US" altLang="zh-CN" dirty="0" err="1"/>
              <a:t>len</a:t>
            </a:r>
            <a:r>
              <a:rPr lang="en-US" altLang="zh-CN" dirty="0"/>
              <a:t>--;</a:t>
            </a:r>
          </a:p>
          <a:p>
            <a:r>
              <a:rPr lang="en-US" altLang="zh-CN" dirty="0"/>
              <a:t>	return d;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2938493" y="4309373"/>
            <a:ext cx="136608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1400" b="1" dirty="0">
                <a:ln/>
                <a:solidFill>
                  <a:srgbClr val="FF0000"/>
                </a:solidFill>
              </a:rPr>
              <a:t>d*10 + x[</a:t>
            </a:r>
            <a:r>
              <a:rPr lang="en-US" altLang="zh-CN" sz="1400" b="1" dirty="0" err="1">
                <a:ln/>
                <a:solidFill>
                  <a:srgbClr val="FF0000"/>
                </a:solidFill>
              </a:rPr>
              <a:t>i</a:t>
            </a:r>
            <a:r>
              <a:rPr lang="en-US" altLang="zh-CN" sz="1400" b="1" dirty="0">
                <a:ln/>
                <a:solidFill>
                  <a:srgbClr val="FF0000"/>
                </a:solidFill>
              </a:rPr>
              <a:t>]</a:t>
            </a:r>
            <a:endParaRPr lang="zh-CN" altLang="en-US" sz="1400" b="1" dirty="0">
              <a:ln/>
              <a:solidFill>
                <a:srgbClr val="FF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7041349" y="2175301"/>
          <a:ext cx="1645451" cy="932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6" imgW="761760" imgH="431640" progId="Equation.DSMT4">
                  <p:embed/>
                </p:oleObj>
              </mc:Choice>
              <mc:Fallback>
                <p:oleObj name="Equation" r:id="rId6" imgW="761760" imgH="43164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41349" y="2175301"/>
                        <a:ext cx="1645451" cy="932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3386729" y="4542455"/>
            <a:ext cx="72167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1400" b="1" dirty="0">
                <a:ln/>
                <a:solidFill>
                  <a:srgbClr val="FF0000"/>
                </a:solidFill>
              </a:rPr>
              <a:t>d / k</a:t>
            </a:r>
            <a:endParaRPr lang="zh-CN" altLang="en-US" sz="1400" b="1" dirty="0">
              <a:ln/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373718" y="4766573"/>
            <a:ext cx="115127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1400" b="1" dirty="0">
                <a:ln/>
                <a:solidFill>
                  <a:srgbClr val="FF0000"/>
                </a:solidFill>
              </a:rPr>
              <a:t>d = d % k</a:t>
            </a:r>
            <a:endParaRPr lang="zh-CN" altLang="en-US" sz="1400" b="1" dirty="0">
              <a:ln/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96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引例</a:t>
            </a:r>
            <a:r>
              <a:rPr lang="en-US" altLang="zh-CN" dirty="0"/>
              <a:t>4</a:t>
            </a:r>
            <a:r>
              <a:rPr lang="zh-CN" altLang="en-US" dirty="0"/>
              <a:t>：再分麦子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/>
              <a:t>还记得“宰相的麦子”故事吗？在国际象棋棋盘上（共</a:t>
            </a:r>
            <a:r>
              <a:rPr lang="en-US" altLang="zh-CN" sz="2800" dirty="0"/>
              <a:t>64</a:t>
            </a:r>
            <a:r>
              <a:rPr lang="zh-CN" altLang="en-US" sz="2800" dirty="0"/>
              <a:t>格）放麦子，第</a:t>
            </a:r>
            <a:r>
              <a:rPr lang="en-US" altLang="zh-CN" sz="2800" dirty="0"/>
              <a:t>1</a:t>
            </a:r>
            <a:r>
              <a:rPr lang="zh-CN" altLang="en-US" sz="2800" dirty="0"/>
              <a:t>格</a:t>
            </a:r>
            <a:r>
              <a:rPr lang="en-US" altLang="zh-CN" sz="2800" dirty="0"/>
              <a:t>1</a:t>
            </a:r>
            <a:r>
              <a:rPr lang="zh-CN" altLang="en-US" sz="2800" dirty="0"/>
              <a:t>粒，第</a:t>
            </a:r>
            <a:r>
              <a:rPr lang="en-US" altLang="zh-CN" sz="2800" dirty="0"/>
              <a:t>2</a:t>
            </a:r>
            <a:r>
              <a:rPr lang="zh-CN" altLang="en-US" sz="2800" dirty="0"/>
              <a:t>格</a:t>
            </a:r>
            <a:r>
              <a:rPr lang="en-US" altLang="zh-CN" sz="2800" dirty="0"/>
              <a:t>2</a:t>
            </a:r>
            <a:r>
              <a:rPr lang="zh-CN" altLang="en-US" sz="2800" dirty="0"/>
              <a:t>粒，第</a:t>
            </a:r>
            <a:r>
              <a:rPr lang="en-US" altLang="zh-CN" sz="2800" dirty="0"/>
              <a:t>3</a:t>
            </a:r>
            <a:r>
              <a:rPr lang="zh-CN" altLang="en-US" sz="2800" dirty="0"/>
              <a:t>格</a:t>
            </a:r>
            <a:r>
              <a:rPr lang="en-US" altLang="zh-CN" sz="2800" dirty="0"/>
              <a:t>4</a:t>
            </a:r>
            <a:r>
              <a:rPr lang="zh-CN" altLang="en-US" sz="2800" dirty="0"/>
              <a:t>粒</a:t>
            </a:r>
            <a:r>
              <a:rPr lang="en-US" altLang="zh-CN" sz="2800" dirty="0"/>
              <a:t>……</a:t>
            </a:r>
            <a:r>
              <a:rPr lang="zh-CN" altLang="en-US" sz="2800" dirty="0"/>
              <a:t>后面一格的麦子总是前面一格麦子的两倍，摆满整个棋盘就是宰相要的赏赐。</a:t>
            </a:r>
            <a:r>
              <a:rPr lang="en-US" altLang="zh-CN" sz="2800" dirty="0"/>
              <a:t>2</a:t>
            </a:r>
            <a:r>
              <a:rPr lang="zh-CN" altLang="en-US" sz="2800" dirty="0"/>
              <a:t>的指数级增长是非常迅速的。</a:t>
            </a:r>
            <a:r>
              <a:rPr lang="en-US" altLang="zh-CN" sz="2800" dirty="0"/>
              <a:t>64</a:t>
            </a:r>
            <a:r>
              <a:rPr lang="zh-CN" altLang="en-US" sz="2800" dirty="0"/>
              <a:t>格棋盘的麦子数达到了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64</a:t>
            </a:r>
            <a:r>
              <a:rPr lang="en-US" altLang="zh-CN" sz="2800" dirty="0"/>
              <a:t>-1=18446744073709551615</a:t>
            </a:r>
            <a:r>
              <a:rPr lang="zh-CN" altLang="en-US" sz="2800" dirty="0"/>
              <a:t>粒。</a:t>
            </a:r>
            <a:endParaRPr lang="en-US" altLang="zh-CN" sz="2800" dirty="0"/>
          </a:p>
          <a:p>
            <a:r>
              <a:rPr lang="zh-CN" altLang="en-US" sz="2800" dirty="0"/>
              <a:t>如果棋盘格子数再增加呢？有人算过，如果格子数达</a:t>
            </a:r>
            <a:r>
              <a:rPr lang="en-US" altLang="zh-CN" sz="2800" dirty="0"/>
              <a:t>3021377</a:t>
            </a:r>
            <a:r>
              <a:rPr lang="zh-CN" altLang="en-US" sz="2800" dirty="0"/>
              <a:t>时，放置的麦粒数目将达到</a:t>
            </a:r>
            <a:r>
              <a:rPr lang="en-US" altLang="zh-CN" sz="2800" dirty="0"/>
              <a:t>909526</a:t>
            </a:r>
            <a:r>
              <a:rPr lang="zh-CN" altLang="en-US" sz="2800" dirty="0"/>
              <a:t>位数。现在把问题简化一下，对于给定的格子数</a:t>
            </a:r>
            <a:r>
              <a:rPr lang="en-US" altLang="zh-CN" sz="2800" dirty="0"/>
              <a:t>n(n&lt;3100000)</a:t>
            </a:r>
            <a:r>
              <a:rPr lang="zh-CN" altLang="en-US" sz="2800" dirty="0"/>
              <a:t>，计算放置麦粒数目的最后</a:t>
            </a:r>
            <a:r>
              <a:rPr lang="en-US" altLang="zh-CN" sz="2800" dirty="0"/>
              <a:t>500</a:t>
            </a:r>
            <a:r>
              <a:rPr lang="zh-CN" altLang="en-US" sz="2800" dirty="0"/>
              <a:t>位数字。</a:t>
            </a:r>
          </a:p>
        </p:txBody>
      </p:sp>
    </p:spTree>
    <p:extLst>
      <p:ext uri="{BB962C8B-B14F-4D97-AF65-F5344CB8AC3E}">
        <p14:creationId xmlns:p14="http://schemas.microsoft.com/office/powerpoint/2010/main" val="403104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高精度运算思想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00B0F0"/>
                </a:solidFill>
              </a:rPr>
              <a:t>如何读入？</a:t>
            </a:r>
            <a:endParaRPr lang="en-US" altLang="zh-CN" sz="2800" dirty="0">
              <a:solidFill>
                <a:srgbClr val="00B0F0"/>
              </a:solidFill>
            </a:endParaRPr>
          </a:p>
          <a:p>
            <a:pPr lvl="1"/>
            <a:r>
              <a:rPr lang="zh-CN" altLang="en-US" sz="2400" dirty="0"/>
              <a:t>不能用整型或实型，考虑用字符串或字符。</a:t>
            </a:r>
            <a:endParaRPr lang="en-US" altLang="zh-CN" sz="2400" dirty="0"/>
          </a:p>
          <a:p>
            <a:r>
              <a:rPr lang="zh-CN" altLang="en-US" sz="2800" dirty="0">
                <a:solidFill>
                  <a:srgbClr val="00B0F0"/>
                </a:solidFill>
              </a:rPr>
              <a:t>如何存储？</a:t>
            </a:r>
            <a:endParaRPr lang="en-US" altLang="zh-CN" sz="2800" dirty="0">
              <a:solidFill>
                <a:srgbClr val="00B0F0"/>
              </a:solidFill>
            </a:endParaRPr>
          </a:p>
          <a:p>
            <a:pPr lvl="1"/>
            <a:r>
              <a:rPr lang="zh-CN" altLang="en-US" sz="2400" dirty="0"/>
              <a:t>字符串无法四则运算，因此要把字符转换成数值来存储。容易想到的是一个字符存储一个整型数组中的一位。</a:t>
            </a:r>
            <a:endParaRPr lang="en-US" altLang="zh-CN" sz="2400" dirty="0"/>
          </a:p>
          <a:p>
            <a:pPr lvl="1"/>
            <a:r>
              <a:rPr lang="zh-CN" altLang="en-US" sz="2400" dirty="0"/>
              <a:t>如计算：</a:t>
            </a:r>
            <a:r>
              <a:rPr lang="en-US" altLang="zh-CN" sz="2400" dirty="0"/>
              <a:t>1345678987650+123456</a:t>
            </a:r>
          </a:p>
          <a:p>
            <a:pPr lvl="1"/>
            <a:r>
              <a:rPr lang="en-US" altLang="zh-CN" sz="2400" dirty="0"/>
              <a:t>a[] = {1,3,4,5,6,7,8,9,8,7,6,5,0}</a:t>
            </a:r>
          </a:p>
          <a:p>
            <a:pPr lvl="1"/>
            <a:r>
              <a:rPr lang="en-US" altLang="zh-CN" sz="2400" dirty="0"/>
              <a:t>b[] = {1,2,3,4,5,6}</a:t>
            </a:r>
          </a:p>
          <a:p>
            <a:pPr lvl="1"/>
            <a:r>
              <a:rPr lang="zh-CN" altLang="en-US" sz="2400" dirty="0"/>
              <a:t>但是为了计算方便，往往倒序存储：</a:t>
            </a:r>
            <a:endParaRPr lang="en-US" altLang="zh-CN" sz="2400" dirty="0"/>
          </a:p>
          <a:p>
            <a:pPr lvl="2"/>
            <a:r>
              <a:rPr lang="en-US" altLang="zh-CN" sz="2000" dirty="0"/>
              <a:t>a[] = {0,5,6,7,8,9,8,7,6,5,4,3,1}</a:t>
            </a:r>
          </a:p>
          <a:p>
            <a:pPr lvl="2"/>
            <a:r>
              <a:rPr lang="en-US" altLang="zh-CN" sz="2000" dirty="0"/>
              <a:t>b[] = {6,5,4,3,2,1}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2736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引例</a:t>
            </a:r>
            <a:r>
              <a:rPr lang="en-US" altLang="zh-CN" dirty="0"/>
              <a:t>4</a:t>
            </a:r>
            <a:r>
              <a:rPr lang="zh-CN" altLang="en-US" dirty="0"/>
              <a:t>算法程序</a:t>
            </a:r>
            <a:r>
              <a:rPr lang="zh-CN" altLang="en-US" baseline="-25000" dirty="0"/>
              <a:t>高精度乘法与分治法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高精度乘法算法：</a:t>
            </a:r>
            <a:endParaRPr lang="en-US" altLang="zh-CN" dirty="0"/>
          </a:p>
          <a:p>
            <a:pPr lvl="1"/>
            <a:r>
              <a:rPr lang="zh-CN" altLang="en-US" dirty="0"/>
              <a:t>不断高精度数</a:t>
            </a:r>
            <a:r>
              <a:rPr lang="en-US" altLang="zh-CN" dirty="0"/>
              <a:t>×2</a:t>
            </a:r>
            <a:r>
              <a:rPr lang="zh-CN" altLang="en-US" dirty="0"/>
              <a:t>，结果保留后</a:t>
            </a:r>
            <a:r>
              <a:rPr lang="en-US" altLang="zh-CN" dirty="0"/>
              <a:t>500</a:t>
            </a:r>
            <a:r>
              <a:rPr lang="zh-CN" altLang="en-US" dirty="0"/>
              <a:t>位</a:t>
            </a:r>
            <a:endParaRPr lang="en-US" altLang="zh-CN" dirty="0"/>
          </a:p>
          <a:p>
            <a:r>
              <a:rPr lang="zh-CN" altLang="en-US" dirty="0"/>
              <a:t>高精度幂算法（分治思想）：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882213" y="3601987"/>
          <a:ext cx="4563075" cy="972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3" imgW="2145960" imgH="457200" progId="Equation.DSMT4">
                  <p:embed/>
                </p:oleObj>
              </mc:Choice>
              <mc:Fallback>
                <p:oleObj name="Equation" r:id="rId3" imgW="2145960" imgH="4572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82213" y="3601987"/>
                        <a:ext cx="4563075" cy="972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5384800" y="3289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84800" y="32893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206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allery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299450" cy="4659312"/>
          </a:xfrm>
        </p:spPr>
        <p:txBody>
          <a:bodyPr/>
          <a:lstStyle/>
          <a:p>
            <a:r>
              <a:rPr lang="zh-CN" altLang="en-US"/>
              <a:t>求：</a:t>
            </a:r>
            <a:r>
              <a:rPr lang="en-US" altLang="zh-CN"/>
              <a:t>9</a:t>
            </a:r>
            <a:r>
              <a:rPr lang="en-US" altLang="zh-CN" baseline="30000"/>
              <a:t>26</a:t>
            </a: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求高精度幂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1259632" y="2348880"/>
          <a:ext cx="3384376" cy="660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3" imgW="1041120" imgH="203040" progId="Equation.DSMT4">
                  <p:embed/>
                </p:oleObj>
              </mc:Choice>
              <mc:Fallback>
                <p:oleObj name="Equation" r:id="rId3" imgW="1041120" imgH="20304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2348880"/>
                        <a:ext cx="3384376" cy="6602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1187624" y="3212976"/>
          <a:ext cx="30543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5" imgW="939600" imgH="177480" progId="Equation.DSMT4">
                  <p:embed/>
                </p:oleObj>
              </mc:Choice>
              <mc:Fallback>
                <p:oleObj name="Equation" r:id="rId5" imgW="939600" imgH="17748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7624" y="3212976"/>
                        <a:ext cx="3054350" cy="576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46852" y="4717886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p=p &lt;&lt; 1</a:t>
            </a:r>
            <a:endParaRPr lang="zh-CN" alt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6851" y="5241106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num</a:t>
            </a:r>
            <a:endParaRPr lang="zh-CN" alt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46850" y="4005064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=9; p=26</a:t>
            </a:r>
            <a:endParaRPr lang="zh-CN" alt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86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  <p:bldP spid="4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Consolas" panose="020B0609020204030204" pitchFamily="49" charset="0"/>
              </a:rPr>
              <a:t>快速求</a:t>
            </a:r>
            <a:r>
              <a:rPr lang="en-US" altLang="zh-CN" sz="2800" dirty="0" err="1">
                <a:latin typeface="Consolas" panose="020B0609020204030204" pitchFamily="49" charset="0"/>
              </a:rPr>
              <a:t>a^b</a:t>
            </a:r>
            <a:r>
              <a:rPr lang="zh-CN" altLang="en-US" sz="2800" dirty="0">
                <a:latin typeface="Consolas" panose="020B0609020204030204" pitchFamily="49" charset="0"/>
              </a:rPr>
              <a:t>，复杂度</a:t>
            </a:r>
            <a:r>
              <a:rPr lang="en-US" altLang="zh-CN" sz="2800" dirty="0">
                <a:latin typeface="Consolas" panose="020B0609020204030204" pitchFamily="49" charset="0"/>
              </a:rPr>
              <a:t>log(b)</a:t>
            </a:r>
          </a:p>
          <a:p>
            <a:r>
              <a:rPr lang="en-US" altLang="zh-CN" sz="2800" dirty="0" err="1">
                <a:latin typeface="Consolas" panose="020B0609020204030204" pitchFamily="49" charset="0"/>
              </a:rPr>
              <a:t>int</a:t>
            </a:r>
            <a:r>
              <a:rPr lang="en-US" altLang="zh-CN" sz="2800" dirty="0">
                <a:latin typeface="Consolas" panose="020B0609020204030204" pitchFamily="49" charset="0"/>
              </a:rPr>
              <a:t> pow(</a:t>
            </a:r>
            <a:r>
              <a:rPr lang="en-US" altLang="zh-CN" sz="2800" dirty="0" err="1">
                <a:latin typeface="Consolas" panose="020B0609020204030204" pitchFamily="49" charset="0"/>
              </a:rPr>
              <a:t>int</a:t>
            </a:r>
            <a:r>
              <a:rPr lang="en-US" altLang="zh-CN" sz="2800" dirty="0">
                <a:latin typeface="Consolas" panose="020B0609020204030204" pitchFamily="49" charset="0"/>
              </a:rPr>
              <a:t> a, </a:t>
            </a:r>
            <a:r>
              <a:rPr lang="en-US" altLang="zh-CN" sz="2800" dirty="0" err="1">
                <a:latin typeface="Consolas" panose="020B0609020204030204" pitchFamily="49" charset="0"/>
              </a:rPr>
              <a:t>int</a:t>
            </a:r>
            <a:r>
              <a:rPr lang="en-US" altLang="zh-CN" sz="2800" dirty="0">
                <a:latin typeface="Consolas" panose="020B0609020204030204" pitchFamily="49" charset="0"/>
              </a:rPr>
              <a:t> b) {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    if (b==0) return 1;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    if (b&amp;1)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        return _________________;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    else {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        </a:t>
            </a:r>
            <a:r>
              <a:rPr lang="en-US" altLang="zh-CN" sz="2800" dirty="0" err="1">
                <a:latin typeface="Consolas" panose="020B0609020204030204" pitchFamily="49" charset="0"/>
              </a:rPr>
              <a:t>int</a:t>
            </a:r>
            <a:r>
              <a:rPr lang="en-US" altLang="zh-CN" sz="2800" dirty="0">
                <a:latin typeface="Consolas" panose="020B0609020204030204" pitchFamily="49" charset="0"/>
              </a:rPr>
              <a:t> t = pow(a, b &gt;&gt; 1)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        return ______________;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}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5976" y="3501008"/>
            <a:ext cx="2393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a*pow(a, b-1)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27984" y="4869160"/>
            <a:ext cx="694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t*t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69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299450" cy="4659312"/>
          </a:xfrm>
        </p:spPr>
        <p:txBody>
          <a:bodyPr/>
          <a:lstStyle/>
          <a:p>
            <a:r>
              <a:rPr lang="zh-CN" altLang="en-US" dirty="0"/>
              <a:t>求：</a:t>
            </a:r>
            <a:r>
              <a:rPr lang="en-US" altLang="zh-CN" dirty="0"/>
              <a:t>9</a:t>
            </a:r>
            <a:r>
              <a:rPr lang="en-US" altLang="zh-CN" baseline="30000" dirty="0"/>
              <a:t>27</a:t>
            </a:r>
            <a:r>
              <a:rPr lang="en-US" altLang="zh-CN" dirty="0"/>
              <a:t> mod 7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同余定理：</a:t>
            </a:r>
            <a:endParaRPr lang="en-US" altLang="zh-CN" dirty="0"/>
          </a:p>
          <a:p>
            <a:pPr lvl="1"/>
            <a:r>
              <a:rPr lang="en-US" altLang="zh-CN" dirty="0"/>
              <a:t>a*b mod k=(a mod k)(b mod k) mod k</a:t>
            </a:r>
          </a:p>
          <a:p>
            <a:r>
              <a:rPr lang="zh-CN" altLang="en-US" dirty="0"/>
              <a:t>因此：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快速幂取模（</a:t>
            </a:r>
            <a:r>
              <a:rPr lang="en-US" altLang="zh-CN" dirty="0" err="1"/>
              <a:t>yzoi</a:t>
            </a:r>
            <a:r>
              <a:rPr lang="en-US" altLang="zh-CN" dirty="0"/>
              <a:t> 1966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1466850" y="3789363"/>
          <a:ext cx="458470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3" imgW="3073320" imgH="482400" progId="Equation.DSMT4">
                  <p:embed/>
                </p:oleObj>
              </mc:Choice>
              <mc:Fallback>
                <p:oleObj name="Equation" r:id="rId3" imgW="3073320" imgH="48240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66850" y="3789363"/>
                        <a:ext cx="4584700" cy="71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/>
          </p:nvPr>
        </p:nvGraphicFramePr>
        <p:xfrm>
          <a:off x="1533525" y="4697413"/>
          <a:ext cx="445135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5" imgW="2984400" imgH="228600" progId="Equation.DSMT4">
                  <p:embed/>
                </p:oleObj>
              </mc:Choice>
              <mc:Fallback>
                <p:oleObj name="Equation" r:id="rId5" imgW="2984400" imgH="228600" progId="Equation.DSMT4">
                  <p:embed/>
                  <p:pic>
                    <p:nvPicPr>
                      <p:cNvPr id="35" name="对象 3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33525" y="4697413"/>
                        <a:ext cx="4451350" cy="34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/>
          </p:nvPr>
        </p:nvGraphicFramePr>
        <p:xfrm>
          <a:off x="1547664" y="5301208"/>
          <a:ext cx="3541712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7" imgW="2374560" imgH="228600" progId="Equation.DSMT4">
                  <p:embed/>
                </p:oleObj>
              </mc:Choice>
              <mc:Fallback>
                <p:oleObj name="Equation" r:id="rId7" imgW="2374560" imgH="228600" progId="Equation.DSMT4">
                  <p:embed/>
                  <p:pic>
                    <p:nvPicPr>
                      <p:cNvPr id="36" name="对象 3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47664" y="5301208"/>
                        <a:ext cx="3541712" cy="34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/>
          </p:nvPr>
        </p:nvGraphicFramePr>
        <p:xfrm>
          <a:off x="1547664" y="5877272"/>
          <a:ext cx="4205288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9" imgW="2819160" imgH="228600" progId="Equation.DSMT4">
                  <p:embed/>
                </p:oleObj>
              </mc:Choice>
              <mc:Fallback>
                <p:oleObj name="Equation" r:id="rId9" imgW="2819160" imgH="228600" progId="Equation.DSMT4">
                  <p:embed/>
                  <p:pic>
                    <p:nvPicPr>
                      <p:cNvPr id="37" name="对象 3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47664" y="5877272"/>
                        <a:ext cx="4205288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851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二分快速幂取模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>
                <a:latin typeface="Consolas" panose="020B0609020204030204" pitchFamily="49" charset="0"/>
              </a:rPr>
              <a:t>int</a:t>
            </a:r>
            <a:r>
              <a:rPr lang="en-US" altLang="zh-CN" sz="2800" dirty="0">
                <a:latin typeface="Consolas" panose="020B0609020204030204" pitchFamily="49" charset="0"/>
              </a:rPr>
              <a:t> </a:t>
            </a:r>
            <a:r>
              <a:rPr lang="en-US" altLang="zh-CN" sz="2800" dirty="0" err="1">
                <a:latin typeface="Consolas" panose="020B0609020204030204" pitchFamily="49" charset="0"/>
              </a:rPr>
              <a:t>power_mod</a:t>
            </a:r>
            <a:r>
              <a:rPr lang="en-US" altLang="zh-CN" sz="2800" dirty="0">
                <a:latin typeface="Consolas" panose="020B0609020204030204" pitchFamily="49" charset="0"/>
              </a:rPr>
              <a:t>(</a:t>
            </a:r>
            <a:r>
              <a:rPr lang="en-US" altLang="zh-CN" sz="2800" dirty="0" err="1">
                <a:latin typeface="Consolas" panose="020B0609020204030204" pitchFamily="49" charset="0"/>
              </a:rPr>
              <a:t>int</a:t>
            </a:r>
            <a:r>
              <a:rPr lang="en-US" altLang="zh-CN" sz="2800" dirty="0">
                <a:latin typeface="Consolas" panose="020B0609020204030204" pitchFamily="49" charset="0"/>
              </a:rPr>
              <a:t> a, </a:t>
            </a:r>
            <a:r>
              <a:rPr lang="en-US" altLang="zh-CN" sz="2800" dirty="0" err="1">
                <a:latin typeface="Consolas" panose="020B0609020204030204" pitchFamily="49" charset="0"/>
              </a:rPr>
              <a:t>int</a:t>
            </a:r>
            <a:r>
              <a:rPr lang="en-US" altLang="zh-CN" sz="2800" dirty="0">
                <a:latin typeface="Consolas" panose="020B0609020204030204" pitchFamily="49" charset="0"/>
              </a:rPr>
              <a:t> b, </a:t>
            </a:r>
            <a:r>
              <a:rPr lang="en-US" altLang="zh-CN" sz="2800" dirty="0" err="1">
                <a:latin typeface="Consolas" panose="020B0609020204030204" pitchFamily="49" charset="0"/>
              </a:rPr>
              <a:t>int</a:t>
            </a:r>
            <a:r>
              <a:rPr lang="en-US" altLang="zh-CN" sz="2800" dirty="0">
                <a:latin typeface="Consolas" panose="020B0609020204030204" pitchFamily="49" charset="0"/>
              </a:rPr>
              <a:t> n)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	</a:t>
            </a:r>
            <a:r>
              <a:rPr lang="en-US" altLang="zh-CN" sz="2800" dirty="0" err="1">
                <a:latin typeface="Consolas" panose="020B0609020204030204" pitchFamily="49" charset="0"/>
              </a:rPr>
              <a:t>int</a:t>
            </a:r>
            <a:r>
              <a:rPr lang="en-US" altLang="zh-CN" sz="2800" dirty="0">
                <a:latin typeface="Consolas" panose="020B0609020204030204" pitchFamily="49" charset="0"/>
              </a:rPr>
              <a:t> </a:t>
            </a:r>
            <a:r>
              <a:rPr lang="en-US" altLang="zh-CN" sz="2800" dirty="0" err="1">
                <a:latin typeface="Consolas" panose="020B0609020204030204" pitchFamily="49" charset="0"/>
              </a:rPr>
              <a:t>tmp</a:t>
            </a:r>
            <a:r>
              <a:rPr lang="en-US" altLang="zh-CN" sz="2800" dirty="0">
                <a:latin typeface="Consolas" panose="020B0609020204030204" pitchFamily="49" charset="0"/>
              </a:rPr>
              <a:t> = 0;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	if (b==0) return 1;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	</a:t>
            </a:r>
            <a:r>
              <a:rPr lang="en-US" altLang="zh-CN" sz="2800" dirty="0" err="1">
                <a:latin typeface="Consolas" panose="020B0609020204030204" pitchFamily="49" charset="0"/>
              </a:rPr>
              <a:t>tmp</a:t>
            </a:r>
            <a:r>
              <a:rPr lang="en-US" altLang="zh-CN" sz="2800" dirty="0">
                <a:latin typeface="Consolas" panose="020B0609020204030204" pitchFamily="49" charset="0"/>
              </a:rPr>
              <a:t> = _______________________;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	</a:t>
            </a:r>
            <a:r>
              <a:rPr lang="en-US" altLang="zh-CN" sz="2800" dirty="0" err="1">
                <a:latin typeface="Consolas" panose="020B0609020204030204" pitchFamily="49" charset="0"/>
              </a:rPr>
              <a:t>tmp</a:t>
            </a:r>
            <a:r>
              <a:rPr lang="en-US" altLang="zh-CN" sz="2800" dirty="0">
                <a:latin typeface="Consolas" panose="020B0609020204030204" pitchFamily="49" charset="0"/>
              </a:rPr>
              <a:t> *= </a:t>
            </a:r>
            <a:r>
              <a:rPr lang="en-US" altLang="zh-CN" sz="2800" dirty="0" err="1">
                <a:latin typeface="Consolas" panose="020B0609020204030204" pitchFamily="49" charset="0"/>
              </a:rPr>
              <a:t>tmp</a:t>
            </a:r>
            <a:r>
              <a:rPr lang="en-US" altLang="zh-CN" sz="2800" dirty="0">
                <a:latin typeface="Consolas" panose="020B0609020204030204" pitchFamily="49" charset="0"/>
              </a:rPr>
              <a:t> % n;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	if (n&amp;1) </a:t>
            </a:r>
            <a:r>
              <a:rPr lang="en-US" altLang="zh-CN" sz="2800" dirty="0" err="1">
                <a:latin typeface="Consolas" panose="020B0609020204030204" pitchFamily="49" charset="0"/>
              </a:rPr>
              <a:t>tmp</a:t>
            </a:r>
            <a:r>
              <a:rPr lang="en-US" altLang="zh-CN" sz="2800" dirty="0">
                <a:latin typeface="Consolas" panose="020B0609020204030204" pitchFamily="49" charset="0"/>
              </a:rPr>
              <a:t> = ____________;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	return </a:t>
            </a:r>
            <a:r>
              <a:rPr lang="en-US" altLang="zh-CN" sz="2800" dirty="0" err="1">
                <a:latin typeface="Consolas" panose="020B0609020204030204" pitchFamily="49" charset="0"/>
              </a:rPr>
              <a:t>tmp</a:t>
            </a:r>
            <a:r>
              <a:rPr lang="en-US" altLang="zh-CN" sz="28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59832" y="3501008"/>
            <a:ext cx="3752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power_mod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(a, b&gt;&gt;1, n)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2000" y="4365445"/>
            <a:ext cx="1713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*a % 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1600" y="1502523"/>
            <a:ext cx="2053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a^b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 % n = ?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2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压缩高精度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Group 63"/>
          <p:cNvGraphicFramePr>
            <a:graphicFrameLocks/>
          </p:cNvGraphicFramePr>
          <p:nvPr>
            <p:extLst/>
          </p:nvPr>
        </p:nvGraphicFramePr>
        <p:xfrm>
          <a:off x="1295307" y="2371632"/>
          <a:ext cx="6769100" cy="1036638"/>
        </p:xfrm>
        <a:graphic>
          <a:graphicData uri="http://schemas.openxmlformats.org/drawingml/2006/table">
            <a:tbl>
              <a:tblPr/>
              <a:tblGrid>
                <a:gridCol w="44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24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141"/>
          <p:cNvGraphicFramePr>
            <a:graphicFrameLocks noGrp="1"/>
          </p:cNvGraphicFramePr>
          <p:nvPr>
            <p:extLst/>
          </p:nvPr>
        </p:nvGraphicFramePr>
        <p:xfrm>
          <a:off x="1295307" y="4098832"/>
          <a:ext cx="6769100" cy="1036638"/>
        </p:xfrm>
        <a:graphic>
          <a:graphicData uri="http://schemas.openxmlformats.org/drawingml/2006/table">
            <a:tbl>
              <a:tblPr/>
              <a:tblGrid>
                <a:gridCol w="1804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8276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714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4234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7854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641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AutoShape 114"/>
          <p:cNvSpPr>
            <a:spLocks noChangeArrowheads="1"/>
          </p:cNvSpPr>
          <p:nvPr/>
        </p:nvSpPr>
        <p:spPr bwMode="auto">
          <a:xfrm>
            <a:off x="4390932" y="3595594"/>
            <a:ext cx="360362" cy="431800"/>
          </a:xfrm>
          <a:prstGeom prst="downArrow">
            <a:avLst>
              <a:gd name="adj1" fmla="val 49778"/>
              <a:gd name="adj2" fmla="val 63878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Rectangle 142"/>
          <p:cNvSpPr>
            <a:spLocks noChangeArrowheads="1"/>
          </p:cNvSpPr>
          <p:nvPr/>
        </p:nvSpPr>
        <p:spPr bwMode="auto">
          <a:xfrm>
            <a:off x="1187450" y="5472113"/>
            <a:ext cx="7416800" cy="376237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</a:rPr>
              <a:t>由</a:t>
            </a:r>
            <a:r>
              <a:rPr lang="en-US" altLang="zh-CN">
                <a:solidFill>
                  <a:schemeClr val="bg1"/>
                </a:solidFill>
              </a:rPr>
              <a:t>10</a:t>
            </a:r>
            <a:r>
              <a:rPr lang="zh-CN" altLang="en-US">
                <a:solidFill>
                  <a:schemeClr val="bg1"/>
                </a:solidFill>
              </a:rPr>
              <a:t>进制数 </a:t>
            </a:r>
            <a:r>
              <a:rPr lang="zh-CN" altLang="en-US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altLang="zh-CN">
                <a:solidFill>
                  <a:schemeClr val="bg1"/>
                </a:solidFill>
                <a:sym typeface="Wingdings" panose="05000000000000000000" pitchFamily="2" charset="2"/>
              </a:rPr>
              <a:t>10000</a:t>
            </a:r>
            <a:r>
              <a:rPr lang="zh-CN" altLang="en-US">
                <a:solidFill>
                  <a:schemeClr val="bg1"/>
                </a:solidFill>
                <a:sym typeface="Wingdings" panose="05000000000000000000" pitchFamily="2" charset="2"/>
              </a:rPr>
              <a:t>进制数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81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1039</a:t>
            </a:r>
            <a:r>
              <a:rPr lang="zh-CN" altLang="en-US" dirty="0"/>
              <a:t>：高精度加法</a:t>
            </a:r>
          </a:p>
          <a:p>
            <a:r>
              <a:rPr lang="en-US" altLang="zh-CN" dirty="0"/>
              <a:t>1396</a:t>
            </a:r>
            <a:r>
              <a:rPr lang="zh-CN" altLang="en-US" dirty="0"/>
              <a:t>：整数查询</a:t>
            </a:r>
          </a:p>
          <a:p>
            <a:r>
              <a:rPr lang="en-US" altLang="zh-CN" dirty="0"/>
              <a:t>1107</a:t>
            </a:r>
            <a:r>
              <a:rPr lang="zh-CN" altLang="en-US" dirty="0"/>
              <a:t>：高精度乘法</a:t>
            </a:r>
          </a:p>
          <a:p>
            <a:r>
              <a:rPr lang="en-US" altLang="zh-CN" dirty="0"/>
              <a:t>1397</a:t>
            </a:r>
            <a:r>
              <a:rPr lang="zh-CN" altLang="en-US" dirty="0"/>
              <a:t>：乘积</a:t>
            </a:r>
          </a:p>
          <a:p>
            <a:r>
              <a:rPr lang="en-US" altLang="zh-CN" dirty="0"/>
              <a:t>1398</a:t>
            </a:r>
            <a:r>
              <a:rPr lang="zh-CN" altLang="en-US" dirty="0"/>
              <a:t>：溢出</a:t>
            </a:r>
          </a:p>
          <a:p>
            <a:r>
              <a:rPr lang="en-US" altLang="zh-CN" dirty="0"/>
              <a:t>1399</a:t>
            </a:r>
            <a:r>
              <a:rPr lang="zh-CN" altLang="en-US" dirty="0"/>
              <a:t>：求幂</a:t>
            </a:r>
          </a:p>
          <a:p>
            <a:r>
              <a:rPr lang="en-US" altLang="zh-CN" dirty="0"/>
              <a:t>1400</a:t>
            </a:r>
            <a:r>
              <a:rPr lang="zh-CN" altLang="en-US" dirty="0"/>
              <a:t>：如果我们重返童年</a:t>
            </a:r>
          </a:p>
        </p:txBody>
      </p:sp>
    </p:spTree>
    <p:extLst>
      <p:ext uri="{BB962C8B-B14F-4D97-AF65-F5344CB8AC3E}">
        <p14:creationId xmlns:p14="http://schemas.microsoft.com/office/powerpoint/2010/main" val="74484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高精度运算思想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</a:rPr>
              <a:t>如何运算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zh-CN" altLang="en-US" dirty="0"/>
              <a:t>从数组的第一位运算到最后一位</a:t>
            </a:r>
            <a:endParaRPr lang="en-US" altLang="zh-CN" dirty="0"/>
          </a:p>
          <a:p>
            <a:pPr lvl="1"/>
            <a:r>
              <a:rPr lang="zh-CN" altLang="en-US" dirty="0"/>
              <a:t>进位：</a:t>
            </a:r>
            <a:endParaRPr lang="en-US" altLang="zh-CN" dirty="0"/>
          </a:p>
          <a:p>
            <a:pPr lvl="2"/>
            <a:r>
              <a:rPr lang="en-US" altLang="zh-CN" dirty="0"/>
              <a:t>c</a:t>
            </a:r>
            <a:r>
              <a:rPr lang="en-US" altLang="zh-CN" dirty="0">
                <a:sym typeface="Wingdings" panose="05000000000000000000" pitchFamily="2" charset="2"/>
              </a:rPr>
              <a:t>0</a:t>
            </a:r>
          </a:p>
          <a:p>
            <a:pPr lvl="2"/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en-US" altLang="zh-CN" dirty="0">
                <a:sym typeface="Wingdings" panose="05000000000000000000" pitchFamily="2" charset="2"/>
              </a:rPr>
              <a:t>a[</a:t>
            </a:r>
            <a:r>
              <a:rPr lang="en-US" altLang="zh-CN" dirty="0" err="1">
                <a:sym typeface="Wingdings" panose="05000000000000000000" pitchFamily="2" charset="2"/>
              </a:rPr>
              <a:t>i</a:t>
            </a:r>
            <a:r>
              <a:rPr lang="en-US" altLang="zh-CN" dirty="0">
                <a:sym typeface="Wingdings" panose="05000000000000000000" pitchFamily="2" charset="2"/>
              </a:rPr>
              <a:t>]+b[</a:t>
            </a:r>
            <a:r>
              <a:rPr lang="en-US" altLang="zh-CN" dirty="0" err="1">
                <a:sym typeface="Wingdings" panose="05000000000000000000" pitchFamily="2" charset="2"/>
              </a:rPr>
              <a:t>i</a:t>
            </a:r>
            <a:r>
              <a:rPr lang="en-US" altLang="zh-CN" dirty="0">
                <a:sym typeface="Wingdings" panose="05000000000000000000" pitchFamily="2" charset="2"/>
              </a:rPr>
              <a:t>]+c</a:t>
            </a:r>
          </a:p>
          <a:p>
            <a:pPr lvl="2"/>
            <a:r>
              <a:rPr lang="en-US" altLang="zh-CN" dirty="0" err="1">
                <a:sym typeface="Wingdings" panose="05000000000000000000" pitchFamily="2" charset="2"/>
              </a:rPr>
              <a:t>ca</a:t>
            </a:r>
            <a:r>
              <a:rPr lang="en-US" altLang="zh-CN" dirty="0">
                <a:sym typeface="Wingdings" panose="05000000000000000000" pitchFamily="2" charset="2"/>
              </a:rPr>
              <a:t>[</a:t>
            </a:r>
            <a:r>
              <a:rPr lang="en-US" altLang="zh-CN" dirty="0" err="1">
                <a:sym typeface="Wingdings" panose="05000000000000000000" pitchFamily="2" charset="2"/>
              </a:rPr>
              <a:t>i</a:t>
            </a:r>
            <a:r>
              <a:rPr lang="en-US" altLang="zh-CN" dirty="0">
                <a:sym typeface="Wingdings" panose="05000000000000000000" pitchFamily="2" charset="2"/>
              </a:rPr>
              <a:t>] / 10</a:t>
            </a:r>
          </a:p>
          <a:p>
            <a:pPr lvl="2"/>
            <a:r>
              <a:rPr lang="en-US" altLang="zh-CN" dirty="0">
                <a:sym typeface="Wingdings" panose="05000000000000000000" pitchFamily="2" charset="2"/>
              </a:rPr>
              <a:t>a[</a:t>
            </a:r>
            <a:r>
              <a:rPr lang="en-US" altLang="zh-CN" dirty="0" err="1">
                <a:sym typeface="Wingdings" panose="05000000000000000000" pitchFamily="2" charset="2"/>
              </a:rPr>
              <a:t>i</a:t>
            </a:r>
            <a:r>
              <a:rPr lang="en-US" altLang="zh-CN" dirty="0">
                <a:sym typeface="Wingdings" panose="05000000000000000000" pitchFamily="2" charset="2"/>
              </a:rPr>
              <a:t>]a[</a:t>
            </a:r>
            <a:r>
              <a:rPr lang="en-US" altLang="zh-CN" dirty="0" err="1">
                <a:sym typeface="Wingdings" panose="05000000000000000000" pitchFamily="2" charset="2"/>
              </a:rPr>
              <a:t>i</a:t>
            </a:r>
            <a:r>
              <a:rPr lang="en-US" altLang="zh-CN" dirty="0">
                <a:sym typeface="Wingdings" panose="05000000000000000000" pitchFamily="2" charset="2"/>
              </a:rPr>
              <a:t>] % 10;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349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高精度运算思想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</a:rPr>
              <a:t>如何输出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zh-CN" altLang="en-US" dirty="0"/>
              <a:t>从数组的最后一位输出到一位</a:t>
            </a:r>
            <a:endParaRPr lang="en-US" altLang="zh-CN" dirty="0"/>
          </a:p>
          <a:p>
            <a:pPr lvl="1"/>
            <a:r>
              <a:rPr lang="zh-CN" altLang="en-US" dirty="0"/>
              <a:t>注意最后一位（多位）是</a:t>
            </a:r>
            <a:r>
              <a:rPr lang="en-US" altLang="zh-CN" dirty="0"/>
              <a:t>0</a:t>
            </a:r>
            <a:r>
              <a:rPr lang="zh-CN" altLang="en-US" dirty="0"/>
              <a:t>时要舍弃。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912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引例</a:t>
            </a:r>
            <a:r>
              <a:rPr lang="en-US" altLang="zh-CN" dirty="0"/>
              <a:t>1</a:t>
            </a:r>
            <a:r>
              <a:rPr lang="zh-CN" altLang="en-US" dirty="0"/>
              <a:t>：加减速算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加减法是计算中的基础运算，虽然规则简单，但是位数多了也难免出错。现在的问题是：给定任意位数（不超过</a:t>
            </a:r>
            <a:r>
              <a:rPr lang="en-US" altLang="zh-CN" dirty="0"/>
              <a:t>1000</a:t>
            </a:r>
            <a:r>
              <a:rPr lang="zh-CN" altLang="en-US" dirty="0"/>
              <a:t>位）的加减法算式，请给出正确的结果。为了提高速度，保证运算结果均为正整数。</a:t>
            </a:r>
            <a:endParaRPr lang="en-US" altLang="zh-CN" dirty="0"/>
          </a:p>
          <a:p>
            <a:r>
              <a:rPr lang="zh-CN" altLang="en-US" dirty="0"/>
              <a:t>输入：</a:t>
            </a:r>
            <a:r>
              <a:rPr lang="en-US" altLang="zh-CN" dirty="0"/>
              <a:t>12345678+11</a:t>
            </a:r>
          </a:p>
          <a:p>
            <a:r>
              <a:rPr lang="zh-CN" altLang="en-US" dirty="0"/>
              <a:t>输出：</a:t>
            </a:r>
            <a:r>
              <a:rPr lang="en-US" altLang="zh-CN" dirty="0"/>
              <a:t>12345689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668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2.1 </a:t>
            </a:r>
            <a:r>
              <a:rPr lang="zh-CN" altLang="en-US" dirty="0"/>
              <a:t>引例</a:t>
            </a:r>
            <a:r>
              <a:rPr lang="en-US" altLang="zh-CN" dirty="0"/>
              <a:t>1</a:t>
            </a:r>
            <a:r>
              <a:rPr lang="zh-CN" altLang="en-US" dirty="0"/>
              <a:t>算法程序</a:t>
            </a:r>
            <a:r>
              <a:rPr lang="zh-CN" altLang="en-US" baseline="-25000" dirty="0"/>
              <a:t>高精度加减法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67656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string s;</a:t>
            </a:r>
          </a:p>
          <a:p>
            <a:r>
              <a:rPr lang="en-US" altLang="zh-CN" dirty="0" err="1"/>
              <a:t>cin</a:t>
            </a:r>
            <a:r>
              <a:rPr lang="en-US" altLang="zh-CN" dirty="0"/>
              <a:t> &gt;&gt; s;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k = </a:t>
            </a:r>
            <a:r>
              <a:rPr lang="en-US" altLang="zh-CN" dirty="0" err="1"/>
              <a:t>s.length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c = 0;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进位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/>
              <a:t>if (</a:t>
            </a:r>
            <a:r>
              <a:rPr lang="en-US" altLang="zh-CN" dirty="0" err="1"/>
              <a:t>s.find</a:t>
            </a:r>
            <a:r>
              <a:rPr lang="en-US" altLang="zh-CN" dirty="0"/>
              <a:t>('+') &gt; 0) 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lena</a:t>
            </a:r>
            <a:r>
              <a:rPr lang="en-US" altLang="zh-CN" dirty="0"/>
              <a:t> = </a:t>
            </a:r>
            <a:r>
              <a:rPr lang="en-US" altLang="zh-CN" dirty="0" err="1"/>
              <a:t>s.find</a:t>
            </a:r>
            <a:r>
              <a:rPr lang="en-US" altLang="zh-CN" dirty="0"/>
              <a:t>('+');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lenb</a:t>
            </a:r>
            <a:r>
              <a:rPr lang="en-US" altLang="zh-CN" dirty="0"/>
              <a:t> = k-lena-1;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(</a:t>
            </a:r>
            <a:r>
              <a:rPr lang="en-US" altLang="zh-CN" dirty="0" err="1"/>
              <a:t>lena</a:t>
            </a:r>
            <a:r>
              <a:rPr lang="en-US" altLang="zh-CN" dirty="0"/>
              <a:t> &gt; </a:t>
            </a:r>
            <a:r>
              <a:rPr lang="en-US" altLang="zh-CN" dirty="0" err="1"/>
              <a:t>lenb</a:t>
            </a:r>
            <a:r>
              <a:rPr lang="en-US" altLang="zh-CN" dirty="0"/>
              <a:t>) ? </a:t>
            </a:r>
            <a:r>
              <a:rPr lang="en-US" altLang="zh-CN" dirty="0" err="1"/>
              <a:t>lena</a:t>
            </a:r>
            <a:r>
              <a:rPr lang="en-US" altLang="zh-CN" dirty="0"/>
              <a:t> : </a:t>
            </a:r>
            <a:r>
              <a:rPr lang="en-US" altLang="zh-CN" dirty="0" err="1"/>
              <a:t>lenb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save(); //</a:t>
            </a:r>
            <a:r>
              <a:rPr lang="zh-CN" altLang="en-US" dirty="0"/>
              <a:t>数据存储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	plus(); //</a:t>
            </a:r>
            <a:r>
              <a:rPr lang="zh-CN" altLang="en-US" dirty="0"/>
              <a:t>高精度加法</a:t>
            </a:r>
            <a:endParaRPr lang="en-US" altLang="zh-CN" dirty="0"/>
          </a:p>
          <a:p>
            <a:r>
              <a:rPr lang="en-US" altLang="zh-CN" dirty="0"/>
              <a:t>} else 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lena</a:t>
            </a:r>
            <a:r>
              <a:rPr lang="en-US" altLang="zh-CN" dirty="0"/>
              <a:t> = </a:t>
            </a:r>
            <a:r>
              <a:rPr lang="en-US" altLang="zh-CN" dirty="0" err="1"/>
              <a:t>s.find</a:t>
            </a:r>
            <a:r>
              <a:rPr lang="en-US" altLang="zh-CN" dirty="0"/>
              <a:t>('-');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lenb</a:t>
            </a:r>
            <a:r>
              <a:rPr lang="en-US" altLang="zh-CN" dirty="0"/>
              <a:t> = k-lena-1;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(</a:t>
            </a:r>
            <a:r>
              <a:rPr lang="en-US" altLang="zh-CN" dirty="0" err="1"/>
              <a:t>lena</a:t>
            </a:r>
            <a:r>
              <a:rPr lang="en-US" altLang="zh-CN" dirty="0"/>
              <a:t> &gt; </a:t>
            </a:r>
            <a:r>
              <a:rPr lang="en-US" altLang="zh-CN" dirty="0" err="1"/>
              <a:t>lenb</a:t>
            </a:r>
            <a:r>
              <a:rPr lang="en-US" altLang="zh-CN" dirty="0"/>
              <a:t>) ? </a:t>
            </a:r>
            <a:r>
              <a:rPr lang="en-US" altLang="zh-CN" dirty="0" err="1"/>
              <a:t>lena</a:t>
            </a:r>
            <a:r>
              <a:rPr lang="en-US" altLang="zh-CN" dirty="0"/>
              <a:t> : </a:t>
            </a:r>
            <a:r>
              <a:rPr lang="en-US" altLang="zh-CN" dirty="0" err="1"/>
              <a:t>lenb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save()</a:t>
            </a:r>
          </a:p>
          <a:p>
            <a:r>
              <a:rPr lang="en-US" altLang="zh-CN" dirty="0"/>
              <a:t>	minus();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6025899" y="1843255"/>
            <a:ext cx="183896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b="1" dirty="0">
                <a:ln/>
                <a:solidFill>
                  <a:srgbClr val="FF0000"/>
                </a:solidFill>
              </a:rPr>
              <a:t>12345678+123</a:t>
            </a:r>
            <a:endParaRPr lang="zh-CN" altLang="en-US" b="1" dirty="0">
              <a:ln/>
              <a:solidFill>
                <a:srgbClr val="FF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131859" y="2169459"/>
            <a:ext cx="10847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6025899" y="2167143"/>
            <a:ext cx="101181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b="1" dirty="0" err="1">
                <a:ln/>
                <a:solidFill>
                  <a:srgbClr val="00B0F0"/>
                </a:solidFill>
              </a:rPr>
              <a:t>lena</a:t>
            </a:r>
            <a:r>
              <a:rPr lang="en-US" altLang="zh-CN" b="1" dirty="0">
                <a:ln/>
                <a:solidFill>
                  <a:srgbClr val="00B0F0"/>
                </a:solidFill>
              </a:rPr>
              <a:t>=8</a:t>
            </a:r>
            <a:endParaRPr lang="zh-CN" altLang="en-US" b="1" dirty="0">
              <a:ln/>
              <a:solidFill>
                <a:srgbClr val="00B0F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386917" y="2167143"/>
            <a:ext cx="367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7322548" y="2167143"/>
            <a:ext cx="101181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b="1" dirty="0" err="1">
                <a:ln/>
                <a:solidFill>
                  <a:srgbClr val="00B0F0"/>
                </a:solidFill>
              </a:rPr>
              <a:t>lenb</a:t>
            </a:r>
            <a:r>
              <a:rPr lang="en-US" altLang="zh-CN" b="1" dirty="0">
                <a:ln/>
                <a:solidFill>
                  <a:srgbClr val="00B0F0"/>
                </a:solidFill>
              </a:rPr>
              <a:t>=3</a:t>
            </a:r>
            <a:endParaRPr lang="zh-CN" altLang="en-US" b="1" dirty="0">
              <a:ln/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03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数据存储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n-NO" altLang="zh-CN" sz="2800" dirty="0"/>
              <a:t>void save()</a:t>
            </a:r>
          </a:p>
          <a:p>
            <a:r>
              <a:rPr lang="nn-NO" altLang="zh-CN" sz="2800" dirty="0"/>
              <a:t>{</a:t>
            </a:r>
          </a:p>
          <a:p>
            <a:r>
              <a:rPr lang="nn-NO" altLang="zh-CN" sz="2800" dirty="0"/>
              <a:t>	for (int i=lena; i&gt;0; i--)</a:t>
            </a:r>
          </a:p>
          <a:p>
            <a:r>
              <a:rPr lang="nn-NO" altLang="zh-CN" sz="2800" dirty="0"/>
              <a:t>	    a[</a:t>
            </a:r>
            <a:r>
              <a:rPr lang="en-US" altLang="zh-CN" sz="2800" dirty="0"/>
              <a:t>_____</a:t>
            </a:r>
            <a:r>
              <a:rPr lang="nn-NO" altLang="zh-CN" sz="2800" dirty="0"/>
              <a:t>] = s[i-1]-'0';</a:t>
            </a:r>
          </a:p>
          <a:p>
            <a:r>
              <a:rPr lang="nn-NO" altLang="zh-CN" sz="2800" dirty="0"/>
              <a:t>	for (int i=lenb; i&gt;0; i--)</a:t>
            </a:r>
          </a:p>
          <a:p>
            <a:r>
              <a:rPr lang="nn-NO" altLang="zh-CN" sz="2800" dirty="0"/>
              <a:t>		b[_____] = s[_________]-'0';</a:t>
            </a:r>
          </a:p>
          <a:p>
            <a:r>
              <a:rPr lang="nn-NO" altLang="zh-CN" sz="2800" dirty="0"/>
              <a:t>}</a:t>
            </a:r>
            <a:endParaRPr lang="zh-CN" altLang="en-US" sz="2800" dirty="0"/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6025899" y="1843255"/>
            <a:ext cx="183896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b="1" dirty="0">
                <a:ln/>
                <a:solidFill>
                  <a:srgbClr val="FF0000"/>
                </a:solidFill>
              </a:rPr>
              <a:t>12345678+123</a:t>
            </a:r>
            <a:endParaRPr lang="zh-CN" altLang="en-US" b="1" dirty="0">
              <a:ln/>
              <a:solidFill>
                <a:srgbClr val="FF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131859" y="2169459"/>
            <a:ext cx="10847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6025899" y="2167143"/>
            <a:ext cx="101181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b="1" dirty="0" err="1">
                <a:ln/>
                <a:solidFill>
                  <a:srgbClr val="00B0F0"/>
                </a:solidFill>
              </a:rPr>
              <a:t>lena</a:t>
            </a:r>
            <a:r>
              <a:rPr lang="en-US" altLang="zh-CN" b="1" dirty="0">
                <a:ln/>
                <a:solidFill>
                  <a:srgbClr val="00B0F0"/>
                </a:solidFill>
              </a:rPr>
              <a:t>=8</a:t>
            </a:r>
            <a:endParaRPr lang="zh-CN" altLang="en-US" b="1" dirty="0">
              <a:ln/>
              <a:solidFill>
                <a:srgbClr val="00B0F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386917" y="2167143"/>
            <a:ext cx="367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7322548" y="2167143"/>
            <a:ext cx="101181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b="1" dirty="0" err="1">
                <a:ln/>
                <a:solidFill>
                  <a:srgbClr val="00B0F0"/>
                </a:solidFill>
              </a:rPr>
              <a:t>lenb</a:t>
            </a:r>
            <a:r>
              <a:rPr lang="en-US" altLang="zh-CN" b="1" dirty="0">
                <a:ln/>
                <a:solidFill>
                  <a:srgbClr val="00B0F0"/>
                </a:solidFill>
              </a:rPr>
              <a:t>=3</a:t>
            </a:r>
            <a:endParaRPr lang="zh-CN" altLang="en-US" b="1" dirty="0">
              <a:ln/>
              <a:solidFill>
                <a:srgbClr val="00B0F0"/>
              </a:solidFill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2708958" y="3161067"/>
            <a:ext cx="101181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b="1" dirty="0" err="1">
                <a:ln/>
                <a:solidFill>
                  <a:srgbClr val="FF0000"/>
                </a:solidFill>
              </a:rPr>
              <a:t>lena-i</a:t>
            </a:r>
            <a:endParaRPr lang="zh-CN" altLang="en-US" b="1" dirty="0">
              <a:ln/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2708958" y="4003749"/>
            <a:ext cx="101181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b="1" dirty="0" err="1">
                <a:ln/>
                <a:solidFill>
                  <a:srgbClr val="FF0000"/>
                </a:solidFill>
              </a:rPr>
              <a:t>lenb-i</a:t>
            </a:r>
            <a:endParaRPr lang="zh-CN" altLang="en-US" b="1" dirty="0">
              <a:ln/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5200936" y="4003749"/>
            <a:ext cx="156324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b="1" dirty="0">
                <a:ln/>
                <a:solidFill>
                  <a:srgbClr val="FF0000"/>
                </a:solidFill>
              </a:rPr>
              <a:t>k-(</a:t>
            </a:r>
            <a:r>
              <a:rPr lang="en-US" altLang="zh-CN" b="1" dirty="0" err="1">
                <a:ln/>
                <a:solidFill>
                  <a:srgbClr val="FF0000"/>
                </a:solidFill>
              </a:rPr>
              <a:t>lena+i</a:t>
            </a:r>
            <a:r>
              <a:rPr lang="en-US" altLang="zh-CN" b="1" dirty="0">
                <a:ln/>
                <a:solidFill>
                  <a:srgbClr val="FF0000"/>
                </a:solidFill>
              </a:rPr>
              <a:t>)</a:t>
            </a:r>
            <a:endParaRPr lang="zh-CN" altLang="en-US" b="1" dirty="0">
              <a:ln/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87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高精度加法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n-NO" altLang="zh-CN" sz="2800" dirty="0"/>
              <a:t>void plus()</a:t>
            </a:r>
          </a:p>
          <a:p>
            <a:r>
              <a:rPr lang="nn-NO" altLang="zh-CN" sz="2800" dirty="0"/>
              <a:t>{</a:t>
            </a:r>
          </a:p>
          <a:p>
            <a:r>
              <a:rPr lang="nn-NO" altLang="zh-CN" sz="2800" dirty="0"/>
              <a:t>	for (int i=0; i&lt;len; i++)</a:t>
            </a:r>
          </a:p>
          <a:p>
            <a:r>
              <a:rPr lang="nn-NO" altLang="zh-CN" sz="2800" dirty="0"/>
              <a:t>	{</a:t>
            </a:r>
          </a:p>
          <a:p>
            <a:r>
              <a:rPr lang="nn-NO" altLang="zh-CN" sz="2800" dirty="0"/>
              <a:t>		a[i] = a[i]+b[i]+c;</a:t>
            </a:r>
          </a:p>
          <a:p>
            <a:r>
              <a:rPr lang="nn-NO" altLang="zh-CN" sz="2800" dirty="0"/>
              <a:t>		c = a[i] / 10;</a:t>
            </a:r>
          </a:p>
          <a:p>
            <a:r>
              <a:rPr lang="nn-NO" altLang="zh-CN" sz="2800" dirty="0"/>
              <a:t>		a[i] = a[i] % 10;</a:t>
            </a:r>
          </a:p>
          <a:p>
            <a:r>
              <a:rPr lang="nn-NO" altLang="zh-CN" sz="2800" dirty="0"/>
              <a:t>	}</a:t>
            </a:r>
          </a:p>
          <a:p>
            <a:r>
              <a:rPr lang="nn-NO" altLang="zh-CN" sz="2800" dirty="0"/>
              <a:t>	if (</a:t>
            </a:r>
            <a:r>
              <a:rPr lang="en-US" altLang="zh-CN" sz="2800" dirty="0"/>
              <a:t>_____</a:t>
            </a:r>
            <a:r>
              <a:rPr lang="nn-NO" altLang="zh-CN" sz="2800" dirty="0"/>
              <a:t>)</a:t>
            </a:r>
          </a:p>
          <a:p>
            <a:r>
              <a:rPr lang="nn-NO" altLang="zh-CN" sz="2800" dirty="0"/>
              <a:t>	{</a:t>
            </a:r>
          </a:p>
          <a:p>
            <a:r>
              <a:rPr lang="nn-NO" altLang="zh-CN" sz="2800" dirty="0"/>
              <a:t>		</a:t>
            </a:r>
            <a:r>
              <a:rPr lang="en-US" altLang="zh-CN" sz="2800" dirty="0"/>
              <a:t>_________</a:t>
            </a:r>
            <a:r>
              <a:rPr lang="nn-NO" altLang="zh-CN" sz="2800" dirty="0"/>
              <a:t>;</a:t>
            </a:r>
          </a:p>
          <a:p>
            <a:r>
              <a:rPr lang="nn-NO" altLang="zh-CN" sz="2800" dirty="0"/>
              <a:t>		len++</a:t>
            </a:r>
          </a:p>
          <a:p>
            <a:r>
              <a:rPr lang="nn-NO" altLang="zh-CN" sz="2800" dirty="0"/>
              <a:t>	}</a:t>
            </a:r>
          </a:p>
          <a:p>
            <a:r>
              <a:rPr lang="nn-NO" altLang="zh-CN" sz="2800" dirty="0"/>
              <a:t>}</a:t>
            </a:r>
            <a:endParaRPr lang="zh-CN" altLang="en-US" sz="2800" dirty="0"/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6841687" y="1775191"/>
            <a:ext cx="156324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b="1" dirty="0">
                <a:ln/>
                <a:solidFill>
                  <a:srgbClr val="FF0000"/>
                </a:solidFill>
              </a:rPr>
              <a:t> 87654321</a:t>
            </a:r>
          </a:p>
          <a:p>
            <a:r>
              <a:rPr lang="en-US" altLang="zh-CN" b="1" dirty="0">
                <a:ln/>
                <a:solidFill>
                  <a:srgbClr val="FF0000"/>
                </a:solidFill>
              </a:rPr>
              <a:t>+321</a:t>
            </a:r>
          </a:p>
          <a:p>
            <a:r>
              <a:rPr lang="en-US" altLang="zh-CN" b="1" dirty="0">
                <a:ln/>
                <a:solidFill>
                  <a:srgbClr val="FF0000"/>
                </a:solidFill>
              </a:rPr>
              <a:t>----------</a:t>
            </a:r>
          </a:p>
          <a:p>
            <a:r>
              <a:rPr lang="en-US" altLang="zh-CN" b="1" dirty="0">
                <a:ln/>
                <a:solidFill>
                  <a:srgbClr val="FF0000"/>
                </a:solidFill>
              </a:rPr>
              <a:t> 10854321</a:t>
            </a:r>
            <a:endParaRPr lang="zh-CN" altLang="en-US" b="1" dirty="0">
              <a:ln/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269477" y="4315706"/>
            <a:ext cx="87395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b="1" dirty="0">
                <a:ln/>
                <a:solidFill>
                  <a:srgbClr val="FF0000"/>
                </a:solidFill>
              </a:rPr>
              <a:t>c &gt; 0</a:t>
            </a:r>
            <a:endParaRPr lang="zh-CN" altLang="en-US" b="1" dirty="0">
              <a:ln/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2368088" y="4988921"/>
            <a:ext cx="156324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b="1" dirty="0">
                <a:ln/>
                <a:solidFill>
                  <a:srgbClr val="FF0000"/>
                </a:solidFill>
              </a:rPr>
              <a:t>a[</a:t>
            </a:r>
            <a:r>
              <a:rPr lang="en-US" altLang="zh-CN" b="1" dirty="0" err="1">
                <a:ln/>
                <a:solidFill>
                  <a:srgbClr val="FF0000"/>
                </a:solidFill>
              </a:rPr>
              <a:t>len</a:t>
            </a:r>
            <a:r>
              <a:rPr lang="en-US" altLang="zh-CN" b="1" dirty="0">
                <a:ln/>
                <a:solidFill>
                  <a:srgbClr val="FF0000"/>
                </a:solidFill>
              </a:rPr>
              <a:t>] = c</a:t>
            </a:r>
            <a:endParaRPr lang="zh-CN" altLang="en-US" b="1" dirty="0">
              <a:ln/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09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高精度减法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n-NO" altLang="zh-CN" dirty="0"/>
              <a:t>void minus()</a:t>
            </a:r>
          </a:p>
          <a:p>
            <a:r>
              <a:rPr lang="nn-NO" altLang="zh-CN" dirty="0"/>
              <a:t>{</a:t>
            </a:r>
          </a:p>
          <a:p>
            <a:r>
              <a:rPr lang="nn-NO" altLang="zh-CN" dirty="0"/>
              <a:t>	for (int i=0; i&lt;lena; i++)</a:t>
            </a:r>
          </a:p>
          <a:p>
            <a:r>
              <a:rPr lang="nn-NO" altLang="zh-CN" dirty="0"/>
              <a:t>	{</a:t>
            </a:r>
          </a:p>
          <a:p>
            <a:r>
              <a:rPr lang="nn-NO" altLang="zh-CN" dirty="0"/>
              <a:t>		if (a[i] &lt; b[i])</a:t>
            </a:r>
          </a:p>
          <a:p>
            <a:r>
              <a:rPr lang="nn-NO" altLang="zh-CN" dirty="0"/>
              <a:t>		{</a:t>
            </a:r>
          </a:p>
          <a:p>
            <a:r>
              <a:rPr lang="nn-NO" altLang="zh-CN" dirty="0"/>
              <a:t>			c = 10;</a:t>
            </a:r>
          </a:p>
          <a:p>
            <a:r>
              <a:rPr lang="nn-NO" altLang="zh-CN" dirty="0"/>
              <a:t>			a[i+1]--;</a:t>
            </a:r>
          </a:p>
          <a:p>
            <a:r>
              <a:rPr lang="nn-NO" altLang="zh-CN" dirty="0"/>
              <a:t>		}</a:t>
            </a:r>
          </a:p>
          <a:p>
            <a:r>
              <a:rPr lang="nn-NO" altLang="zh-CN" dirty="0"/>
              <a:t>		a[i] = </a:t>
            </a:r>
            <a:r>
              <a:rPr lang="en-US" altLang="zh-CN" dirty="0"/>
              <a:t>___________</a:t>
            </a:r>
            <a:r>
              <a:rPr lang="nn-NO" altLang="zh-CN" dirty="0"/>
              <a:t>;</a:t>
            </a:r>
          </a:p>
          <a:p>
            <a:r>
              <a:rPr lang="nn-NO" altLang="zh-CN" dirty="0"/>
              <a:t>	}</a:t>
            </a:r>
          </a:p>
          <a:p>
            <a:r>
              <a:rPr lang="nn-NO" altLang="zh-CN" dirty="0"/>
              <a:t>	len = lena;</a:t>
            </a:r>
          </a:p>
          <a:p>
            <a:r>
              <a:rPr lang="nn-NO" altLang="zh-CN" dirty="0"/>
              <a:t>	</a:t>
            </a:r>
            <a:r>
              <a:rPr lang="en-US" altLang="zh-CN" dirty="0"/>
              <a:t>_____________________________</a:t>
            </a:r>
            <a:endParaRPr lang="nn-NO" altLang="zh-CN" dirty="0"/>
          </a:p>
          <a:p>
            <a:r>
              <a:rPr lang="nn-NO" altLang="zh-CN" dirty="0"/>
              <a:t>		len--</a:t>
            </a:r>
          </a:p>
          <a:p>
            <a:r>
              <a:rPr lang="nn-NO" altLang="zh-CN" dirty="0"/>
              <a:t>}</a:t>
            </a:r>
            <a:endParaRPr lang="zh-CN" altLang="en-US" dirty="0"/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6940298" y="1775191"/>
            <a:ext cx="156324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b="1" dirty="0">
                <a:ln/>
                <a:solidFill>
                  <a:srgbClr val="FF0000"/>
                </a:solidFill>
              </a:rPr>
              <a:t> 87654321</a:t>
            </a:r>
          </a:p>
          <a:p>
            <a:r>
              <a:rPr lang="en-US" altLang="zh-CN" b="1" dirty="0">
                <a:ln/>
                <a:solidFill>
                  <a:srgbClr val="FF0000"/>
                </a:solidFill>
              </a:rPr>
              <a:t>-9999432</a:t>
            </a:r>
          </a:p>
          <a:p>
            <a:r>
              <a:rPr lang="en-US" altLang="zh-CN" b="1" dirty="0">
                <a:ln/>
                <a:solidFill>
                  <a:srgbClr val="FF0000"/>
                </a:solidFill>
              </a:rPr>
              <a:t>----------</a:t>
            </a:r>
          </a:p>
          <a:p>
            <a:r>
              <a:rPr lang="en-US" altLang="zh-CN" b="1" dirty="0">
                <a:ln/>
                <a:solidFill>
                  <a:srgbClr val="FF0000"/>
                </a:solidFill>
              </a:rPr>
              <a:t> 97659990</a:t>
            </a:r>
            <a:endParaRPr lang="zh-CN" altLang="en-US" b="1" dirty="0">
              <a:ln/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506606" y="4190200"/>
            <a:ext cx="170110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b="1" dirty="0">
                <a:ln/>
                <a:solidFill>
                  <a:srgbClr val="FF0000"/>
                </a:solidFill>
              </a:rPr>
              <a:t>a[</a:t>
            </a:r>
            <a:r>
              <a:rPr lang="en-US" altLang="zh-CN" b="1" dirty="0" err="1">
                <a:ln/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ln/>
                <a:solidFill>
                  <a:srgbClr val="FF0000"/>
                </a:solidFill>
              </a:rPr>
              <a:t>]+c-b[</a:t>
            </a:r>
            <a:r>
              <a:rPr lang="en-US" altLang="zh-CN" b="1" dirty="0" err="1">
                <a:ln/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ln/>
                <a:solidFill>
                  <a:srgbClr val="FF0000"/>
                </a:solidFill>
              </a:rPr>
              <a:t>]</a:t>
            </a:r>
            <a:endParaRPr lang="zh-CN" altLang="en-US" b="1" dirty="0">
              <a:ln/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373007" y="5032881"/>
            <a:ext cx="445827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b="1" dirty="0">
                <a:ln/>
                <a:solidFill>
                  <a:srgbClr val="FF0000"/>
                </a:solidFill>
              </a:rPr>
              <a:t>if ((a[len-1] == 0) &amp;&amp; (</a:t>
            </a:r>
            <a:r>
              <a:rPr lang="en-US" altLang="zh-CN" b="1" dirty="0" err="1">
                <a:ln/>
                <a:solidFill>
                  <a:srgbClr val="FF0000"/>
                </a:solidFill>
              </a:rPr>
              <a:t>len</a:t>
            </a:r>
            <a:r>
              <a:rPr lang="en-US" altLang="zh-CN" b="1" dirty="0">
                <a:ln/>
                <a:solidFill>
                  <a:srgbClr val="FF0000"/>
                </a:solidFill>
              </a:rPr>
              <a:t>&gt;0))</a:t>
            </a: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960631" y="5033744"/>
            <a:ext cx="487184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b="1" dirty="0">
                <a:ln/>
                <a:solidFill>
                  <a:srgbClr val="FF0000"/>
                </a:solidFill>
              </a:rPr>
              <a:t>while ((a[len-1] == 0) &amp;&amp; (</a:t>
            </a:r>
            <a:r>
              <a:rPr lang="en-US" altLang="zh-CN" b="1" dirty="0" err="1">
                <a:ln/>
                <a:solidFill>
                  <a:srgbClr val="FF0000"/>
                </a:solidFill>
              </a:rPr>
              <a:t>len</a:t>
            </a:r>
            <a:r>
              <a:rPr lang="en-US" altLang="zh-CN" b="1" dirty="0">
                <a:ln/>
                <a:solidFill>
                  <a:srgbClr val="FF0000"/>
                </a:solidFill>
              </a:rPr>
              <a:t>&gt;0))</a:t>
            </a:r>
          </a:p>
        </p:txBody>
      </p:sp>
    </p:spTree>
    <p:extLst>
      <p:ext uri="{BB962C8B-B14F-4D97-AF65-F5344CB8AC3E}">
        <p14:creationId xmlns:p14="http://schemas.microsoft.com/office/powerpoint/2010/main" val="121955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  <p:tag name="PRESENTER_SHAPEINFO" val="&lt;ThreeDShapeInfo&gt;&lt;uuid val=&quot;{4483A947-A023-4D7F-B683-9172AC5D7665}&quot;/&gt;&lt;isInvalidForFieldText val=&quot;0&quot;/&gt;&lt;Image&gt;&lt;filename val=&quot;C:\Users\Administrator\AppData\Local\Temp\CP173689084854Session\CPTrustFolder173689084870\PPTImport173689173619\data\asimages\{4483A947-A023-4D7F-B683-9172AC5D7665}_8.png&quot;/&gt;&lt;left val=&quot;78&quot;/&gt;&lt;top val=&quot;548&quot;/&gt;&lt;width val=&quot;360&quot;/&gt;&lt;height val=&quot;40&quot;/&gt;&lt;hasText val=&quot;1&quot;/&gt;&lt;/Image&gt;&lt;/ThreeDShape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  <p:tag name="PRESENTER_SHAPEINFO" val="&lt;ThreeDShapeInfo&gt;&lt;uuid val=&quot;{4483A947-A023-4D7F-B683-9172AC5D7665}&quot;/&gt;&lt;isInvalidForFieldText val=&quot;0&quot;/&gt;&lt;Image&gt;&lt;filename val=&quot;C:\Users\Administrator\AppData\Local\Temp\CP173689084854Session\CPTrustFolder173689084870\PPTImport173689173619\data\asimages\{4483A947-A023-4D7F-B683-9172AC5D7665}_8.png&quot;/&gt;&lt;left val=&quot;78&quot;/&gt;&lt;top val=&quot;548&quot;/&gt;&lt;width val=&quot;360&quot;/&gt;&lt;height val=&quot;40&quot;/&gt;&lt;hasText val=&quot;1&quot;/&gt;&lt;/Image&gt;&lt;/ThreeDShape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  <p:tag name="PRESENTER_SHAPEINFO" val="&lt;ThreeDShapeInfo&gt;&lt;uuid val=&quot;{4483A947-A023-4D7F-B683-9172AC5D7665}&quot;/&gt;&lt;isInvalidForFieldText val=&quot;0&quot;/&gt;&lt;Image&gt;&lt;filename val=&quot;C:\Users\Administrator\AppData\Local\Temp\CP173689084854Session\CPTrustFolder173689084870\PPTImport173689173619\data\asimages\{4483A947-A023-4D7F-B683-9172AC5D7665}_8.png&quot;/&gt;&lt;left val=&quot;78&quot;/&gt;&lt;top val=&quot;548&quot;/&gt;&lt;width val=&quot;360&quot;/&gt;&lt;height val=&quot;40&quot;/&gt;&lt;hasText val=&quot;1&quot;/&gt;&lt;/Image&gt;&lt;/ThreeDShape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  <p:tag name="PRESENTER_SHAPEINFO" val="&lt;ThreeDShapeInfo&gt;&lt;uuid val=&quot;{4483A947-A023-4D7F-B683-9172AC5D7665}&quot;/&gt;&lt;isInvalidForFieldText val=&quot;0&quot;/&gt;&lt;Image&gt;&lt;filename val=&quot;C:\Users\Administrator\AppData\Local\Temp\CP173689084854Session\CPTrustFolder173689084870\PPTImport173689173619\data\asimages\{4483A947-A023-4D7F-B683-9172AC5D7665}_8.png&quot;/&gt;&lt;left val=&quot;78&quot;/&gt;&lt;top val=&quot;548&quot;/&gt;&lt;width val=&quot;360&quot;/&gt;&lt;height val=&quot;40&quot;/&gt;&lt;hasText val=&quot;1&quot;/&gt;&lt;/Image&gt;&lt;/ThreeDShape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  <p:tag name="PRESENTER_SHAPEINFO" val="&lt;ThreeDShapeInfo&gt;&lt;uuid val=&quot;{4483A947-A023-4D7F-B683-9172AC5D7665}&quot;/&gt;&lt;isInvalidForFieldText val=&quot;0&quot;/&gt;&lt;Image&gt;&lt;filename val=&quot;C:\Users\Administrator\AppData\Local\Temp\CP173689084854Session\CPTrustFolder173689084870\PPTImport173689173619\data\asimages\{4483A947-A023-4D7F-B683-9172AC5D7665}_8.png&quot;/&gt;&lt;left val=&quot;78&quot;/&gt;&lt;top val=&quot;548&quot;/&gt;&lt;width val=&quot;360&quot;/&gt;&lt;height val=&quot;40&quot;/&gt;&lt;hasText val=&quot;1&quot;/&gt;&lt;/Image&gt;&lt;/ThreeDShape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  <p:tag name="PRESENTER_SHAPEINFO" val="&lt;ThreeDShapeInfo&gt;&lt;uuid val=&quot;{4483A947-A023-4D7F-B683-9172AC5D7665}&quot;/&gt;&lt;isInvalidForFieldText val=&quot;0&quot;/&gt;&lt;Image&gt;&lt;filename val=&quot;C:\Users\Administrator\AppData\Local\Temp\CP173689084854Session\CPTrustFolder173689084870\PPTImport173689173619\data\asimages\{4483A947-A023-4D7F-B683-9172AC5D7665}_8.png&quot;/&gt;&lt;left val=&quot;78&quot;/&gt;&lt;top val=&quot;548&quot;/&gt;&lt;width val=&quot;360&quot;/&gt;&lt;height val=&quot;40&quot;/&gt;&lt;hasText val=&quot;1&quot;/&gt;&lt;/Image&gt;&lt;/ThreeDShape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  <p:tag name="PRESENTER_SHAPEINFO" val="&lt;ThreeDShapeInfo&gt;&lt;uuid val=&quot;{4483A947-A023-4D7F-B683-9172AC5D7665}&quot;/&gt;&lt;isInvalidForFieldText val=&quot;0&quot;/&gt;&lt;Image&gt;&lt;filename val=&quot;C:\Users\Administrator\AppData\Local\Temp\CP173689084854Session\CPTrustFolder173689084870\PPTImport173689173619\data\asimages\{4483A947-A023-4D7F-B683-9172AC5D7665}_8.png&quot;/&gt;&lt;left val=&quot;78&quot;/&gt;&lt;top val=&quot;548&quot;/&gt;&lt;width val=&quot;360&quot;/&gt;&lt;height val=&quot;40&quot;/&gt;&lt;hasText val=&quot;1&quot;/&gt;&lt;/Image&gt;&lt;/ThreeDShape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  <p:tag name="PRESENTER_SHAPEINFO" val="&lt;ThreeDShapeInfo&gt;&lt;uuid val=&quot;{4483A947-A023-4D7F-B683-9172AC5D7665}&quot;/&gt;&lt;isInvalidForFieldText val=&quot;0&quot;/&gt;&lt;Image&gt;&lt;filename val=&quot;C:\Users\Administrator\AppData\Local\Temp\CP173689084854Session\CPTrustFolder173689084870\PPTImport173689173619\data\asimages\{4483A947-A023-4D7F-B683-9172AC5D7665}_8.png&quot;/&gt;&lt;left val=&quot;78&quot;/&gt;&lt;top val=&quot;548&quot;/&gt;&lt;width val=&quot;360&quot;/&gt;&lt;height val=&quot;40&quot;/&gt;&lt;hasText val=&quot;1&quot;/&gt;&lt;/Image&gt;&lt;/ThreeDShape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  <p:tag name="PRESENTER_SHAPEINFO" val="&lt;ThreeDShapeInfo&gt;&lt;uuid val=&quot;{4483A947-A023-4D7F-B683-9172AC5D7665}&quot;/&gt;&lt;isInvalidForFieldText val=&quot;0&quot;/&gt;&lt;Image&gt;&lt;filename val=&quot;C:\Users\Administrator\AppData\Local\Temp\CP173689084854Session\CPTrustFolder173689084870\PPTImport173689173619\data\asimages\{4483A947-A023-4D7F-B683-9172AC5D7665}_8.png&quot;/&gt;&lt;left val=&quot;78&quot;/&gt;&lt;top val=&quot;548&quot;/&gt;&lt;width val=&quot;360&quot;/&gt;&lt;height val=&quot;40&quot;/&gt;&lt;hasText val=&quot;1&quot;/&gt;&lt;/Image&gt;&lt;/ThreeDShape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  <p:tag name="PRESENTER_SHAPEINFO" val="&lt;ThreeDShapeInfo&gt;&lt;uuid val=&quot;{4483A947-A023-4D7F-B683-9172AC5D7665}&quot;/&gt;&lt;isInvalidForFieldText val=&quot;0&quot;/&gt;&lt;Image&gt;&lt;filename val=&quot;C:\Users\Administrator\AppData\Local\Temp\CP173689084854Session\CPTrustFolder173689084870\PPTImport173689173619\data\asimages\{4483A947-A023-4D7F-B683-9172AC5D7665}_8.png&quot;/&gt;&lt;left val=&quot;78&quot;/&gt;&lt;top val=&quot;548&quot;/&gt;&lt;width val=&quot;360&quot;/&gt;&lt;height val=&quot;40&quot;/&gt;&lt;hasText val=&quot;1&quot;/&gt;&lt;/Image&gt;&lt;/ThreeDShape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  <p:tag name="PRESENTER_SHAPEINFO" val="&lt;ThreeDShapeInfo&gt;&lt;uuid val=&quot;{4483A947-A023-4D7F-B683-9172AC5D7665}&quot;/&gt;&lt;isInvalidForFieldText val=&quot;0&quot;/&gt;&lt;Image&gt;&lt;filename val=&quot;C:\Users\Administrator\AppData\Local\Temp\CP173689084854Session\CPTrustFolder173689084870\PPTImport173689173619\data\asimages\{4483A947-A023-4D7F-B683-9172AC5D7665}_8.png&quot;/&gt;&lt;left val=&quot;78&quot;/&gt;&lt;top val=&quot;548&quot;/&gt;&lt;width val=&quot;360&quot;/&gt;&lt;height val=&quot;40&quot;/&gt;&lt;hasText val=&quot;1&quot;/&gt;&lt;/Image&gt;&lt;/ThreeDShape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  <p:tag name="PRESENTER_SHAPEINFO" val="&lt;ThreeDShapeInfo&gt;&lt;uuid val=&quot;{4483A947-A023-4D7F-B683-9172AC5D7665}&quot;/&gt;&lt;isInvalidForFieldText val=&quot;0&quot;/&gt;&lt;Image&gt;&lt;filename val=&quot;C:\Users\Administrator\AppData\Local\Temp\CP173689084854Session\CPTrustFolder173689084870\PPTImport173689173619\data\asimages\{4483A947-A023-4D7F-B683-9172AC5D7665}_8.png&quot;/&gt;&lt;left val=&quot;78&quot;/&gt;&lt;top val=&quot;548&quot;/&gt;&lt;width val=&quot;360&quot;/&gt;&lt;height val=&quot;40&quot;/&gt;&lt;hasText val=&quot;1&quot;/&gt;&lt;/Image&gt;&lt;/ThreeDShape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  <p:tag name="PRESENTER_SHAPEINFO" val="&lt;ThreeDShapeInfo&gt;&lt;uuid val=&quot;{4483A947-A023-4D7F-B683-9172AC5D7665}&quot;/&gt;&lt;isInvalidForFieldText val=&quot;0&quot;/&gt;&lt;Image&gt;&lt;filename val=&quot;C:\Users\Administrator\AppData\Local\Temp\CP173689084854Session\CPTrustFolder173689084870\PPTImport173689173619\data\asimages\{4483A947-A023-4D7F-B683-9172AC5D7665}_8.png&quot;/&gt;&lt;left val=&quot;78&quot;/&gt;&lt;top val=&quot;548&quot;/&gt;&lt;width val=&quot;360&quot;/&gt;&lt;height val=&quot;40&quot;/&gt;&lt;hasText val=&quot;1&quot;/&gt;&lt;/Image&gt;&lt;/ThreeDShape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  <p:tag name="PRESENTER_SHAPEINFO" val="&lt;ThreeDShapeInfo&gt;&lt;uuid val=&quot;{4483A947-A023-4D7F-B683-9172AC5D7665}&quot;/&gt;&lt;isInvalidForFieldText val=&quot;0&quot;/&gt;&lt;Image&gt;&lt;filename val=&quot;C:\Users\Administrator\AppData\Local\Temp\CP173689084854Session\CPTrustFolder173689084870\PPTImport173689173619\data\asimages\{4483A947-A023-4D7F-B683-9172AC5D7665}_8.png&quot;/&gt;&lt;left val=&quot;78&quot;/&gt;&lt;top val=&quot;548&quot;/&gt;&lt;width val=&quot;360&quot;/&gt;&lt;height val=&quot;40&quot;/&gt;&lt;hasText val=&quot;1&quot;/&gt;&lt;/Image&gt;&lt;/ThreeDShape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  <p:tag name="PRESENTER_SHAPEINFO" val="&lt;ThreeDShapeInfo&gt;&lt;uuid val=&quot;{4483A947-A023-4D7F-B683-9172AC5D7665}&quot;/&gt;&lt;isInvalidForFieldText val=&quot;0&quot;/&gt;&lt;Image&gt;&lt;filename val=&quot;C:\Users\Administrator\AppData\Local\Temp\CP173689084854Session\CPTrustFolder173689084870\PPTImport173689173619\data\asimages\{4483A947-A023-4D7F-B683-9172AC5D7665}_8.png&quot;/&gt;&lt;left val=&quot;78&quot;/&gt;&lt;top val=&quot;548&quot;/&gt;&lt;width val=&quot;360&quot;/&gt;&lt;height val=&quot;40&quot;/&gt;&lt;hasText val=&quot;1&quot;/&gt;&lt;/Image&gt;&lt;/ThreeDShape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  <p:tag name="PRESENTER_SHAPEINFO" val="&lt;ThreeDShapeInfo&gt;&lt;uuid val=&quot;{4483A947-A023-4D7F-B683-9172AC5D7665}&quot;/&gt;&lt;isInvalidForFieldText val=&quot;0&quot;/&gt;&lt;Image&gt;&lt;filename val=&quot;C:\Users\Administrator\AppData\Local\Temp\CP173689084854Session\CPTrustFolder173689084870\PPTImport173689173619\data\asimages\{4483A947-A023-4D7F-B683-9172AC5D7665}_8.png&quot;/&gt;&lt;left val=&quot;78&quot;/&gt;&lt;top val=&quot;548&quot;/&gt;&lt;width val=&quot;360&quot;/&gt;&lt;height val=&quot;40&quot;/&gt;&lt;hasText val=&quot;1&quot;/&gt;&lt;/Image&gt;&lt;/ThreeDShape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  <p:tag name="PRESENTER_SHAPEINFO" val="&lt;ThreeDShapeInfo&gt;&lt;uuid val=&quot;{4483A947-A023-4D7F-B683-9172AC5D7665}&quot;/&gt;&lt;isInvalidForFieldText val=&quot;0&quot;/&gt;&lt;Image&gt;&lt;filename val=&quot;C:\Users\Administrator\AppData\Local\Temp\CP173689084854Session\CPTrustFolder173689084870\PPTImport173689173619\data\asimages\{4483A947-A023-4D7F-B683-9172AC5D7665}_8.png&quot;/&gt;&lt;left val=&quot;78&quot;/&gt;&lt;top val=&quot;548&quot;/&gt;&lt;width val=&quot;360&quot;/&gt;&lt;height val=&quot;40&quot;/&gt;&lt;hasText val=&quot;1&quot;/&gt;&lt;/Image&gt;&lt;/ThreeDShape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  <p:tag name="PRESENTER_SHAPEINFO" val="&lt;ThreeDShapeInfo&gt;&lt;uuid val=&quot;{4483A947-A023-4D7F-B683-9172AC5D7665}&quot;/&gt;&lt;isInvalidForFieldText val=&quot;0&quot;/&gt;&lt;Image&gt;&lt;filename val=&quot;C:\Users\Administrator\AppData\Local\Temp\CP173689084854Session\CPTrustFolder173689084870\PPTImport173689173619\data\asimages\{4483A947-A023-4D7F-B683-9172AC5D7665}_8.png&quot;/&gt;&lt;left val=&quot;78&quot;/&gt;&lt;top val=&quot;548&quot;/&gt;&lt;width val=&quot;360&quot;/&gt;&lt;height val=&quot;40&quot;/&gt;&lt;hasText val=&quot;1&quot;/&gt;&lt;/Image&gt;&lt;/ThreeDShape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  <p:tag name="PRESENTER_SHAPEINFO" val="&lt;ThreeDShapeInfo&gt;&lt;uuid val=&quot;{4483A947-A023-4D7F-B683-9172AC5D7665}&quot;/&gt;&lt;isInvalidForFieldText val=&quot;0&quot;/&gt;&lt;Image&gt;&lt;filename val=&quot;C:\Users\Administrator\AppData\Local\Temp\CP173689084854Session\CPTrustFolder173689084870\PPTImport173689173619\data\asimages\{4483A947-A023-4D7F-B683-9172AC5D7665}_8.png&quot;/&gt;&lt;left val=&quot;78&quot;/&gt;&lt;top val=&quot;548&quot;/&gt;&lt;width val=&quot;360&quot;/&gt;&lt;height val=&quot;40&quot;/&gt;&lt;hasText val=&quot;1&quot;/&gt;&lt;/Image&gt;&lt;/ThreeDShape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  <p:tag name="PRESENTER_SHAPEINFO" val="&lt;ThreeDShapeInfo&gt;&lt;uuid val=&quot;{4483A947-A023-4D7F-B683-9172AC5D7665}&quot;/&gt;&lt;isInvalidForFieldText val=&quot;0&quot;/&gt;&lt;Image&gt;&lt;filename val=&quot;C:\Users\Administrator\AppData\Local\Temp\CP173689084854Session\CPTrustFolder173689084870\PPTImport173689173619\data\asimages\{4483A947-A023-4D7F-B683-9172AC5D7665}_8.png&quot;/&gt;&lt;left val=&quot;78&quot;/&gt;&lt;top val=&quot;548&quot;/&gt;&lt;width val=&quot;360&quot;/&gt;&lt;height val=&quot;40&quot;/&gt;&lt;hasText val=&quot;1&quot;/&gt;&lt;/Image&gt;&lt;/ThreeDShape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  <p:tag name="PRESENTER_SHAPEINFO" val="&lt;ThreeDShapeInfo&gt;&lt;uuid val=&quot;{4483A947-A023-4D7F-B683-9172AC5D7665}&quot;/&gt;&lt;isInvalidForFieldText val=&quot;0&quot;/&gt;&lt;Image&gt;&lt;filename val=&quot;C:\Users\Administrator\AppData\Local\Temp\CP173689084854Session\CPTrustFolder173689084870\PPTImport173689173619\data\asimages\{4483A947-A023-4D7F-B683-9172AC5D7665}_8.png&quot;/&gt;&lt;left val=&quot;78&quot;/&gt;&lt;top val=&quot;548&quot;/&gt;&lt;width val=&quot;360&quot;/&gt;&lt;height val=&quot;40&quot;/&gt;&lt;hasText val=&quot;1&quot;/&gt;&lt;/Image&gt;&lt;/ThreeDShape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  <p:tag name="PRESENTER_SHAPEINFO" val="&lt;ThreeDShapeInfo&gt;&lt;uuid val=&quot;{4483A947-A023-4D7F-B683-9172AC5D7665}&quot;/&gt;&lt;isInvalidForFieldText val=&quot;0&quot;/&gt;&lt;Image&gt;&lt;filename val=&quot;C:\Users\Administrator\AppData\Local\Temp\CP173689084854Session\CPTrustFolder173689084870\PPTImport173689173619\data\asimages\{4483A947-A023-4D7F-B683-9172AC5D7665}_8.png&quot;/&gt;&lt;left val=&quot;78&quot;/&gt;&lt;top val=&quot;548&quot;/&gt;&lt;width val=&quot;360&quot;/&gt;&lt;height val=&quot;40&quot;/&gt;&lt;hasText val=&quot;1&quot;/&gt;&lt;/Image&gt;&lt;/ThreeDShape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  <p:tag name="PRESENTER_SHAPEINFO" val="&lt;ThreeDShapeInfo&gt;&lt;uuid val=&quot;{4483A947-A023-4D7F-B683-9172AC5D7665}&quot;/&gt;&lt;isInvalidForFieldText val=&quot;0&quot;/&gt;&lt;Image&gt;&lt;filename val=&quot;C:\Users\Administrator\AppData\Local\Temp\CP173689084854Session\CPTrustFolder173689084870\PPTImport173689173619\data\asimages\{4483A947-A023-4D7F-B683-9172AC5D7665}_8.png&quot;/&gt;&lt;left val=&quot;78&quot;/&gt;&lt;top val=&quot;548&quot;/&gt;&lt;width val=&quot;360&quot;/&gt;&lt;height val=&quot;40&quot;/&gt;&lt;hasText val=&quot;1&quot;/&gt;&lt;/Image&gt;&lt;/ThreeDShape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  <p:tag name="PRESENTER_SHAPEINFO" val="&lt;ThreeDShapeInfo&gt;&lt;uuid val=&quot;{4483A947-A023-4D7F-B683-9172AC5D7665}&quot;/&gt;&lt;isInvalidForFieldText val=&quot;0&quot;/&gt;&lt;Image&gt;&lt;filename val=&quot;C:\Users\Administrator\AppData\Local\Temp\CP173689084854Session\CPTrustFolder173689084870\PPTImport173689173619\data\asimages\{4483A947-A023-4D7F-B683-9172AC5D7665}_8.png&quot;/&gt;&lt;left val=&quot;78&quot;/&gt;&lt;top val=&quot;548&quot;/&gt;&lt;width val=&quot;360&quot;/&gt;&lt;height val=&quot;40&quot;/&gt;&lt;hasText val=&quot;1&quot;/&gt;&lt;/Image&gt;&lt;/ThreeDShape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  <p:tag name="PRESENTER_SHAPEINFO" val="&lt;ThreeDShapeInfo&gt;&lt;uuid val=&quot;{4483A947-A023-4D7F-B683-9172AC5D7665}&quot;/&gt;&lt;isInvalidForFieldText val=&quot;0&quot;/&gt;&lt;Image&gt;&lt;filename val=&quot;C:\Users\Administrator\AppData\Local\Temp\CP173689084854Session\CPTrustFolder173689084870\PPTImport173689173619\data\asimages\{4483A947-A023-4D7F-B683-9172AC5D7665}_8.png&quot;/&gt;&lt;left val=&quot;78&quot;/&gt;&lt;top val=&quot;548&quot;/&gt;&lt;width val=&quot;360&quot;/&gt;&lt;height val=&quot;40&quot;/&gt;&lt;hasText val=&quot;1&quot;/&gt;&lt;/Image&gt;&lt;/ThreeDShape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  <p:tag name="PRESENTER_SHAPEINFO" val="&lt;ThreeDShapeInfo&gt;&lt;uuid val=&quot;{4483A947-A023-4D7F-B683-9172AC5D7665}&quot;/&gt;&lt;isInvalidForFieldText val=&quot;0&quot;/&gt;&lt;Image&gt;&lt;filename val=&quot;C:\Users\Administrator\AppData\Local\Temp\CP173689084854Session\CPTrustFolder173689084870\PPTImport173689173619\data\asimages\{4483A947-A023-4D7F-B683-9172AC5D7665}_8.png&quot;/&gt;&lt;left val=&quot;78&quot;/&gt;&lt;top val=&quot;548&quot;/&gt;&lt;width val=&quot;360&quot;/&gt;&lt;height val=&quot;40&quot;/&gt;&lt;hasText val=&quot;1&quot;/&gt;&lt;/Image&gt;&lt;/ThreeDShape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  <p:tag name="PRESENTER_SHAPEINFO" val="&lt;ThreeDShapeInfo&gt;&lt;uuid val=&quot;{4483A947-A023-4D7F-B683-9172AC5D7665}&quot;/&gt;&lt;isInvalidForFieldText val=&quot;0&quot;/&gt;&lt;Image&gt;&lt;filename val=&quot;C:\Users\Administrator\AppData\Local\Temp\CP173689084854Session\CPTrustFolder173689084870\PPTImport173689173619\data\asimages\{4483A947-A023-4D7F-B683-9172AC5D7665}_8.png&quot;/&gt;&lt;left val=&quot;78&quot;/&gt;&lt;top val=&quot;548&quot;/&gt;&lt;width val=&quot;360&quot;/&gt;&lt;height val=&quot;40&quot;/&gt;&lt;hasText val=&quot;1&quot;/&gt;&lt;/Image&gt;&lt;/ThreeDShapeInfo&gt;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块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楷体+Consolas">
      <a:majorFont>
        <a:latin typeface="Georgia"/>
        <a:ea typeface="华文楷体"/>
        <a:cs typeface=""/>
      </a:majorFont>
      <a:minorFont>
        <a:latin typeface="Consolas"/>
        <a:ea typeface="华文楷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2499</TotalTime>
  <Words>1411</Words>
  <Application>Microsoft Office PowerPoint</Application>
  <PresentationFormat>全屏显示(4:3)</PresentationFormat>
  <Paragraphs>315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等线</vt:lpstr>
      <vt:lpstr>华文楷体</vt:lpstr>
      <vt:lpstr>宋体</vt:lpstr>
      <vt:lpstr>微软雅黑</vt:lpstr>
      <vt:lpstr>Arial</vt:lpstr>
      <vt:lpstr>Consolas</vt:lpstr>
      <vt:lpstr>Courier New</vt:lpstr>
      <vt:lpstr>Georgia</vt:lpstr>
      <vt:lpstr>Times New Roman</vt:lpstr>
      <vt:lpstr>Wingdings</vt:lpstr>
      <vt:lpstr>Wingdings 2</vt:lpstr>
      <vt:lpstr>Wingdings 3</vt:lpstr>
      <vt:lpstr>模块</vt:lpstr>
      <vt:lpstr>Equation</vt:lpstr>
      <vt:lpstr>C++与算法竞赛</vt:lpstr>
      <vt:lpstr>1. 高精度运算思想</vt:lpstr>
      <vt:lpstr>1. 高精度运算思想</vt:lpstr>
      <vt:lpstr>1. 高精度运算思想</vt:lpstr>
      <vt:lpstr>引例1：加减速算</vt:lpstr>
      <vt:lpstr>2.1 引例1算法程序高精度加减法</vt:lpstr>
      <vt:lpstr>2.2 数据存储</vt:lpstr>
      <vt:lpstr>2.3 高精度加法</vt:lpstr>
      <vt:lpstr>2.4 高精度减法</vt:lpstr>
      <vt:lpstr>2.5 输出</vt:lpstr>
      <vt:lpstr>引例2：错误序号</vt:lpstr>
      <vt:lpstr>3. 引例2算法程序高精度乘法与递推</vt:lpstr>
      <vt:lpstr>3.1 高精度×单精度</vt:lpstr>
      <vt:lpstr>3.2 高精度×高精度</vt:lpstr>
      <vt:lpstr>3.2 高精度×高精度</vt:lpstr>
      <vt:lpstr>引例3：质数因子</vt:lpstr>
      <vt:lpstr>4.引例3算法程序高精度除法与枚举算法</vt:lpstr>
      <vt:lpstr>4.1 高精度÷单精度</vt:lpstr>
      <vt:lpstr>引例4：再分麦子</vt:lpstr>
      <vt:lpstr>5.引例4算法程序高精度乘法与分治法</vt:lpstr>
      <vt:lpstr>求高精度幂</vt:lpstr>
      <vt:lpstr>快速幂</vt:lpstr>
      <vt:lpstr>快速幂取模（yzoi 1966）</vt:lpstr>
      <vt:lpstr>二分快速幂取模</vt:lpstr>
      <vt:lpstr>6. 压缩高精度</vt:lpstr>
      <vt:lpstr>7. 练习</vt:lpstr>
    </vt:vector>
  </TitlesOfParts>
  <Company>ywhs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xaero</dc:creator>
  <cp:lastModifiedBy>xaero</cp:lastModifiedBy>
  <cp:revision>314</cp:revision>
  <dcterms:created xsi:type="dcterms:W3CDTF">2013-04-28T02:46:17Z</dcterms:created>
  <dcterms:modified xsi:type="dcterms:W3CDTF">2017-11-27T03:16:30Z</dcterms:modified>
</cp:coreProperties>
</file>