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44"/>
  </p:notesMasterIdLst>
  <p:sldIdLst>
    <p:sldId id="258" r:id="rId2"/>
    <p:sldId id="259" r:id="rId3"/>
    <p:sldId id="268" r:id="rId4"/>
    <p:sldId id="269" r:id="rId5"/>
    <p:sldId id="270" r:id="rId6"/>
    <p:sldId id="260" r:id="rId7"/>
    <p:sldId id="261" r:id="rId8"/>
    <p:sldId id="262" r:id="rId9"/>
    <p:sldId id="300" r:id="rId10"/>
    <p:sldId id="263" r:id="rId11"/>
    <p:sldId id="265" r:id="rId12"/>
    <p:sldId id="303" r:id="rId13"/>
    <p:sldId id="273" r:id="rId14"/>
    <p:sldId id="308" r:id="rId15"/>
    <p:sldId id="309" r:id="rId16"/>
    <p:sldId id="310" r:id="rId17"/>
    <p:sldId id="274" r:id="rId18"/>
    <p:sldId id="293" r:id="rId19"/>
    <p:sldId id="301" r:id="rId20"/>
    <p:sldId id="302" r:id="rId21"/>
    <p:sldId id="297" r:id="rId22"/>
    <p:sldId id="275" r:id="rId23"/>
    <p:sldId id="276" r:id="rId24"/>
    <p:sldId id="304" r:id="rId25"/>
    <p:sldId id="305" r:id="rId26"/>
    <p:sldId id="307" r:id="rId27"/>
    <p:sldId id="311" r:id="rId28"/>
    <p:sldId id="312" r:id="rId29"/>
    <p:sldId id="314" r:id="rId30"/>
    <p:sldId id="313" r:id="rId31"/>
    <p:sldId id="315" r:id="rId32"/>
    <p:sldId id="316" r:id="rId33"/>
    <p:sldId id="317" r:id="rId34"/>
    <p:sldId id="318" r:id="rId35"/>
    <p:sldId id="319" r:id="rId36"/>
    <p:sldId id="320" r:id="rId37"/>
    <p:sldId id="321" r:id="rId38"/>
    <p:sldId id="322" r:id="rId39"/>
    <p:sldId id="323" r:id="rId40"/>
    <p:sldId id="324" r:id="rId41"/>
    <p:sldId id="289" r:id="rId42"/>
    <p:sldId id="287"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3CB"/>
    <a:srgbClr val="FC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92" autoAdjust="0"/>
    <p:restoredTop sz="94660"/>
  </p:normalViewPr>
  <p:slideViewPr>
    <p:cSldViewPr>
      <p:cViewPr varScale="1">
        <p:scale>
          <a:sx n="114" d="100"/>
          <a:sy n="114" d="100"/>
        </p:scale>
        <p:origin x="1278"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C36C-44F7-45FD-81DA-09D717CC64C0}" type="datetimeFigureOut">
              <a:rPr lang="zh-CN" altLang="en-US" smtClean="0"/>
              <a:t>2018-05-14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D8F17-7F90-44B3-915A-BBEFDCCD0DDE}" type="slidenum">
              <a:rPr lang="zh-CN" altLang="en-US" smtClean="0"/>
              <a:t>‹#›</a:t>
            </a:fld>
            <a:endParaRPr lang="zh-CN" altLang="en-US"/>
          </a:p>
        </p:txBody>
      </p:sp>
    </p:spTree>
    <p:extLst>
      <p:ext uri="{BB962C8B-B14F-4D97-AF65-F5344CB8AC3E}">
        <p14:creationId xmlns:p14="http://schemas.microsoft.com/office/powerpoint/2010/main" val="2343840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8B90B7-39A9-4B16-923F-A22F302949F0}" type="slidenum">
              <a:rPr lang="zh-CN" altLang="en-US" smtClean="0"/>
              <a:t>13</a:t>
            </a:fld>
            <a:endParaRPr lang="zh-CN" altLang="en-US"/>
          </a:p>
        </p:txBody>
      </p:sp>
    </p:spTree>
    <p:extLst>
      <p:ext uri="{BB962C8B-B14F-4D97-AF65-F5344CB8AC3E}">
        <p14:creationId xmlns:p14="http://schemas.microsoft.com/office/powerpoint/2010/main" val="527794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16C03BA3-1D86-4FF0-B67D-A983A6F996F7}"/>
              </a:ext>
            </a:extLst>
          </p:cNvPr>
          <p:cNvGrpSpPr/>
          <p:nvPr userDrawn="1"/>
        </p:nvGrpSpPr>
        <p:grpSpPr>
          <a:xfrm>
            <a:off x="0" y="0"/>
            <a:ext cx="9143999" cy="5135430"/>
            <a:chOff x="0" y="0"/>
            <a:chExt cx="9143999" cy="5135430"/>
          </a:xfrm>
        </p:grpSpPr>
        <p:sp>
          <p:nvSpPr>
            <p:cNvPr id="12" name="矩形 11">
              <a:extLst>
                <a:ext uri="{FF2B5EF4-FFF2-40B4-BE49-F238E27FC236}">
                  <a16:creationId xmlns:a16="http://schemas.microsoft.com/office/drawing/2014/main" id="{3B1B4607-E798-4AE9-810B-B53C0819AD31}"/>
                </a:ext>
              </a:extLst>
            </p:cNvPr>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pic>
          <p:nvPicPr>
            <p:cNvPr id="13" name="图片 12">
              <a:extLst>
                <a:ext uri="{FF2B5EF4-FFF2-40B4-BE49-F238E27FC236}">
                  <a16:creationId xmlns:a16="http://schemas.microsoft.com/office/drawing/2014/main" id="{3DB8CF4E-6EB8-4106-832B-140CEAC980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4175" y="3280601"/>
              <a:ext cx="2439824" cy="1837835"/>
            </a:xfrm>
            <a:prstGeom prst="rect">
              <a:avLst/>
            </a:prstGeom>
          </p:spPr>
        </p:pic>
      </p:gr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0B5F5C85-F1CF-49E0-B6E8-4AAB20F48CA8}" type="datetimeFigureOut">
              <a:rPr lang="zh-CN" altLang="en-US" smtClean="0"/>
              <a:t>2018-05-14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E1B8C9-690E-4AFF-A6E1-3C286DCC77E7}" type="slidenum">
              <a:rPr lang="zh-CN" altLang="en-US" smtClean="0"/>
              <a:t>‹#›</a:t>
            </a:fld>
            <a:endParaRPr lang="zh-CN" alt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B5F5C85-F1CF-49E0-B6E8-4AAB20F48CA8}" type="datetimeFigureOut">
              <a:rPr lang="zh-CN" altLang="en-US" smtClean="0"/>
              <a:t>2018-05-14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E1B8C9-690E-4AFF-A6E1-3C286DCC77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CE3E4483-43ED-4C96-9BEC-B6652512DCD2}"/>
              </a:ext>
            </a:extLst>
          </p:cNvPr>
          <p:cNvGrpSpPr/>
          <p:nvPr userDrawn="1"/>
        </p:nvGrpSpPr>
        <p:grpSpPr>
          <a:xfrm>
            <a:off x="6647687" y="0"/>
            <a:ext cx="2514601" cy="6858000"/>
            <a:chOff x="6647687" y="0"/>
            <a:chExt cx="2514601" cy="6858000"/>
          </a:xfrm>
        </p:grpSpPr>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pic>
          <p:nvPicPr>
            <p:cNvPr id="10" name="图片 9">
              <a:extLst>
                <a:ext uri="{FF2B5EF4-FFF2-40B4-BE49-F238E27FC236}">
                  <a16:creationId xmlns:a16="http://schemas.microsoft.com/office/drawing/2014/main" id="{A39928F6-99A7-4D5B-9FAC-462A2860D3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2569" y="5562576"/>
              <a:ext cx="1719744" cy="1295424"/>
            </a:xfrm>
            <a:prstGeom prst="rect">
              <a:avLst/>
            </a:prstGeom>
          </p:spPr>
        </p:pic>
      </p:grpSp>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竖排标题 1"/>
          <p:cNvSpPr>
            <a:spLocks noGrp="1"/>
          </p:cNvSpPr>
          <p:nvPr>
            <p:ph type="title" orient="vert"/>
          </p:nvPr>
        </p:nvSpPr>
        <p:spPr>
          <a:xfrm>
            <a:off x="6781800" y="274640"/>
            <a:ext cx="19050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B5F5C85-F1CF-49E0-B6E8-4AAB20F48CA8}" type="datetimeFigureOut">
              <a:rPr lang="zh-CN" altLang="en-US" smtClean="0"/>
              <a:t>2018-05-14</a:t>
            </a:fld>
            <a:endParaRPr lang="zh-CN" altLang="en-US"/>
          </a:p>
        </p:txBody>
      </p:sp>
      <p:sp>
        <p:nvSpPr>
          <p:cNvPr id="5" name="页脚占位符 4"/>
          <p:cNvSpPr>
            <a:spLocks noGrp="1"/>
          </p:cNvSpPr>
          <p:nvPr>
            <p:ph type="ftr" sz="quarter" idx="11"/>
          </p:nvPr>
        </p:nvSpPr>
        <p:spPr>
          <a:xfrm>
            <a:off x="2640597" y="6377459"/>
            <a:ext cx="3836404" cy="365125"/>
          </a:xfrm>
        </p:spPr>
        <p:txBody>
          <a:bodyPr/>
          <a:lstStyle/>
          <a:p>
            <a:endParaRPr lang="zh-CN" altLang="en-US"/>
          </a:p>
        </p:txBody>
      </p:sp>
      <p:sp>
        <p:nvSpPr>
          <p:cNvPr id="6" name="灯片编号占位符 5"/>
          <p:cNvSpPr>
            <a:spLocks noGrp="1"/>
          </p:cNvSpPr>
          <p:nvPr>
            <p:ph type="sldNum" sz="quarter" idx="12"/>
          </p:nvPr>
        </p:nvSpPr>
        <p:spPr/>
        <p:txBody>
          <a:bodyPr/>
          <a:lstStyle/>
          <a:p>
            <a:fld id="{61E1B8C9-690E-4AFF-A6E1-3C286DCC77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252728"/>
          </a:xfrm>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B5F5C85-F1CF-49E0-B6E8-4AAB20F48CA8}" type="datetimeFigureOut">
              <a:rPr lang="zh-CN" altLang="en-US" smtClean="0"/>
              <a:t>2018-05-14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E1B8C9-690E-4AFF-A6E1-3C286DCC77E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4" name="日期占位符 3"/>
          <p:cNvSpPr>
            <a:spLocks noGrp="1"/>
          </p:cNvSpPr>
          <p:nvPr>
            <p:ph type="dt" sz="half" idx="10"/>
          </p:nvPr>
        </p:nvSpPr>
        <p:spPr/>
        <p:txBody>
          <a:bodyPr/>
          <a:lstStyle/>
          <a:p>
            <a:fld id="{0B5F5C85-F1CF-49E0-B6E8-4AAB20F48CA8}" type="datetimeFigureOut">
              <a:rPr lang="zh-CN" altLang="en-US" smtClean="0"/>
              <a:t>2018-05-14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E1B8C9-690E-4AFF-A6E1-3C286DCC77E7}" type="slidenum">
              <a:rPr lang="zh-CN" altLang="en-US" smtClean="0"/>
              <a:t>‹#›</a:t>
            </a:fld>
            <a:endParaRPr lang="zh-CN" altLang="en-US"/>
          </a:p>
        </p:txBody>
      </p:sp>
      <p:grpSp>
        <p:nvGrpSpPr>
          <p:cNvPr id="7" name="组合 6">
            <a:extLst>
              <a:ext uri="{FF2B5EF4-FFF2-40B4-BE49-F238E27FC236}">
                <a16:creationId xmlns:a16="http://schemas.microsoft.com/office/drawing/2014/main" id="{7A9E8DD1-C446-4CDF-B5E9-04A1C3E504E7}"/>
              </a:ext>
            </a:extLst>
          </p:cNvPr>
          <p:cNvGrpSpPr/>
          <p:nvPr userDrawn="1"/>
        </p:nvGrpSpPr>
        <p:grpSpPr>
          <a:xfrm>
            <a:off x="0" y="1"/>
            <a:ext cx="9144000" cy="2602538"/>
            <a:chOff x="0" y="1"/>
            <a:chExt cx="9144000" cy="2602538"/>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pic>
          <p:nvPicPr>
            <p:cNvPr id="10" name="图片 9">
              <a:extLst>
                <a:ext uri="{FF2B5EF4-FFF2-40B4-BE49-F238E27FC236}">
                  <a16:creationId xmlns:a16="http://schemas.microsoft.com/office/drawing/2014/main" id="{1F4D6964-A9DE-4C14-9522-771C63A95D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93833" y="764704"/>
              <a:ext cx="2439824" cy="1837835"/>
            </a:xfrm>
            <a:prstGeom prst="rect">
              <a:avLst/>
            </a:prstGeom>
          </p:spPr>
        </p:pic>
      </p:gr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a:t>单击此处编辑母版文本样式</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0B5F5C85-F1CF-49E0-B6E8-4AAB20F48CA8}" type="datetimeFigureOut">
              <a:rPr lang="zh-CN" altLang="en-US" smtClean="0"/>
              <a:t>2018-05-14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E1B8C9-690E-4AFF-A6E1-3C286DCC77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0B5F5C85-F1CF-49E0-B6E8-4AAB20F48CA8}" type="datetimeFigureOut">
              <a:rPr lang="zh-CN" altLang="en-US" smtClean="0"/>
              <a:t>2018-05-14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1E1B8C9-690E-4AFF-A6E1-3C286DCC77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0B5F5C85-F1CF-49E0-B6E8-4AAB20F48CA8}" type="datetimeFigureOut">
              <a:rPr lang="zh-CN" altLang="en-US" smtClean="0"/>
              <a:t>2018-05-14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1E1B8C9-690E-4AFF-A6E1-3C286DCC77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5F5C85-F1CF-49E0-B6E8-4AAB20F48CA8}" type="datetimeFigureOut">
              <a:rPr lang="zh-CN" altLang="en-US" smtClean="0"/>
              <a:t>2018-05-14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1E1B8C9-690E-4AFF-A6E1-3C286DCC77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0B5F5C85-F1CF-49E0-B6E8-4AAB20F48CA8}" type="datetimeFigureOut">
              <a:rPr lang="zh-CN" altLang="en-US" smtClean="0"/>
              <a:t>2018-05-14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E1B8C9-690E-4AFF-A6E1-3C286DCC77E7}" type="slidenum">
              <a:rPr lang="zh-CN" altLang="en-US" smtClean="0"/>
              <a:t>‹#›</a:t>
            </a:fld>
            <a:endParaRPr lang="zh-CN" alt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0B5F5C85-F1CF-49E0-B6E8-4AAB20F48CA8}" type="datetimeFigureOut">
              <a:rPr lang="zh-CN" altLang="en-US" smtClean="0"/>
              <a:t>2018-05-14</a:t>
            </a:fld>
            <a:endParaRPr lang="zh-CN" alt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zh-CN" altLang="en-US"/>
          </a:p>
        </p:txBody>
      </p:sp>
      <p:sp>
        <p:nvSpPr>
          <p:cNvPr id="7" name="灯片编号占位符 6"/>
          <p:cNvSpPr>
            <a:spLocks noGrp="1"/>
          </p:cNvSpPr>
          <p:nvPr>
            <p:ph type="sldNum" sz="quarter" idx="12"/>
          </p:nvPr>
        </p:nvSpPr>
        <p:spPr>
          <a:xfrm>
            <a:off x="8339328" y="1170432"/>
            <a:ext cx="733864" cy="201168"/>
          </a:xfrm>
        </p:spPr>
        <p:txBody>
          <a:bodyPr/>
          <a:lstStyle/>
          <a:p>
            <a:fld id="{61E1B8C9-690E-4AFF-A6E1-3C286DCC77E7}"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5C45EBC4-DD58-47C3-A655-BBE5394D538C}"/>
              </a:ext>
            </a:extLst>
          </p:cNvPr>
          <p:cNvGrpSpPr/>
          <p:nvPr userDrawn="1"/>
        </p:nvGrpSpPr>
        <p:grpSpPr>
          <a:xfrm>
            <a:off x="0" y="0"/>
            <a:ext cx="9143999" cy="1433733"/>
            <a:chOff x="0" y="0"/>
            <a:chExt cx="9143999" cy="1433733"/>
          </a:xfrm>
        </p:grpSpPr>
        <p:sp>
          <p:nvSpPr>
            <p:cNvPr id="12" name="矩形 11">
              <a:extLst>
                <a:ext uri="{FF2B5EF4-FFF2-40B4-BE49-F238E27FC236}">
                  <a16:creationId xmlns:a16="http://schemas.microsoft.com/office/drawing/2014/main" id="{DAA839AE-739D-4CE1-B809-9F7FB56F61B0}"/>
                </a:ext>
              </a:extLst>
            </p:cNvPr>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pic>
          <p:nvPicPr>
            <p:cNvPr id="14" name="图片 13">
              <a:extLst>
                <a:ext uri="{FF2B5EF4-FFF2-40B4-BE49-F238E27FC236}">
                  <a16:creationId xmlns:a16="http://schemas.microsoft.com/office/drawing/2014/main" id="{15F264B2-59E1-4E67-9932-FD24E5DE62B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413564" y="123308"/>
              <a:ext cx="1719744" cy="1295424"/>
            </a:xfrm>
            <a:prstGeom prst="rect">
              <a:avLst/>
            </a:prstGeom>
          </p:spPr>
        </p:pic>
      </p:grpSp>
      <p:pic>
        <p:nvPicPr>
          <p:cNvPr id="13" name="图片 1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876468" y="4724102"/>
            <a:ext cx="3267531" cy="2133898"/>
          </a:xfrm>
          <a:prstGeom prst="rect">
            <a:avLst/>
          </a:prstGeom>
        </p:spPr>
      </p:pic>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B5F5C85-F1CF-49E0-B6E8-4AAB20F48CA8}" type="datetimeFigureOut">
              <a:rPr lang="zh-CN" altLang="en-US" smtClean="0"/>
              <a:t>2018-05-14</a:t>
            </a:fld>
            <a:endParaRPr lang="zh-CN" altLang="en-US"/>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zh-CN" altLang="en-US"/>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1E1B8C9-690E-4AFF-A6E1-3C286DCC77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cnblogs.com/Booble/tag/&#32447;&#27573;&#26641;/" TargetMode="External"/><Relationship Id="rId2" Type="http://schemas.openxmlformats.org/officeDocument/2006/relationships/hyperlink" Target="https://blog.csdn.net/zearot/article/details/4829945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tags" Target="../tags/tag2.xml"/><Relationship Id="rId7" Type="http://schemas.openxmlformats.org/officeDocument/2006/relationships/oleObject" Target="../embeddings/oleObject6.bin"/><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image" Target="../media/image10.emf"/><Relationship Id="rId5" Type="http://schemas.openxmlformats.org/officeDocument/2006/relationships/oleObject" Target="../embeddings/oleObject5.bin"/><Relationship Id="rId10" Type="http://schemas.openxmlformats.org/officeDocument/2006/relationships/image" Target="../media/image9.wmf"/><Relationship Id="rId4" Type="http://schemas.openxmlformats.org/officeDocument/2006/relationships/slideLayout" Target="../slideLayouts/slideLayout2.xml"/><Relationship Id="rId9"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0.emf"/><Relationship Id="rId5" Type="http://schemas.openxmlformats.org/officeDocument/2006/relationships/slideLayout" Target="../slideLayouts/slideLayout2.xml"/><Relationship Id="rId4"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三、算法模块训练</a:t>
            </a:r>
          </a:p>
        </p:txBody>
      </p:sp>
      <p:sp>
        <p:nvSpPr>
          <p:cNvPr id="3" name="副标题 2"/>
          <p:cNvSpPr>
            <a:spLocks noGrp="1"/>
          </p:cNvSpPr>
          <p:nvPr>
            <p:ph type="subTitle" idx="1"/>
          </p:nvPr>
        </p:nvSpPr>
        <p:spPr/>
        <p:txBody>
          <a:bodyPr>
            <a:normAutofit/>
          </a:bodyPr>
          <a:lstStyle/>
          <a:p>
            <a:r>
              <a:rPr lang="en-US" altLang="zh-CN" sz="3600" dirty="0"/>
              <a:t>12. </a:t>
            </a:r>
            <a:r>
              <a:rPr lang="zh-CN" altLang="en-US" sz="3600" dirty="0"/>
              <a:t>高效</a:t>
            </a:r>
            <a:r>
              <a:rPr lang="en-US" altLang="zh-CN" sz="3600" dirty="0"/>
              <a:t>DSA——</a:t>
            </a:r>
            <a:r>
              <a:rPr lang="zh-CN" altLang="en-US" sz="3600" dirty="0"/>
              <a:t>线段树</a:t>
            </a:r>
          </a:p>
        </p:txBody>
      </p:sp>
    </p:spTree>
    <p:extLst>
      <p:ext uri="{BB962C8B-B14F-4D97-AF65-F5344CB8AC3E}">
        <p14:creationId xmlns:p14="http://schemas.microsoft.com/office/powerpoint/2010/main" val="350379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a:t>线段树的插入</a:t>
            </a:r>
          </a:p>
        </p:txBody>
      </p:sp>
      <p:sp>
        <p:nvSpPr>
          <p:cNvPr id="3" name="内容占位符 2"/>
          <p:cNvSpPr>
            <a:spLocks noGrp="1"/>
          </p:cNvSpPr>
          <p:nvPr>
            <p:ph idx="1"/>
          </p:nvPr>
        </p:nvSpPr>
        <p:spPr/>
        <p:txBody>
          <a:bodyPr>
            <a:normAutofit/>
          </a:bodyPr>
          <a:lstStyle/>
          <a:p>
            <a:r>
              <a:rPr lang="zh-CN" altLang="en-US" sz="2000" dirty="0">
                <a:latin typeface="Courier New" pitchFamily="49" charset="0"/>
                <a:cs typeface="Courier New" pitchFamily="49" charset="0"/>
              </a:rPr>
              <a:t>对线段</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a,b</a:t>
            </a:r>
            <a:r>
              <a:rPr lang="en-US" altLang="zh-CN" sz="2000" dirty="0">
                <a:latin typeface="Courier New" pitchFamily="49" charset="0"/>
                <a:cs typeface="Courier New" pitchFamily="49" charset="0"/>
              </a:rPr>
              <a:t>]</a:t>
            </a:r>
            <a:r>
              <a:rPr lang="zh-CN" altLang="en-US" sz="2000" dirty="0">
                <a:latin typeface="Courier New" pitchFamily="49" charset="0"/>
                <a:cs typeface="Courier New" pitchFamily="49" charset="0"/>
              </a:rPr>
              <a:t>每个值增加</a:t>
            </a:r>
            <a:r>
              <a:rPr lang="en-US" altLang="zh-CN" sz="2000" dirty="0" err="1">
                <a:latin typeface="Courier New" pitchFamily="49" charset="0"/>
                <a:cs typeface="Courier New" pitchFamily="49" charset="0"/>
              </a:rPr>
              <a:t>num</a:t>
            </a:r>
            <a:r>
              <a:rPr lang="zh-CN" altLang="en-US" sz="2000" dirty="0">
                <a:latin typeface="Courier New" pitchFamily="49" charset="0"/>
                <a:cs typeface="Courier New" pitchFamily="49" charset="0"/>
              </a:rPr>
              <a:t>。从第</a:t>
            </a:r>
            <a:r>
              <a:rPr lang="en-US" altLang="zh-CN" sz="2000" dirty="0">
                <a:latin typeface="Courier New" pitchFamily="49" charset="0"/>
                <a:cs typeface="Courier New" pitchFamily="49" charset="0"/>
              </a:rPr>
              <a:t>x</a:t>
            </a:r>
            <a:r>
              <a:rPr lang="zh-CN" altLang="en-US" sz="2000" dirty="0">
                <a:latin typeface="Courier New" pitchFamily="49" charset="0"/>
                <a:cs typeface="Courier New" pitchFamily="49" charset="0"/>
              </a:rPr>
              <a:t>结点开始找，找到区段后增加</a:t>
            </a:r>
            <a:endParaRPr lang="en-US" altLang="zh-CN" sz="2000" dirty="0">
              <a:latin typeface="Courier New" pitchFamily="49" charset="0"/>
              <a:cs typeface="Courier New" pitchFamily="49" charset="0"/>
            </a:endParaRPr>
          </a:p>
          <a:p>
            <a:r>
              <a:rPr lang="zh-CN" altLang="en-US" sz="2000" dirty="0">
                <a:latin typeface="Courier New" pitchFamily="49" charset="0"/>
                <a:cs typeface="Courier New" pitchFamily="49" charset="0"/>
              </a:rPr>
              <a:t>如：插入</a:t>
            </a:r>
            <a:r>
              <a:rPr lang="en-US" altLang="zh-CN" sz="2000" dirty="0">
                <a:latin typeface="Courier New" pitchFamily="49" charset="0"/>
                <a:cs typeface="Courier New" pitchFamily="49" charset="0"/>
              </a:rPr>
              <a:t>[3,6]</a:t>
            </a:r>
            <a:r>
              <a:rPr lang="zh-CN" altLang="en-US" sz="2000" dirty="0">
                <a:latin typeface="Courier New" pitchFamily="49" charset="0"/>
                <a:cs typeface="Courier New" pitchFamily="49" charset="0"/>
              </a:rPr>
              <a:t>，</a:t>
            </a:r>
            <a:r>
              <a:rPr lang="en-US" altLang="zh-CN" sz="2000" dirty="0">
                <a:latin typeface="Courier New" pitchFamily="49" charset="0"/>
                <a:cs typeface="Courier New" pitchFamily="49" charset="0"/>
              </a:rPr>
              <a:t>update(1,3,6,num)</a:t>
            </a:r>
          </a:p>
          <a:p>
            <a:r>
              <a:rPr lang="en-US" altLang="zh-CN" sz="1400" dirty="0">
                <a:latin typeface="Courier New" pitchFamily="49" charset="0"/>
                <a:cs typeface="Courier New" pitchFamily="49" charset="0"/>
              </a:rPr>
              <a:t>void update(</a:t>
            </a:r>
            <a:r>
              <a:rPr lang="en-US" altLang="zh-CN" sz="1400" dirty="0" err="1">
                <a:latin typeface="Courier New" pitchFamily="49" charset="0"/>
                <a:cs typeface="Courier New" pitchFamily="49" charset="0"/>
              </a:rPr>
              <a:t>int</a:t>
            </a:r>
            <a:r>
              <a:rPr lang="en-US" altLang="zh-CN" sz="1400" dirty="0">
                <a:latin typeface="Courier New" pitchFamily="49" charset="0"/>
                <a:cs typeface="Courier New" pitchFamily="49" charset="0"/>
              </a:rPr>
              <a:t> x, </a:t>
            </a:r>
            <a:r>
              <a:rPr lang="en-US" altLang="zh-CN" sz="1400" dirty="0" err="1">
                <a:latin typeface="Courier New" pitchFamily="49" charset="0"/>
                <a:cs typeface="Courier New" pitchFamily="49" charset="0"/>
              </a:rPr>
              <a:t>int</a:t>
            </a:r>
            <a:r>
              <a:rPr lang="en-US" altLang="zh-CN" sz="1400" dirty="0">
                <a:latin typeface="Courier New" pitchFamily="49" charset="0"/>
                <a:cs typeface="Courier New" pitchFamily="49" charset="0"/>
              </a:rPr>
              <a:t> a, </a:t>
            </a:r>
            <a:r>
              <a:rPr lang="en-US" altLang="zh-CN" sz="1400" dirty="0" err="1">
                <a:latin typeface="Courier New" pitchFamily="49" charset="0"/>
                <a:cs typeface="Courier New" pitchFamily="49" charset="0"/>
              </a:rPr>
              <a:t>int</a:t>
            </a:r>
            <a:r>
              <a:rPr lang="en-US" altLang="zh-CN" sz="1400" dirty="0">
                <a:latin typeface="Courier New" pitchFamily="49" charset="0"/>
                <a:cs typeface="Courier New" pitchFamily="49" charset="0"/>
              </a:rPr>
              <a:t> b, </a:t>
            </a:r>
            <a:r>
              <a:rPr lang="en-US" altLang="zh-CN" sz="1400" dirty="0" err="1">
                <a:latin typeface="Courier New" pitchFamily="49" charset="0"/>
                <a:cs typeface="Courier New" pitchFamily="49" charset="0"/>
              </a:rPr>
              <a:t>int</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num</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    if ((a&lt;=tree[x].left) &amp;&amp; (tree[x].right&lt;=b))</a:t>
            </a:r>
          </a:p>
          <a:p>
            <a:r>
              <a:rPr lang="en-US" altLang="zh-CN" sz="1400" dirty="0">
                <a:latin typeface="Courier New" pitchFamily="49" charset="0"/>
                <a:cs typeface="Courier New" pitchFamily="49" charset="0"/>
              </a:rPr>
              <a:t>    {</a:t>
            </a:r>
          </a:p>
          <a:p>
            <a:r>
              <a:rPr lang="en-US" altLang="zh-CN" sz="1400" dirty="0">
                <a:latin typeface="Courier New" pitchFamily="49" charset="0"/>
                <a:cs typeface="Courier New" pitchFamily="49" charset="0"/>
              </a:rPr>
              <a:t>        ___________________________________________;</a:t>
            </a:r>
          </a:p>
          <a:p>
            <a:r>
              <a:rPr lang="en-US" altLang="zh-CN" sz="1400" dirty="0">
                <a:latin typeface="Courier New" pitchFamily="49" charset="0"/>
                <a:cs typeface="Courier New" pitchFamily="49" charset="0"/>
              </a:rPr>
              <a:t>        return;</a:t>
            </a:r>
          </a:p>
          <a:p>
            <a:r>
              <a:rPr lang="en-US" altLang="zh-CN" sz="1400" dirty="0">
                <a:latin typeface="Courier New" pitchFamily="49" charset="0"/>
                <a:cs typeface="Courier New" pitchFamily="49" charset="0"/>
              </a:rPr>
              <a:t>    }</a:t>
            </a:r>
          </a:p>
          <a:p>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int</a:t>
            </a:r>
            <a:r>
              <a:rPr lang="en-US" altLang="zh-CN" sz="1400" dirty="0">
                <a:latin typeface="Courier New" pitchFamily="49" charset="0"/>
                <a:cs typeface="Courier New" pitchFamily="49" charset="0"/>
              </a:rPr>
              <a:t> mid = (tree[x].</a:t>
            </a:r>
            <a:r>
              <a:rPr lang="en-US" altLang="zh-CN" sz="1400" dirty="0" err="1">
                <a:latin typeface="Courier New" pitchFamily="49" charset="0"/>
                <a:cs typeface="Courier New" pitchFamily="49" charset="0"/>
              </a:rPr>
              <a:t>left+tree</a:t>
            </a:r>
            <a:r>
              <a:rPr lang="en-US" altLang="zh-CN" sz="1400" dirty="0">
                <a:latin typeface="Courier New" pitchFamily="49" charset="0"/>
                <a:cs typeface="Courier New" pitchFamily="49" charset="0"/>
              </a:rPr>
              <a:t>[x].right)&gt;&gt;1;</a:t>
            </a:r>
          </a:p>
          <a:p>
            <a:r>
              <a:rPr lang="en-US" altLang="zh-CN" sz="1400" dirty="0">
                <a:latin typeface="Courier New" pitchFamily="49" charset="0"/>
                <a:cs typeface="Courier New" pitchFamily="49" charset="0"/>
              </a:rPr>
              <a:t>    if (a&lt;=mid)</a:t>
            </a:r>
          </a:p>
          <a:p>
            <a:r>
              <a:rPr lang="en-US" altLang="zh-CN" sz="1400" dirty="0">
                <a:latin typeface="Courier New" pitchFamily="49" charset="0"/>
                <a:cs typeface="Courier New" pitchFamily="49" charset="0"/>
              </a:rPr>
              <a:t>        </a:t>
            </a:r>
            <a:r>
              <a:rPr lang="en-US" altLang="zh-CN" sz="1400">
                <a:latin typeface="Courier New" pitchFamily="49" charset="0"/>
                <a:cs typeface="Courier New" pitchFamily="49" charset="0"/>
              </a:rPr>
              <a:t>update(x&lt;&lt;1, </a:t>
            </a:r>
            <a:r>
              <a:rPr lang="en-US" altLang="zh-CN" sz="1400" dirty="0">
                <a:latin typeface="Courier New" pitchFamily="49" charset="0"/>
                <a:cs typeface="Courier New" pitchFamily="49" charset="0"/>
              </a:rPr>
              <a:t>a, b, </a:t>
            </a:r>
            <a:r>
              <a:rPr lang="en-US" altLang="zh-CN" sz="1400" dirty="0" err="1">
                <a:latin typeface="Courier New" pitchFamily="49" charset="0"/>
                <a:cs typeface="Courier New" pitchFamily="49" charset="0"/>
              </a:rPr>
              <a:t>num</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    if (mid&lt;b)</a:t>
            </a:r>
          </a:p>
          <a:p>
            <a:r>
              <a:rPr lang="en-US" altLang="zh-CN" sz="1400" dirty="0">
                <a:latin typeface="Courier New" pitchFamily="49" charset="0"/>
                <a:cs typeface="Courier New" pitchFamily="49" charset="0"/>
              </a:rPr>
              <a:t>        </a:t>
            </a:r>
            <a:r>
              <a:rPr lang="en-US" altLang="zh-CN" sz="1400">
                <a:latin typeface="Courier New" pitchFamily="49" charset="0"/>
                <a:cs typeface="Courier New" pitchFamily="49" charset="0"/>
              </a:rPr>
              <a:t>update(x&lt;&lt;1|1, </a:t>
            </a:r>
            <a:r>
              <a:rPr lang="en-US" altLang="zh-CN" sz="1400" dirty="0">
                <a:latin typeface="Courier New" pitchFamily="49" charset="0"/>
                <a:cs typeface="Courier New" pitchFamily="49" charset="0"/>
              </a:rPr>
              <a:t>a, b, </a:t>
            </a:r>
            <a:r>
              <a:rPr lang="en-US" altLang="zh-CN" sz="1400" dirty="0" err="1">
                <a:latin typeface="Courier New" pitchFamily="49" charset="0"/>
                <a:cs typeface="Courier New" pitchFamily="49" charset="0"/>
              </a:rPr>
              <a:t>num</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    _________________;</a:t>
            </a:r>
          </a:p>
          <a:p>
            <a:r>
              <a:rPr lang="en-US" altLang="zh-CN" sz="1400" dirty="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sp>
        <p:nvSpPr>
          <p:cNvPr id="10" name="矩形 9"/>
          <p:cNvSpPr/>
          <p:nvPr>
            <p:custDataLst>
              <p:tags r:id="rId1"/>
            </p:custDataLst>
          </p:nvPr>
        </p:nvSpPr>
        <p:spPr>
          <a:xfrm>
            <a:off x="1259632" y="4941168"/>
            <a:ext cx="2808312" cy="33855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sz="1600" b="1" dirty="0" err="1">
                <a:ln/>
                <a:solidFill>
                  <a:srgbClr val="FF0000"/>
                </a:solidFill>
              </a:rPr>
              <a:t>push_up</a:t>
            </a:r>
            <a:r>
              <a:rPr lang="en-US" altLang="zh-CN" sz="1600" b="1" dirty="0">
                <a:ln/>
                <a:solidFill>
                  <a:srgbClr val="FF0000"/>
                </a:solidFill>
              </a:rPr>
              <a:t>(x)</a:t>
            </a:r>
            <a:endParaRPr lang="zh-CN" altLang="en-US" sz="1600" b="1" dirty="0">
              <a:ln/>
              <a:solidFill>
                <a:srgbClr val="FF0000"/>
              </a:solidFill>
            </a:endParaRPr>
          </a:p>
        </p:txBody>
      </p:sp>
      <p:sp>
        <p:nvSpPr>
          <p:cNvPr id="7" name="矩形 6"/>
          <p:cNvSpPr/>
          <p:nvPr>
            <p:custDataLst>
              <p:tags r:id="rId2"/>
            </p:custDataLst>
          </p:nvPr>
        </p:nvSpPr>
        <p:spPr>
          <a:xfrm>
            <a:off x="1691680" y="3212976"/>
            <a:ext cx="6624736" cy="33855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sz="1600" b="1" dirty="0">
                <a:ln/>
                <a:solidFill>
                  <a:srgbClr val="FF0000"/>
                </a:solidFill>
              </a:rPr>
              <a:t>tree[x].sum += (tree[x].right-tree[x].left+1)*</a:t>
            </a:r>
            <a:r>
              <a:rPr lang="en-US" altLang="zh-CN" sz="1600" b="1" dirty="0" err="1">
                <a:ln/>
                <a:solidFill>
                  <a:srgbClr val="FF0000"/>
                </a:solidFill>
              </a:rPr>
              <a:t>num</a:t>
            </a:r>
            <a:endParaRPr lang="zh-CN" altLang="en-US" sz="1600" b="1" dirty="0">
              <a:ln/>
              <a:solidFill>
                <a:srgbClr val="FF0000"/>
              </a:solidFill>
            </a:endParaRPr>
          </a:p>
        </p:txBody>
      </p:sp>
      <p:pic>
        <p:nvPicPr>
          <p:cNvPr id="8" name="图片 7"/>
          <p:cNvPicPr>
            <a:picLocks noChangeAspect="1"/>
          </p:cNvPicPr>
          <p:nvPr/>
        </p:nvPicPr>
        <p:blipFill>
          <a:blip r:embed="rId4"/>
          <a:stretch>
            <a:fillRect/>
          </a:stretch>
        </p:blipFill>
        <p:spPr>
          <a:xfrm>
            <a:off x="5292080" y="4005064"/>
            <a:ext cx="3680409" cy="1656184"/>
          </a:xfrm>
          <a:prstGeom prst="rect">
            <a:avLst/>
          </a:prstGeom>
        </p:spPr>
      </p:pic>
      <p:sp>
        <p:nvSpPr>
          <p:cNvPr id="9" name="圆角矩形 8"/>
          <p:cNvSpPr/>
          <p:nvPr/>
        </p:nvSpPr>
        <p:spPr>
          <a:xfrm>
            <a:off x="755576" y="5589240"/>
            <a:ext cx="4104456"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找到</a:t>
            </a:r>
            <a:r>
              <a:rPr lang="en-US" altLang="zh-CN" dirty="0"/>
              <a:t>[</a:t>
            </a:r>
            <a:r>
              <a:rPr lang="en-US" altLang="zh-CN" dirty="0" err="1"/>
              <a:t>a,b</a:t>
            </a:r>
            <a:r>
              <a:rPr lang="en-US" altLang="zh-CN" dirty="0"/>
              <a:t>]</a:t>
            </a:r>
            <a:r>
              <a:rPr lang="zh-CN" altLang="en-US" dirty="0"/>
              <a:t>能全包含的区间就插入，而有交集的区间则进入该区间，去找能全包含的区间，然后插入。</a:t>
            </a:r>
            <a:endParaRPr lang="en-US" altLang="zh-CN" dirty="0"/>
          </a:p>
        </p:txBody>
      </p:sp>
    </p:spTree>
    <p:extLst>
      <p:ext uri="{BB962C8B-B14F-4D97-AF65-F5344CB8AC3E}">
        <p14:creationId xmlns:p14="http://schemas.microsoft.com/office/powerpoint/2010/main" val="122546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线段树的统计、查询</a:t>
            </a:r>
          </a:p>
        </p:txBody>
      </p:sp>
      <p:sp>
        <p:nvSpPr>
          <p:cNvPr id="3" name="内容占位符 2"/>
          <p:cNvSpPr>
            <a:spLocks noGrp="1"/>
          </p:cNvSpPr>
          <p:nvPr>
            <p:ph idx="1"/>
          </p:nvPr>
        </p:nvSpPr>
        <p:spPr/>
        <p:txBody>
          <a:bodyPr>
            <a:normAutofit/>
          </a:bodyPr>
          <a:lstStyle/>
          <a:p>
            <a:r>
              <a:rPr lang="zh-CN" altLang="en-US" sz="2000" dirty="0">
                <a:latin typeface="Courier New" pitchFamily="49" charset="0"/>
                <a:cs typeface="Courier New" pitchFamily="49" charset="0"/>
              </a:rPr>
              <a:t>查询一个区间内</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a,b</a:t>
            </a:r>
            <a:r>
              <a:rPr lang="en-US" altLang="zh-CN" sz="2000" dirty="0">
                <a:latin typeface="Courier New" pitchFamily="49" charset="0"/>
                <a:cs typeface="Courier New" pitchFamily="49" charset="0"/>
              </a:rPr>
              <a:t>]</a:t>
            </a:r>
            <a:r>
              <a:rPr lang="zh-CN" altLang="en-US" sz="2000" dirty="0">
                <a:latin typeface="Courier New" pitchFamily="49" charset="0"/>
                <a:cs typeface="Courier New" pitchFamily="49" charset="0"/>
              </a:rPr>
              <a:t>的和，从根结点开始找区段：</a:t>
            </a:r>
            <a:endParaRPr lang="en-US" altLang="zh-CN" sz="2000" dirty="0">
              <a:latin typeface="Courier New" pitchFamily="49" charset="0"/>
              <a:cs typeface="Courier New" pitchFamily="49" charset="0"/>
            </a:endParaRPr>
          </a:p>
          <a:p>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query(</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x, </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a, </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b)</a:t>
            </a:r>
          </a:p>
          <a:p>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    if ((a&lt;=tree[x].left) &amp;&amp; (tree[x].right&lt;=b))</a:t>
            </a:r>
          </a:p>
          <a:p>
            <a:r>
              <a:rPr lang="en-US" altLang="zh-CN" sz="1800" dirty="0">
                <a:latin typeface="Courier New" pitchFamily="49" charset="0"/>
                <a:cs typeface="Courier New" pitchFamily="49" charset="0"/>
              </a:rPr>
              <a:t>    {</a:t>
            </a:r>
          </a:p>
          <a:p>
            <a:r>
              <a:rPr lang="en-US" altLang="zh-CN" sz="1800" dirty="0">
                <a:latin typeface="Courier New" pitchFamily="49" charset="0"/>
                <a:cs typeface="Courier New" pitchFamily="49" charset="0"/>
              </a:rPr>
              <a:t>        return tree[x].sum;</a:t>
            </a:r>
          </a:p>
          <a:p>
            <a:r>
              <a:rPr lang="en-US" altLang="zh-CN" sz="1800" dirty="0">
                <a:latin typeface="Courier New" pitchFamily="49" charset="0"/>
                <a:cs typeface="Courier New" pitchFamily="49" charset="0"/>
              </a:rPr>
              <a:t>    }</a:t>
            </a:r>
          </a:p>
          <a:p>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mid = (tree[x].</a:t>
            </a:r>
            <a:r>
              <a:rPr lang="en-US" altLang="zh-CN" sz="1800" dirty="0" err="1">
                <a:latin typeface="Courier New" pitchFamily="49" charset="0"/>
                <a:cs typeface="Courier New" pitchFamily="49" charset="0"/>
              </a:rPr>
              <a:t>left+tree</a:t>
            </a:r>
            <a:r>
              <a:rPr lang="en-US" altLang="zh-CN" sz="1800" dirty="0">
                <a:latin typeface="Courier New" pitchFamily="49" charset="0"/>
                <a:cs typeface="Courier New" pitchFamily="49" charset="0"/>
              </a:rPr>
              <a:t>[x].right)&gt;&gt;1;</a:t>
            </a:r>
          </a:p>
          <a:p>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result = 0;</a:t>
            </a:r>
          </a:p>
          <a:p>
            <a:r>
              <a:rPr lang="en-US" altLang="zh-CN" sz="1800" dirty="0">
                <a:latin typeface="Courier New" pitchFamily="49" charset="0"/>
                <a:cs typeface="Courier New" pitchFamily="49" charset="0"/>
              </a:rPr>
              <a:t>    if (a&lt;=mid)</a:t>
            </a:r>
          </a:p>
          <a:p>
            <a:r>
              <a:rPr lang="en-US" altLang="zh-CN" sz="1800" dirty="0">
                <a:latin typeface="Courier New" pitchFamily="49" charset="0"/>
                <a:cs typeface="Courier New" pitchFamily="49" charset="0"/>
              </a:rPr>
              <a:t>        _____________________________;</a:t>
            </a:r>
          </a:p>
          <a:p>
            <a:r>
              <a:rPr lang="en-US" altLang="zh-CN" sz="1800" dirty="0">
                <a:latin typeface="Courier New" pitchFamily="49" charset="0"/>
                <a:cs typeface="Courier New" pitchFamily="49" charset="0"/>
              </a:rPr>
              <a:t>    if (mid&lt;b)</a:t>
            </a:r>
          </a:p>
          <a:p>
            <a:r>
              <a:rPr lang="en-US" altLang="zh-CN" sz="1800" dirty="0">
                <a:latin typeface="Courier New" pitchFamily="49" charset="0"/>
                <a:cs typeface="Courier New" pitchFamily="49" charset="0"/>
              </a:rPr>
              <a:t>        _____________________________;</a:t>
            </a:r>
          </a:p>
          <a:p>
            <a:r>
              <a:rPr lang="en-US" altLang="zh-CN" sz="1800" dirty="0">
                <a:latin typeface="Courier New" pitchFamily="49" charset="0"/>
                <a:cs typeface="Courier New" pitchFamily="49" charset="0"/>
              </a:rPr>
              <a:t>    return result;</a:t>
            </a:r>
          </a:p>
          <a:p>
            <a:r>
              <a:rPr lang="en-US" altLang="zh-CN" sz="1800" dirty="0">
                <a:latin typeface="Courier New" pitchFamily="49" charset="0"/>
                <a:cs typeface="Courier New" pitchFamily="49" charset="0"/>
              </a:rPr>
              <a:t>}</a:t>
            </a:r>
            <a:endParaRPr lang="en-US" altLang="zh-CN" sz="2000" dirty="0">
              <a:latin typeface="Courier New" pitchFamily="49" charset="0"/>
              <a:cs typeface="Courier New" pitchFamily="49" charset="0"/>
            </a:endParaRPr>
          </a:p>
        </p:txBody>
      </p:sp>
      <p:sp>
        <p:nvSpPr>
          <p:cNvPr id="5" name="矩形 4"/>
          <p:cNvSpPr/>
          <p:nvPr>
            <p:custDataLst>
              <p:tags r:id="rId1"/>
            </p:custDataLst>
          </p:nvPr>
        </p:nvSpPr>
        <p:spPr>
          <a:xfrm>
            <a:off x="1979712" y="4581128"/>
            <a:ext cx="4320480" cy="36933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b="1" dirty="0">
                <a:ln/>
                <a:solidFill>
                  <a:srgbClr val="FF0000"/>
                </a:solidFill>
              </a:rPr>
              <a:t>result += </a:t>
            </a:r>
            <a:r>
              <a:rPr lang="en-US" altLang="zh-CN" b="1">
                <a:ln/>
                <a:solidFill>
                  <a:srgbClr val="FF0000"/>
                </a:solidFill>
              </a:rPr>
              <a:t>query(x&lt;&lt;1, </a:t>
            </a:r>
            <a:r>
              <a:rPr lang="en-US" altLang="zh-CN" b="1" dirty="0">
                <a:ln/>
                <a:solidFill>
                  <a:srgbClr val="FF0000"/>
                </a:solidFill>
              </a:rPr>
              <a:t>a, b)</a:t>
            </a:r>
            <a:endParaRPr lang="zh-CN" altLang="en-US" b="1" dirty="0">
              <a:ln/>
              <a:solidFill>
                <a:srgbClr val="FF0000"/>
              </a:solidFill>
            </a:endParaRPr>
          </a:p>
        </p:txBody>
      </p:sp>
      <p:sp>
        <p:nvSpPr>
          <p:cNvPr id="6" name="矩形 5"/>
          <p:cNvSpPr/>
          <p:nvPr>
            <p:custDataLst>
              <p:tags r:id="rId2"/>
            </p:custDataLst>
          </p:nvPr>
        </p:nvSpPr>
        <p:spPr>
          <a:xfrm>
            <a:off x="1979712" y="5085184"/>
            <a:ext cx="4464496" cy="36933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b="1" dirty="0">
                <a:ln/>
                <a:solidFill>
                  <a:srgbClr val="FF0000"/>
                </a:solidFill>
              </a:rPr>
              <a:t>result += </a:t>
            </a:r>
            <a:r>
              <a:rPr lang="en-US" altLang="zh-CN" b="1">
                <a:ln/>
                <a:solidFill>
                  <a:srgbClr val="FF0000"/>
                </a:solidFill>
              </a:rPr>
              <a:t>query(x&lt;&lt;1|1</a:t>
            </a:r>
            <a:r>
              <a:rPr lang="en-US" altLang="zh-CN" b="1" dirty="0">
                <a:ln/>
                <a:solidFill>
                  <a:srgbClr val="FF0000"/>
                </a:solidFill>
              </a:rPr>
              <a:t>, a, b)</a:t>
            </a:r>
            <a:endParaRPr lang="zh-CN" altLang="en-US" b="1" dirty="0">
              <a:ln/>
              <a:solidFill>
                <a:srgbClr val="FF0000"/>
              </a:solidFill>
            </a:endParaRPr>
          </a:p>
        </p:txBody>
      </p:sp>
      <p:sp>
        <p:nvSpPr>
          <p:cNvPr id="7" name="圆角矩形 6"/>
          <p:cNvSpPr/>
          <p:nvPr/>
        </p:nvSpPr>
        <p:spPr>
          <a:xfrm>
            <a:off x="4499992" y="5517232"/>
            <a:ext cx="4464496" cy="126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找到</a:t>
            </a:r>
            <a:r>
              <a:rPr lang="en-US" altLang="zh-CN" dirty="0"/>
              <a:t>[</a:t>
            </a:r>
            <a:r>
              <a:rPr lang="en-US" altLang="zh-CN" dirty="0" err="1"/>
              <a:t>a,b</a:t>
            </a:r>
            <a:r>
              <a:rPr lang="en-US" altLang="zh-CN" dirty="0"/>
              <a:t>]</a:t>
            </a:r>
            <a:r>
              <a:rPr lang="zh-CN" altLang="en-US" dirty="0"/>
              <a:t>能全包含的区间则返回该区间的值。而有交集的区间则先进入该区间找到能全包含的区间，再返回该区间的值，最后返回值应该是左右有交集区间之和。</a:t>
            </a:r>
            <a:endParaRPr lang="en-US" altLang="zh-CN" dirty="0"/>
          </a:p>
        </p:txBody>
      </p:sp>
    </p:spTree>
    <p:extLst>
      <p:ext uri="{BB962C8B-B14F-4D97-AF65-F5344CB8AC3E}">
        <p14:creationId xmlns:p14="http://schemas.microsoft.com/office/powerpoint/2010/main" val="390118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en-US" dirty="0"/>
              <a:t>线段树的改进</a:t>
            </a:r>
          </a:p>
        </p:txBody>
      </p:sp>
      <p:sp>
        <p:nvSpPr>
          <p:cNvPr id="3" name="内容占位符 2"/>
          <p:cNvSpPr>
            <a:spLocks noGrp="1"/>
          </p:cNvSpPr>
          <p:nvPr>
            <p:ph idx="1"/>
          </p:nvPr>
        </p:nvSpPr>
        <p:spPr/>
        <p:txBody>
          <a:bodyPr>
            <a:normAutofit/>
          </a:bodyPr>
          <a:lstStyle/>
          <a:p>
            <a:r>
              <a:rPr lang="zh-CN" altLang="en-US" sz="2000" dirty="0"/>
              <a:t>假设已插入线段</a:t>
            </a:r>
            <a:r>
              <a:rPr lang="en-US" altLang="zh-CN" sz="2000" dirty="0"/>
              <a:t>[6,8]</a:t>
            </a:r>
            <a:r>
              <a:rPr lang="zh-CN" altLang="en-US" sz="2000" dirty="0"/>
              <a:t>，能正确查询线段</a:t>
            </a:r>
            <a:r>
              <a:rPr lang="en-US" altLang="zh-CN" sz="2000" dirty="0"/>
              <a:t>[6,7]</a:t>
            </a:r>
            <a:r>
              <a:rPr lang="zh-CN" altLang="en-US" sz="2000" dirty="0"/>
              <a:t>的值吗？</a:t>
            </a:r>
            <a:endParaRPr lang="en-US" altLang="zh-CN" sz="2000" dirty="0"/>
          </a:p>
          <a:p>
            <a:r>
              <a:rPr lang="zh-CN" altLang="en-US" sz="2000" dirty="0"/>
              <a:t>假设已插入线段</a:t>
            </a:r>
            <a:r>
              <a:rPr lang="en-US" altLang="zh-CN" sz="2000" dirty="0"/>
              <a:t>[1,5]</a:t>
            </a:r>
            <a:r>
              <a:rPr lang="zh-CN" altLang="en-US" sz="2000" dirty="0"/>
              <a:t>，再插入线段</a:t>
            </a:r>
            <a:r>
              <a:rPr lang="en-US" altLang="zh-CN" sz="2000" dirty="0"/>
              <a:t>[1,2]</a:t>
            </a:r>
            <a:r>
              <a:rPr lang="zh-CN" altLang="en-US" sz="2000" dirty="0"/>
              <a:t>，能正确更新</a:t>
            </a:r>
            <a:r>
              <a:rPr lang="en-US" altLang="zh-CN" sz="2000" dirty="0"/>
              <a:t>[1,5]</a:t>
            </a:r>
            <a:r>
              <a:rPr lang="zh-CN" altLang="en-US" sz="2000" dirty="0"/>
              <a:t>吗？</a:t>
            </a:r>
            <a:endParaRPr lang="en-US" altLang="zh-CN" sz="2000" dirty="0"/>
          </a:p>
          <a:p>
            <a:r>
              <a:rPr lang="en-US" altLang="zh-CN" sz="2000" dirty="0">
                <a:solidFill>
                  <a:srgbClr val="FF0000"/>
                </a:solidFill>
              </a:rPr>
              <a:t>Lazy-tag</a:t>
            </a:r>
            <a:r>
              <a:rPr lang="zh-CN" altLang="en-US" sz="2000" dirty="0"/>
              <a:t>：</a:t>
            </a:r>
            <a:endParaRPr lang="en-US" altLang="zh-CN" sz="2000" dirty="0"/>
          </a:p>
          <a:p>
            <a:pPr lvl="1"/>
            <a:r>
              <a:rPr lang="zh-CN" altLang="en-US" sz="1600" dirty="0"/>
              <a:t>延后更新、延后标记</a:t>
            </a:r>
            <a:endParaRPr lang="en-US" altLang="zh-CN" sz="1600" dirty="0"/>
          </a:p>
          <a:p>
            <a:pPr lvl="1"/>
            <a:r>
              <a:rPr lang="zh-CN" altLang="en-US" sz="1600" dirty="0"/>
              <a:t>为每个结点增加标记域（</a:t>
            </a:r>
            <a:r>
              <a:rPr lang="en-US" altLang="zh-CN" sz="1600" dirty="0"/>
              <a:t>tag</a:t>
            </a:r>
            <a:r>
              <a:rPr lang="zh-CN" altLang="en-US" sz="1600" dirty="0"/>
              <a:t>）</a:t>
            </a:r>
          </a:p>
          <a:p>
            <a:pPr lvl="1"/>
            <a:r>
              <a:rPr lang="zh-CN" altLang="en-US" sz="1600" dirty="0"/>
              <a:t>假设已插入线段</a:t>
            </a:r>
            <a:r>
              <a:rPr lang="en-US" altLang="zh-CN" sz="1600" dirty="0"/>
              <a:t>[6,8]</a:t>
            </a:r>
            <a:r>
              <a:rPr lang="zh-CN" altLang="en-US" sz="1600" dirty="0"/>
              <a:t>，表示以</a:t>
            </a:r>
            <a:r>
              <a:rPr lang="en-US" altLang="zh-CN" sz="1600" dirty="0"/>
              <a:t>[6,8]</a:t>
            </a:r>
            <a:r>
              <a:rPr lang="zh-CN" altLang="en-US" sz="1600" dirty="0"/>
              <a:t>为根的整棵线段树都已插入新值（但是实际上查询</a:t>
            </a:r>
            <a:r>
              <a:rPr lang="en-US" altLang="zh-CN" sz="1600" dirty="0"/>
              <a:t>[6,7]</a:t>
            </a:r>
            <a:r>
              <a:rPr lang="zh-CN" altLang="en-US" sz="1600" dirty="0"/>
              <a:t>、</a:t>
            </a:r>
            <a:r>
              <a:rPr lang="en-US" altLang="zh-CN" sz="1600" dirty="0"/>
              <a:t>[8,8]</a:t>
            </a:r>
            <a:r>
              <a:rPr lang="zh-CN" altLang="en-US" sz="1600" dirty="0"/>
              <a:t>等子树时，都还没有新值），这时候不必为</a:t>
            </a:r>
            <a:r>
              <a:rPr lang="en-US" altLang="zh-CN" sz="1600" dirty="0"/>
              <a:t>[6,8]</a:t>
            </a:r>
            <a:r>
              <a:rPr lang="zh-CN" altLang="en-US" sz="1600" dirty="0"/>
              <a:t>的每棵子树插入新值，而是保持“</a:t>
            </a:r>
            <a:r>
              <a:rPr lang="en-US" altLang="zh-CN" sz="1600" dirty="0"/>
              <a:t>Lazy</a:t>
            </a:r>
            <a:r>
              <a:rPr lang="zh-CN" altLang="en-US" sz="1600" dirty="0"/>
              <a:t>”的思想，仅在</a:t>
            </a:r>
            <a:r>
              <a:rPr lang="en-US" altLang="zh-CN" sz="1600" dirty="0"/>
              <a:t>[6,8]</a:t>
            </a:r>
            <a:r>
              <a:rPr lang="zh-CN" altLang="en-US" sz="1600" dirty="0"/>
              <a:t>结点处设立标记位，后面一旦要查询或更新它的子树时，必然要经过</a:t>
            </a:r>
            <a:r>
              <a:rPr lang="en-US" altLang="zh-CN" sz="1600" dirty="0"/>
              <a:t>[6,8]</a:t>
            </a:r>
            <a:r>
              <a:rPr lang="zh-CN" altLang="en-US" sz="1600" dirty="0"/>
              <a:t>，这时候根据</a:t>
            </a:r>
            <a:r>
              <a:rPr lang="en-US" altLang="zh-CN" sz="1600" dirty="0"/>
              <a:t>tag</a:t>
            </a:r>
            <a:r>
              <a:rPr lang="zh-CN" altLang="en-US" sz="1600" dirty="0"/>
              <a:t>的标记，把标记位传递下去。</a:t>
            </a:r>
            <a:endParaRPr lang="en-US" altLang="zh-CN" sz="1600" dirty="0"/>
          </a:p>
          <a:p>
            <a:r>
              <a:rPr lang="zh-CN" altLang="en-US" sz="2000" dirty="0"/>
              <a:t>算法：</a:t>
            </a:r>
            <a:endParaRPr lang="en-US" altLang="zh-CN" sz="2000" dirty="0"/>
          </a:p>
          <a:p>
            <a:pPr lvl="1"/>
            <a:r>
              <a:rPr lang="zh-CN" altLang="en-US" sz="1600" dirty="0"/>
              <a:t>更新父亲结点后，设立标记位</a:t>
            </a:r>
            <a:r>
              <a:rPr lang="en-US" altLang="zh-CN" sz="1600" dirty="0"/>
              <a:t>tag</a:t>
            </a:r>
          </a:p>
          <a:p>
            <a:pPr lvl="1"/>
            <a:r>
              <a:rPr lang="zh-CN" altLang="en-US" sz="1600" dirty="0"/>
              <a:t>每次访问一条线段时，若其</a:t>
            </a:r>
            <a:r>
              <a:rPr lang="en-US" altLang="zh-CN" sz="1600" dirty="0"/>
              <a:t>tag&gt;0</a:t>
            </a:r>
            <a:r>
              <a:rPr lang="zh-CN" altLang="en-US" sz="1600" dirty="0"/>
              <a:t>，则：</a:t>
            </a:r>
            <a:endParaRPr lang="en-US" altLang="zh-CN" sz="1600" dirty="0"/>
          </a:p>
          <a:p>
            <a:pPr lvl="2"/>
            <a:r>
              <a:rPr lang="zh-CN" altLang="en-US" sz="1200" dirty="0"/>
              <a:t>将其标记位</a:t>
            </a:r>
            <a:r>
              <a:rPr lang="en-US" altLang="zh-CN" sz="1200" dirty="0"/>
              <a:t>tag</a:t>
            </a:r>
            <a:r>
              <a:rPr lang="zh-CN" altLang="en-US" sz="1200" dirty="0"/>
              <a:t>的值传递给左右儿子</a:t>
            </a:r>
            <a:endParaRPr lang="en-US" altLang="zh-CN" sz="1200" dirty="0"/>
          </a:p>
          <a:p>
            <a:pPr lvl="2"/>
            <a:r>
              <a:rPr lang="zh-CN" altLang="en-US" sz="1200" dirty="0"/>
              <a:t>根据</a:t>
            </a:r>
            <a:r>
              <a:rPr lang="en-US" altLang="zh-CN" sz="1200" dirty="0"/>
              <a:t>tag</a:t>
            </a:r>
            <a:r>
              <a:rPr lang="zh-CN" altLang="en-US" sz="1200" dirty="0"/>
              <a:t>的值，重新计算左右儿子的值</a:t>
            </a:r>
            <a:endParaRPr lang="en-US" altLang="zh-CN" sz="1200" dirty="0"/>
          </a:p>
          <a:p>
            <a:pPr lvl="2"/>
            <a:r>
              <a:rPr lang="zh-CN" altLang="en-US" sz="1200" dirty="0"/>
              <a:t>去除自己的标记位</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4581128"/>
            <a:ext cx="4353793" cy="2165278"/>
          </a:xfrm>
          <a:prstGeom prst="rect">
            <a:avLst/>
          </a:prstGeom>
        </p:spPr>
      </p:pic>
    </p:spTree>
    <p:extLst>
      <p:ext uri="{BB962C8B-B14F-4D97-AF65-F5344CB8AC3E}">
        <p14:creationId xmlns:p14="http://schemas.microsoft.com/office/powerpoint/2010/main" val="403178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up)">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up)">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up)">
                                      <p:cBhvr>
                                        <p:cTn id="35" dur="500"/>
                                        <p:tgtEl>
                                          <p:spTgt spid="3">
                                            <p:txEl>
                                              <p:pRg st="6" end="6"/>
                                            </p:txEl>
                                          </p:spTgt>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up)">
                                      <p:cBhvr>
                                        <p:cTn id="39" dur="500"/>
                                        <p:tgtEl>
                                          <p:spTgt spid="3">
                                            <p:txEl>
                                              <p:pRg st="7" end="7"/>
                                            </p:txEl>
                                          </p:spTgt>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up)">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wipe(up)">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wipe(up)">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wipe(up)">
                                      <p:cBhvr>
                                        <p:cTn id="5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en-US" dirty="0"/>
              <a:t>线段树的改进</a:t>
            </a:r>
          </a:p>
        </p:txBody>
      </p:sp>
      <p:sp>
        <p:nvSpPr>
          <p:cNvPr id="3" name="内容占位符 2"/>
          <p:cNvSpPr>
            <a:spLocks noGrp="1"/>
          </p:cNvSpPr>
          <p:nvPr>
            <p:ph idx="1"/>
          </p:nvPr>
        </p:nvSpPr>
        <p:spPr>
          <a:xfrm>
            <a:off x="457200" y="1628800"/>
            <a:ext cx="8229600" cy="5112567"/>
          </a:xfrm>
        </p:spPr>
        <p:txBody>
          <a:bodyPr>
            <a:noAutofit/>
          </a:bodyPr>
          <a:lstStyle/>
          <a:p>
            <a:r>
              <a:rPr lang="zh-CN" altLang="en-US" sz="1800" dirty="0"/>
              <a:t>访问线段</a:t>
            </a:r>
            <a:r>
              <a:rPr lang="en-US" altLang="zh-CN" sz="1800" dirty="0"/>
              <a:t>[</a:t>
            </a:r>
            <a:r>
              <a:rPr lang="en-US" altLang="zh-CN" sz="1800" dirty="0" err="1"/>
              <a:t>a,b</a:t>
            </a:r>
            <a:r>
              <a:rPr lang="en-US" altLang="zh-CN" sz="1800" dirty="0"/>
              <a:t>]</a:t>
            </a:r>
            <a:r>
              <a:rPr lang="zh-CN" altLang="en-US" sz="1800" dirty="0"/>
              <a:t>时，检查是否有</a:t>
            </a:r>
            <a:r>
              <a:rPr lang="en-US" altLang="zh-CN" sz="1800" dirty="0"/>
              <a:t>tag</a:t>
            </a:r>
            <a:r>
              <a:rPr lang="zh-CN" altLang="en-US" sz="1800" dirty="0"/>
              <a:t>标记，若是，则调用</a:t>
            </a:r>
            <a:r>
              <a:rPr lang="en-US" altLang="zh-CN" sz="1800" dirty="0" err="1"/>
              <a:t>push_down</a:t>
            </a:r>
            <a:r>
              <a:rPr lang="zh-CN" altLang="en-US" sz="1800" dirty="0"/>
              <a:t>过程：</a:t>
            </a:r>
            <a:endParaRPr lang="en-US" altLang="zh-CN" sz="1400" dirty="0"/>
          </a:p>
          <a:p>
            <a:pPr lvl="1"/>
            <a:r>
              <a:rPr lang="en-US" altLang="zh-CN" sz="1100" dirty="0">
                <a:latin typeface="Courier New" pitchFamily="49" charset="0"/>
                <a:cs typeface="Courier New" pitchFamily="49" charset="0"/>
              </a:rPr>
              <a:t>void </a:t>
            </a:r>
            <a:r>
              <a:rPr lang="en-US" altLang="zh-CN" sz="1100" dirty="0" err="1">
                <a:latin typeface="Courier New" pitchFamily="49" charset="0"/>
                <a:cs typeface="Courier New" pitchFamily="49" charset="0"/>
              </a:rPr>
              <a:t>push_down</a:t>
            </a:r>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int</a:t>
            </a:r>
            <a:r>
              <a:rPr lang="en-US" altLang="zh-CN" sz="1100" dirty="0">
                <a:latin typeface="Courier New" pitchFamily="49" charset="0"/>
                <a:cs typeface="Courier New" pitchFamily="49" charset="0"/>
              </a:rPr>
              <a:t> x) //x</a:t>
            </a:r>
            <a:r>
              <a:rPr lang="zh-CN" altLang="en-US" sz="1100" dirty="0">
                <a:latin typeface="Courier New" pitchFamily="49" charset="0"/>
                <a:cs typeface="Courier New" pitchFamily="49" charset="0"/>
              </a:rPr>
              <a:t>表示线段</a:t>
            </a:r>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a,b</a:t>
            </a:r>
            <a:r>
              <a:rPr lang="en-US" altLang="zh-CN" sz="1100" dirty="0">
                <a:latin typeface="Courier New" pitchFamily="49" charset="0"/>
                <a:cs typeface="Courier New" pitchFamily="49" charset="0"/>
              </a:rPr>
              <a:t>]</a:t>
            </a:r>
            <a:r>
              <a:rPr lang="zh-CN" altLang="en-US" sz="1100" dirty="0">
                <a:latin typeface="Courier New" pitchFamily="49" charset="0"/>
                <a:cs typeface="Courier New" pitchFamily="49" charset="0"/>
              </a:rPr>
              <a:t>所在结点的序号</a:t>
            </a:r>
            <a:endParaRPr lang="en-US" altLang="zh-CN" sz="1100" dirty="0">
              <a:latin typeface="Courier New" pitchFamily="49" charset="0"/>
              <a:cs typeface="Courier New" pitchFamily="49" charset="0"/>
            </a:endParaRPr>
          </a:p>
          <a:p>
            <a:pPr lvl="1"/>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int</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lson</a:t>
            </a:r>
            <a:r>
              <a:rPr lang="en-US" altLang="zh-CN" sz="1100" dirty="0">
                <a:latin typeface="Courier New" pitchFamily="49" charset="0"/>
                <a:cs typeface="Courier New" pitchFamily="49" charset="0"/>
              </a:rPr>
              <a:t> = x&lt;&lt;1, </a:t>
            </a:r>
            <a:r>
              <a:rPr lang="en-US" altLang="zh-CN" sz="1100" dirty="0" err="1">
                <a:latin typeface="Courier New" pitchFamily="49" charset="0"/>
                <a:cs typeface="Courier New" pitchFamily="49" charset="0"/>
              </a:rPr>
              <a:t>rson</a:t>
            </a:r>
            <a:r>
              <a:rPr lang="en-US" altLang="zh-CN" sz="1100" dirty="0">
                <a:latin typeface="Courier New" pitchFamily="49" charset="0"/>
                <a:cs typeface="Courier New" pitchFamily="49" charset="0"/>
              </a:rPr>
              <a:t> </a:t>
            </a:r>
            <a:r>
              <a:rPr lang="en-US" altLang="zh-CN" sz="1100">
                <a:latin typeface="Courier New" pitchFamily="49" charset="0"/>
                <a:cs typeface="Courier New" pitchFamily="49" charset="0"/>
              </a:rPr>
              <a:t>= x&lt;&lt;</a:t>
            </a:r>
            <a:r>
              <a:rPr lang="en-US" altLang="zh-CN" sz="1100" dirty="0">
                <a:latin typeface="Courier New" pitchFamily="49" charset="0"/>
                <a:cs typeface="Courier New" pitchFamily="49" charset="0"/>
              </a:rPr>
              <a:t>1|1;</a:t>
            </a:r>
          </a:p>
          <a:p>
            <a:pPr lvl="1"/>
            <a:r>
              <a:rPr lang="en-US" altLang="zh-CN" sz="1100" dirty="0">
                <a:latin typeface="Courier New" pitchFamily="49" charset="0"/>
                <a:cs typeface="Courier New" pitchFamily="49" charset="0"/>
              </a:rPr>
              <a:t>  tree[</a:t>
            </a:r>
            <a:r>
              <a:rPr lang="en-US" altLang="zh-CN" sz="1100" dirty="0" err="1">
                <a:latin typeface="Courier New" pitchFamily="49" charset="0"/>
                <a:cs typeface="Courier New" pitchFamily="49" charset="0"/>
              </a:rPr>
              <a:t>lson</a:t>
            </a:r>
            <a:r>
              <a:rPr lang="en-US" altLang="zh-CN" sz="1100" dirty="0">
                <a:latin typeface="Courier New" pitchFamily="49" charset="0"/>
                <a:cs typeface="Courier New" pitchFamily="49" charset="0"/>
              </a:rPr>
              <a:t>].tag = tree[</a:t>
            </a:r>
            <a:r>
              <a:rPr lang="en-US" altLang="zh-CN" sz="1100" dirty="0" err="1">
                <a:latin typeface="Courier New" pitchFamily="49" charset="0"/>
                <a:cs typeface="Courier New" pitchFamily="49" charset="0"/>
              </a:rPr>
              <a:t>rson</a:t>
            </a:r>
            <a:r>
              <a:rPr lang="en-US" altLang="zh-CN" sz="1100" dirty="0">
                <a:latin typeface="Courier New" pitchFamily="49" charset="0"/>
                <a:cs typeface="Courier New" pitchFamily="49" charset="0"/>
              </a:rPr>
              <a:t>].tag = tree[x].tag;</a:t>
            </a:r>
          </a:p>
          <a:p>
            <a:pPr lvl="1"/>
            <a:r>
              <a:rPr lang="en-US" altLang="zh-CN" sz="1100" dirty="0">
                <a:latin typeface="Courier New" pitchFamily="49" charset="0"/>
                <a:cs typeface="Courier New" pitchFamily="49" charset="0"/>
              </a:rPr>
              <a:t>  tree[</a:t>
            </a:r>
            <a:r>
              <a:rPr lang="en-US" altLang="zh-CN" sz="1100" dirty="0" err="1">
                <a:latin typeface="Courier New" pitchFamily="49" charset="0"/>
                <a:cs typeface="Courier New" pitchFamily="49" charset="0"/>
              </a:rPr>
              <a:t>lson</a:t>
            </a:r>
            <a:r>
              <a:rPr lang="en-US" altLang="zh-CN" sz="1100" dirty="0">
                <a:latin typeface="Courier New" pitchFamily="49" charset="0"/>
                <a:cs typeface="Courier New" pitchFamily="49" charset="0"/>
              </a:rPr>
              <a:t>].sum = …;//</a:t>
            </a:r>
            <a:r>
              <a:rPr lang="zh-CN" altLang="en-US" sz="1100" dirty="0">
                <a:latin typeface="Courier New" pitchFamily="49" charset="0"/>
                <a:cs typeface="Courier New" pitchFamily="49" charset="0"/>
              </a:rPr>
              <a:t>根据实际情况重新计算</a:t>
            </a:r>
            <a:endParaRPr lang="en-US" altLang="zh-CN" sz="1100" dirty="0">
              <a:latin typeface="Courier New" pitchFamily="49" charset="0"/>
              <a:cs typeface="Courier New" pitchFamily="49" charset="0"/>
            </a:endParaRPr>
          </a:p>
          <a:p>
            <a:pPr lvl="1"/>
            <a:r>
              <a:rPr lang="en-US" altLang="zh-CN" sz="1100" dirty="0">
                <a:latin typeface="Courier New" pitchFamily="49" charset="0"/>
                <a:cs typeface="Courier New" pitchFamily="49" charset="0"/>
              </a:rPr>
              <a:t>  tree[</a:t>
            </a:r>
            <a:r>
              <a:rPr lang="en-US" altLang="zh-CN" sz="1100" dirty="0" err="1">
                <a:latin typeface="Courier New" pitchFamily="49" charset="0"/>
                <a:cs typeface="Courier New" pitchFamily="49" charset="0"/>
              </a:rPr>
              <a:t>rson</a:t>
            </a:r>
            <a:r>
              <a:rPr lang="en-US" altLang="zh-CN" sz="1100" dirty="0">
                <a:latin typeface="Courier New" pitchFamily="49" charset="0"/>
                <a:cs typeface="Courier New" pitchFamily="49" charset="0"/>
              </a:rPr>
              <a:t>].sum = …;</a:t>
            </a:r>
          </a:p>
          <a:p>
            <a:pPr lvl="1"/>
            <a:r>
              <a:rPr lang="en-US" altLang="zh-CN" sz="1100" dirty="0">
                <a:latin typeface="Courier New" pitchFamily="49" charset="0"/>
                <a:cs typeface="Courier New" pitchFamily="49" charset="0"/>
              </a:rPr>
              <a:t>  tree[x].tag = 0;</a:t>
            </a:r>
          </a:p>
          <a:p>
            <a:r>
              <a:rPr lang="zh-CN" altLang="en-US" sz="1800" dirty="0"/>
              <a:t>插入过程：</a:t>
            </a:r>
            <a:endParaRPr lang="en-US" altLang="zh-CN" sz="1800" dirty="0"/>
          </a:p>
          <a:p>
            <a:pPr lvl="1"/>
            <a:r>
              <a:rPr lang="zh-CN" altLang="en-US" sz="1400" dirty="0"/>
              <a:t>若该线段被完全覆盖，则插入或更新成新值，并退出过程。</a:t>
            </a:r>
          </a:p>
          <a:p>
            <a:pPr lvl="1"/>
            <a:r>
              <a:rPr lang="zh-CN" altLang="en-US" sz="1400" dirty="0"/>
              <a:t>若该线段有标记位，则调用</a:t>
            </a:r>
            <a:r>
              <a:rPr lang="en-US" altLang="zh-CN" sz="1400" dirty="0" err="1"/>
              <a:t>push_down</a:t>
            </a:r>
            <a:r>
              <a:rPr lang="zh-CN" altLang="en-US" sz="1400" dirty="0"/>
              <a:t>。</a:t>
            </a:r>
          </a:p>
          <a:p>
            <a:pPr lvl="1"/>
            <a:r>
              <a:rPr lang="zh-CN" altLang="en-US" sz="1400" dirty="0"/>
              <a:t>若该线段与左半截有交集，则调用左儿子的插入过程。</a:t>
            </a:r>
          </a:p>
          <a:p>
            <a:pPr lvl="1"/>
            <a:r>
              <a:rPr lang="zh-CN" altLang="en-US" sz="1400" dirty="0"/>
              <a:t>若该线段与左半截有交集，则调用左儿子的插入过程。</a:t>
            </a:r>
            <a:endParaRPr lang="en-US" altLang="zh-CN" sz="1400" dirty="0"/>
          </a:p>
          <a:p>
            <a:pPr lvl="1"/>
            <a:r>
              <a:rPr lang="zh-CN" altLang="en-US" sz="1400" dirty="0"/>
              <a:t>将左右儿子的值重新更新到该线段上。</a:t>
            </a:r>
          </a:p>
          <a:p>
            <a:r>
              <a:rPr lang="zh-CN" altLang="en-US" sz="1800" dirty="0"/>
              <a:t>查询过程：</a:t>
            </a:r>
            <a:endParaRPr lang="en-US" altLang="zh-CN" sz="1800" dirty="0"/>
          </a:p>
          <a:p>
            <a:pPr lvl="1"/>
            <a:r>
              <a:rPr lang="zh-CN" altLang="en-US" sz="1400" dirty="0"/>
              <a:t>若该线段被完全覆盖，则返回该线段的值，并退出过程。</a:t>
            </a:r>
          </a:p>
          <a:p>
            <a:pPr lvl="1"/>
            <a:r>
              <a:rPr lang="zh-CN" altLang="en-US" sz="1400" dirty="0"/>
              <a:t>若该线段有标记位，则调用</a:t>
            </a:r>
            <a:r>
              <a:rPr lang="en-US" altLang="zh-CN" sz="1400" dirty="0" err="1"/>
              <a:t>push_down</a:t>
            </a:r>
            <a:r>
              <a:rPr lang="zh-CN" altLang="en-US" sz="1400" dirty="0"/>
              <a:t>。</a:t>
            </a:r>
          </a:p>
          <a:p>
            <a:pPr lvl="1"/>
            <a:r>
              <a:rPr lang="zh-CN" altLang="en-US" sz="1400" dirty="0"/>
              <a:t>若该线段与左半截有交集，则查询并返回左儿子的值。</a:t>
            </a:r>
          </a:p>
          <a:p>
            <a:pPr lvl="1"/>
            <a:r>
              <a:rPr lang="zh-CN" altLang="en-US" sz="1400" dirty="0"/>
              <a:t>若该线段与左半截有交集，则查询并返回有儿子的值。</a:t>
            </a:r>
            <a:endParaRPr lang="en-US" altLang="zh-CN" sz="1400" dirty="0"/>
          </a:p>
          <a:p>
            <a:pPr lvl="1"/>
            <a:r>
              <a:rPr lang="zh-CN" altLang="en-US" sz="1400" dirty="0"/>
              <a:t>返回该线段的值，即根据左右儿子的值返回（它们的</a:t>
            </a:r>
            <a:r>
              <a:rPr lang="en-US" altLang="zh-CN" sz="1400" dirty="0"/>
              <a:t>sum</a:t>
            </a:r>
            <a:r>
              <a:rPr lang="zh-CN" altLang="en-US" sz="1400" dirty="0"/>
              <a:t>、</a:t>
            </a:r>
            <a:r>
              <a:rPr lang="en-US" altLang="zh-CN" sz="1400" dirty="0"/>
              <a:t>min</a:t>
            </a:r>
            <a:r>
              <a:rPr lang="zh-CN" altLang="en-US" sz="1400" dirty="0"/>
              <a:t>、</a:t>
            </a:r>
            <a:r>
              <a:rPr lang="en-US" altLang="zh-CN" sz="1400" dirty="0"/>
              <a:t>max</a:t>
            </a:r>
            <a:r>
              <a:rPr lang="zh-CN" altLang="en-US" sz="1400" dirty="0"/>
              <a:t>、</a:t>
            </a:r>
            <a:r>
              <a:rPr lang="en-US" altLang="zh-CN" sz="1400" dirty="0"/>
              <a:t>color</a:t>
            </a:r>
            <a:r>
              <a:rPr lang="zh-CN" altLang="en-US" sz="1400" dirty="0"/>
              <a:t>）</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2492896"/>
            <a:ext cx="5067606" cy="2520280"/>
          </a:xfrm>
          <a:prstGeom prst="rect">
            <a:avLst/>
          </a:prstGeom>
        </p:spPr>
      </p:pic>
    </p:spTree>
    <p:extLst>
      <p:ext uri="{BB962C8B-B14F-4D97-AF65-F5344CB8AC3E}">
        <p14:creationId xmlns:p14="http://schemas.microsoft.com/office/powerpoint/2010/main" val="288884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wipe(down)">
                                      <p:cBhvr>
                                        <p:cTn id="50" dur="500"/>
                                        <p:tgtEl>
                                          <p:spTgt spid="3">
                                            <p:txEl>
                                              <p:pRg st="13" end="13"/>
                                            </p:txEl>
                                          </p:spTgt>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wipe(down)">
                                      <p:cBhvr>
                                        <p:cTn id="53" dur="500"/>
                                        <p:tgtEl>
                                          <p:spTgt spid="3">
                                            <p:txEl>
                                              <p:pRg st="14" end="14"/>
                                            </p:txEl>
                                          </p:spTgt>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wipe(down)">
                                      <p:cBhvr>
                                        <p:cTn id="56" dur="500"/>
                                        <p:tgtEl>
                                          <p:spTgt spid="3">
                                            <p:txEl>
                                              <p:pRg st="15" end="15"/>
                                            </p:txEl>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wipe(down)">
                                      <p:cBhvr>
                                        <p:cTn id="59" dur="500"/>
                                        <p:tgtEl>
                                          <p:spTgt spid="3">
                                            <p:txEl>
                                              <p:pRg st="16" end="16"/>
                                            </p:txEl>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wipe(down)">
                                      <p:cBhvr>
                                        <p:cTn id="62" dur="500"/>
                                        <p:tgtEl>
                                          <p:spTgt spid="3">
                                            <p:txEl>
                                              <p:pRg st="17" end="17"/>
                                            </p:tx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
                                            <p:txEl>
                                              <p:pRg st="18" end="18"/>
                                            </p:txEl>
                                          </p:spTgt>
                                        </p:tgtEl>
                                        <p:attrNameLst>
                                          <p:attrName>style.visibility</p:attrName>
                                        </p:attrNameLst>
                                      </p:cBhvr>
                                      <p:to>
                                        <p:strVal val="visible"/>
                                      </p:to>
                                    </p:set>
                                    <p:animEffect transition="in" filter="wipe(down)">
                                      <p:cBhvr>
                                        <p:cTn id="65"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09106-6BCD-497C-B4E2-0B18BA0E715A}"/>
              </a:ext>
            </a:extLst>
          </p:cNvPr>
          <p:cNvSpPr>
            <a:spLocks noGrp="1"/>
          </p:cNvSpPr>
          <p:nvPr>
            <p:ph type="title"/>
          </p:nvPr>
        </p:nvSpPr>
        <p:spPr/>
        <p:txBody>
          <a:bodyPr>
            <a:normAutofit fontScale="90000"/>
          </a:bodyPr>
          <a:lstStyle/>
          <a:p>
            <a:r>
              <a:rPr lang="zh-CN" altLang="en-US"/>
              <a:t>例</a:t>
            </a:r>
            <a:r>
              <a:rPr lang="en-US" altLang="zh-CN"/>
              <a:t>1: xoj 1800</a:t>
            </a:r>
            <a:r>
              <a:rPr lang="zh-CN" altLang="en-US"/>
              <a:t>单点更新，区间求和</a:t>
            </a:r>
          </a:p>
        </p:txBody>
      </p:sp>
      <p:sp>
        <p:nvSpPr>
          <p:cNvPr id="3" name="内容占位符 2">
            <a:extLst>
              <a:ext uri="{FF2B5EF4-FFF2-40B4-BE49-F238E27FC236}">
                <a16:creationId xmlns:a16="http://schemas.microsoft.com/office/drawing/2014/main" id="{22CA481D-7A42-44D5-9408-7B18A56EA36B}"/>
              </a:ext>
            </a:extLst>
          </p:cNvPr>
          <p:cNvSpPr>
            <a:spLocks noGrp="1"/>
          </p:cNvSpPr>
          <p:nvPr>
            <p:ph idx="1"/>
          </p:nvPr>
        </p:nvSpPr>
        <p:spPr>
          <a:xfrm>
            <a:off x="457200" y="1775191"/>
            <a:ext cx="5698976" cy="4625609"/>
          </a:xfrm>
        </p:spPr>
        <p:txBody>
          <a:bodyPr>
            <a:normAutofit/>
          </a:bodyPr>
          <a:lstStyle/>
          <a:p>
            <a:r>
              <a:rPr lang="zh-CN" altLang="en-US" sz="1800"/>
              <a:t>输入：</a:t>
            </a:r>
            <a:endParaRPr lang="en-US" altLang="zh-CN" sz="1800"/>
          </a:p>
          <a:p>
            <a:r>
              <a:rPr lang="en-US" altLang="zh-CN" sz="1800"/>
              <a:t>1</a:t>
            </a:r>
          </a:p>
          <a:p>
            <a:r>
              <a:rPr lang="en-US" altLang="zh-CN" sz="1800"/>
              <a:t>10 </a:t>
            </a:r>
            <a:r>
              <a:rPr lang="en-US" altLang="zh-CN" sz="1800">
                <a:solidFill>
                  <a:schemeClr val="bg1">
                    <a:lumMod val="85000"/>
                  </a:schemeClr>
                </a:solidFill>
              </a:rPr>
              <a:t>//</a:t>
            </a:r>
            <a:r>
              <a:rPr lang="zh-CN" altLang="en-US" sz="1800">
                <a:solidFill>
                  <a:schemeClr val="bg1">
                    <a:lumMod val="85000"/>
                  </a:schemeClr>
                </a:solidFill>
              </a:rPr>
              <a:t>营地数量</a:t>
            </a:r>
            <a:endParaRPr lang="en-US" altLang="zh-CN" sz="1800">
              <a:solidFill>
                <a:schemeClr val="bg1">
                  <a:lumMod val="85000"/>
                </a:schemeClr>
              </a:solidFill>
            </a:endParaRPr>
          </a:p>
          <a:p>
            <a:r>
              <a:rPr lang="en-US" altLang="zh-CN" sz="1800"/>
              <a:t>1 2 3 4 5 6 7 8 9 10 </a:t>
            </a:r>
            <a:r>
              <a:rPr lang="en-US" altLang="zh-CN" sz="1800">
                <a:solidFill>
                  <a:schemeClr val="bg1">
                    <a:lumMod val="85000"/>
                  </a:schemeClr>
                </a:solidFill>
              </a:rPr>
              <a:t>//</a:t>
            </a:r>
            <a:r>
              <a:rPr lang="zh-CN" altLang="en-US" sz="1800">
                <a:solidFill>
                  <a:schemeClr val="bg1">
                    <a:lumMod val="85000"/>
                  </a:schemeClr>
                </a:solidFill>
              </a:rPr>
              <a:t>各营地初始士兵数量</a:t>
            </a:r>
            <a:endParaRPr lang="en-US" altLang="zh-CN" sz="1800">
              <a:solidFill>
                <a:schemeClr val="bg1">
                  <a:lumMod val="85000"/>
                </a:schemeClr>
              </a:solidFill>
            </a:endParaRPr>
          </a:p>
          <a:p>
            <a:r>
              <a:rPr lang="en-US" altLang="zh-CN" sz="1800"/>
              <a:t>Query 1 3 </a:t>
            </a:r>
            <a:r>
              <a:rPr lang="en-US" altLang="zh-CN" sz="1800">
                <a:solidFill>
                  <a:schemeClr val="bg1">
                    <a:lumMod val="85000"/>
                  </a:schemeClr>
                </a:solidFill>
              </a:rPr>
              <a:t>//</a:t>
            </a:r>
            <a:r>
              <a:rPr lang="zh-CN" altLang="en-US" sz="1800">
                <a:solidFill>
                  <a:schemeClr val="bg1">
                    <a:lumMod val="85000"/>
                  </a:schemeClr>
                </a:solidFill>
              </a:rPr>
              <a:t>问</a:t>
            </a:r>
            <a:r>
              <a:rPr lang="en-US" altLang="zh-CN" sz="1800">
                <a:solidFill>
                  <a:schemeClr val="bg1">
                    <a:lumMod val="85000"/>
                  </a:schemeClr>
                </a:solidFill>
              </a:rPr>
              <a:t>[1,3]</a:t>
            </a:r>
            <a:r>
              <a:rPr lang="zh-CN" altLang="en-US" sz="1800">
                <a:solidFill>
                  <a:schemeClr val="bg1">
                    <a:lumMod val="85000"/>
                  </a:schemeClr>
                </a:solidFill>
              </a:rPr>
              <a:t>营地总人数</a:t>
            </a:r>
            <a:endParaRPr lang="en-US" altLang="zh-CN" sz="1800">
              <a:solidFill>
                <a:schemeClr val="bg1">
                  <a:lumMod val="85000"/>
                </a:schemeClr>
              </a:solidFill>
            </a:endParaRPr>
          </a:p>
          <a:p>
            <a:r>
              <a:rPr lang="en-US" altLang="zh-CN" sz="1800"/>
              <a:t>Add 3 6   </a:t>
            </a:r>
            <a:r>
              <a:rPr lang="en-US" altLang="zh-CN" sz="1800">
                <a:solidFill>
                  <a:schemeClr val="bg1">
                    <a:lumMod val="85000"/>
                  </a:schemeClr>
                </a:solidFill>
              </a:rPr>
              <a:t>//</a:t>
            </a:r>
            <a:r>
              <a:rPr lang="zh-CN" altLang="en-US" sz="1800">
                <a:solidFill>
                  <a:schemeClr val="bg1">
                    <a:lumMod val="85000"/>
                  </a:schemeClr>
                </a:solidFill>
              </a:rPr>
              <a:t>营地</a:t>
            </a:r>
            <a:r>
              <a:rPr lang="en-US" altLang="zh-CN" sz="1800">
                <a:solidFill>
                  <a:schemeClr val="bg1">
                    <a:lumMod val="85000"/>
                  </a:schemeClr>
                </a:solidFill>
              </a:rPr>
              <a:t>3</a:t>
            </a:r>
            <a:r>
              <a:rPr lang="zh-CN" altLang="en-US" sz="1800">
                <a:solidFill>
                  <a:schemeClr val="bg1">
                    <a:lumMod val="85000"/>
                  </a:schemeClr>
                </a:solidFill>
              </a:rPr>
              <a:t>，增</a:t>
            </a:r>
            <a:r>
              <a:rPr lang="en-US" altLang="zh-CN" sz="1800">
                <a:solidFill>
                  <a:schemeClr val="bg1">
                    <a:lumMod val="85000"/>
                  </a:schemeClr>
                </a:solidFill>
              </a:rPr>
              <a:t>6</a:t>
            </a:r>
            <a:r>
              <a:rPr lang="zh-CN" altLang="en-US" sz="1800">
                <a:solidFill>
                  <a:schemeClr val="bg1">
                    <a:lumMod val="85000"/>
                  </a:schemeClr>
                </a:solidFill>
              </a:rPr>
              <a:t>人</a:t>
            </a:r>
            <a:endParaRPr lang="en-US" altLang="zh-CN" sz="1800">
              <a:solidFill>
                <a:schemeClr val="bg1">
                  <a:lumMod val="85000"/>
                </a:schemeClr>
              </a:solidFill>
            </a:endParaRPr>
          </a:p>
          <a:p>
            <a:r>
              <a:rPr lang="en-US" altLang="zh-CN" sz="1800"/>
              <a:t>Query 2 7</a:t>
            </a:r>
          </a:p>
          <a:p>
            <a:r>
              <a:rPr lang="en-US" altLang="zh-CN" sz="1800"/>
              <a:t>Sub 10 2  </a:t>
            </a:r>
            <a:r>
              <a:rPr lang="en-US" altLang="zh-CN" sz="1800">
                <a:solidFill>
                  <a:schemeClr val="bg1">
                    <a:lumMod val="85000"/>
                  </a:schemeClr>
                </a:solidFill>
              </a:rPr>
              <a:t>//</a:t>
            </a:r>
            <a:r>
              <a:rPr lang="zh-CN" altLang="en-US" sz="1800">
                <a:solidFill>
                  <a:schemeClr val="bg1">
                    <a:lumMod val="85000"/>
                  </a:schemeClr>
                </a:solidFill>
              </a:rPr>
              <a:t>营地</a:t>
            </a:r>
            <a:r>
              <a:rPr lang="en-US" altLang="zh-CN" sz="1800">
                <a:solidFill>
                  <a:schemeClr val="bg1">
                    <a:lumMod val="85000"/>
                  </a:schemeClr>
                </a:solidFill>
              </a:rPr>
              <a:t>10</a:t>
            </a:r>
            <a:r>
              <a:rPr lang="zh-CN" altLang="en-US" sz="1800">
                <a:solidFill>
                  <a:schemeClr val="bg1">
                    <a:lumMod val="85000"/>
                  </a:schemeClr>
                </a:solidFill>
              </a:rPr>
              <a:t>，减</a:t>
            </a:r>
            <a:r>
              <a:rPr lang="en-US" altLang="zh-CN" sz="1800">
                <a:solidFill>
                  <a:schemeClr val="bg1">
                    <a:lumMod val="85000"/>
                  </a:schemeClr>
                </a:solidFill>
              </a:rPr>
              <a:t>2</a:t>
            </a:r>
            <a:r>
              <a:rPr lang="zh-CN" altLang="en-US" sz="1800">
                <a:solidFill>
                  <a:schemeClr val="bg1">
                    <a:lumMod val="85000"/>
                  </a:schemeClr>
                </a:solidFill>
              </a:rPr>
              <a:t>人</a:t>
            </a:r>
            <a:endParaRPr lang="en-US" altLang="zh-CN" sz="1800">
              <a:solidFill>
                <a:schemeClr val="bg1">
                  <a:lumMod val="85000"/>
                </a:schemeClr>
              </a:solidFill>
            </a:endParaRPr>
          </a:p>
          <a:p>
            <a:r>
              <a:rPr lang="en-US" altLang="zh-CN" sz="1800"/>
              <a:t>Add 6 3</a:t>
            </a:r>
          </a:p>
          <a:p>
            <a:r>
              <a:rPr lang="en-US" altLang="zh-CN" sz="1800"/>
              <a:t>Query 3 10</a:t>
            </a:r>
          </a:p>
          <a:p>
            <a:r>
              <a:rPr lang="en-US" altLang="zh-CN" sz="1800"/>
              <a:t>End</a:t>
            </a:r>
            <a:endParaRPr lang="zh-CN" altLang="en-US" sz="1800"/>
          </a:p>
        </p:txBody>
      </p:sp>
      <p:sp>
        <p:nvSpPr>
          <p:cNvPr id="4" name="内容占位符 2">
            <a:extLst>
              <a:ext uri="{FF2B5EF4-FFF2-40B4-BE49-F238E27FC236}">
                <a16:creationId xmlns:a16="http://schemas.microsoft.com/office/drawing/2014/main" id="{1546125C-D1E5-41AE-B4A8-DBBAA01A71ED}"/>
              </a:ext>
            </a:extLst>
          </p:cNvPr>
          <p:cNvSpPr txBox="1">
            <a:spLocks/>
          </p:cNvSpPr>
          <p:nvPr/>
        </p:nvSpPr>
        <p:spPr>
          <a:xfrm>
            <a:off x="6300192" y="1775190"/>
            <a:ext cx="2088232" cy="46256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zh-CN" altLang="en-US" sz="1800"/>
              <a:t>输出：</a:t>
            </a:r>
            <a:endParaRPr lang="en-US" altLang="zh-CN" sz="1800"/>
          </a:p>
          <a:p>
            <a:r>
              <a:rPr lang="en-US" altLang="zh-CN" sz="1800"/>
              <a:t>Case 1:</a:t>
            </a:r>
          </a:p>
          <a:p>
            <a:r>
              <a:rPr lang="en-US" altLang="zh-CN" sz="1800"/>
              <a:t>6</a:t>
            </a:r>
          </a:p>
          <a:p>
            <a:r>
              <a:rPr lang="en-US" altLang="zh-CN" sz="1800"/>
              <a:t>33</a:t>
            </a:r>
          </a:p>
          <a:p>
            <a:r>
              <a:rPr lang="en-US" altLang="zh-CN" sz="1800"/>
              <a:t>59</a:t>
            </a:r>
            <a:endParaRPr lang="zh-CN" altLang="en-US" sz="1800"/>
          </a:p>
        </p:txBody>
      </p:sp>
    </p:spTree>
    <p:extLst>
      <p:ext uri="{BB962C8B-B14F-4D97-AF65-F5344CB8AC3E}">
        <p14:creationId xmlns:p14="http://schemas.microsoft.com/office/powerpoint/2010/main" val="3699544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7B2BF-E93B-475E-BFA0-C3D4478544D3}"/>
              </a:ext>
            </a:extLst>
          </p:cNvPr>
          <p:cNvSpPr>
            <a:spLocks noGrp="1"/>
          </p:cNvSpPr>
          <p:nvPr>
            <p:ph type="title"/>
          </p:nvPr>
        </p:nvSpPr>
        <p:spPr/>
        <p:txBody>
          <a:bodyPr/>
          <a:lstStyle/>
          <a:p>
            <a:r>
              <a:rPr lang="en-US" altLang="zh-CN"/>
              <a:t>xoj 1800: </a:t>
            </a:r>
            <a:r>
              <a:rPr lang="zh-CN" altLang="en-US"/>
              <a:t>敌兵布阵</a:t>
            </a:r>
          </a:p>
        </p:txBody>
      </p:sp>
      <p:sp>
        <p:nvSpPr>
          <p:cNvPr id="3" name="内容占位符 2">
            <a:extLst>
              <a:ext uri="{FF2B5EF4-FFF2-40B4-BE49-F238E27FC236}">
                <a16:creationId xmlns:a16="http://schemas.microsoft.com/office/drawing/2014/main" id="{ECB34381-3831-4F88-9F06-292AA54A46C3}"/>
              </a:ext>
            </a:extLst>
          </p:cNvPr>
          <p:cNvSpPr>
            <a:spLocks noGrp="1"/>
          </p:cNvSpPr>
          <p:nvPr>
            <p:ph idx="1"/>
          </p:nvPr>
        </p:nvSpPr>
        <p:spPr>
          <a:xfrm>
            <a:off x="457200" y="1628801"/>
            <a:ext cx="8229600" cy="5184576"/>
          </a:xfrm>
        </p:spPr>
        <p:txBody>
          <a:bodyPr>
            <a:noAutofit/>
          </a:bodyPr>
          <a:lstStyle/>
          <a:p>
            <a:r>
              <a:rPr lang="en-US" altLang="zh-CN" sz="2000"/>
              <a:t>const int maxn = 55555;  </a:t>
            </a:r>
          </a:p>
          <a:p>
            <a:r>
              <a:rPr lang="en-US" altLang="zh-CN" sz="2000"/>
              <a:t>int tree[maxn&lt;&lt;2];</a:t>
            </a:r>
          </a:p>
          <a:p>
            <a:r>
              <a:rPr lang="en-US" altLang="zh-CN" sz="2000"/>
              <a:t>void PushUP(int rt) {  </a:t>
            </a:r>
          </a:p>
          <a:p>
            <a:r>
              <a:rPr lang="en-US" altLang="zh-CN" sz="2000"/>
              <a:t>       tree[rt] = tree[rt&lt;&lt;1] + tree[rt&lt;&lt;1|1];  </a:t>
            </a:r>
          </a:p>
          <a:p>
            <a:r>
              <a:rPr lang="en-US" altLang="zh-CN" sz="2000"/>
              <a:t>}</a:t>
            </a:r>
          </a:p>
          <a:p>
            <a:r>
              <a:rPr lang="en-US" altLang="zh-CN" sz="2000"/>
              <a:t>void build(int l, int r, int rt) {  </a:t>
            </a:r>
          </a:p>
          <a:p>
            <a:r>
              <a:rPr lang="en-US" altLang="zh-CN" sz="2000"/>
              <a:t>       if (l == r) {  </a:t>
            </a:r>
          </a:p>
          <a:p>
            <a:r>
              <a:rPr lang="en-US" altLang="zh-CN" sz="2000"/>
              <a:t>              scanf("%d", &amp;tree[rt]);  </a:t>
            </a:r>
          </a:p>
          <a:p>
            <a:r>
              <a:rPr lang="en-US" altLang="zh-CN" sz="2000"/>
              <a:t>              return ;  </a:t>
            </a:r>
          </a:p>
          <a:p>
            <a:r>
              <a:rPr lang="en-US" altLang="zh-CN" sz="2000"/>
              <a:t>       }  </a:t>
            </a:r>
          </a:p>
          <a:p>
            <a:r>
              <a:rPr lang="en-US" altLang="zh-CN" sz="2000"/>
              <a:t>       int m = (l + r) &gt;&gt; 1;  </a:t>
            </a:r>
          </a:p>
          <a:p>
            <a:r>
              <a:rPr lang="en-US" altLang="zh-CN" sz="2000"/>
              <a:t>       build(l, m, rt &lt;&lt; 1);  </a:t>
            </a:r>
          </a:p>
          <a:p>
            <a:r>
              <a:rPr lang="en-US" altLang="zh-CN" sz="2000"/>
              <a:t>       build(m+1, r, rt &lt;&lt; 1 | 1);  </a:t>
            </a:r>
          </a:p>
          <a:p>
            <a:r>
              <a:rPr lang="en-US" altLang="zh-CN" sz="2000"/>
              <a:t>       PushUP(rt);</a:t>
            </a:r>
          </a:p>
          <a:p>
            <a:r>
              <a:rPr lang="en-US" altLang="zh-CN" sz="2000"/>
              <a:t>} </a:t>
            </a:r>
          </a:p>
          <a:p>
            <a:r>
              <a:rPr lang="en-US" altLang="zh-CN" sz="2000"/>
              <a:t>build(1,n,1);</a:t>
            </a:r>
            <a:endParaRPr lang="zh-CN" altLang="en-US" sz="2000"/>
          </a:p>
        </p:txBody>
      </p:sp>
      <p:grpSp>
        <p:nvGrpSpPr>
          <p:cNvPr id="4" name="组合 3">
            <a:extLst>
              <a:ext uri="{FF2B5EF4-FFF2-40B4-BE49-F238E27FC236}">
                <a16:creationId xmlns:a16="http://schemas.microsoft.com/office/drawing/2014/main" id="{4F947329-F2D9-470F-8903-07257913D702}"/>
              </a:ext>
            </a:extLst>
          </p:cNvPr>
          <p:cNvGrpSpPr/>
          <p:nvPr/>
        </p:nvGrpSpPr>
        <p:grpSpPr>
          <a:xfrm>
            <a:off x="3599892" y="5121187"/>
            <a:ext cx="1080120" cy="216024"/>
            <a:chOff x="6516216" y="421772"/>
            <a:chExt cx="1872208" cy="360040"/>
          </a:xfrm>
        </p:grpSpPr>
        <p:sp>
          <p:nvSpPr>
            <p:cNvPr id="5" name="矩形 4">
              <a:extLst>
                <a:ext uri="{FF2B5EF4-FFF2-40B4-BE49-F238E27FC236}">
                  <a16:creationId xmlns:a16="http://schemas.microsoft.com/office/drawing/2014/main" id="{A458DFC0-6889-4292-B7C5-85D87E362EFF}"/>
                </a:ext>
              </a:extLst>
            </p:cNvPr>
            <p:cNvSpPr/>
            <p:nvPr/>
          </p:nvSpPr>
          <p:spPr>
            <a:xfrm>
              <a:off x="6516216" y="421772"/>
              <a:ext cx="187220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678BC7C7-CD52-49C8-B326-59B89011A44E}"/>
                </a:ext>
              </a:extLst>
            </p:cNvPr>
            <p:cNvCxnSpPr/>
            <p:nvPr/>
          </p:nvCxnSpPr>
          <p:spPr>
            <a:xfrm>
              <a:off x="6516216" y="781812"/>
              <a:ext cx="187220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4FC1CFE1-5E3C-49A4-9EE8-3B654D33ED04}"/>
              </a:ext>
            </a:extLst>
          </p:cNvPr>
          <p:cNvGrpSpPr/>
          <p:nvPr/>
        </p:nvGrpSpPr>
        <p:grpSpPr>
          <a:xfrm>
            <a:off x="3707904" y="5445223"/>
            <a:ext cx="1728192" cy="216024"/>
            <a:chOff x="6516216" y="421772"/>
            <a:chExt cx="1872208" cy="360040"/>
          </a:xfrm>
        </p:grpSpPr>
        <p:sp>
          <p:nvSpPr>
            <p:cNvPr id="8" name="矩形 7">
              <a:extLst>
                <a:ext uri="{FF2B5EF4-FFF2-40B4-BE49-F238E27FC236}">
                  <a16:creationId xmlns:a16="http://schemas.microsoft.com/office/drawing/2014/main" id="{55C1F611-EDC4-42D5-AC12-E4D17FCF6ABB}"/>
                </a:ext>
              </a:extLst>
            </p:cNvPr>
            <p:cNvSpPr/>
            <p:nvPr/>
          </p:nvSpPr>
          <p:spPr>
            <a:xfrm>
              <a:off x="6516216" y="421772"/>
              <a:ext cx="187220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9F80CB1A-6393-4C04-8B76-4231643FD78D}"/>
                </a:ext>
              </a:extLst>
            </p:cNvPr>
            <p:cNvCxnSpPr/>
            <p:nvPr/>
          </p:nvCxnSpPr>
          <p:spPr>
            <a:xfrm>
              <a:off x="6516216" y="781812"/>
              <a:ext cx="187220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9ACBC4A1-2B6A-435D-BF17-F6B123E2C33F}"/>
              </a:ext>
            </a:extLst>
          </p:cNvPr>
          <p:cNvGrpSpPr/>
          <p:nvPr/>
        </p:nvGrpSpPr>
        <p:grpSpPr>
          <a:xfrm>
            <a:off x="1907704" y="5733256"/>
            <a:ext cx="1440160" cy="216024"/>
            <a:chOff x="6516216" y="421772"/>
            <a:chExt cx="1872208" cy="360040"/>
          </a:xfrm>
        </p:grpSpPr>
        <p:sp>
          <p:nvSpPr>
            <p:cNvPr id="11" name="矩形 10">
              <a:extLst>
                <a:ext uri="{FF2B5EF4-FFF2-40B4-BE49-F238E27FC236}">
                  <a16:creationId xmlns:a16="http://schemas.microsoft.com/office/drawing/2014/main" id="{DBDF88B9-B54B-4583-8729-CD32CFD8ECC7}"/>
                </a:ext>
              </a:extLst>
            </p:cNvPr>
            <p:cNvSpPr/>
            <p:nvPr/>
          </p:nvSpPr>
          <p:spPr>
            <a:xfrm>
              <a:off x="6516216" y="421772"/>
              <a:ext cx="187220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EB2B11AA-6531-4FDD-B523-F38721289F7C}"/>
                </a:ext>
              </a:extLst>
            </p:cNvPr>
            <p:cNvCxnSpPr/>
            <p:nvPr/>
          </p:nvCxnSpPr>
          <p:spPr>
            <a:xfrm>
              <a:off x="6516216" y="781812"/>
              <a:ext cx="1872208"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9414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9279A13-D4EF-474A-8B28-9A7AABAD28AF}"/>
              </a:ext>
            </a:extLst>
          </p:cNvPr>
          <p:cNvSpPr>
            <a:spLocks noGrp="1"/>
          </p:cNvSpPr>
          <p:nvPr>
            <p:ph idx="4294967295"/>
          </p:nvPr>
        </p:nvSpPr>
        <p:spPr>
          <a:xfrm>
            <a:off x="287524" y="310344"/>
            <a:ext cx="8568952" cy="6237312"/>
          </a:xfrm>
        </p:spPr>
        <p:txBody>
          <a:bodyPr>
            <a:normAutofit lnSpcReduction="10000"/>
          </a:bodyPr>
          <a:lstStyle/>
          <a:p>
            <a:r>
              <a:rPr lang="en-US" altLang="zh-CN" sz="2000"/>
              <a:t>//</a:t>
            </a:r>
            <a:r>
              <a:rPr lang="zh-CN" altLang="en-US" sz="2000"/>
              <a:t>更新</a:t>
            </a:r>
            <a:r>
              <a:rPr lang="en-US" altLang="zh-CN" sz="2000"/>
              <a:t>p</a:t>
            </a:r>
            <a:r>
              <a:rPr lang="zh-CN" altLang="en-US" sz="2000"/>
              <a:t>点的值，即线段</a:t>
            </a:r>
            <a:r>
              <a:rPr lang="en-US" altLang="zh-CN" sz="2000"/>
              <a:t>[p,p]</a:t>
            </a:r>
            <a:r>
              <a:rPr lang="zh-CN" altLang="en-US" sz="2000"/>
              <a:t>范围内的值</a:t>
            </a:r>
            <a:endParaRPr lang="en-US" altLang="zh-CN" sz="2000"/>
          </a:p>
          <a:p>
            <a:r>
              <a:rPr lang="en-US" altLang="zh-CN" sz="2000"/>
              <a:t>void update(int p, int add, int l, int r, int rt) {  </a:t>
            </a:r>
          </a:p>
          <a:p>
            <a:r>
              <a:rPr lang="en-US" altLang="zh-CN" sz="2000"/>
              <a:t>       if (l == r) {  </a:t>
            </a:r>
          </a:p>
          <a:p>
            <a:r>
              <a:rPr lang="en-US" altLang="zh-CN" sz="2000"/>
              <a:t>              tree[rt] += add;  </a:t>
            </a:r>
          </a:p>
          <a:p>
            <a:r>
              <a:rPr lang="en-US" altLang="zh-CN" sz="2000"/>
              <a:t>              return ;  </a:t>
            </a:r>
          </a:p>
          <a:p>
            <a:r>
              <a:rPr lang="en-US" altLang="zh-CN" sz="2000"/>
              <a:t>       }</a:t>
            </a:r>
          </a:p>
          <a:p>
            <a:r>
              <a:rPr lang="en-US" altLang="zh-CN" sz="2000"/>
              <a:t>       int m = (l + r) &gt;&gt; 1;  </a:t>
            </a:r>
          </a:p>
          <a:p>
            <a:r>
              <a:rPr lang="en-US" altLang="zh-CN" sz="2000"/>
              <a:t>       if (p &lt;= m) update(p , add , l, m, rt &lt;&lt; 1);  </a:t>
            </a:r>
          </a:p>
          <a:p>
            <a:r>
              <a:rPr lang="en-US" altLang="zh-CN" sz="2000"/>
              <a:t>       else update(p , add , m+1, r, rt &lt;&lt; 1|1);  </a:t>
            </a:r>
          </a:p>
          <a:p>
            <a:r>
              <a:rPr lang="en-US" altLang="zh-CN" sz="2000"/>
              <a:t>       PushUP(rt);</a:t>
            </a:r>
          </a:p>
          <a:p>
            <a:r>
              <a:rPr lang="en-US" altLang="zh-CN" sz="2000"/>
              <a:t>}</a:t>
            </a:r>
          </a:p>
          <a:p>
            <a:r>
              <a:rPr lang="en-US" altLang="zh-CN" sz="2000"/>
              <a:t>//</a:t>
            </a:r>
            <a:r>
              <a:rPr lang="zh-CN" altLang="en-US" sz="2000"/>
              <a:t>查询</a:t>
            </a:r>
            <a:r>
              <a:rPr lang="en-US" altLang="zh-CN" sz="2000"/>
              <a:t>[L,R]</a:t>
            </a:r>
            <a:r>
              <a:rPr lang="zh-CN" altLang="en-US" sz="2000"/>
              <a:t>内的和</a:t>
            </a:r>
            <a:endParaRPr lang="en-US" altLang="zh-CN" sz="2000"/>
          </a:p>
          <a:p>
            <a:r>
              <a:rPr lang="en-US" altLang="zh-CN" sz="2000"/>
              <a:t>int query(int L,int R, int l,int r, int rt) {  </a:t>
            </a:r>
          </a:p>
          <a:p>
            <a:r>
              <a:rPr lang="en-US" altLang="zh-CN" sz="2000"/>
              <a:t>       if (L &lt;= l &amp;&amp; r &lt;= R) {  </a:t>
            </a:r>
          </a:p>
          <a:p>
            <a:r>
              <a:rPr lang="en-US" altLang="zh-CN" sz="2000"/>
              <a:t>              return tree[rt];  </a:t>
            </a:r>
          </a:p>
          <a:p>
            <a:r>
              <a:rPr lang="en-US" altLang="zh-CN" sz="2000"/>
              <a:t>       }</a:t>
            </a:r>
          </a:p>
          <a:p>
            <a:r>
              <a:rPr lang="en-US" altLang="zh-CN" sz="2000"/>
              <a:t>       int m = (l + r) &gt;&gt; 1;  </a:t>
            </a:r>
          </a:p>
          <a:p>
            <a:r>
              <a:rPr lang="en-US" altLang="zh-CN" sz="2000"/>
              <a:t>       int ret = 0;  </a:t>
            </a:r>
          </a:p>
          <a:p>
            <a:r>
              <a:rPr lang="en-US" altLang="zh-CN" sz="2000"/>
              <a:t>       if (L &lt;= m) ret += query(L , R , lson);  </a:t>
            </a:r>
          </a:p>
          <a:p>
            <a:r>
              <a:rPr lang="en-US" altLang="zh-CN" sz="2000"/>
              <a:t>       if (R &gt; m) ret += query(L , R , rson);  </a:t>
            </a:r>
          </a:p>
          <a:p>
            <a:r>
              <a:rPr lang="en-US" altLang="zh-CN" sz="2000"/>
              <a:t>       return ret;  </a:t>
            </a:r>
          </a:p>
          <a:p>
            <a:r>
              <a:rPr lang="en-US" altLang="zh-CN" sz="2000"/>
              <a:t>}</a:t>
            </a:r>
            <a:endParaRPr lang="zh-CN" altLang="en-US" sz="2000"/>
          </a:p>
        </p:txBody>
      </p:sp>
    </p:spTree>
    <p:extLst>
      <p:ext uri="{BB962C8B-B14F-4D97-AF65-F5344CB8AC3E}">
        <p14:creationId xmlns:p14="http://schemas.microsoft.com/office/powerpoint/2010/main" val="862050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a:t>例</a:t>
            </a:r>
            <a:r>
              <a:rPr lang="en-US" altLang="zh-CN" sz="2800"/>
              <a:t>1</a:t>
            </a:r>
            <a:r>
              <a:rPr lang="zh-CN" altLang="en-US" sz="2800"/>
              <a:t>：</a:t>
            </a:r>
            <a:r>
              <a:rPr lang="en-US" altLang="zh-CN" sz="2800"/>
              <a:t>poj 3468 A Simple Problem with Integers</a:t>
            </a:r>
            <a:endParaRPr lang="zh-CN" altLang="en-US" sz="2800"/>
          </a:p>
        </p:txBody>
      </p:sp>
      <p:sp>
        <p:nvSpPr>
          <p:cNvPr id="3" name="内容占位符 2"/>
          <p:cNvSpPr>
            <a:spLocks noGrp="1"/>
          </p:cNvSpPr>
          <p:nvPr>
            <p:ph idx="1"/>
          </p:nvPr>
        </p:nvSpPr>
        <p:spPr/>
        <p:txBody>
          <a:bodyPr>
            <a:normAutofit fontScale="77500" lnSpcReduction="20000"/>
          </a:bodyPr>
          <a:lstStyle/>
          <a:p>
            <a:r>
              <a:rPr lang="en-US" altLang="zh-CN" sz="2000" dirty="0">
                <a:latin typeface="Times New Roman" pitchFamily="18" charset="0"/>
                <a:cs typeface="Times New Roman" pitchFamily="18" charset="0"/>
              </a:rPr>
              <a:t>【Input】</a:t>
            </a:r>
          </a:p>
          <a:p>
            <a:r>
              <a:rPr lang="en-US" altLang="zh-CN" sz="2000" dirty="0">
                <a:latin typeface="Times New Roman" pitchFamily="18" charset="0"/>
                <a:cs typeface="Times New Roman" pitchFamily="18" charset="0"/>
              </a:rPr>
              <a:t>The first line contains two numbers N and Q. 1 ≤ N,Q ≤ 100000.</a:t>
            </a:r>
          </a:p>
          <a:p>
            <a:r>
              <a:rPr lang="en-US" altLang="zh-CN" sz="2000" dirty="0">
                <a:latin typeface="Times New Roman" pitchFamily="18" charset="0"/>
                <a:cs typeface="Times New Roman" pitchFamily="18" charset="0"/>
              </a:rPr>
              <a:t>The second line contains N numbers, the initial values of A1, A2, ... , AN. -1000000000 ≤ Ai ≤ 1000000000.</a:t>
            </a:r>
          </a:p>
          <a:p>
            <a:r>
              <a:rPr lang="en-US" altLang="zh-CN" sz="2000" dirty="0">
                <a:latin typeface="Times New Roman" pitchFamily="18" charset="0"/>
                <a:cs typeface="Times New Roman" pitchFamily="18" charset="0"/>
              </a:rPr>
              <a:t>Each of the next Q lines represents an operation.</a:t>
            </a:r>
          </a:p>
          <a:p>
            <a:r>
              <a:rPr lang="en-US" altLang="zh-CN" sz="2000" dirty="0">
                <a:latin typeface="Times New Roman" pitchFamily="18" charset="0"/>
                <a:cs typeface="Times New Roman" pitchFamily="18" charset="0"/>
              </a:rPr>
              <a:t>"C a b c" means adding c to each of </a:t>
            </a:r>
            <a:r>
              <a:rPr lang="en-US" altLang="zh-CN" sz="2000" dirty="0" err="1">
                <a:latin typeface="Times New Roman" pitchFamily="18" charset="0"/>
                <a:cs typeface="Times New Roman" pitchFamily="18" charset="0"/>
              </a:rPr>
              <a:t>Aa</a:t>
            </a:r>
            <a:r>
              <a:rPr lang="en-US" altLang="zh-CN" sz="2000" dirty="0">
                <a:latin typeface="Times New Roman" pitchFamily="18" charset="0"/>
                <a:cs typeface="Times New Roman" pitchFamily="18" charset="0"/>
              </a:rPr>
              <a:t>, Aa+1, ... , Ab. -10000 ≤ c ≤ 10000.</a:t>
            </a:r>
          </a:p>
          <a:p>
            <a:r>
              <a:rPr lang="en-US" altLang="zh-CN" sz="2000" dirty="0">
                <a:latin typeface="Times New Roman" pitchFamily="18" charset="0"/>
                <a:cs typeface="Times New Roman" pitchFamily="18" charset="0"/>
              </a:rPr>
              <a:t>"Q a b" means querying the sum of </a:t>
            </a:r>
            <a:r>
              <a:rPr lang="en-US" altLang="zh-CN" sz="2000" dirty="0" err="1">
                <a:latin typeface="Times New Roman" pitchFamily="18" charset="0"/>
                <a:cs typeface="Times New Roman" pitchFamily="18" charset="0"/>
              </a:rPr>
              <a:t>Aa</a:t>
            </a:r>
            <a:r>
              <a:rPr lang="en-US" altLang="zh-CN" sz="2000" dirty="0">
                <a:latin typeface="Times New Roman" pitchFamily="18" charset="0"/>
                <a:cs typeface="Times New Roman" pitchFamily="18" charset="0"/>
              </a:rPr>
              <a:t>, Aa+1, ... , Ab.</a:t>
            </a:r>
          </a:p>
          <a:p>
            <a:r>
              <a:rPr lang="en-US" altLang="zh-CN" sz="2000" dirty="0">
                <a:latin typeface="Times New Roman" pitchFamily="18" charset="0"/>
                <a:cs typeface="Times New Roman" pitchFamily="18" charset="0"/>
              </a:rPr>
              <a:t>【Output】</a:t>
            </a:r>
          </a:p>
          <a:p>
            <a:r>
              <a:rPr lang="en-US" altLang="zh-CN" sz="2000" dirty="0">
                <a:latin typeface="Times New Roman" pitchFamily="18" charset="0"/>
                <a:cs typeface="Times New Roman" pitchFamily="18" charset="0"/>
              </a:rPr>
              <a:t>You need to answer all Q commands in order. One answer in a line.</a:t>
            </a:r>
          </a:p>
          <a:p>
            <a:r>
              <a:rPr lang="en-US" altLang="zh-CN" sz="2000" dirty="0">
                <a:latin typeface="Times New Roman" pitchFamily="18" charset="0"/>
                <a:cs typeface="Times New Roman" pitchFamily="18" charset="0"/>
              </a:rPr>
              <a:t>【Sample Input】</a:t>
            </a:r>
          </a:p>
          <a:p>
            <a:r>
              <a:rPr lang="en-US" altLang="zh-CN" sz="2000" dirty="0">
                <a:latin typeface="Times New Roman" pitchFamily="18" charset="0"/>
                <a:cs typeface="Times New Roman" pitchFamily="18" charset="0"/>
              </a:rPr>
              <a:t>10 5</a:t>
            </a:r>
          </a:p>
          <a:p>
            <a:r>
              <a:rPr lang="en-US" altLang="zh-CN" sz="2000" dirty="0">
                <a:latin typeface="Times New Roman" pitchFamily="18" charset="0"/>
                <a:cs typeface="Times New Roman" pitchFamily="18" charset="0"/>
              </a:rPr>
              <a:t>1 2 3 4 5 6 7 8 9 10</a:t>
            </a:r>
          </a:p>
          <a:p>
            <a:r>
              <a:rPr lang="en-US" altLang="zh-CN" sz="2000" dirty="0">
                <a:latin typeface="Times New Roman" pitchFamily="18" charset="0"/>
                <a:cs typeface="Times New Roman" pitchFamily="18" charset="0"/>
              </a:rPr>
              <a:t>Q 4 4</a:t>
            </a:r>
          </a:p>
          <a:p>
            <a:r>
              <a:rPr lang="en-US" altLang="zh-CN" sz="2000" dirty="0">
                <a:latin typeface="Times New Roman" pitchFamily="18" charset="0"/>
                <a:cs typeface="Times New Roman" pitchFamily="18" charset="0"/>
              </a:rPr>
              <a:t>Q 1 10</a:t>
            </a:r>
          </a:p>
          <a:p>
            <a:r>
              <a:rPr lang="en-US" altLang="zh-CN" sz="2000" dirty="0">
                <a:latin typeface="Times New Roman" pitchFamily="18" charset="0"/>
                <a:cs typeface="Times New Roman" pitchFamily="18" charset="0"/>
              </a:rPr>
              <a:t>Q 2 4</a:t>
            </a:r>
          </a:p>
          <a:p>
            <a:r>
              <a:rPr lang="en-US" altLang="zh-CN" sz="2000" dirty="0">
                <a:latin typeface="Times New Roman" pitchFamily="18" charset="0"/>
                <a:cs typeface="Times New Roman" pitchFamily="18" charset="0"/>
              </a:rPr>
              <a:t>C 3 6 3</a:t>
            </a:r>
          </a:p>
          <a:p>
            <a:r>
              <a:rPr lang="en-US" altLang="zh-CN" sz="2000" dirty="0">
                <a:latin typeface="Times New Roman" pitchFamily="18" charset="0"/>
                <a:cs typeface="Times New Roman" pitchFamily="18" charset="0"/>
              </a:rPr>
              <a:t>Q 2 4</a:t>
            </a:r>
          </a:p>
          <a:p>
            <a:r>
              <a:rPr lang="en-US" altLang="zh-CN" sz="2000" dirty="0">
                <a:latin typeface="Times New Roman" pitchFamily="18" charset="0"/>
                <a:cs typeface="Times New Roman" pitchFamily="18" charset="0"/>
              </a:rPr>
              <a:t>【Sample Output】</a:t>
            </a:r>
          </a:p>
          <a:p>
            <a:r>
              <a:rPr lang="en-US" altLang="zh-CN" sz="2000" dirty="0">
                <a:latin typeface="Times New Roman" pitchFamily="18" charset="0"/>
                <a:cs typeface="Times New Roman" pitchFamily="18" charset="0"/>
              </a:rPr>
              <a:t>4</a:t>
            </a:r>
          </a:p>
          <a:p>
            <a:r>
              <a:rPr lang="en-US" altLang="zh-CN" sz="2000" dirty="0">
                <a:latin typeface="Times New Roman" pitchFamily="18" charset="0"/>
                <a:cs typeface="Times New Roman" pitchFamily="18" charset="0"/>
              </a:rPr>
              <a:t>55</a:t>
            </a:r>
          </a:p>
          <a:p>
            <a:r>
              <a:rPr lang="en-US" altLang="zh-CN" sz="2000" dirty="0">
                <a:latin typeface="Times New Roman" pitchFamily="18" charset="0"/>
                <a:cs typeface="Times New Roman" pitchFamily="18" charset="0"/>
              </a:rPr>
              <a:t>9</a:t>
            </a:r>
          </a:p>
          <a:p>
            <a:r>
              <a:rPr lang="en-US" altLang="zh-CN" sz="2000" dirty="0">
                <a:latin typeface="Times New Roman" pitchFamily="18" charset="0"/>
                <a:cs typeface="Times New Roman" pitchFamily="18" charset="0"/>
              </a:rPr>
              <a:t>15</a:t>
            </a:r>
            <a:endParaRPr lang="zh-CN"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11553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poj 3468</a:t>
            </a:r>
            <a:r>
              <a:rPr lang="zh-CN" altLang="en-US" baseline="-25000"/>
              <a:t>插入</a:t>
            </a:r>
            <a:endParaRPr lang="zh-CN" altLang="en-US"/>
          </a:p>
        </p:txBody>
      </p:sp>
      <p:sp>
        <p:nvSpPr>
          <p:cNvPr id="3" name="内容占位符 2"/>
          <p:cNvSpPr>
            <a:spLocks noGrp="1"/>
          </p:cNvSpPr>
          <p:nvPr>
            <p:ph idx="1"/>
          </p:nvPr>
        </p:nvSpPr>
        <p:spPr/>
        <p:txBody>
          <a:bodyPr/>
          <a:lstStyle/>
          <a:p>
            <a:r>
              <a:rPr lang="en-US" altLang="zh-CN" dirty="0"/>
              <a:t>C 2 10 3</a:t>
            </a:r>
          </a:p>
          <a:p>
            <a:r>
              <a:rPr lang="en-US" altLang="zh-CN" dirty="0"/>
              <a:t>Q 3 5</a:t>
            </a:r>
            <a:endParaRPr lang="zh-CN" altLang="en-US" dirty="0"/>
          </a:p>
        </p:txBody>
      </p:sp>
      <p:pic>
        <p:nvPicPr>
          <p:cNvPr id="5" name="Picture 2" descr="http://pic002.cnblogs.com/images/2010/139826/20101011105244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400908"/>
            <a:ext cx="4797667"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14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l-PL" altLang="zh-CN" dirty="0"/>
              <a:t>poj 3468</a:t>
            </a:r>
            <a:r>
              <a:rPr lang="pl-PL" altLang="zh-CN" baseline="-25000" dirty="0"/>
              <a:t>Lazy-tag</a:t>
            </a:r>
            <a:endParaRPr lang="zh-CN" altLang="en-US" baseline="-25000" dirty="0"/>
          </a:p>
        </p:txBody>
      </p:sp>
      <p:sp>
        <p:nvSpPr>
          <p:cNvPr id="3" name="内容占位符 2"/>
          <p:cNvSpPr>
            <a:spLocks noGrp="1"/>
          </p:cNvSpPr>
          <p:nvPr>
            <p:ph idx="1"/>
          </p:nvPr>
        </p:nvSpPr>
        <p:spPr/>
        <p:txBody>
          <a:bodyPr>
            <a:normAutofit/>
          </a:bodyPr>
          <a:lstStyle/>
          <a:p>
            <a:r>
              <a:rPr lang="en-US" altLang="zh-CN" sz="1800" dirty="0">
                <a:latin typeface="Courier New" panose="02070309020205020404" pitchFamily="49" charset="0"/>
                <a:cs typeface="Courier New" panose="02070309020205020404" pitchFamily="49" charset="0"/>
              </a:rPr>
              <a:t>inline void </a:t>
            </a:r>
            <a:r>
              <a:rPr lang="en-US" altLang="zh-CN" sz="1800" dirty="0" err="1">
                <a:latin typeface="Courier New" panose="02070309020205020404" pitchFamily="49" charset="0"/>
                <a:cs typeface="Courier New" panose="02070309020205020404" pitchFamily="49" charset="0"/>
              </a:rPr>
              <a:t>push_down</a:t>
            </a: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int</a:t>
            </a:r>
            <a:r>
              <a:rPr lang="en-US" altLang="zh-CN" sz="1800" dirty="0">
                <a:latin typeface="Courier New" panose="02070309020205020404" pitchFamily="49" charset="0"/>
                <a:cs typeface="Courier New" panose="02070309020205020404" pitchFamily="49" charset="0"/>
              </a:rPr>
              <a:t> x, </a:t>
            </a:r>
            <a:r>
              <a:rPr lang="en-US" altLang="zh-CN" sz="1800" dirty="0" err="1">
                <a:latin typeface="Courier New" panose="02070309020205020404" pitchFamily="49" charset="0"/>
                <a:cs typeface="Courier New" panose="02070309020205020404" pitchFamily="49" charset="0"/>
              </a:rPr>
              <a:t>int</a:t>
            </a:r>
            <a:r>
              <a:rPr lang="en-US" altLang="zh-CN" sz="1800" dirty="0">
                <a:latin typeface="Courier New" panose="02070309020205020404" pitchFamily="49" charset="0"/>
                <a:cs typeface="Courier New" panose="02070309020205020404" pitchFamily="49" charset="0"/>
              </a:rPr>
              <a:t> m)</a:t>
            </a:r>
          </a:p>
          <a:p>
            <a:r>
              <a:rPr lang="en-US" altLang="zh-CN" sz="1800" dirty="0">
                <a:latin typeface="Courier New" panose="02070309020205020404" pitchFamily="49" charset="0"/>
                <a:cs typeface="Courier New" panose="02070309020205020404" pitchFamily="49" charset="0"/>
              </a:rPr>
              <a:t>{</a:t>
            </a:r>
          </a:p>
          <a:p>
            <a:r>
              <a:rPr lang="en-US" altLang="zh-CN" sz="1800" dirty="0">
                <a:latin typeface="Courier New" panose="02070309020205020404" pitchFamily="49" charset="0"/>
                <a:cs typeface="Courier New" panose="02070309020205020404" pitchFamily="49" charset="0"/>
              </a:rPr>
              <a:t>	if (tree[x].tag)</a:t>
            </a:r>
          </a:p>
          <a:p>
            <a:r>
              <a:rPr lang="en-US" altLang="zh-CN" sz="1800" dirty="0">
                <a:latin typeface="Courier New" panose="02070309020205020404" pitchFamily="49" charset="0"/>
                <a:cs typeface="Courier New" panose="02070309020205020404" pitchFamily="49" charset="0"/>
              </a:rPr>
              <a:t>	{</a:t>
            </a:r>
          </a:p>
          <a:p>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int</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lson</a:t>
            </a:r>
            <a:r>
              <a:rPr lang="en-US" altLang="zh-CN" sz="1800" dirty="0">
                <a:latin typeface="Courier New" panose="02070309020205020404" pitchFamily="49" charset="0"/>
                <a:cs typeface="Courier New" panose="02070309020205020404" pitchFamily="49" charset="0"/>
              </a:rPr>
              <a:t> = x&lt;&lt;1;</a:t>
            </a:r>
          </a:p>
          <a:p>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int</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rson</a:t>
            </a:r>
            <a:r>
              <a:rPr lang="en-US" altLang="zh-CN" sz="1800" dirty="0">
                <a:latin typeface="Courier New" panose="02070309020205020404" pitchFamily="49" charset="0"/>
                <a:cs typeface="Courier New" panose="02070309020205020404" pitchFamily="49" charset="0"/>
              </a:rPr>
              <a:t> = x&lt;&lt;1|1;</a:t>
            </a:r>
          </a:p>
          <a:p>
            <a:r>
              <a:rPr lang="en-US" altLang="zh-CN" sz="1800" dirty="0">
                <a:latin typeface="Courier New" panose="02070309020205020404" pitchFamily="49" charset="0"/>
                <a:cs typeface="Courier New" panose="02070309020205020404" pitchFamily="49" charset="0"/>
              </a:rPr>
              <a:t>	    tree[</a:t>
            </a:r>
            <a:r>
              <a:rPr lang="en-US" altLang="zh-CN" sz="1800" dirty="0" err="1">
                <a:latin typeface="Courier New" panose="02070309020205020404" pitchFamily="49" charset="0"/>
                <a:cs typeface="Courier New" panose="02070309020205020404" pitchFamily="49" charset="0"/>
              </a:rPr>
              <a:t>lson</a:t>
            </a:r>
            <a:r>
              <a:rPr lang="en-US" altLang="zh-CN" sz="1800" dirty="0">
                <a:latin typeface="Courier New" panose="02070309020205020404" pitchFamily="49" charset="0"/>
                <a:cs typeface="Courier New" panose="02070309020205020404" pitchFamily="49" charset="0"/>
              </a:rPr>
              <a:t>].tag += tree[x].tag;</a:t>
            </a:r>
          </a:p>
          <a:p>
            <a:r>
              <a:rPr lang="en-US" altLang="zh-CN" sz="1800" dirty="0">
                <a:latin typeface="Courier New" panose="02070309020205020404" pitchFamily="49" charset="0"/>
                <a:cs typeface="Courier New" panose="02070309020205020404" pitchFamily="49" charset="0"/>
              </a:rPr>
              <a:t>	    tree[</a:t>
            </a:r>
            <a:r>
              <a:rPr lang="en-US" altLang="zh-CN" sz="1800" dirty="0" err="1">
                <a:latin typeface="Courier New" panose="02070309020205020404" pitchFamily="49" charset="0"/>
                <a:cs typeface="Courier New" panose="02070309020205020404" pitchFamily="49" charset="0"/>
              </a:rPr>
              <a:t>rson</a:t>
            </a:r>
            <a:r>
              <a:rPr lang="en-US" altLang="zh-CN" sz="1800" dirty="0">
                <a:latin typeface="Courier New" panose="02070309020205020404" pitchFamily="49" charset="0"/>
                <a:cs typeface="Courier New" panose="02070309020205020404" pitchFamily="49" charset="0"/>
              </a:rPr>
              <a:t>].tag += tree[x].tag;</a:t>
            </a:r>
          </a:p>
          <a:p>
            <a:r>
              <a:rPr lang="en-US" altLang="zh-CN" sz="1800" dirty="0">
                <a:latin typeface="Courier New" panose="02070309020205020404" pitchFamily="49" charset="0"/>
                <a:cs typeface="Courier New" panose="02070309020205020404" pitchFamily="49" charset="0"/>
              </a:rPr>
              <a:t>	    tree[</a:t>
            </a:r>
            <a:r>
              <a:rPr lang="en-US" altLang="zh-CN" sz="1800" dirty="0" err="1">
                <a:latin typeface="Courier New" panose="02070309020205020404" pitchFamily="49" charset="0"/>
                <a:cs typeface="Courier New" panose="02070309020205020404" pitchFamily="49" charset="0"/>
              </a:rPr>
              <a:t>lson</a:t>
            </a:r>
            <a:r>
              <a:rPr lang="en-US" altLang="zh-CN" sz="1800" dirty="0">
                <a:latin typeface="Courier New" panose="02070309020205020404" pitchFamily="49" charset="0"/>
                <a:cs typeface="Courier New" panose="02070309020205020404" pitchFamily="49" charset="0"/>
              </a:rPr>
              <a:t>].sum += tree[x].tag * (m-(m&gt;&gt;1));</a:t>
            </a:r>
          </a:p>
          <a:p>
            <a:r>
              <a:rPr lang="en-US" altLang="zh-CN" sz="1800" dirty="0">
                <a:latin typeface="Courier New" panose="02070309020205020404" pitchFamily="49" charset="0"/>
                <a:cs typeface="Courier New" panose="02070309020205020404" pitchFamily="49" charset="0"/>
              </a:rPr>
              <a:t>	    tree[</a:t>
            </a:r>
            <a:r>
              <a:rPr lang="en-US" altLang="zh-CN" sz="1800" dirty="0" err="1">
                <a:latin typeface="Courier New" panose="02070309020205020404" pitchFamily="49" charset="0"/>
                <a:cs typeface="Courier New" panose="02070309020205020404" pitchFamily="49" charset="0"/>
              </a:rPr>
              <a:t>rson</a:t>
            </a:r>
            <a:r>
              <a:rPr lang="en-US" altLang="zh-CN" sz="1800" dirty="0">
                <a:latin typeface="Courier New" panose="02070309020205020404" pitchFamily="49" charset="0"/>
                <a:cs typeface="Courier New" panose="02070309020205020404" pitchFamily="49" charset="0"/>
              </a:rPr>
              <a:t>].sum += tree[x].tag * (m&gt;&gt;1);</a:t>
            </a:r>
          </a:p>
          <a:p>
            <a:r>
              <a:rPr lang="en-US" altLang="zh-CN" sz="1800" dirty="0">
                <a:latin typeface="Courier New" panose="02070309020205020404" pitchFamily="49" charset="0"/>
                <a:cs typeface="Courier New" panose="02070309020205020404" pitchFamily="49" charset="0"/>
              </a:rPr>
              <a:t>	    tree[x].tag = 0; </a:t>
            </a:r>
          </a:p>
          <a:p>
            <a:r>
              <a:rPr lang="en-US" altLang="zh-CN" sz="1800" dirty="0">
                <a:latin typeface="Courier New" panose="02070309020205020404" pitchFamily="49" charset="0"/>
                <a:cs typeface="Courier New" panose="02070309020205020404" pitchFamily="49" charset="0"/>
              </a:rPr>
              <a:t>	} </a:t>
            </a:r>
          </a:p>
          <a:p>
            <a:r>
              <a:rPr lang="en-US" altLang="zh-CN" sz="1800" dirty="0">
                <a:latin typeface="Courier New" panose="020703090202050204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871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en-US" altLang="zh-CN" dirty="0" err="1"/>
              <a:t>poj</a:t>
            </a:r>
            <a:r>
              <a:rPr lang="en-US" altLang="zh-CN"/>
              <a:t> 2777 Count Color</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sz="2000"/>
              <a:t>长度为</a:t>
            </a:r>
            <a:r>
              <a:rPr lang="en-US" altLang="zh-CN" sz="2000"/>
              <a:t>L</a:t>
            </a:r>
            <a:r>
              <a:rPr lang="zh-CN" altLang="en-US" sz="2000"/>
              <a:t>厘米的木板被划分成</a:t>
            </a:r>
            <a:r>
              <a:rPr lang="en-US" altLang="zh-CN" sz="2000"/>
              <a:t>L</a:t>
            </a:r>
            <a:r>
              <a:rPr lang="zh-CN" altLang="en-US" sz="2000"/>
              <a:t>个单位长度（</a:t>
            </a:r>
            <a:r>
              <a:rPr lang="en-US" altLang="zh-CN" sz="2000"/>
              <a:t>1</a:t>
            </a:r>
            <a:r>
              <a:rPr lang="zh-CN" altLang="en-US" sz="2000"/>
              <a:t>～</a:t>
            </a:r>
            <a:r>
              <a:rPr lang="en-US" altLang="zh-CN" sz="2000"/>
              <a:t>L</a:t>
            </a:r>
            <a:r>
              <a:rPr lang="zh-CN" altLang="en-US" sz="2000"/>
              <a:t>）。有两种操作：</a:t>
            </a:r>
            <a:endParaRPr lang="en-US" altLang="zh-CN" sz="2000"/>
          </a:p>
          <a:p>
            <a:pPr lvl="1"/>
            <a:r>
              <a:rPr lang="en-US" altLang="zh-CN" sz="1800"/>
              <a:t>C  a b c</a:t>
            </a:r>
            <a:r>
              <a:rPr lang="zh-CN" altLang="en-US" sz="1800"/>
              <a:t>：将木板的</a:t>
            </a:r>
            <a:r>
              <a:rPr lang="en-US" altLang="zh-CN" sz="1800"/>
              <a:t>[a,b]</a:t>
            </a:r>
            <a:r>
              <a:rPr lang="zh-CN" altLang="en-US" sz="1800"/>
              <a:t>区间涂上颜色</a:t>
            </a:r>
            <a:r>
              <a:rPr lang="en-US" altLang="zh-CN" sz="1800"/>
              <a:t>c</a:t>
            </a:r>
            <a:r>
              <a:rPr lang="zh-CN" altLang="en-US" sz="1800"/>
              <a:t>（</a:t>
            </a:r>
            <a:r>
              <a:rPr lang="en-US" altLang="zh-CN" sz="1800"/>
              <a:t>a</a:t>
            </a:r>
            <a:r>
              <a:rPr lang="zh-CN" altLang="en-US" sz="1800"/>
              <a:t>、</a:t>
            </a:r>
            <a:r>
              <a:rPr lang="en-US" altLang="zh-CN" sz="1800"/>
              <a:t>b</a:t>
            </a:r>
            <a:r>
              <a:rPr lang="zh-CN" altLang="en-US" sz="1800"/>
              <a:t>、</a:t>
            </a:r>
            <a:r>
              <a:rPr lang="en-US" altLang="zh-CN" sz="1800"/>
              <a:t>c</a:t>
            </a:r>
            <a:r>
              <a:rPr lang="zh-CN" altLang="en-US" sz="1800"/>
              <a:t>都是整数，</a:t>
            </a:r>
            <a:r>
              <a:rPr lang="en-US" altLang="zh-CN" sz="1800"/>
              <a:t>a</a:t>
            </a:r>
            <a:r>
              <a:rPr lang="zh-CN" altLang="en-US" sz="1800"/>
              <a:t>可能大于</a:t>
            </a:r>
            <a:r>
              <a:rPr lang="en-US" altLang="zh-CN" sz="1800"/>
              <a:t>b</a:t>
            </a:r>
            <a:r>
              <a:rPr lang="zh-CN" altLang="en-US" sz="1800"/>
              <a:t>）</a:t>
            </a:r>
            <a:endParaRPr lang="en-US" altLang="zh-CN" sz="1800"/>
          </a:p>
          <a:p>
            <a:pPr lvl="1"/>
            <a:r>
              <a:rPr lang="en-US" altLang="zh-CN" sz="1800"/>
              <a:t>P a b</a:t>
            </a:r>
            <a:r>
              <a:rPr lang="zh-CN" altLang="en-US" sz="1800"/>
              <a:t>：输出木板的</a:t>
            </a:r>
            <a:r>
              <a:rPr lang="en-US" altLang="zh-CN" sz="1800"/>
              <a:t>[a,b]</a:t>
            </a:r>
            <a:r>
              <a:rPr lang="zh-CN" altLang="en-US" sz="1800"/>
              <a:t>区间上不同的颜色数</a:t>
            </a:r>
            <a:endParaRPr lang="en-US" altLang="zh-CN" sz="1800"/>
          </a:p>
          <a:p>
            <a:r>
              <a:rPr lang="zh-CN" altLang="en-US" sz="2000"/>
              <a:t>初始时木板的颜色是</a:t>
            </a:r>
            <a:r>
              <a:rPr lang="en-US" altLang="zh-CN" sz="2000"/>
              <a:t>1</a:t>
            </a:r>
          </a:p>
          <a:p>
            <a:r>
              <a:rPr lang="en-US" altLang="zh-CN" sz="2000"/>
              <a:t>【</a:t>
            </a:r>
            <a:r>
              <a:rPr lang="zh-CN" altLang="en-US" sz="2000"/>
              <a:t>输入</a:t>
            </a:r>
            <a:r>
              <a:rPr lang="en-US" altLang="zh-CN" sz="2000"/>
              <a:t>】</a:t>
            </a:r>
          </a:p>
          <a:p>
            <a:r>
              <a:rPr lang="zh-CN" altLang="en-US" sz="2000"/>
              <a:t>第一行是</a:t>
            </a:r>
            <a:r>
              <a:rPr lang="en-US" altLang="zh-CN" sz="2000"/>
              <a:t>L</a:t>
            </a:r>
            <a:r>
              <a:rPr lang="zh-CN" altLang="en-US" sz="2000"/>
              <a:t>、</a:t>
            </a:r>
            <a:r>
              <a:rPr lang="en-US" altLang="zh-CN" sz="2000"/>
              <a:t>T</a:t>
            </a:r>
            <a:r>
              <a:rPr lang="zh-CN" altLang="en-US" sz="2000"/>
              <a:t>、和</a:t>
            </a:r>
            <a:r>
              <a:rPr lang="en-US" altLang="zh-CN" sz="2000"/>
              <a:t>O</a:t>
            </a:r>
            <a:r>
              <a:rPr lang="zh-CN" altLang="en-US" sz="2000"/>
              <a:t>，</a:t>
            </a:r>
            <a:r>
              <a:rPr lang="en-US" altLang="zh-CN" sz="2000"/>
              <a:t>(1 &lt;= L &lt;= 100000</a:t>
            </a:r>
            <a:r>
              <a:rPr lang="zh-CN" altLang="en-US" sz="2000"/>
              <a:t>，</a:t>
            </a:r>
            <a:r>
              <a:rPr lang="en-US" altLang="zh-CN" sz="2000"/>
              <a:t>1 &lt;= T &lt;= 30</a:t>
            </a:r>
            <a:r>
              <a:rPr lang="zh-CN" altLang="en-US" sz="2000"/>
              <a:t>，</a:t>
            </a:r>
            <a:r>
              <a:rPr lang="en-US" altLang="zh-CN" sz="2000"/>
              <a:t>1 &lt;= O &lt;= 100000)</a:t>
            </a:r>
            <a:r>
              <a:rPr lang="zh-CN" altLang="en-US" sz="2000"/>
              <a:t>，</a:t>
            </a:r>
            <a:r>
              <a:rPr lang="en-US" altLang="zh-CN" sz="2000"/>
              <a:t>T</a:t>
            </a:r>
            <a:r>
              <a:rPr lang="zh-CN" altLang="en-US" sz="2000"/>
              <a:t>表示颜色种数，</a:t>
            </a:r>
            <a:r>
              <a:rPr lang="en-US" altLang="zh-CN" sz="2000"/>
              <a:t>O</a:t>
            </a:r>
            <a:r>
              <a:rPr lang="zh-CN" altLang="en-US" sz="2000"/>
              <a:t>表示操作次数。接下来是</a:t>
            </a:r>
            <a:r>
              <a:rPr lang="en-US" altLang="zh-CN" sz="2000"/>
              <a:t>O</a:t>
            </a:r>
            <a:r>
              <a:rPr lang="zh-CN" altLang="en-US" sz="2000"/>
              <a:t>行操作</a:t>
            </a:r>
            <a:endParaRPr lang="en-US" altLang="zh-CN" sz="2000"/>
          </a:p>
          <a:p>
            <a:r>
              <a:rPr lang="en-US" altLang="zh-CN" sz="2000"/>
              <a:t>【</a:t>
            </a:r>
            <a:r>
              <a:rPr lang="zh-CN" altLang="en-US" sz="2000"/>
              <a:t>输出</a:t>
            </a:r>
            <a:r>
              <a:rPr lang="en-US" altLang="zh-CN" sz="2000"/>
              <a:t>】</a:t>
            </a:r>
          </a:p>
          <a:p>
            <a:r>
              <a:rPr lang="zh-CN" altLang="en-US" sz="2000"/>
              <a:t>对于每个</a:t>
            </a:r>
            <a:r>
              <a:rPr lang="en-US" altLang="zh-CN" sz="2000"/>
              <a:t>P</a:t>
            </a:r>
            <a:r>
              <a:rPr lang="zh-CN" altLang="en-US" sz="2000"/>
              <a:t>操作，输出其不同颜色的数量</a:t>
            </a:r>
            <a:endParaRPr lang="en-US" altLang="zh-CN" sz="2000"/>
          </a:p>
          <a:p>
            <a:r>
              <a:rPr lang="en-US" altLang="zh-CN" sz="2000"/>
              <a:t>【Sample Input】</a:t>
            </a:r>
          </a:p>
          <a:p>
            <a:r>
              <a:rPr lang="en-US" altLang="zh-CN" sz="2000"/>
              <a:t>2 2 4</a:t>
            </a:r>
          </a:p>
          <a:p>
            <a:r>
              <a:rPr lang="en-US" altLang="zh-CN" sz="2000"/>
              <a:t>C 1 1 2</a:t>
            </a:r>
          </a:p>
          <a:p>
            <a:r>
              <a:rPr lang="en-US" altLang="zh-CN" sz="2000"/>
              <a:t>P 1 2</a:t>
            </a:r>
          </a:p>
          <a:p>
            <a:r>
              <a:rPr lang="en-US" altLang="zh-CN" sz="2000"/>
              <a:t>C 2 2 2</a:t>
            </a:r>
          </a:p>
          <a:p>
            <a:r>
              <a:rPr lang="en-US" altLang="zh-CN" sz="2000"/>
              <a:t>P 1 2</a:t>
            </a:r>
          </a:p>
          <a:p>
            <a:r>
              <a:rPr lang="en-US" altLang="zh-CN" sz="2000"/>
              <a:t>【Sample Output】</a:t>
            </a:r>
          </a:p>
          <a:p>
            <a:r>
              <a:rPr lang="en-US" altLang="zh-CN" sz="2000"/>
              <a:t>2</a:t>
            </a:r>
          </a:p>
          <a:p>
            <a:r>
              <a:rPr lang="en-US" altLang="zh-CN" sz="2000"/>
              <a:t>1</a:t>
            </a:r>
          </a:p>
          <a:p>
            <a:endParaRPr lang="zh-CN" altLang="en-US" sz="2000"/>
          </a:p>
        </p:txBody>
      </p:sp>
    </p:spTree>
    <p:extLst>
      <p:ext uri="{BB962C8B-B14F-4D97-AF65-F5344CB8AC3E}">
        <p14:creationId xmlns:p14="http://schemas.microsoft.com/office/powerpoint/2010/main" val="958219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poj</a:t>
            </a:r>
            <a:r>
              <a:rPr lang="en-US" altLang="zh-CN" dirty="0"/>
              <a:t> 3468</a:t>
            </a:r>
            <a:r>
              <a:rPr lang="zh-CN" altLang="en-US" baseline="-25000" dirty="0"/>
              <a:t>插入</a:t>
            </a:r>
            <a:r>
              <a:rPr lang="en-US" altLang="zh-CN" baseline="-25000" dirty="0"/>
              <a:t>(Lazy-tag</a:t>
            </a:r>
            <a:r>
              <a:rPr lang="zh-CN" altLang="en-US" baseline="-25000" dirty="0"/>
              <a:t>模式</a:t>
            </a:r>
            <a:r>
              <a:rPr lang="en-US" altLang="zh-CN" baseline="-25000" dirty="0"/>
              <a:t>)</a:t>
            </a:r>
            <a:endParaRPr lang="zh-CN" altLang="en-US" baseline="-25000" dirty="0"/>
          </a:p>
        </p:txBody>
      </p:sp>
      <p:sp>
        <p:nvSpPr>
          <p:cNvPr id="3" name="内容占位符 2"/>
          <p:cNvSpPr>
            <a:spLocks noGrp="1"/>
          </p:cNvSpPr>
          <p:nvPr>
            <p:ph idx="1"/>
          </p:nvPr>
        </p:nvSpPr>
        <p:spPr/>
        <p:txBody>
          <a:bodyPr>
            <a:normAutofit lnSpcReduction="10000"/>
          </a:bodyPr>
          <a:lstStyle/>
          <a:p>
            <a:r>
              <a:rPr lang="en-US" altLang="zh-CN" sz="1800" dirty="0">
                <a:solidFill>
                  <a:schemeClr val="bg1">
                    <a:lumMod val="75000"/>
                  </a:schemeClr>
                </a:solidFill>
                <a:latin typeface="Courier New" pitchFamily="49" charset="0"/>
                <a:cs typeface="Courier New" pitchFamily="49" charset="0"/>
              </a:rPr>
              <a:t>//</a:t>
            </a:r>
            <a:r>
              <a:rPr lang="zh-CN" altLang="en-US" sz="1800" dirty="0">
                <a:solidFill>
                  <a:schemeClr val="bg1">
                    <a:lumMod val="75000"/>
                  </a:schemeClr>
                </a:solidFill>
                <a:latin typeface="Courier New" pitchFamily="49" charset="0"/>
                <a:cs typeface="Courier New" pitchFamily="49" charset="0"/>
              </a:rPr>
              <a:t>从</a:t>
            </a:r>
            <a:r>
              <a:rPr lang="en-US" altLang="zh-CN" sz="1800" dirty="0">
                <a:solidFill>
                  <a:schemeClr val="bg1">
                    <a:lumMod val="75000"/>
                  </a:schemeClr>
                </a:solidFill>
                <a:latin typeface="Courier New" pitchFamily="49" charset="0"/>
                <a:cs typeface="Courier New" pitchFamily="49" charset="0"/>
              </a:rPr>
              <a:t>x</a:t>
            </a:r>
            <a:r>
              <a:rPr lang="zh-CN" altLang="en-US" sz="1800" dirty="0">
                <a:solidFill>
                  <a:schemeClr val="bg1">
                    <a:lumMod val="75000"/>
                  </a:schemeClr>
                </a:solidFill>
                <a:latin typeface="Courier New" pitchFamily="49" charset="0"/>
                <a:cs typeface="Courier New" pitchFamily="49" charset="0"/>
              </a:rPr>
              <a:t>位置找</a:t>
            </a:r>
            <a:endParaRPr lang="en-US" altLang="zh-CN" sz="1800" dirty="0">
              <a:solidFill>
                <a:schemeClr val="bg1">
                  <a:lumMod val="75000"/>
                </a:schemeClr>
              </a:solidFill>
              <a:latin typeface="Courier New" pitchFamily="49" charset="0"/>
              <a:cs typeface="Courier New" pitchFamily="49" charset="0"/>
            </a:endParaRPr>
          </a:p>
          <a:p>
            <a:r>
              <a:rPr lang="en-US" altLang="zh-CN" sz="1800" dirty="0">
                <a:latin typeface="Courier New" pitchFamily="49" charset="0"/>
                <a:cs typeface="Courier New" pitchFamily="49" charset="0"/>
              </a:rPr>
              <a:t>void update(</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x, </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a, </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b, </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num</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	if ((a&lt;=tree[x].left) &amp;&amp; (tree[x].right&lt;=b))</a:t>
            </a:r>
          </a:p>
          <a:p>
            <a:r>
              <a:rPr lang="en-US" altLang="zh-CN" sz="1800" dirty="0">
                <a:latin typeface="Courier New" pitchFamily="49" charset="0"/>
                <a:cs typeface="Courier New" pitchFamily="49" charset="0"/>
              </a:rPr>
              <a:t>	{</a:t>
            </a:r>
          </a:p>
          <a:p>
            <a:r>
              <a:rPr lang="en-US" altLang="zh-CN" sz="1800" dirty="0">
                <a:latin typeface="Courier New" pitchFamily="49" charset="0"/>
                <a:cs typeface="Courier New" pitchFamily="49" charset="0"/>
              </a:rPr>
              <a:t>	  _____________________________________________;</a:t>
            </a:r>
          </a:p>
          <a:p>
            <a:r>
              <a:rPr lang="en-US" altLang="zh-CN" sz="1800" dirty="0">
                <a:latin typeface="Courier New" pitchFamily="49" charset="0"/>
                <a:cs typeface="Courier New" pitchFamily="49" charset="0"/>
              </a:rPr>
              <a:t>	  tree[x].tag += </a:t>
            </a:r>
            <a:r>
              <a:rPr lang="en-US" altLang="zh-CN" sz="1800" dirty="0" err="1">
                <a:latin typeface="Courier New" pitchFamily="49" charset="0"/>
                <a:cs typeface="Courier New" pitchFamily="49" charset="0"/>
              </a:rPr>
              <a:t>num</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      return;</a:t>
            </a:r>
          </a:p>
          <a:p>
            <a:r>
              <a:rPr lang="en-US" altLang="zh-CN" sz="1800" dirty="0">
                <a:latin typeface="Courier New" pitchFamily="49" charset="0"/>
                <a:cs typeface="Courier New" pitchFamily="49" charset="0"/>
              </a:rPr>
              <a:t>	}</a:t>
            </a:r>
          </a:p>
          <a:p>
            <a:r>
              <a:rPr lang="en-US" altLang="zh-CN" sz="1800" dirty="0">
                <a:latin typeface="Courier New" pitchFamily="49" charset="0"/>
                <a:cs typeface="Courier New" pitchFamily="49" charset="0"/>
              </a:rPr>
              <a:t>	</a:t>
            </a:r>
            <a:r>
              <a:rPr lang="en-US" altLang="zh-CN" sz="1800" dirty="0" err="1">
                <a:solidFill>
                  <a:srgbClr val="FF0000"/>
                </a:solidFill>
                <a:latin typeface="Courier New" pitchFamily="49" charset="0"/>
                <a:cs typeface="Courier New" pitchFamily="49" charset="0"/>
              </a:rPr>
              <a:t>push_down</a:t>
            </a:r>
            <a:r>
              <a:rPr lang="en-US" altLang="zh-CN" sz="1800" dirty="0">
                <a:solidFill>
                  <a:srgbClr val="FF0000"/>
                </a:solidFill>
                <a:latin typeface="Courier New" pitchFamily="49" charset="0"/>
                <a:cs typeface="Courier New" pitchFamily="49" charset="0"/>
              </a:rPr>
              <a:t>(</a:t>
            </a:r>
            <a:r>
              <a:rPr lang="en-US" altLang="zh-CN" sz="1800" dirty="0">
                <a:latin typeface="Courier New" pitchFamily="49" charset="0"/>
                <a:cs typeface="Courier New" pitchFamily="49" charset="0"/>
              </a:rPr>
              <a:t>x</a:t>
            </a:r>
            <a:r>
              <a:rPr lang="en-US" altLang="zh-CN" sz="1800" dirty="0">
                <a:solidFill>
                  <a:srgbClr val="FF0000"/>
                </a:solidFill>
                <a:latin typeface="Courier New" pitchFamily="49" charset="0"/>
                <a:cs typeface="Courier New" pitchFamily="49" charset="0"/>
              </a:rPr>
              <a:t>,</a:t>
            </a:r>
            <a:r>
              <a:rPr lang="en-US" altLang="zh-CN" sz="1800" dirty="0">
                <a:latin typeface="Courier New" pitchFamily="49" charset="0"/>
                <a:cs typeface="Courier New" pitchFamily="49" charset="0"/>
              </a:rPr>
              <a:t> tree[x].right-tree[x].left+1</a:t>
            </a:r>
            <a:r>
              <a:rPr lang="en-US" altLang="zh-CN" sz="1800" dirty="0">
                <a:solidFill>
                  <a:srgbClr val="FF0000"/>
                </a:solidFill>
                <a:latin typeface="Courier New" pitchFamily="49" charset="0"/>
                <a:cs typeface="Courier New" pitchFamily="49" charset="0"/>
              </a:rPr>
              <a:t>);</a:t>
            </a:r>
          </a:p>
          <a:p>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mid = (tree[x].</a:t>
            </a:r>
            <a:r>
              <a:rPr lang="en-US" altLang="zh-CN" sz="1800" dirty="0" err="1">
                <a:latin typeface="Courier New" pitchFamily="49" charset="0"/>
                <a:cs typeface="Courier New" pitchFamily="49" charset="0"/>
              </a:rPr>
              <a:t>left+tree</a:t>
            </a:r>
            <a:r>
              <a:rPr lang="en-US" altLang="zh-CN" sz="1800" dirty="0">
                <a:latin typeface="Courier New" pitchFamily="49" charset="0"/>
                <a:cs typeface="Courier New" pitchFamily="49" charset="0"/>
              </a:rPr>
              <a:t>[x].right)&gt;&gt;1;</a:t>
            </a:r>
          </a:p>
          <a:p>
            <a:r>
              <a:rPr lang="en-US" altLang="zh-CN" sz="1800" dirty="0">
                <a:latin typeface="Courier New" pitchFamily="49" charset="0"/>
                <a:cs typeface="Courier New" pitchFamily="49" charset="0"/>
              </a:rPr>
              <a:t>	if (a&lt;=mid)</a:t>
            </a:r>
          </a:p>
          <a:p>
            <a:r>
              <a:rPr lang="en-US" altLang="zh-CN" sz="1800" dirty="0">
                <a:latin typeface="Courier New" pitchFamily="49" charset="0"/>
                <a:cs typeface="Courier New" pitchFamily="49" charset="0"/>
              </a:rPr>
              <a:t>		update(x&lt;&lt;1, a, b, </a:t>
            </a:r>
            <a:r>
              <a:rPr lang="en-US" altLang="zh-CN" sz="1800" dirty="0" err="1">
                <a:latin typeface="Courier New" pitchFamily="49" charset="0"/>
                <a:cs typeface="Courier New" pitchFamily="49" charset="0"/>
              </a:rPr>
              <a:t>num</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	if (mid&lt;b)</a:t>
            </a:r>
          </a:p>
          <a:p>
            <a:r>
              <a:rPr lang="en-US" altLang="zh-CN" sz="1800" dirty="0">
                <a:latin typeface="Courier New" pitchFamily="49" charset="0"/>
                <a:cs typeface="Courier New" pitchFamily="49" charset="0"/>
              </a:rPr>
              <a:t>		update(x&lt;&lt;1|1, a, b, </a:t>
            </a:r>
            <a:r>
              <a:rPr lang="en-US" altLang="zh-CN" sz="1800" dirty="0" err="1">
                <a:latin typeface="Courier New" pitchFamily="49" charset="0"/>
                <a:cs typeface="Courier New" pitchFamily="49" charset="0"/>
              </a:rPr>
              <a:t>num</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push_up</a:t>
            </a:r>
            <a:r>
              <a:rPr lang="en-US" altLang="zh-CN" sz="1800" dirty="0">
                <a:latin typeface="Courier New" pitchFamily="49" charset="0"/>
                <a:cs typeface="Courier New" pitchFamily="49" charset="0"/>
              </a:rPr>
              <a:t>(x);</a:t>
            </a:r>
          </a:p>
          <a:p>
            <a:r>
              <a:rPr lang="en-US" altLang="zh-CN" sz="1800" dirty="0">
                <a:latin typeface="Courier New" pitchFamily="49" charset="0"/>
                <a:cs typeface="Courier New" pitchFamily="49" charset="0"/>
              </a:rPr>
              <a:t>}</a:t>
            </a:r>
          </a:p>
        </p:txBody>
      </p:sp>
      <p:sp>
        <p:nvSpPr>
          <p:cNvPr id="4" name="矩形 3"/>
          <p:cNvSpPr/>
          <p:nvPr>
            <p:custDataLst>
              <p:tags r:id="rId1"/>
            </p:custDataLst>
          </p:nvPr>
        </p:nvSpPr>
        <p:spPr>
          <a:xfrm>
            <a:off x="1619672" y="2996952"/>
            <a:ext cx="7067128" cy="36933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b="1" dirty="0">
                <a:ln/>
                <a:solidFill>
                  <a:srgbClr val="FF0000"/>
                </a:solidFill>
              </a:rPr>
              <a:t>tree[x].sum += (tree[x].right-tree[x].left+1)*</a:t>
            </a:r>
            <a:r>
              <a:rPr lang="en-US" altLang="zh-CN" b="1" dirty="0" err="1">
                <a:ln/>
                <a:solidFill>
                  <a:srgbClr val="FF0000"/>
                </a:solidFill>
              </a:rPr>
              <a:t>num</a:t>
            </a:r>
            <a:endParaRPr lang="zh-CN" altLang="en-US" b="1" dirty="0">
              <a:ln/>
              <a:solidFill>
                <a:srgbClr val="FF0000"/>
              </a:solidFill>
            </a:endParaRPr>
          </a:p>
        </p:txBody>
      </p:sp>
    </p:spTree>
    <p:extLst>
      <p:ext uri="{BB962C8B-B14F-4D97-AF65-F5344CB8AC3E}">
        <p14:creationId xmlns:p14="http://schemas.microsoft.com/office/powerpoint/2010/main" val="369374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poj</a:t>
            </a:r>
            <a:r>
              <a:rPr lang="en-US" altLang="zh-CN" dirty="0"/>
              <a:t> 3468</a:t>
            </a:r>
            <a:r>
              <a:rPr lang="zh-CN" altLang="en-US" baseline="-25000" dirty="0"/>
              <a:t>查询</a:t>
            </a:r>
            <a:r>
              <a:rPr lang="en-US" altLang="zh-CN" baseline="-25000" dirty="0"/>
              <a:t>(Lazy-tag</a:t>
            </a:r>
            <a:r>
              <a:rPr lang="zh-CN" altLang="en-US" baseline="-25000" dirty="0"/>
              <a:t>模式</a:t>
            </a:r>
            <a:r>
              <a:rPr lang="en-US" altLang="zh-CN" baseline="-25000" dirty="0"/>
              <a:t>)</a:t>
            </a:r>
            <a:endParaRPr lang="zh-CN" altLang="en-US" baseline="-25000" dirty="0"/>
          </a:p>
        </p:txBody>
      </p:sp>
      <p:sp>
        <p:nvSpPr>
          <p:cNvPr id="3" name="内容占位符 2"/>
          <p:cNvSpPr>
            <a:spLocks noGrp="1"/>
          </p:cNvSpPr>
          <p:nvPr>
            <p:ph idx="1"/>
          </p:nvPr>
        </p:nvSpPr>
        <p:spPr/>
        <p:txBody>
          <a:bodyPr>
            <a:normAutofit/>
          </a:bodyPr>
          <a:lstStyle/>
          <a:p>
            <a:r>
              <a:rPr lang="en-US" altLang="zh-CN" sz="1800" dirty="0">
                <a:latin typeface="Courier New" pitchFamily="49" charset="0"/>
                <a:cs typeface="Courier New" pitchFamily="49" charset="0"/>
              </a:rPr>
              <a:t>long long query(</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x, </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a, </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b)</a:t>
            </a:r>
          </a:p>
          <a:p>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	if ((a&lt;=tree[x].left) &amp;&amp; (tree[x].right&lt;=b))</a:t>
            </a:r>
          </a:p>
          <a:p>
            <a:r>
              <a:rPr lang="en-US" altLang="zh-CN" sz="1800" dirty="0">
                <a:latin typeface="Courier New" pitchFamily="49" charset="0"/>
                <a:cs typeface="Courier New" pitchFamily="49" charset="0"/>
              </a:rPr>
              <a:t>	{</a:t>
            </a:r>
          </a:p>
          <a:p>
            <a:r>
              <a:rPr lang="en-US" altLang="zh-CN" sz="1800" dirty="0">
                <a:latin typeface="Courier New" pitchFamily="49" charset="0"/>
                <a:cs typeface="Courier New" pitchFamily="49" charset="0"/>
              </a:rPr>
              <a:t>		return tree[x].sum;</a:t>
            </a:r>
          </a:p>
          <a:p>
            <a:r>
              <a:rPr lang="en-US" altLang="zh-CN" sz="1800" dirty="0">
                <a:latin typeface="Courier New" pitchFamily="49" charset="0"/>
                <a:cs typeface="Courier New" pitchFamily="49" charset="0"/>
              </a:rPr>
              <a:t>	}</a:t>
            </a:r>
          </a:p>
          <a:p>
            <a:r>
              <a:rPr lang="en-US" altLang="zh-CN" sz="1800" dirty="0">
                <a:latin typeface="Courier New" pitchFamily="49" charset="0"/>
                <a:cs typeface="Courier New" pitchFamily="49" charset="0"/>
              </a:rPr>
              <a:t>	</a:t>
            </a:r>
            <a:r>
              <a:rPr lang="en-US" altLang="zh-CN" sz="1800" dirty="0" err="1">
                <a:solidFill>
                  <a:srgbClr val="FF0000"/>
                </a:solidFill>
                <a:latin typeface="Courier New" pitchFamily="49" charset="0"/>
                <a:cs typeface="Courier New" pitchFamily="49" charset="0"/>
              </a:rPr>
              <a:t>push_down</a:t>
            </a:r>
            <a:r>
              <a:rPr lang="en-US" altLang="zh-CN" sz="1800" dirty="0">
                <a:solidFill>
                  <a:srgbClr val="FF0000"/>
                </a:solidFill>
                <a:latin typeface="Courier New" pitchFamily="49" charset="0"/>
                <a:cs typeface="Courier New" pitchFamily="49" charset="0"/>
              </a:rPr>
              <a:t>(</a:t>
            </a:r>
            <a:r>
              <a:rPr lang="en-US" altLang="zh-CN" sz="1800" dirty="0">
                <a:latin typeface="Courier New" pitchFamily="49" charset="0"/>
                <a:cs typeface="Courier New" pitchFamily="49" charset="0"/>
              </a:rPr>
              <a:t>x</a:t>
            </a:r>
            <a:r>
              <a:rPr lang="en-US" altLang="zh-CN" sz="1800" dirty="0">
                <a:solidFill>
                  <a:srgbClr val="FF0000"/>
                </a:solidFill>
                <a:latin typeface="Courier New" pitchFamily="49" charset="0"/>
                <a:cs typeface="Courier New" pitchFamily="49" charset="0"/>
              </a:rPr>
              <a:t>,</a:t>
            </a:r>
            <a:r>
              <a:rPr lang="en-US" altLang="zh-CN" sz="1800" dirty="0">
                <a:latin typeface="Courier New" pitchFamily="49" charset="0"/>
                <a:cs typeface="Courier New" pitchFamily="49" charset="0"/>
              </a:rPr>
              <a:t> tree[x].right-tree[x].left+1</a:t>
            </a:r>
            <a:r>
              <a:rPr lang="en-US" altLang="zh-CN" sz="1800" dirty="0">
                <a:solidFill>
                  <a:srgbClr val="FF0000"/>
                </a:solidFill>
                <a:latin typeface="Courier New" pitchFamily="49" charset="0"/>
                <a:cs typeface="Courier New" pitchFamily="49" charset="0"/>
              </a:rPr>
              <a:t>);</a:t>
            </a:r>
          </a:p>
          <a:p>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int</a:t>
            </a:r>
            <a:r>
              <a:rPr lang="en-US" altLang="zh-CN" sz="1800" dirty="0">
                <a:latin typeface="Courier New" pitchFamily="49" charset="0"/>
                <a:cs typeface="Courier New" pitchFamily="49" charset="0"/>
              </a:rPr>
              <a:t> mid = (tree[x].</a:t>
            </a:r>
            <a:r>
              <a:rPr lang="en-US" altLang="zh-CN" sz="1800" dirty="0" err="1">
                <a:latin typeface="Courier New" pitchFamily="49" charset="0"/>
                <a:cs typeface="Courier New" pitchFamily="49" charset="0"/>
              </a:rPr>
              <a:t>left+tree</a:t>
            </a:r>
            <a:r>
              <a:rPr lang="en-US" altLang="zh-CN" sz="1800" dirty="0">
                <a:latin typeface="Courier New" pitchFamily="49" charset="0"/>
                <a:cs typeface="Courier New" pitchFamily="49" charset="0"/>
              </a:rPr>
              <a:t>[x].right)&gt;&gt;1;</a:t>
            </a:r>
          </a:p>
          <a:p>
            <a:r>
              <a:rPr lang="en-US" altLang="zh-CN" sz="1800" dirty="0">
                <a:latin typeface="Courier New" pitchFamily="49" charset="0"/>
                <a:cs typeface="Courier New" pitchFamily="49" charset="0"/>
              </a:rPr>
              <a:t>	long </a:t>
            </a:r>
            <a:r>
              <a:rPr lang="en-US" altLang="zh-CN" sz="1800" dirty="0" err="1">
                <a:latin typeface="Courier New" pitchFamily="49" charset="0"/>
                <a:cs typeface="Courier New" pitchFamily="49" charset="0"/>
              </a:rPr>
              <a:t>long</a:t>
            </a:r>
            <a:r>
              <a:rPr lang="en-US" altLang="zh-CN" sz="1800" dirty="0">
                <a:latin typeface="Courier New" pitchFamily="49" charset="0"/>
                <a:cs typeface="Courier New" pitchFamily="49" charset="0"/>
              </a:rPr>
              <a:t> result = 0;</a:t>
            </a:r>
          </a:p>
          <a:p>
            <a:r>
              <a:rPr lang="en-US" altLang="zh-CN" sz="1800" dirty="0">
                <a:latin typeface="Courier New" pitchFamily="49" charset="0"/>
                <a:cs typeface="Courier New" pitchFamily="49" charset="0"/>
              </a:rPr>
              <a:t>	if (a&lt;=mid)</a:t>
            </a:r>
          </a:p>
          <a:p>
            <a:r>
              <a:rPr lang="en-US" altLang="zh-CN" sz="1800" dirty="0">
                <a:latin typeface="Courier New" pitchFamily="49" charset="0"/>
                <a:cs typeface="Courier New" pitchFamily="49" charset="0"/>
              </a:rPr>
              <a:t>		___________________________;</a:t>
            </a:r>
          </a:p>
          <a:p>
            <a:r>
              <a:rPr lang="en-US" altLang="zh-CN" sz="1800" dirty="0">
                <a:latin typeface="Courier New" pitchFamily="49" charset="0"/>
                <a:cs typeface="Courier New" pitchFamily="49" charset="0"/>
              </a:rPr>
              <a:t>	if (mid&lt;b)</a:t>
            </a:r>
          </a:p>
          <a:p>
            <a:r>
              <a:rPr lang="en-US" altLang="zh-CN" sz="1800" dirty="0">
                <a:latin typeface="Courier New" pitchFamily="49" charset="0"/>
                <a:cs typeface="Courier New" pitchFamily="49" charset="0"/>
              </a:rPr>
              <a:t>		___________________________;</a:t>
            </a:r>
          </a:p>
          <a:p>
            <a:r>
              <a:rPr lang="en-US" altLang="zh-CN" sz="1800" dirty="0">
                <a:latin typeface="Courier New" pitchFamily="49" charset="0"/>
                <a:cs typeface="Courier New" pitchFamily="49" charset="0"/>
              </a:rPr>
              <a:t>	return result;</a:t>
            </a:r>
          </a:p>
          <a:p>
            <a:r>
              <a:rPr lang="en-US" altLang="zh-CN" sz="1800" dirty="0">
                <a:latin typeface="Courier New" pitchFamily="49" charset="0"/>
                <a:cs typeface="Courier New" pitchFamily="49" charset="0"/>
              </a:rPr>
              <a:t>}</a:t>
            </a:r>
          </a:p>
        </p:txBody>
      </p:sp>
      <p:sp>
        <p:nvSpPr>
          <p:cNvPr id="5" name="矩形 4"/>
          <p:cNvSpPr/>
          <p:nvPr>
            <p:custDataLst>
              <p:tags r:id="rId1"/>
            </p:custDataLst>
          </p:nvPr>
        </p:nvSpPr>
        <p:spPr>
          <a:xfrm>
            <a:off x="2339752" y="4509120"/>
            <a:ext cx="4248472" cy="36933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b="1" dirty="0">
                <a:ln/>
                <a:solidFill>
                  <a:srgbClr val="FF0000"/>
                </a:solidFill>
              </a:rPr>
              <a:t>result += query(x&lt;&lt;1, a, b)</a:t>
            </a:r>
          </a:p>
        </p:txBody>
      </p:sp>
      <p:sp>
        <p:nvSpPr>
          <p:cNvPr id="6" name="矩形 5"/>
          <p:cNvSpPr/>
          <p:nvPr>
            <p:custDataLst>
              <p:tags r:id="rId2"/>
            </p:custDataLst>
          </p:nvPr>
        </p:nvSpPr>
        <p:spPr>
          <a:xfrm>
            <a:off x="2339752" y="5085184"/>
            <a:ext cx="3960440" cy="36933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b="1" dirty="0">
                <a:ln/>
                <a:solidFill>
                  <a:srgbClr val="FF0000"/>
                </a:solidFill>
              </a:rPr>
              <a:t>result += query(x&lt;&lt;1|1, a, b)</a:t>
            </a:r>
          </a:p>
        </p:txBody>
      </p:sp>
    </p:spTree>
    <p:extLst>
      <p:ext uri="{BB962C8B-B14F-4D97-AF65-F5344CB8AC3E}">
        <p14:creationId xmlns:p14="http://schemas.microsoft.com/office/powerpoint/2010/main" val="234758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a:t>
            </a:r>
            <a:r>
              <a:rPr lang="zh-CN" altLang="en-US" dirty="0"/>
              <a:t>：</a:t>
            </a:r>
            <a:r>
              <a:rPr lang="en-US" altLang="zh-CN" dirty="0"/>
              <a:t>Railways</a:t>
            </a:r>
            <a:endParaRPr lang="zh-CN" altLang="en-US" dirty="0"/>
          </a:p>
        </p:txBody>
      </p:sp>
      <p:sp>
        <p:nvSpPr>
          <p:cNvPr id="3" name="内容占位符 2"/>
          <p:cNvSpPr>
            <a:spLocks noGrp="1"/>
          </p:cNvSpPr>
          <p:nvPr>
            <p:ph idx="1"/>
          </p:nvPr>
        </p:nvSpPr>
        <p:spPr/>
        <p:txBody>
          <a:bodyPr>
            <a:noAutofit/>
          </a:bodyPr>
          <a:lstStyle/>
          <a:p>
            <a:r>
              <a:rPr lang="en-US" altLang="zh-CN" sz="1400"/>
              <a:t>Byteotian</a:t>
            </a:r>
            <a:r>
              <a:rPr lang="zh-CN" altLang="en-US" sz="1400"/>
              <a:t>州铁道部决定赶上时代，为此他们引进了城市联网。假设城市联网顺次连接着 </a:t>
            </a:r>
            <a:r>
              <a:rPr lang="en-US" altLang="zh-CN" sz="1400"/>
              <a:t>n </a:t>
            </a:r>
            <a:r>
              <a:rPr lang="zh-CN" altLang="en-US" sz="1400"/>
              <a:t>个城市，从</a:t>
            </a:r>
            <a:r>
              <a:rPr lang="en-US" altLang="zh-CN" sz="1400"/>
              <a:t>1</a:t>
            </a:r>
            <a:r>
              <a:rPr lang="zh-CN" altLang="en-US" sz="1400"/>
              <a:t>到 </a:t>
            </a:r>
            <a:r>
              <a:rPr lang="en-US" altLang="zh-CN" sz="1400"/>
              <a:t>n </a:t>
            </a:r>
            <a:r>
              <a:rPr lang="zh-CN" altLang="en-US" sz="1400"/>
              <a:t>编号</a:t>
            </a:r>
            <a:r>
              <a:rPr lang="en-US" altLang="zh-CN" sz="1400"/>
              <a:t>(</a:t>
            </a:r>
            <a:r>
              <a:rPr lang="zh-CN" altLang="en-US" sz="1400"/>
              <a:t>起始城市编号为</a:t>
            </a:r>
            <a:r>
              <a:rPr lang="en-US" altLang="zh-CN" sz="1400"/>
              <a:t>1</a:t>
            </a:r>
            <a:r>
              <a:rPr lang="zh-CN" altLang="en-US" sz="1400"/>
              <a:t>，终止城市编号为</a:t>
            </a:r>
            <a:r>
              <a:rPr lang="en-US" altLang="zh-CN" sz="1400"/>
              <a:t>n)</a:t>
            </a:r>
            <a:r>
              <a:rPr lang="zh-CN" altLang="en-US" sz="1400"/>
              <a:t>。每辆火车有</a:t>
            </a:r>
            <a:r>
              <a:rPr lang="en-US" altLang="zh-CN" sz="1400"/>
              <a:t>m</a:t>
            </a:r>
            <a:r>
              <a:rPr lang="zh-CN" altLang="en-US" sz="1400"/>
              <a:t>个座位且在任何两个车站之间运送更多的乘客是不允许的。电脑系统将收到连续的预订请求并决定是否满足他们的请求。当火车在被请求的路段上有足够的空位时，就通过这个请求，否则不通过。通过请求的一部分是不允许的。通过一个请求之后，火车里的空位数目将得到更新。请求应按照收到的顺序依次处理。 </a:t>
            </a:r>
          </a:p>
          <a:p>
            <a:r>
              <a:rPr lang="zh-CN" altLang="en-US" sz="1400"/>
              <a:t>任务：计算哪些请求可以通过，哪些请求不能通过。</a:t>
            </a:r>
            <a:endParaRPr lang="en-US" altLang="zh-CN" sz="1400"/>
          </a:p>
          <a:p>
            <a:r>
              <a:rPr lang="en-US" altLang="zh-CN" sz="1400"/>
              <a:t>【</a:t>
            </a:r>
            <a:r>
              <a:rPr lang="zh-CN" altLang="en-US" sz="1400"/>
              <a:t>输入文件</a:t>
            </a:r>
            <a:r>
              <a:rPr lang="en-US" altLang="zh-CN" sz="1400"/>
              <a:t>】</a:t>
            </a:r>
            <a:r>
              <a:rPr lang="zh-CN" altLang="en-US" sz="1400"/>
              <a:t>第一行是三个被空格隔开整数</a:t>
            </a:r>
            <a:r>
              <a:rPr lang="en-US" altLang="zh-CN" sz="1400"/>
              <a:t>n, m </a:t>
            </a:r>
            <a:r>
              <a:rPr lang="zh-CN" altLang="en-US" sz="1400"/>
              <a:t>和 </a:t>
            </a:r>
            <a:r>
              <a:rPr lang="en-US" altLang="zh-CN" sz="1400"/>
              <a:t>r (1&lt;=n&lt;=60 000, 1&lt;=m&lt;=60 000, 1&lt;=r&lt;=60 000)</a:t>
            </a:r>
            <a:r>
              <a:rPr lang="zh-CN" altLang="en-US" sz="1400"/>
              <a:t>。数字分别表示：铁路上的城市个数，火车内的座位数，请求的数目。接下来</a:t>
            </a:r>
            <a:r>
              <a:rPr lang="en-US" altLang="zh-CN" sz="1400"/>
              <a:t>r</a:t>
            </a:r>
            <a:r>
              <a:rPr lang="zh-CN" altLang="en-US" sz="1400"/>
              <a:t>行是连窜的请求。第</a:t>
            </a:r>
            <a:r>
              <a:rPr lang="en-US" altLang="zh-CN" sz="1400"/>
              <a:t>i+1</a:t>
            </a:r>
            <a:r>
              <a:rPr lang="zh-CN" altLang="en-US" sz="1400"/>
              <a:t>行描述第</a:t>
            </a:r>
            <a:r>
              <a:rPr lang="en-US" altLang="zh-CN" sz="1400"/>
              <a:t>i</a:t>
            </a:r>
            <a:r>
              <a:rPr lang="zh-CN" altLang="en-US" sz="1400"/>
              <a:t>个请求。描述包含三个整数</a:t>
            </a:r>
            <a:r>
              <a:rPr lang="en-US" altLang="zh-CN" sz="1400"/>
              <a:t>k1</a:t>
            </a:r>
            <a:r>
              <a:rPr lang="zh-CN" altLang="en-US" sz="1400"/>
              <a:t>、</a:t>
            </a:r>
            <a:r>
              <a:rPr lang="en-US" altLang="zh-CN" sz="1400"/>
              <a:t>k2 </a:t>
            </a:r>
            <a:r>
              <a:rPr lang="zh-CN" altLang="en-US" sz="1400"/>
              <a:t>和 </a:t>
            </a:r>
            <a:r>
              <a:rPr lang="en-US" altLang="zh-CN" sz="1400"/>
              <a:t>v (1&lt;=k1&lt;k2&lt;=n, 1&lt;=v&lt;=m)</a:t>
            </a:r>
            <a:r>
              <a:rPr lang="zh-CN" altLang="en-US" sz="1400"/>
              <a:t>。它们分别表示起点车站的编号，目标车站的编号，座位的需求数。</a:t>
            </a:r>
          </a:p>
          <a:p>
            <a:r>
              <a:rPr lang="en-US" altLang="zh-CN" sz="1400"/>
              <a:t>【</a:t>
            </a:r>
            <a:r>
              <a:rPr lang="zh-CN" altLang="en-US" sz="1400"/>
              <a:t>输出文件</a:t>
            </a:r>
            <a:r>
              <a:rPr lang="en-US" altLang="zh-CN" sz="1400"/>
              <a:t>】</a:t>
            </a:r>
            <a:r>
              <a:rPr lang="zh-CN" altLang="en-US" sz="1400"/>
              <a:t> 输出</a:t>
            </a:r>
            <a:r>
              <a:rPr lang="en-US" altLang="zh-CN" sz="1400"/>
              <a:t>r</a:t>
            </a:r>
            <a:r>
              <a:rPr lang="zh-CN" altLang="en-US" sz="1400"/>
              <a:t>行，每行一个字符。’</a:t>
            </a:r>
            <a:r>
              <a:rPr lang="en-US" altLang="zh-CN" sz="1400"/>
              <a:t>T’</a:t>
            </a:r>
            <a:r>
              <a:rPr lang="zh-CN" altLang="en-US" sz="1400"/>
              <a:t>表示可以通过；’</a:t>
            </a:r>
            <a:r>
              <a:rPr lang="en-US" altLang="zh-CN" sz="1400"/>
              <a:t>F’</a:t>
            </a:r>
            <a:r>
              <a:rPr lang="zh-CN" altLang="en-US" sz="1400"/>
              <a:t>表示不能通过。</a:t>
            </a:r>
          </a:p>
          <a:p>
            <a:r>
              <a:rPr lang="en-US" altLang="zh-CN" sz="1400"/>
              <a:t>【</a:t>
            </a:r>
            <a:r>
              <a:rPr lang="zh-CN" altLang="en-US" sz="1400"/>
              <a:t>样例输入</a:t>
            </a:r>
            <a:r>
              <a:rPr lang="en-US" altLang="zh-CN" sz="1400"/>
              <a:t>】</a:t>
            </a:r>
            <a:endParaRPr lang="zh-CN" altLang="en-US" sz="1400"/>
          </a:p>
          <a:p>
            <a:r>
              <a:rPr lang="en-US" altLang="zh-CN" sz="1400"/>
              <a:t>4 6 4</a:t>
            </a:r>
          </a:p>
          <a:p>
            <a:r>
              <a:rPr lang="en-US" altLang="zh-CN" sz="1400"/>
              <a:t>1 4 2</a:t>
            </a:r>
          </a:p>
          <a:p>
            <a:r>
              <a:rPr lang="en-US" altLang="zh-CN" sz="1400"/>
              <a:t>1 3 2</a:t>
            </a:r>
          </a:p>
          <a:p>
            <a:r>
              <a:rPr lang="en-US" altLang="zh-CN" sz="1400"/>
              <a:t>2 4 3</a:t>
            </a:r>
          </a:p>
          <a:p>
            <a:r>
              <a:rPr lang="en-US" altLang="zh-CN" sz="1400"/>
              <a:t>1 2 3</a:t>
            </a:r>
          </a:p>
          <a:p>
            <a:r>
              <a:rPr lang="en-US" altLang="zh-CN" sz="1400"/>
              <a:t>【</a:t>
            </a:r>
            <a:r>
              <a:rPr lang="zh-CN" altLang="en-US" sz="1400"/>
              <a:t>样例输出</a:t>
            </a:r>
            <a:r>
              <a:rPr lang="en-US" altLang="zh-CN" sz="1400"/>
              <a:t>】</a:t>
            </a:r>
            <a:endParaRPr lang="zh-CN" altLang="en-US" sz="1400"/>
          </a:p>
          <a:p>
            <a:r>
              <a:rPr lang="en-US" altLang="zh-CN" sz="1400"/>
              <a:t>T</a:t>
            </a:r>
          </a:p>
          <a:p>
            <a:r>
              <a:rPr lang="en-US" altLang="zh-CN" sz="1400"/>
              <a:t>T</a:t>
            </a:r>
          </a:p>
          <a:p>
            <a:r>
              <a:rPr lang="en-US" altLang="zh-CN" sz="1400"/>
              <a:t>F</a:t>
            </a:r>
          </a:p>
          <a:p>
            <a:r>
              <a:rPr lang="en-US" altLang="zh-CN" sz="1400"/>
              <a:t>F</a:t>
            </a:r>
          </a:p>
          <a:p>
            <a:endParaRPr lang="zh-CN" altLang="en-US" sz="1400"/>
          </a:p>
          <a:p>
            <a:endParaRPr lang="zh-CN" altLang="en-US" sz="140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9952" y="4581128"/>
            <a:ext cx="4353793" cy="2165278"/>
          </a:xfrm>
          <a:prstGeom prst="rect">
            <a:avLst/>
          </a:prstGeom>
        </p:spPr>
      </p:pic>
    </p:spTree>
    <p:extLst>
      <p:ext uri="{BB962C8B-B14F-4D97-AF65-F5344CB8AC3E}">
        <p14:creationId xmlns:p14="http://schemas.microsoft.com/office/powerpoint/2010/main" val="2274900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a:t>
            </a:r>
            <a:r>
              <a:rPr lang="zh-CN" altLang="en-US" dirty="0"/>
              <a:t>：</a:t>
            </a:r>
            <a:r>
              <a:rPr lang="en-US" altLang="zh-CN" dirty="0"/>
              <a:t>Railways</a:t>
            </a:r>
            <a:endParaRPr lang="zh-CN" altLang="en-US" dirty="0"/>
          </a:p>
        </p:txBody>
      </p:sp>
      <p:sp>
        <p:nvSpPr>
          <p:cNvPr id="3" name="内容占位符 2"/>
          <p:cNvSpPr>
            <a:spLocks noGrp="1"/>
          </p:cNvSpPr>
          <p:nvPr>
            <p:ph idx="1"/>
          </p:nvPr>
        </p:nvSpPr>
        <p:spPr/>
        <p:txBody>
          <a:bodyPr>
            <a:normAutofit/>
          </a:bodyPr>
          <a:lstStyle/>
          <a:p>
            <a:r>
              <a:rPr lang="zh-CN" altLang="en-US" sz="2800" dirty="0"/>
              <a:t>用</a:t>
            </a:r>
            <a:r>
              <a:rPr lang="en-US" altLang="zh-CN" sz="2800" dirty="0"/>
              <a:t>Seat</a:t>
            </a:r>
            <a:r>
              <a:rPr lang="zh-CN" altLang="en-US" sz="2800" dirty="0"/>
              <a:t>这个域来记录线段</a:t>
            </a:r>
            <a:r>
              <a:rPr lang="en-US" altLang="zh-CN" sz="2800" dirty="0"/>
              <a:t>[</a:t>
            </a:r>
            <a:r>
              <a:rPr lang="en-US" altLang="zh-CN" sz="2800" dirty="0" err="1"/>
              <a:t>a,b</a:t>
            </a:r>
            <a:r>
              <a:rPr lang="en-US" altLang="zh-CN" sz="2800" dirty="0"/>
              <a:t>]</a:t>
            </a:r>
            <a:r>
              <a:rPr lang="zh-CN" altLang="en-US" sz="2800" dirty="0"/>
              <a:t>上的座位数，因此在建立线段树的时候，所有节点的</a:t>
            </a:r>
            <a:r>
              <a:rPr lang="en-US" altLang="zh-CN" sz="2800" dirty="0"/>
              <a:t>Seat</a:t>
            </a:r>
            <a:r>
              <a:rPr lang="zh-CN" altLang="en-US" sz="2800" dirty="0"/>
              <a:t>初始状态为</a:t>
            </a:r>
            <a:r>
              <a:rPr lang="en-US" altLang="zh-CN" sz="2800" dirty="0"/>
              <a:t>m</a:t>
            </a:r>
          </a:p>
          <a:p>
            <a:r>
              <a:rPr lang="zh-CN" altLang="en-US" sz="2800" dirty="0"/>
              <a:t>当</a:t>
            </a:r>
            <a:r>
              <a:rPr lang="en-US" altLang="zh-CN" sz="2800" dirty="0"/>
              <a:t>[</a:t>
            </a:r>
            <a:r>
              <a:rPr lang="en-US" altLang="zh-CN" sz="2800" dirty="0" err="1"/>
              <a:t>a,b</a:t>
            </a:r>
            <a:r>
              <a:rPr lang="en-US" altLang="zh-CN" sz="2800" dirty="0"/>
              <a:t>]</a:t>
            </a:r>
            <a:r>
              <a:rPr lang="zh-CN" altLang="en-US" sz="2800" dirty="0"/>
              <a:t>的左儿子或右儿子的状态发生改变时，我们通过</a:t>
            </a:r>
            <a:r>
              <a:rPr lang="en-US" altLang="zh-CN" sz="2800" dirty="0"/>
              <a:t>[</a:t>
            </a:r>
            <a:r>
              <a:rPr lang="en-US" altLang="zh-CN" sz="2800" dirty="0" err="1"/>
              <a:t>a,b</a:t>
            </a:r>
            <a:r>
              <a:rPr lang="en-US" altLang="zh-CN" sz="2800" dirty="0"/>
              <a:t>].Seat = Min{</a:t>
            </a:r>
            <a:r>
              <a:rPr lang="zh-CN" altLang="en-US" sz="2800" dirty="0"/>
              <a:t>左儿子</a:t>
            </a:r>
            <a:r>
              <a:rPr lang="en-US" altLang="zh-CN" sz="2800" dirty="0"/>
              <a:t>.Seat , </a:t>
            </a:r>
            <a:r>
              <a:rPr lang="zh-CN" altLang="en-US" sz="2800" dirty="0"/>
              <a:t>右儿子</a:t>
            </a:r>
            <a:r>
              <a:rPr lang="en-US" altLang="zh-CN" sz="2800" dirty="0"/>
              <a:t>.Seat}</a:t>
            </a:r>
            <a:r>
              <a:rPr lang="zh-CN" altLang="en-US" sz="2800" dirty="0"/>
              <a:t>来对线段</a:t>
            </a:r>
            <a:r>
              <a:rPr lang="en-US" altLang="zh-CN" sz="2800" dirty="0"/>
              <a:t>[</a:t>
            </a:r>
            <a:r>
              <a:rPr lang="en-US" altLang="zh-CN" sz="2800" dirty="0" err="1"/>
              <a:t>a,b</a:t>
            </a:r>
            <a:r>
              <a:rPr lang="en-US" altLang="zh-CN" sz="2800" dirty="0"/>
              <a:t>]</a:t>
            </a:r>
            <a:r>
              <a:rPr lang="zh-CN" altLang="en-US" sz="2800" dirty="0"/>
              <a:t>的座位数进行更新，即取</a:t>
            </a:r>
            <a:r>
              <a:rPr lang="en-US" altLang="zh-CN" sz="2800" dirty="0"/>
              <a:t>[</a:t>
            </a:r>
            <a:r>
              <a:rPr lang="en-US" altLang="zh-CN" sz="2800" dirty="0" err="1"/>
              <a:t>a,b</a:t>
            </a:r>
            <a:r>
              <a:rPr lang="en-US" altLang="zh-CN" sz="2800" dirty="0"/>
              <a:t>]</a:t>
            </a:r>
            <a:r>
              <a:rPr lang="zh-CN" altLang="en-US" sz="2800" dirty="0"/>
              <a:t>整条线段上所有座位数中的最小值作为线段</a:t>
            </a:r>
            <a:r>
              <a:rPr lang="en-US" altLang="zh-CN" sz="2800" dirty="0"/>
              <a:t>[</a:t>
            </a:r>
            <a:r>
              <a:rPr lang="en-US" altLang="zh-CN" sz="2800" dirty="0" err="1"/>
              <a:t>a,b</a:t>
            </a:r>
            <a:r>
              <a:rPr lang="en-US" altLang="zh-CN" sz="2800" dirty="0"/>
              <a:t>]</a:t>
            </a:r>
            <a:r>
              <a:rPr lang="zh-CN" altLang="en-US" sz="2800" dirty="0"/>
              <a:t>的座位数</a:t>
            </a:r>
            <a:endParaRPr lang="en-US" altLang="zh-CN" sz="2800" dirty="0"/>
          </a:p>
        </p:txBody>
      </p:sp>
    </p:spTree>
    <p:extLst>
      <p:ext uri="{BB962C8B-B14F-4D97-AF65-F5344CB8AC3E}">
        <p14:creationId xmlns:p14="http://schemas.microsoft.com/office/powerpoint/2010/main" val="542604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a:t>3</a:t>
            </a:r>
            <a:r>
              <a:rPr lang="zh-CN" altLang="en-US"/>
              <a:t>：</a:t>
            </a:r>
            <a:r>
              <a:rPr lang="en-US" altLang="zh-CN"/>
              <a:t>poj 2777 Count  </a:t>
            </a:r>
            <a:r>
              <a:rPr lang="en-US" altLang="zh-CN" dirty="0"/>
              <a:t>Color</a:t>
            </a:r>
            <a:endParaRPr lang="zh-CN" altLang="en-US" dirty="0"/>
          </a:p>
        </p:txBody>
      </p:sp>
      <p:sp>
        <p:nvSpPr>
          <p:cNvPr id="3" name="内容占位符 2"/>
          <p:cNvSpPr>
            <a:spLocks noGrp="1"/>
          </p:cNvSpPr>
          <p:nvPr>
            <p:ph idx="1"/>
          </p:nvPr>
        </p:nvSpPr>
        <p:spPr/>
        <p:txBody>
          <a:bodyPr>
            <a:noAutofit/>
          </a:bodyPr>
          <a:lstStyle/>
          <a:p>
            <a:r>
              <a:rPr lang="en-US" altLang="zh-CN" sz="1400" dirty="0"/>
              <a:t>There is a very long board with length L centimeter, L is a positive integer, so we can evenly divide the board into L segments, and they are labeled by 1, 2, ... L from left to right, each is 1 centimeter long. Now we have to color the board - one segment with only one color. We can do following two operations on the board:</a:t>
            </a:r>
          </a:p>
          <a:p>
            <a:r>
              <a:rPr lang="en-US" altLang="zh-CN" sz="1400" dirty="0"/>
              <a:t>1. "C A B C" Color the board from segment A to segment B with color C. </a:t>
            </a:r>
          </a:p>
          <a:p>
            <a:r>
              <a:rPr lang="en-US" altLang="zh-CN" sz="1400" dirty="0"/>
              <a:t>2. "P A B" Output the number of different colors painted between segment A and segment B (including).</a:t>
            </a:r>
          </a:p>
          <a:p>
            <a:r>
              <a:rPr lang="en-US" altLang="zh-CN" sz="1400" dirty="0"/>
              <a:t>In our daily life, we have very few words to describe a color (red, green, blue, yellow…), so you may assume that the total number of different colors T is very small. To make it simple, we express the names of colors as color 1, color 2, ... color T. At the beginning, the board was painted in color 1. Now the rest of problem is left to your.</a:t>
            </a:r>
          </a:p>
          <a:p>
            <a:r>
              <a:rPr lang="en-US" altLang="zh-CN" sz="1400" dirty="0"/>
              <a:t>【input】</a:t>
            </a:r>
          </a:p>
          <a:p>
            <a:r>
              <a:rPr lang="en-US" altLang="zh-CN" sz="1400" dirty="0"/>
              <a:t>2 2 4  //L, T, O</a:t>
            </a:r>
          </a:p>
          <a:p>
            <a:r>
              <a:rPr lang="en-US" altLang="zh-CN" sz="1400" dirty="0"/>
              <a:t>C 1 1 2</a:t>
            </a:r>
          </a:p>
          <a:p>
            <a:r>
              <a:rPr lang="en-US" altLang="zh-CN" sz="1400" dirty="0"/>
              <a:t>P 1 2</a:t>
            </a:r>
          </a:p>
          <a:p>
            <a:r>
              <a:rPr lang="en-US" altLang="zh-CN" sz="1400" dirty="0"/>
              <a:t>C 2 2 2</a:t>
            </a:r>
          </a:p>
          <a:p>
            <a:r>
              <a:rPr lang="en-US" altLang="zh-CN" sz="1400" dirty="0"/>
              <a:t>P 1 2</a:t>
            </a:r>
          </a:p>
          <a:p>
            <a:r>
              <a:rPr lang="en-US" altLang="zh-CN" sz="1400" dirty="0"/>
              <a:t>【output】</a:t>
            </a:r>
          </a:p>
          <a:p>
            <a:r>
              <a:rPr lang="en-US" altLang="zh-CN" sz="1400" dirty="0"/>
              <a:t>2</a:t>
            </a:r>
          </a:p>
          <a:p>
            <a:r>
              <a:rPr lang="en-US" altLang="zh-CN" sz="1400" dirty="0"/>
              <a:t>1</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9952" y="4692722"/>
            <a:ext cx="4353793" cy="2165278"/>
          </a:xfrm>
          <a:prstGeom prst="rect">
            <a:avLst/>
          </a:prstGeom>
        </p:spPr>
      </p:pic>
    </p:spTree>
    <p:extLst>
      <p:ext uri="{BB962C8B-B14F-4D97-AF65-F5344CB8AC3E}">
        <p14:creationId xmlns:p14="http://schemas.microsoft.com/office/powerpoint/2010/main" val="193813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r>
              <a:rPr lang="zh-CN" altLang="en-US" dirty="0"/>
              <a:t>：</a:t>
            </a:r>
            <a:r>
              <a:rPr lang="en-US" altLang="zh-CN" dirty="0"/>
              <a:t>Count  Color</a:t>
            </a:r>
            <a:endParaRPr lang="zh-CN" altLang="en-US" dirty="0"/>
          </a:p>
        </p:txBody>
      </p:sp>
      <p:sp>
        <p:nvSpPr>
          <p:cNvPr id="3" name="内容占位符 2"/>
          <p:cNvSpPr>
            <a:spLocks noGrp="1"/>
          </p:cNvSpPr>
          <p:nvPr>
            <p:ph idx="1"/>
          </p:nvPr>
        </p:nvSpPr>
        <p:spPr/>
        <p:txBody>
          <a:bodyPr>
            <a:noAutofit/>
          </a:bodyPr>
          <a:lstStyle/>
          <a:p>
            <a:r>
              <a:rPr lang="zh-CN" altLang="en-US" sz="2200" dirty="0"/>
              <a:t>哈希表</a:t>
            </a:r>
            <a:r>
              <a:rPr lang="en-US" altLang="zh-CN" sz="2200" dirty="0"/>
              <a:t>hash[1..T]</a:t>
            </a:r>
            <a:r>
              <a:rPr lang="zh-CN" altLang="en-US" sz="2200" dirty="0"/>
              <a:t>存放颜色信息：</a:t>
            </a:r>
            <a:endParaRPr lang="en-US" altLang="zh-CN" sz="2200" dirty="0"/>
          </a:p>
          <a:p>
            <a:pPr lvl="1"/>
            <a:r>
              <a:rPr lang="zh-CN" altLang="en-US" sz="2200" dirty="0"/>
              <a:t>线段</a:t>
            </a:r>
            <a:r>
              <a:rPr lang="en-US" altLang="zh-CN" sz="2200" dirty="0"/>
              <a:t>[</a:t>
            </a:r>
            <a:r>
              <a:rPr lang="en-US" altLang="zh-CN" sz="2200" dirty="0" err="1"/>
              <a:t>a,b</a:t>
            </a:r>
            <a:r>
              <a:rPr lang="en-US" altLang="zh-CN" sz="2200" dirty="0"/>
              <a:t>]</a:t>
            </a:r>
            <a:r>
              <a:rPr lang="zh-CN" altLang="en-US" sz="2200" dirty="0"/>
              <a:t>的颜色如果是</a:t>
            </a:r>
            <a:r>
              <a:rPr lang="en-US" altLang="zh-CN" sz="2200" dirty="0"/>
              <a:t>c</a:t>
            </a:r>
            <a:r>
              <a:rPr lang="zh-CN" altLang="en-US" sz="2200" dirty="0"/>
              <a:t>，则</a:t>
            </a:r>
            <a:r>
              <a:rPr lang="en-US" altLang="zh-CN" sz="2200" dirty="0"/>
              <a:t>tag=c</a:t>
            </a:r>
            <a:r>
              <a:rPr lang="zh-CN" altLang="en-US" sz="2200" dirty="0"/>
              <a:t>，表示其孩子结点的颜色都是</a:t>
            </a:r>
            <a:r>
              <a:rPr lang="en-US" altLang="zh-CN" sz="2200" dirty="0"/>
              <a:t>c</a:t>
            </a:r>
            <a:r>
              <a:rPr lang="zh-CN" altLang="en-US" sz="2200" dirty="0"/>
              <a:t>；如果孩子结点是混合色，则</a:t>
            </a:r>
            <a:r>
              <a:rPr lang="en-US" altLang="zh-CN" sz="2200" dirty="0"/>
              <a:t>tag=0</a:t>
            </a:r>
            <a:r>
              <a:rPr lang="zh-CN" altLang="en-US" sz="2200" dirty="0"/>
              <a:t>，由其孩子结点保存颜色信息。</a:t>
            </a:r>
            <a:endParaRPr lang="en-US" altLang="zh-CN" sz="2200" dirty="0"/>
          </a:p>
          <a:p>
            <a:pPr lvl="1"/>
            <a:r>
              <a:rPr lang="zh-CN" altLang="en-US" sz="2200" dirty="0"/>
              <a:t>统计颜色时，如果某结点的</a:t>
            </a:r>
            <a:r>
              <a:rPr lang="en-US" altLang="zh-CN" sz="2200" dirty="0"/>
              <a:t>tree[x].tag=c</a:t>
            </a:r>
            <a:r>
              <a:rPr lang="zh-CN" altLang="en-US" sz="2200" dirty="0"/>
              <a:t>大于零，表示有</a:t>
            </a:r>
            <a:r>
              <a:rPr lang="en-US" altLang="zh-CN" sz="2200" dirty="0"/>
              <a:t>c</a:t>
            </a:r>
            <a:r>
              <a:rPr lang="zh-CN" altLang="en-US" sz="2200" dirty="0"/>
              <a:t>这种颜色，这时</a:t>
            </a:r>
            <a:r>
              <a:rPr lang="en-US" altLang="zh-CN" sz="2200" dirty="0"/>
              <a:t>hash[c]++</a:t>
            </a:r>
            <a:r>
              <a:rPr lang="zh-CN" altLang="en-US" sz="2200" dirty="0"/>
              <a:t>。</a:t>
            </a:r>
            <a:endParaRPr lang="en-US" altLang="zh-CN" sz="2200" dirty="0"/>
          </a:p>
          <a:p>
            <a:pPr lvl="1"/>
            <a:r>
              <a:rPr lang="zh-CN" altLang="en-US" sz="2200" dirty="0"/>
              <a:t>涂色时，要不要更新</a:t>
            </a:r>
            <a:r>
              <a:rPr lang="en-US" altLang="zh-CN" sz="2200" dirty="0"/>
              <a:t>hash[</a:t>
            </a:r>
            <a:r>
              <a:rPr lang="en-US" altLang="zh-CN" sz="2200" dirty="0" err="1"/>
              <a:t>i</a:t>
            </a:r>
            <a:r>
              <a:rPr lang="en-US" altLang="zh-CN" sz="2200" dirty="0"/>
              <a:t>]</a:t>
            </a:r>
            <a:r>
              <a:rPr lang="zh-CN" altLang="en-US" sz="2200" dirty="0"/>
              <a:t>的值？</a:t>
            </a:r>
            <a:endParaRPr lang="en-US" altLang="zh-CN" sz="2200" dirty="0"/>
          </a:p>
          <a:p>
            <a:pPr lvl="1"/>
            <a:r>
              <a:rPr lang="zh-CN" altLang="en-US" sz="2200" dirty="0"/>
              <a:t>最后统计</a:t>
            </a:r>
            <a:r>
              <a:rPr lang="en-US" altLang="zh-CN" sz="2200" dirty="0"/>
              <a:t>hash[1..T]</a:t>
            </a:r>
            <a:r>
              <a:rPr lang="zh-CN" altLang="en-US" sz="2200" dirty="0"/>
              <a:t>中大于零的元素个数就是颜色数。</a:t>
            </a:r>
            <a:endParaRPr lang="en-US" altLang="zh-CN" sz="22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4869160"/>
            <a:ext cx="3921745" cy="1950407"/>
          </a:xfrm>
          <a:prstGeom prst="rect">
            <a:avLst/>
          </a:prstGeom>
        </p:spPr>
      </p:pic>
    </p:spTree>
    <p:extLst>
      <p:ext uri="{BB962C8B-B14F-4D97-AF65-F5344CB8AC3E}">
        <p14:creationId xmlns:p14="http://schemas.microsoft.com/office/powerpoint/2010/main" val="4052499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r>
              <a:rPr lang="zh-CN" altLang="en-US" dirty="0"/>
              <a:t>：</a:t>
            </a:r>
            <a:r>
              <a:rPr lang="en-US" altLang="zh-CN" dirty="0"/>
              <a:t>Count  Color</a:t>
            </a:r>
            <a:endParaRPr lang="zh-CN" altLang="en-US" dirty="0"/>
          </a:p>
        </p:txBody>
      </p:sp>
      <p:sp>
        <p:nvSpPr>
          <p:cNvPr id="3" name="内容占位符 2"/>
          <p:cNvSpPr>
            <a:spLocks noGrp="1"/>
          </p:cNvSpPr>
          <p:nvPr>
            <p:ph idx="1"/>
          </p:nvPr>
        </p:nvSpPr>
        <p:spPr/>
        <p:txBody>
          <a:bodyPr>
            <a:noAutofit/>
          </a:bodyPr>
          <a:lstStyle/>
          <a:p>
            <a:r>
              <a:rPr lang="zh-CN" altLang="en-US" sz="2200" dirty="0"/>
              <a:t>类似哈希表的原理，用二进制位来存储颜色信息：</a:t>
            </a:r>
            <a:endParaRPr lang="en-US" altLang="zh-CN" sz="2200" dirty="0"/>
          </a:p>
          <a:p>
            <a:pPr lvl="1"/>
            <a:r>
              <a:rPr lang="zh-CN" altLang="en-US" sz="2200" dirty="0"/>
              <a:t>颜色数不超过</a:t>
            </a:r>
            <a:r>
              <a:rPr lang="en-US" altLang="zh-CN" sz="2200" dirty="0"/>
              <a:t>30</a:t>
            </a:r>
            <a:r>
              <a:rPr lang="zh-CN" altLang="en-US" sz="2200" dirty="0"/>
              <a:t>，而</a:t>
            </a:r>
            <a:r>
              <a:rPr lang="en-US" altLang="zh-CN" sz="2200" dirty="0" err="1"/>
              <a:t>int</a:t>
            </a:r>
            <a:r>
              <a:rPr lang="zh-CN" altLang="en-US" sz="2200" dirty="0"/>
              <a:t>值也是由</a:t>
            </a:r>
            <a:r>
              <a:rPr lang="en-US" altLang="zh-CN" sz="2200" dirty="0"/>
              <a:t>32</a:t>
            </a:r>
            <a:r>
              <a:rPr lang="zh-CN" altLang="en-US" sz="2200" dirty="0"/>
              <a:t>位二进制表示的，因此用一个</a:t>
            </a:r>
            <a:r>
              <a:rPr lang="en-US" altLang="zh-CN" sz="2200" dirty="0" err="1"/>
              <a:t>int</a:t>
            </a:r>
            <a:r>
              <a:rPr lang="zh-CN" altLang="en-US" sz="2200" dirty="0"/>
              <a:t>值表示第几种颜色。</a:t>
            </a:r>
            <a:endParaRPr lang="en-US" altLang="zh-CN" sz="2200" dirty="0"/>
          </a:p>
          <a:p>
            <a:pPr lvl="2"/>
            <a:r>
              <a:rPr lang="zh-CN" altLang="en-US" sz="1800" dirty="0"/>
              <a:t>如：涂了第</a:t>
            </a:r>
            <a:r>
              <a:rPr lang="en-US" altLang="zh-CN" sz="1800" dirty="0"/>
              <a:t>5</a:t>
            </a:r>
            <a:r>
              <a:rPr lang="zh-CN" altLang="en-US" sz="1800" dirty="0"/>
              <a:t>种颜色，则可以用十进制整数</a:t>
            </a:r>
            <a:r>
              <a:rPr lang="en-US" altLang="zh-CN" sz="1800" dirty="0"/>
              <a:t>16</a:t>
            </a:r>
            <a:r>
              <a:rPr lang="zh-CN" altLang="en-US" sz="1800" dirty="0"/>
              <a:t>表示这种颜色，因为</a:t>
            </a:r>
            <a:r>
              <a:rPr lang="en-US" altLang="zh-CN" sz="1800" dirty="0"/>
              <a:t>16D=10000B</a:t>
            </a:r>
            <a:r>
              <a:rPr lang="zh-CN" altLang="en-US" sz="1800" dirty="0"/>
              <a:t>，即二进制的第</a:t>
            </a:r>
            <a:r>
              <a:rPr lang="en-US" altLang="zh-CN" sz="1800" dirty="0"/>
              <a:t>5</a:t>
            </a:r>
            <a:r>
              <a:rPr lang="zh-CN" altLang="en-US" sz="1800" dirty="0"/>
              <a:t>位是</a:t>
            </a:r>
            <a:r>
              <a:rPr lang="en-US" altLang="zh-CN" sz="1800" dirty="0"/>
              <a:t>1</a:t>
            </a:r>
            <a:r>
              <a:rPr lang="zh-CN" altLang="en-US" sz="1800" dirty="0"/>
              <a:t>，这样父结点的颜色信息就可以通过两个孩子结点的“或”运算得到。</a:t>
            </a:r>
            <a:endParaRPr lang="en-US" altLang="zh-CN" sz="1800" dirty="0"/>
          </a:p>
          <a:p>
            <a:pPr lvl="2"/>
            <a:r>
              <a:rPr lang="zh-CN" altLang="en-US" sz="1800" dirty="0"/>
              <a:t>最后统计时只要统计</a:t>
            </a:r>
            <a:r>
              <a:rPr lang="en-US" altLang="zh-CN" sz="1800" dirty="0" err="1"/>
              <a:t>int</a:t>
            </a:r>
            <a:r>
              <a:rPr lang="zh-CN" altLang="en-US" sz="1800" dirty="0"/>
              <a:t>值中二进制位</a:t>
            </a:r>
            <a:r>
              <a:rPr lang="en-US" altLang="zh-CN" sz="1800" dirty="0"/>
              <a:t>1</a:t>
            </a:r>
            <a:r>
              <a:rPr lang="zh-CN" altLang="en-US" sz="1800"/>
              <a:t>的个数就可以了。</a:t>
            </a:r>
            <a:endParaRPr lang="en-US" altLang="zh-CN" sz="1800" dirty="0"/>
          </a:p>
          <a:p>
            <a:pPr lvl="1"/>
            <a:r>
              <a:rPr lang="zh-CN" altLang="en-US" sz="2200" dirty="0"/>
              <a:t>这样每个结点都有颜色信息、</a:t>
            </a:r>
            <a:r>
              <a:rPr lang="en-US" altLang="zh-CN" sz="2200" dirty="0"/>
              <a:t>tag</a:t>
            </a:r>
            <a:r>
              <a:rPr lang="zh-CN" altLang="en-US" sz="2200" dirty="0"/>
              <a:t>标记，可以套用前面的线段树模板，更新、查询代码都是类似。</a:t>
            </a:r>
            <a:endParaRPr lang="en-US" altLang="zh-CN" sz="2200"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4653136"/>
            <a:ext cx="4195439" cy="2086523"/>
          </a:xfrm>
          <a:prstGeom prst="rect">
            <a:avLst/>
          </a:prstGeom>
        </p:spPr>
      </p:pic>
    </p:spTree>
    <p:extLst>
      <p:ext uri="{BB962C8B-B14F-4D97-AF65-F5344CB8AC3E}">
        <p14:creationId xmlns:p14="http://schemas.microsoft.com/office/powerpoint/2010/main" val="3062928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957D16-6001-4F7F-B575-248430EE3344}"/>
              </a:ext>
            </a:extLst>
          </p:cNvPr>
          <p:cNvSpPr>
            <a:spLocks noGrp="1"/>
          </p:cNvSpPr>
          <p:nvPr>
            <p:ph type="title"/>
          </p:nvPr>
        </p:nvSpPr>
        <p:spPr/>
        <p:txBody>
          <a:bodyPr/>
          <a:lstStyle/>
          <a:p>
            <a:r>
              <a:rPr lang="zh-CN" altLang="en-US"/>
              <a:t>矩形面积并</a:t>
            </a:r>
          </a:p>
        </p:txBody>
      </p:sp>
      <p:sp>
        <p:nvSpPr>
          <p:cNvPr id="5" name="文本占位符 4">
            <a:extLst>
              <a:ext uri="{FF2B5EF4-FFF2-40B4-BE49-F238E27FC236}">
                <a16:creationId xmlns:a16="http://schemas.microsoft.com/office/drawing/2014/main" id="{D7B7ABFD-C56C-4D3E-B7E0-E0DC091DAC4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48800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80C3ACB-9863-42F2-9FF0-1EA2594C7499}"/>
              </a:ext>
            </a:extLst>
          </p:cNvPr>
          <p:cNvSpPr>
            <a:spLocks noGrp="1"/>
          </p:cNvSpPr>
          <p:nvPr>
            <p:ph type="title"/>
          </p:nvPr>
        </p:nvSpPr>
        <p:spPr/>
        <p:txBody>
          <a:bodyPr/>
          <a:lstStyle/>
          <a:p>
            <a:r>
              <a:rPr lang="zh-CN" altLang="en-US"/>
              <a:t>矩形面积并</a:t>
            </a:r>
          </a:p>
        </p:txBody>
      </p:sp>
      <p:sp>
        <p:nvSpPr>
          <p:cNvPr id="5" name="内容占位符 4">
            <a:extLst>
              <a:ext uri="{FF2B5EF4-FFF2-40B4-BE49-F238E27FC236}">
                <a16:creationId xmlns:a16="http://schemas.microsoft.com/office/drawing/2014/main" id="{0EEDB7FC-4983-4EBC-A78D-534B3F8FE4BF}"/>
              </a:ext>
            </a:extLst>
          </p:cNvPr>
          <p:cNvSpPr>
            <a:spLocks noGrp="1"/>
          </p:cNvSpPr>
          <p:nvPr>
            <p:ph idx="1"/>
          </p:nvPr>
        </p:nvSpPr>
        <p:spPr>
          <a:xfrm>
            <a:off x="457200" y="1775191"/>
            <a:ext cx="8147248" cy="4625609"/>
          </a:xfrm>
        </p:spPr>
        <p:txBody>
          <a:bodyPr>
            <a:normAutofit/>
          </a:bodyPr>
          <a:lstStyle/>
          <a:p>
            <a:r>
              <a:rPr lang="zh-CN" altLang="en-US" sz="2400"/>
              <a:t>给定</a:t>
            </a:r>
            <a:r>
              <a:rPr lang="en-US" altLang="zh-CN" sz="2400"/>
              <a:t>n(n &lt;= 100000)</a:t>
            </a:r>
            <a:r>
              <a:rPr lang="zh-CN" altLang="en-US" sz="2400"/>
              <a:t>个平行于</a:t>
            </a:r>
            <a:r>
              <a:rPr lang="en-US" altLang="zh-CN" sz="2400"/>
              <a:t>X</a:t>
            </a:r>
            <a:r>
              <a:rPr lang="zh-CN" altLang="en-US" sz="2400"/>
              <a:t>、</a:t>
            </a:r>
            <a:r>
              <a:rPr lang="en-US" altLang="zh-CN" sz="2400"/>
              <a:t>Y</a:t>
            </a:r>
            <a:r>
              <a:rPr lang="zh-CN" altLang="en-US" sz="2400"/>
              <a:t>轴的矩形，求它们的面积并。</a:t>
            </a:r>
            <a:endParaRPr lang="en-US" altLang="zh-CN" sz="2400"/>
          </a:p>
          <a:p>
            <a:r>
              <a:rPr lang="zh-CN" altLang="en-US" sz="2400"/>
              <a:t>二维问题用一维线段树解决，降维：矩形的一维用线段树维护，另一维用来枚举。</a:t>
            </a:r>
          </a:p>
        </p:txBody>
      </p:sp>
      <p:pic>
        <p:nvPicPr>
          <p:cNvPr id="7" name="图片 6">
            <a:extLst>
              <a:ext uri="{FF2B5EF4-FFF2-40B4-BE49-F238E27FC236}">
                <a16:creationId xmlns:a16="http://schemas.microsoft.com/office/drawing/2014/main" id="{E9943A1F-63FB-412A-BB12-9D4200BDA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312943"/>
            <a:ext cx="4642128" cy="3541616"/>
          </a:xfrm>
          <a:prstGeom prst="rect">
            <a:avLst/>
          </a:prstGeom>
        </p:spPr>
      </p:pic>
    </p:spTree>
    <p:extLst>
      <p:ext uri="{BB962C8B-B14F-4D97-AF65-F5344CB8AC3E}">
        <p14:creationId xmlns:p14="http://schemas.microsoft.com/office/powerpoint/2010/main" val="336893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C3D0B-352A-405B-B32A-9F259E6963F7}"/>
              </a:ext>
            </a:extLst>
          </p:cNvPr>
          <p:cNvSpPr>
            <a:spLocks noGrp="1"/>
          </p:cNvSpPr>
          <p:nvPr>
            <p:ph type="title"/>
          </p:nvPr>
        </p:nvSpPr>
        <p:spPr/>
        <p:txBody>
          <a:bodyPr/>
          <a:lstStyle/>
          <a:p>
            <a:r>
              <a:rPr lang="zh-CN" altLang="en-US"/>
              <a:t>矩形面积并</a:t>
            </a:r>
          </a:p>
        </p:txBody>
      </p:sp>
      <p:sp>
        <p:nvSpPr>
          <p:cNvPr id="3" name="内容占位符 2">
            <a:extLst>
              <a:ext uri="{FF2B5EF4-FFF2-40B4-BE49-F238E27FC236}">
                <a16:creationId xmlns:a16="http://schemas.microsoft.com/office/drawing/2014/main" id="{DA9E33C0-046D-4099-9B59-131ADE45963A}"/>
              </a:ext>
            </a:extLst>
          </p:cNvPr>
          <p:cNvSpPr>
            <a:spLocks noGrp="1"/>
          </p:cNvSpPr>
          <p:nvPr>
            <p:ph idx="1"/>
          </p:nvPr>
        </p:nvSpPr>
        <p:spPr>
          <a:xfrm>
            <a:off x="457199" y="1775191"/>
            <a:ext cx="8217091" cy="4625609"/>
          </a:xfrm>
        </p:spPr>
        <p:txBody>
          <a:bodyPr>
            <a:normAutofit/>
          </a:bodyPr>
          <a:lstStyle/>
          <a:p>
            <a:r>
              <a:rPr lang="zh-CN" altLang="en-US" sz="2800"/>
              <a:t>将所有矩形拆成两条垂直于</a:t>
            </a:r>
            <a:r>
              <a:rPr lang="en-US" altLang="zh-CN" sz="2800"/>
              <a:t>y</a:t>
            </a:r>
            <a:r>
              <a:rPr lang="zh-CN" altLang="en-US" sz="2800"/>
              <a:t>轴的线段，平行</a:t>
            </a:r>
            <a:r>
              <a:rPr lang="en-US" altLang="zh-CN" sz="2800"/>
              <a:t>y</a:t>
            </a:r>
            <a:r>
              <a:rPr lang="zh-CN" altLang="en-US" sz="2800"/>
              <a:t>轴的边可以舍去</a:t>
            </a:r>
          </a:p>
        </p:txBody>
      </p:sp>
      <p:pic>
        <p:nvPicPr>
          <p:cNvPr id="5" name="图片 4">
            <a:extLst>
              <a:ext uri="{FF2B5EF4-FFF2-40B4-BE49-F238E27FC236}">
                <a16:creationId xmlns:a16="http://schemas.microsoft.com/office/drawing/2014/main" id="{2ADD55EF-D8F0-4B7E-B734-58ADE5FC5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868969"/>
            <a:ext cx="4642128" cy="3541616"/>
          </a:xfrm>
          <a:prstGeom prst="rect">
            <a:avLst/>
          </a:prstGeom>
        </p:spPr>
      </p:pic>
    </p:spTree>
    <p:extLst>
      <p:ext uri="{BB962C8B-B14F-4D97-AF65-F5344CB8AC3E}">
        <p14:creationId xmlns:p14="http://schemas.microsoft.com/office/powerpoint/2010/main" val="8325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poj 3468 </a:t>
            </a:r>
            <a:endParaRPr lang="zh-CN" altLang="en-US"/>
          </a:p>
        </p:txBody>
      </p:sp>
      <p:sp>
        <p:nvSpPr>
          <p:cNvPr id="3" name="内容占位符 2"/>
          <p:cNvSpPr>
            <a:spLocks noGrp="1"/>
          </p:cNvSpPr>
          <p:nvPr>
            <p:ph idx="1"/>
          </p:nvPr>
        </p:nvSpPr>
        <p:spPr/>
        <p:txBody>
          <a:bodyPr>
            <a:normAutofit fontScale="62500" lnSpcReduction="20000"/>
          </a:bodyPr>
          <a:lstStyle/>
          <a:p>
            <a:r>
              <a:rPr lang="zh-CN" altLang="en-US">
                <a:latin typeface="Times New Roman" pitchFamily="18" charset="0"/>
                <a:cs typeface="Times New Roman" pitchFamily="18" charset="0"/>
              </a:rPr>
              <a:t>给定</a:t>
            </a:r>
            <a:r>
              <a:rPr lang="en-US" altLang="zh-CN">
                <a:latin typeface="Times New Roman" pitchFamily="18" charset="0"/>
                <a:cs typeface="Times New Roman" pitchFamily="18" charset="0"/>
              </a:rPr>
              <a:t>n</a:t>
            </a:r>
            <a:r>
              <a:rPr lang="zh-CN" altLang="en-US">
                <a:latin typeface="Times New Roman" pitchFamily="18" charset="0"/>
                <a:cs typeface="Times New Roman" pitchFamily="18" charset="0"/>
              </a:rPr>
              <a:t>个整数：</a:t>
            </a:r>
            <a:r>
              <a:rPr lang="en-US" altLang="zh-CN">
                <a:latin typeface="Times New Roman" pitchFamily="18" charset="0"/>
                <a:cs typeface="Times New Roman" pitchFamily="18" charset="0"/>
              </a:rPr>
              <a:t>A</a:t>
            </a:r>
            <a:r>
              <a:rPr lang="en-US" altLang="zh-CN" baseline="-25000">
                <a:latin typeface="Times New Roman" pitchFamily="18" charset="0"/>
                <a:cs typeface="Times New Roman" pitchFamily="18" charset="0"/>
              </a:rPr>
              <a:t>1</a:t>
            </a:r>
            <a:r>
              <a:rPr lang="en-US" altLang="zh-CN">
                <a:latin typeface="Times New Roman" pitchFamily="18" charset="0"/>
                <a:cs typeface="Times New Roman" pitchFamily="18" charset="0"/>
              </a:rPr>
              <a:t>,A</a:t>
            </a:r>
            <a:r>
              <a:rPr lang="en-US" altLang="zh-CN" baseline="-25000">
                <a:latin typeface="Times New Roman" pitchFamily="18" charset="0"/>
                <a:cs typeface="Times New Roman" pitchFamily="18" charset="0"/>
              </a:rPr>
              <a:t>2</a:t>
            </a:r>
            <a:r>
              <a:rPr lang="en-US" altLang="zh-CN">
                <a:latin typeface="Times New Roman" pitchFamily="18" charset="0"/>
                <a:cs typeface="Times New Roman" pitchFamily="18" charset="0"/>
              </a:rPr>
              <a:t>,...,A</a:t>
            </a:r>
            <a:r>
              <a:rPr lang="en-US" altLang="zh-CN" baseline="-25000">
                <a:latin typeface="Times New Roman" pitchFamily="18" charset="0"/>
                <a:cs typeface="Times New Roman" pitchFamily="18" charset="0"/>
              </a:rPr>
              <a:t>n</a:t>
            </a:r>
            <a:r>
              <a:rPr lang="zh-CN" altLang="en-US">
                <a:latin typeface="Times New Roman" pitchFamily="18" charset="0"/>
                <a:cs typeface="Times New Roman" pitchFamily="18" charset="0"/>
              </a:rPr>
              <a:t>，有两种操作：</a:t>
            </a:r>
            <a:endParaRPr lang="en-US" altLang="zh-CN">
              <a:latin typeface="Times New Roman" pitchFamily="18" charset="0"/>
              <a:cs typeface="Times New Roman" pitchFamily="18" charset="0"/>
            </a:endParaRPr>
          </a:p>
          <a:p>
            <a:pPr lvl="1"/>
            <a:r>
              <a:rPr lang="en-US" altLang="zh-CN">
                <a:latin typeface="Times New Roman" pitchFamily="18" charset="0"/>
                <a:cs typeface="Times New Roman" pitchFamily="18" charset="0"/>
              </a:rPr>
              <a:t>"C a b c" means adding c to each of A</a:t>
            </a:r>
            <a:r>
              <a:rPr lang="en-US" altLang="zh-CN" baseline="-25000">
                <a:latin typeface="Times New Roman" pitchFamily="18" charset="0"/>
                <a:cs typeface="Times New Roman" pitchFamily="18" charset="0"/>
              </a:rPr>
              <a:t>a</a:t>
            </a:r>
            <a:r>
              <a:rPr lang="en-US" altLang="zh-CN">
                <a:latin typeface="Times New Roman" pitchFamily="18" charset="0"/>
                <a:cs typeface="Times New Roman" pitchFamily="18" charset="0"/>
              </a:rPr>
              <a:t>, A</a:t>
            </a:r>
            <a:r>
              <a:rPr lang="en-US" altLang="zh-CN" baseline="-25000">
                <a:latin typeface="Times New Roman" pitchFamily="18" charset="0"/>
                <a:cs typeface="Times New Roman" pitchFamily="18" charset="0"/>
              </a:rPr>
              <a:t>a+1</a:t>
            </a:r>
            <a:r>
              <a:rPr lang="en-US" altLang="zh-CN">
                <a:latin typeface="Times New Roman" pitchFamily="18" charset="0"/>
                <a:cs typeface="Times New Roman" pitchFamily="18" charset="0"/>
              </a:rPr>
              <a:t>, ... , A</a:t>
            </a:r>
            <a:r>
              <a:rPr lang="en-US" altLang="zh-CN" baseline="-25000">
                <a:latin typeface="Times New Roman" pitchFamily="18" charset="0"/>
                <a:cs typeface="Times New Roman" pitchFamily="18" charset="0"/>
              </a:rPr>
              <a:t>b</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-10000 ≤ c ≤ 10000</a:t>
            </a:r>
          </a:p>
          <a:p>
            <a:pPr lvl="1"/>
            <a:r>
              <a:rPr lang="en-US" altLang="zh-CN">
                <a:latin typeface="Times New Roman" pitchFamily="18" charset="0"/>
                <a:cs typeface="Times New Roman" pitchFamily="18" charset="0"/>
              </a:rPr>
              <a:t>"Q a b" means querying the sum of A</a:t>
            </a:r>
            <a:r>
              <a:rPr lang="en-US" altLang="zh-CN" baseline="-25000">
                <a:latin typeface="Times New Roman" pitchFamily="18" charset="0"/>
                <a:cs typeface="Times New Roman" pitchFamily="18" charset="0"/>
              </a:rPr>
              <a:t>a</a:t>
            </a:r>
            <a:r>
              <a:rPr lang="en-US" altLang="zh-CN">
                <a:latin typeface="Times New Roman" pitchFamily="18" charset="0"/>
                <a:cs typeface="Times New Roman" pitchFamily="18" charset="0"/>
              </a:rPr>
              <a:t>, A</a:t>
            </a:r>
            <a:r>
              <a:rPr lang="en-US" altLang="zh-CN" baseline="-25000">
                <a:latin typeface="Times New Roman" pitchFamily="18" charset="0"/>
                <a:cs typeface="Times New Roman" pitchFamily="18" charset="0"/>
              </a:rPr>
              <a:t>a+1</a:t>
            </a:r>
            <a:r>
              <a:rPr lang="en-US" altLang="zh-CN">
                <a:latin typeface="Times New Roman" pitchFamily="18" charset="0"/>
                <a:cs typeface="Times New Roman" pitchFamily="18" charset="0"/>
              </a:rPr>
              <a:t>, ... , A</a:t>
            </a:r>
            <a:r>
              <a:rPr lang="en-US" altLang="zh-CN" baseline="-25000">
                <a:latin typeface="Times New Roman" pitchFamily="18" charset="0"/>
                <a:cs typeface="Times New Roman" pitchFamily="18" charset="0"/>
              </a:rPr>
              <a:t>b</a:t>
            </a:r>
            <a:r>
              <a:rPr lang="zh-CN" altLang="en-US">
                <a:latin typeface="Times New Roman" pitchFamily="18" charset="0"/>
                <a:cs typeface="Times New Roman" pitchFamily="18" charset="0"/>
              </a:rPr>
              <a:t>。</a:t>
            </a:r>
            <a:endParaRPr lang="en-US" altLang="zh-CN">
              <a:latin typeface="Times New Roman" pitchFamily="18" charset="0"/>
              <a:cs typeface="Times New Roman" pitchFamily="18" charset="0"/>
            </a:endParaRPr>
          </a:p>
          <a:p>
            <a:r>
              <a:rPr lang="en-US" altLang="zh-CN">
                <a:latin typeface="Times New Roman" pitchFamily="18" charset="0"/>
                <a:cs typeface="Times New Roman" pitchFamily="18" charset="0"/>
              </a:rPr>
              <a:t>【Sample Input】</a:t>
            </a:r>
          </a:p>
          <a:p>
            <a:r>
              <a:rPr lang="en-US" altLang="zh-CN">
                <a:latin typeface="Times New Roman" pitchFamily="18" charset="0"/>
                <a:cs typeface="Times New Roman" pitchFamily="18" charset="0"/>
              </a:rPr>
              <a:t>10 5</a:t>
            </a:r>
          </a:p>
          <a:p>
            <a:r>
              <a:rPr lang="en-US" altLang="zh-CN">
                <a:latin typeface="Times New Roman" pitchFamily="18" charset="0"/>
                <a:cs typeface="Times New Roman" pitchFamily="18" charset="0"/>
              </a:rPr>
              <a:t>1 2 3 4 5 6 7 8 9 10</a:t>
            </a:r>
          </a:p>
          <a:p>
            <a:r>
              <a:rPr lang="en-US" altLang="zh-CN">
                <a:latin typeface="Times New Roman" pitchFamily="18" charset="0"/>
                <a:cs typeface="Times New Roman" pitchFamily="18" charset="0"/>
              </a:rPr>
              <a:t>Q 4 4</a:t>
            </a:r>
          </a:p>
          <a:p>
            <a:r>
              <a:rPr lang="en-US" altLang="zh-CN">
                <a:latin typeface="Times New Roman" pitchFamily="18" charset="0"/>
                <a:cs typeface="Times New Roman" pitchFamily="18" charset="0"/>
              </a:rPr>
              <a:t>Q 1 10</a:t>
            </a:r>
          </a:p>
          <a:p>
            <a:r>
              <a:rPr lang="en-US" altLang="zh-CN">
                <a:latin typeface="Times New Roman" pitchFamily="18" charset="0"/>
                <a:cs typeface="Times New Roman" pitchFamily="18" charset="0"/>
              </a:rPr>
              <a:t>Q 2 4</a:t>
            </a:r>
          </a:p>
          <a:p>
            <a:r>
              <a:rPr lang="en-US" altLang="zh-CN">
                <a:latin typeface="Times New Roman" pitchFamily="18" charset="0"/>
                <a:cs typeface="Times New Roman" pitchFamily="18" charset="0"/>
              </a:rPr>
              <a:t>C 3 6 3</a:t>
            </a:r>
          </a:p>
          <a:p>
            <a:r>
              <a:rPr lang="en-US" altLang="zh-CN">
                <a:latin typeface="Times New Roman" pitchFamily="18" charset="0"/>
                <a:cs typeface="Times New Roman" pitchFamily="18" charset="0"/>
              </a:rPr>
              <a:t>Q 2 4</a:t>
            </a:r>
          </a:p>
          <a:p>
            <a:r>
              <a:rPr lang="en-US" altLang="zh-CN">
                <a:latin typeface="Times New Roman" pitchFamily="18" charset="0"/>
                <a:cs typeface="Times New Roman" pitchFamily="18" charset="0"/>
              </a:rPr>
              <a:t>【Sample Output】</a:t>
            </a:r>
          </a:p>
          <a:p>
            <a:r>
              <a:rPr lang="en-US" altLang="zh-CN">
                <a:latin typeface="Times New Roman" pitchFamily="18" charset="0"/>
                <a:cs typeface="Times New Roman" pitchFamily="18" charset="0"/>
              </a:rPr>
              <a:t>4</a:t>
            </a:r>
          </a:p>
          <a:p>
            <a:r>
              <a:rPr lang="en-US" altLang="zh-CN">
                <a:latin typeface="Times New Roman" pitchFamily="18" charset="0"/>
                <a:cs typeface="Times New Roman" pitchFamily="18" charset="0"/>
              </a:rPr>
              <a:t>55</a:t>
            </a:r>
          </a:p>
          <a:p>
            <a:r>
              <a:rPr lang="en-US" altLang="zh-CN">
                <a:latin typeface="Times New Roman" pitchFamily="18" charset="0"/>
                <a:cs typeface="Times New Roman" pitchFamily="18" charset="0"/>
              </a:rPr>
              <a:t>9</a:t>
            </a:r>
          </a:p>
          <a:p>
            <a:r>
              <a:rPr lang="en-US" altLang="zh-CN">
                <a:latin typeface="Times New Roman" pitchFamily="18" charset="0"/>
                <a:cs typeface="Times New Roman" pitchFamily="18" charset="0"/>
              </a:rPr>
              <a:t>15</a:t>
            </a:r>
            <a:endParaRPr lang="zh-CN" altLang="en-US">
              <a:latin typeface="Times New Roman" pitchFamily="18" charset="0"/>
              <a:cs typeface="Times New Roman" pitchFamily="18" charset="0"/>
            </a:endParaRPr>
          </a:p>
        </p:txBody>
      </p:sp>
    </p:spTree>
    <p:extLst>
      <p:ext uri="{BB962C8B-B14F-4D97-AF65-F5344CB8AC3E}">
        <p14:creationId xmlns:p14="http://schemas.microsoft.com/office/powerpoint/2010/main" val="714618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C3D0B-352A-405B-B32A-9F259E6963F7}"/>
              </a:ext>
            </a:extLst>
          </p:cNvPr>
          <p:cNvSpPr>
            <a:spLocks noGrp="1"/>
          </p:cNvSpPr>
          <p:nvPr>
            <p:ph type="title"/>
          </p:nvPr>
        </p:nvSpPr>
        <p:spPr/>
        <p:txBody>
          <a:bodyPr/>
          <a:lstStyle/>
          <a:p>
            <a:r>
              <a:rPr lang="zh-CN" altLang="en-US"/>
              <a:t>矩形面积并</a:t>
            </a:r>
          </a:p>
        </p:txBody>
      </p:sp>
      <p:sp>
        <p:nvSpPr>
          <p:cNvPr id="3" name="内容占位符 2">
            <a:extLst>
              <a:ext uri="{FF2B5EF4-FFF2-40B4-BE49-F238E27FC236}">
                <a16:creationId xmlns:a16="http://schemas.microsoft.com/office/drawing/2014/main" id="{DA9E33C0-046D-4099-9B59-131ADE45963A}"/>
              </a:ext>
            </a:extLst>
          </p:cNvPr>
          <p:cNvSpPr>
            <a:spLocks noGrp="1"/>
          </p:cNvSpPr>
          <p:nvPr>
            <p:ph idx="1"/>
          </p:nvPr>
        </p:nvSpPr>
        <p:spPr>
          <a:xfrm>
            <a:off x="457200" y="1775191"/>
            <a:ext cx="8075240" cy="4625609"/>
          </a:xfrm>
        </p:spPr>
        <p:txBody>
          <a:bodyPr>
            <a:normAutofit/>
          </a:bodyPr>
          <a:lstStyle/>
          <a:p>
            <a:r>
              <a:rPr lang="zh-CN" altLang="en-US" sz="2400"/>
              <a:t>定义矩形的两条垂直于</a:t>
            </a:r>
            <a:r>
              <a:rPr lang="en-US" altLang="zh-CN" sz="2400"/>
              <a:t>y</a:t>
            </a:r>
            <a:r>
              <a:rPr lang="zh-CN" altLang="en-US" sz="2400"/>
              <a:t>轴的边中</a:t>
            </a:r>
            <a:r>
              <a:rPr lang="en-US" altLang="zh-CN" sz="2400"/>
              <a:t>y</a:t>
            </a:r>
            <a:r>
              <a:rPr lang="zh-CN" altLang="en-US" sz="2400"/>
              <a:t>坐标较小的为入边，</a:t>
            </a:r>
            <a:r>
              <a:rPr lang="en-US" altLang="zh-CN" sz="2400"/>
              <a:t>y</a:t>
            </a:r>
            <a:r>
              <a:rPr lang="zh-CN" altLang="en-US" sz="2400"/>
              <a:t>坐标较大的为出边，入边权值为</a:t>
            </a:r>
            <a:r>
              <a:rPr lang="en-US" altLang="zh-CN" sz="2400"/>
              <a:t>+1</a:t>
            </a:r>
            <a:r>
              <a:rPr lang="zh-CN" altLang="en-US" sz="2400"/>
              <a:t>，出边权值为</a:t>
            </a:r>
            <a:r>
              <a:rPr lang="en-US" altLang="zh-CN" sz="2400"/>
              <a:t>-1</a:t>
            </a:r>
            <a:r>
              <a:rPr lang="zh-CN" altLang="en-US" sz="2400"/>
              <a:t>，并将所有的线段按照</a:t>
            </a:r>
            <a:r>
              <a:rPr lang="en-US" altLang="zh-CN" sz="2400"/>
              <a:t>y</a:t>
            </a:r>
            <a:r>
              <a:rPr lang="zh-CN" altLang="en-US" sz="2400"/>
              <a:t>坐标递增排序，第</a:t>
            </a:r>
            <a:r>
              <a:rPr lang="en-US" altLang="zh-CN" sz="2400"/>
              <a:t>i</a:t>
            </a:r>
            <a:r>
              <a:rPr lang="zh-CN" altLang="en-US" sz="2400"/>
              <a:t>条线段的</a:t>
            </a:r>
            <a:r>
              <a:rPr lang="en-US" altLang="zh-CN" sz="2400"/>
              <a:t>y</a:t>
            </a:r>
            <a:r>
              <a:rPr lang="zh-CN" altLang="en-US" sz="2400"/>
              <a:t>坐标记为</a:t>
            </a:r>
            <a:r>
              <a:rPr lang="en-US" altLang="zh-CN" sz="2400"/>
              <a:t>y[i]</a:t>
            </a:r>
            <a:endParaRPr lang="zh-CN" altLang="en-US" sz="2400"/>
          </a:p>
        </p:txBody>
      </p:sp>
      <p:pic>
        <p:nvPicPr>
          <p:cNvPr id="5" name="图片 4">
            <a:extLst>
              <a:ext uri="{FF2B5EF4-FFF2-40B4-BE49-F238E27FC236}">
                <a16:creationId xmlns:a16="http://schemas.microsoft.com/office/drawing/2014/main" id="{B4D48619-5925-44B7-921E-B4A1DA2E0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3316384"/>
            <a:ext cx="4642128" cy="3541616"/>
          </a:xfrm>
          <a:prstGeom prst="rect">
            <a:avLst/>
          </a:prstGeom>
        </p:spPr>
      </p:pic>
    </p:spTree>
    <p:extLst>
      <p:ext uri="{BB962C8B-B14F-4D97-AF65-F5344CB8AC3E}">
        <p14:creationId xmlns:p14="http://schemas.microsoft.com/office/powerpoint/2010/main" val="1082294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C3D0B-352A-405B-B32A-9F259E6963F7}"/>
              </a:ext>
            </a:extLst>
          </p:cNvPr>
          <p:cNvSpPr>
            <a:spLocks noGrp="1"/>
          </p:cNvSpPr>
          <p:nvPr>
            <p:ph type="title"/>
          </p:nvPr>
        </p:nvSpPr>
        <p:spPr/>
        <p:txBody>
          <a:bodyPr/>
          <a:lstStyle/>
          <a:p>
            <a:r>
              <a:rPr lang="zh-CN" altLang="en-US"/>
              <a:t>矩形面积并</a:t>
            </a:r>
          </a:p>
        </p:txBody>
      </p:sp>
      <p:sp>
        <p:nvSpPr>
          <p:cNvPr id="3" name="内容占位符 2">
            <a:extLst>
              <a:ext uri="{FF2B5EF4-FFF2-40B4-BE49-F238E27FC236}">
                <a16:creationId xmlns:a16="http://schemas.microsoft.com/office/drawing/2014/main" id="{DA9E33C0-046D-4099-9B59-131ADE45963A}"/>
              </a:ext>
            </a:extLst>
          </p:cNvPr>
          <p:cNvSpPr>
            <a:spLocks noGrp="1"/>
          </p:cNvSpPr>
          <p:nvPr>
            <p:ph idx="1"/>
          </p:nvPr>
        </p:nvSpPr>
        <p:spPr>
          <a:xfrm>
            <a:off x="457200" y="1775191"/>
            <a:ext cx="4474840" cy="4625609"/>
          </a:xfrm>
        </p:spPr>
        <p:txBody>
          <a:bodyPr>
            <a:normAutofit/>
          </a:bodyPr>
          <a:lstStyle/>
          <a:p>
            <a:r>
              <a:rPr lang="zh-CN" altLang="en-US" sz="2000"/>
              <a:t>将所有矩形端点的</a:t>
            </a:r>
            <a:r>
              <a:rPr lang="en-US" altLang="zh-CN" sz="2000"/>
              <a:t>x</a:t>
            </a:r>
            <a:r>
              <a:rPr lang="zh-CN" altLang="en-US" sz="2000"/>
              <a:t>坐标进行重映射（也可以叫离散化），原因是坐标有可能很大而且不一定是整数，将原坐标映射成小范围的整数可以作为数组下标，更方便计算，映射可以将所有</a:t>
            </a:r>
            <a:r>
              <a:rPr lang="en-US" altLang="zh-CN" sz="2000"/>
              <a:t>x</a:t>
            </a:r>
            <a:r>
              <a:rPr lang="zh-CN" altLang="en-US" sz="2000"/>
              <a:t>坐标进行排序去重，然后二分查找确定映射后的值。</a:t>
            </a:r>
            <a:endParaRPr lang="en-US" altLang="zh-CN" sz="2000"/>
          </a:p>
          <a:p>
            <a:r>
              <a:rPr lang="zh-CN" altLang="en-US" sz="2000"/>
              <a:t>蓝色数字表示的是离散后的坐标，即</a:t>
            </a:r>
            <a:r>
              <a:rPr lang="en-US" altLang="zh-CN" sz="2000"/>
              <a:t>1</a:t>
            </a:r>
            <a:r>
              <a:rPr lang="zh-CN" altLang="en-US" sz="2000"/>
              <a:t>、</a:t>
            </a:r>
            <a:r>
              <a:rPr lang="en-US" altLang="zh-CN" sz="2000"/>
              <a:t>2</a:t>
            </a:r>
            <a:r>
              <a:rPr lang="zh-CN" altLang="en-US" sz="2000"/>
              <a:t>、</a:t>
            </a:r>
            <a:r>
              <a:rPr lang="en-US" altLang="zh-CN" sz="2000"/>
              <a:t>3……</a:t>
            </a:r>
            <a:r>
              <a:rPr lang="zh-CN" altLang="en-US" sz="2000"/>
              <a:t>分别对应原先的值（需支持正查和反查）。假设离散后的</a:t>
            </a:r>
            <a:r>
              <a:rPr lang="en-US" altLang="zh-CN" sz="2000"/>
              <a:t>x</a:t>
            </a:r>
            <a:r>
              <a:rPr lang="zh-CN" altLang="en-US" sz="2000"/>
              <a:t>方向的坐标个数为</a:t>
            </a:r>
            <a:r>
              <a:rPr lang="en-US" altLang="zh-CN" sz="2000"/>
              <a:t>m</a:t>
            </a:r>
            <a:r>
              <a:rPr lang="zh-CN" altLang="en-US" sz="2000"/>
              <a:t>，则</a:t>
            </a:r>
            <a:r>
              <a:rPr lang="en-US" altLang="zh-CN" sz="2000"/>
              <a:t>x</a:t>
            </a:r>
            <a:r>
              <a:rPr lang="zh-CN" altLang="en-US" sz="2000"/>
              <a:t>方向被分割成</a:t>
            </a:r>
            <a:r>
              <a:rPr lang="en-US" altLang="zh-CN" sz="2000"/>
              <a:t>m-1</a:t>
            </a:r>
            <a:r>
              <a:rPr lang="zh-CN" altLang="en-US" sz="2000"/>
              <a:t>个独立单元，下文称这些独立单元为“单位线段”，分别记为</a:t>
            </a:r>
            <a:r>
              <a:rPr lang="en-US" altLang="zh-CN" sz="2000"/>
              <a:t>&lt;1-2&gt;</a:t>
            </a:r>
            <a:r>
              <a:rPr lang="zh-CN" altLang="en-US" sz="2000"/>
              <a:t>、</a:t>
            </a:r>
            <a:r>
              <a:rPr lang="en-US" altLang="zh-CN" sz="2000"/>
              <a:t>&lt;2-3&gt;</a:t>
            </a:r>
            <a:r>
              <a:rPr lang="zh-CN" altLang="en-US" sz="2000"/>
              <a:t>、</a:t>
            </a:r>
            <a:r>
              <a:rPr lang="en-US" altLang="zh-CN" sz="2000"/>
              <a:t>&lt;3-4&gt;</a:t>
            </a:r>
            <a:r>
              <a:rPr lang="zh-CN" altLang="en-US" sz="2000"/>
              <a:t>。</a:t>
            </a:r>
          </a:p>
        </p:txBody>
      </p:sp>
      <p:pic>
        <p:nvPicPr>
          <p:cNvPr id="5" name="图片 4">
            <a:extLst>
              <a:ext uri="{FF2B5EF4-FFF2-40B4-BE49-F238E27FC236}">
                <a16:creationId xmlns:a16="http://schemas.microsoft.com/office/drawing/2014/main" id="{4EB5D6C8-37AA-459E-ACD0-B21AC6D33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235" y="1605638"/>
            <a:ext cx="4267707" cy="3255959"/>
          </a:xfrm>
          <a:prstGeom prst="rect">
            <a:avLst/>
          </a:prstGeom>
        </p:spPr>
      </p:pic>
      <p:pic>
        <p:nvPicPr>
          <p:cNvPr id="5124" name="Picture 4" descr="http://g.fp.ps.netease.com/km/file/56c3578c96dee4f97f3c3a24jP0iQZP8">
            <a:extLst>
              <a:ext uri="{FF2B5EF4-FFF2-40B4-BE49-F238E27FC236}">
                <a16:creationId xmlns:a16="http://schemas.microsoft.com/office/drawing/2014/main" id="{F5CDED61-BFAE-4F4B-9B6D-499D192C6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920" y="5013738"/>
            <a:ext cx="3400822" cy="164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1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C3D0B-352A-405B-B32A-9F259E6963F7}"/>
              </a:ext>
            </a:extLst>
          </p:cNvPr>
          <p:cNvSpPr>
            <a:spLocks noGrp="1"/>
          </p:cNvSpPr>
          <p:nvPr>
            <p:ph type="title"/>
          </p:nvPr>
        </p:nvSpPr>
        <p:spPr/>
        <p:txBody>
          <a:bodyPr/>
          <a:lstStyle/>
          <a:p>
            <a:r>
              <a:rPr lang="zh-CN" altLang="en-US"/>
              <a:t>矩形面积并</a:t>
            </a:r>
          </a:p>
        </p:txBody>
      </p:sp>
      <p:sp>
        <p:nvSpPr>
          <p:cNvPr id="3" name="内容占位符 2">
            <a:extLst>
              <a:ext uri="{FF2B5EF4-FFF2-40B4-BE49-F238E27FC236}">
                <a16:creationId xmlns:a16="http://schemas.microsoft.com/office/drawing/2014/main" id="{DA9E33C0-046D-4099-9B59-131ADE45963A}"/>
              </a:ext>
            </a:extLst>
          </p:cNvPr>
          <p:cNvSpPr>
            <a:spLocks noGrp="1"/>
          </p:cNvSpPr>
          <p:nvPr>
            <p:ph idx="1"/>
          </p:nvPr>
        </p:nvSpPr>
        <p:spPr>
          <a:xfrm>
            <a:off x="457200" y="1775191"/>
            <a:ext cx="8229600" cy="4625609"/>
          </a:xfrm>
        </p:spPr>
        <p:txBody>
          <a:bodyPr>
            <a:normAutofit/>
          </a:bodyPr>
          <a:lstStyle/>
          <a:p>
            <a:r>
              <a:rPr lang="zh-CN" altLang="en-US" sz="2000"/>
              <a:t>当枚举到第</a:t>
            </a:r>
            <a:r>
              <a:rPr lang="en-US" altLang="zh-CN" sz="2000"/>
              <a:t>i</a:t>
            </a:r>
            <a:r>
              <a:rPr lang="zh-CN" altLang="en-US" sz="2000"/>
              <a:t>条线段时，检查所有“单位线段”的权值，所有权值大于零的“单位线段”的实际长度之和（离散化前的长度）被称为“合法长度”，记为</a:t>
            </a:r>
            <a:r>
              <a:rPr lang="en-US" altLang="zh-CN" sz="2000"/>
              <a:t>L</a:t>
            </a:r>
            <a:r>
              <a:rPr lang="zh-CN" altLang="en-US" sz="2000"/>
              <a:t>，那么</a:t>
            </a:r>
            <a:r>
              <a:rPr lang="en-US" altLang="zh-CN" sz="2000"/>
              <a:t>(y[i] - y[i-1]) * L</a:t>
            </a:r>
            <a:r>
              <a:rPr lang="zh-CN" altLang="en-US" sz="2000"/>
              <a:t>，就是第</a:t>
            </a:r>
            <a:r>
              <a:rPr lang="en-US" altLang="zh-CN" sz="2000"/>
              <a:t>i</a:t>
            </a:r>
            <a:r>
              <a:rPr lang="zh-CN" altLang="en-US" sz="2000"/>
              <a:t>条线段和第</a:t>
            </a:r>
            <a:r>
              <a:rPr lang="en-US" altLang="zh-CN" sz="2000"/>
              <a:t>i-1</a:t>
            </a:r>
            <a:r>
              <a:rPr lang="zh-CN" altLang="en-US" sz="2000"/>
              <a:t>条线段之间的矩形面积和，计算完第</a:t>
            </a:r>
            <a:r>
              <a:rPr lang="en-US" altLang="zh-CN" sz="2000"/>
              <a:t>i</a:t>
            </a:r>
            <a:r>
              <a:rPr lang="zh-CN" altLang="en-US" sz="2000"/>
              <a:t>条垂直线段后将它插入，所谓</a:t>
            </a:r>
            <a:r>
              <a:rPr lang="en-US" altLang="zh-CN" sz="2000"/>
              <a:t>"</a:t>
            </a:r>
            <a:r>
              <a:rPr lang="zh-CN" altLang="en-US" sz="2000"/>
              <a:t>插入</a:t>
            </a:r>
            <a:r>
              <a:rPr lang="en-US" altLang="zh-CN" sz="2000"/>
              <a:t>"</a:t>
            </a:r>
            <a:r>
              <a:rPr lang="zh-CN" altLang="en-US" sz="2000"/>
              <a:t>就是利用该线段的权值更新该线段对应的“单位线段”的权值和（这里的更新就是累加）。</a:t>
            </a:r>
          </a:p>
        </p:txBody>
      </p:sp>
      <p:pic>
        <p:nvPicPr>
          <p:cNvPr id="5" name="图片 4">
            <a:extLst>
              <a:ext uri="{FF2B5EF4-FFF2-40B4-BE49-F238E27FC236}">
                <a16:creationId xmlns:a16="http://schemas.microsoft.com/office/drawing/2014/main" id="{DB359B89-A77E-412C-B94E-207F261425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3" y="3754467"/>
            <a:ext cx="3816424" cy="3026685"/>
          </a:xfrm>
          <a:prstGeom prst="rect">
            <a:avLst/>
          </a:prstGeom>
        </p:spPr>
      </p:pic>
      <p:pic>
        <p:nvPicPr>
          <p:cNvPr id="7" name="图片 6">
            <a:extLst>
              <a:ext uri="{FF2B5EF4-FFF2-40B4-BE49-F238E27FC236}">
                <a16:creationId xmlns:a16="http://schemas.microsoft.com/office/drawing/2014/main" id="{B32E2E58-1FCC-4B4A-8CD2-31C9668CD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3721761"/>
            <a:ext cx="3888432" cy="3074766"/>
          </a:xfrm>
          <a:prstGeom prst="rect">
            <a:avLst/>
          </a:prstGeom>
        </p:spPr>
      </p:pic>
    </p:spTree>
    <p:extLst>
      <p:ext uri="{BB962C8B-B14F-4D97-AF65-F5344CB8AC3E}">
        <p14:creationId xmlns:p14="http://schemas.microsoft.com/office/powerpoint/2010/main" val="1910257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2C6A4-3477-4737-8F6F-C0CB4B53FA5A}"/>
              </a:ext>
            </a:extLst>
          </p:cNvPr>
          <p:cNvSpPr>
            <a:spLocks noGrp="1"/>
          </p:cNvSpPr>
          <p:nvPr>
            <p:ph type="title"/>
          </p:nvPr>
        </p:nvSpPr>
        <p:spPr>
          <a:xfrm>
            <a:off x="457200" y="155448"/>
            <a:ext cx="8229600" cy="1252728"/>
          </a:xfrm>
        </p:spPr>
        <p:txBody>
          <a:bodyPr/>
          <a:lstStyle/>
          <a:p>
            <a:r>
              <a:rPr lang="zh-CN" altLang="en-US"/>
              <a:t>几个问题</a:t>
            </a:r>
          </a:p>
        </p:txBody>
      </p:sp>
      <p:sp>
        <p:nvSpPr>
          <p:cNvPr id="3" name="内容占位符 2">
            <a:extLst>
              <a:ext uri="{FF2B5EF4-FFF2-40B4-BE49-F238E27FC236}">
                <a16:creationId xmlns:a16="http://schemas.microsoft.com/office/drawing/2014/main" id="{52B12D16-698E-49AE-88EB-17A5EB383FF8}"/>
              </a:ext>
            </a:extLst>
          </p:cNvPr>
          <p:cNvSpPr>
            <a:spLocks noGrp="1"/>
          </p:cNvSpPr>
          <p:nvPr>
            <p:ph idx="1"/>
          </p:nvPr>
        </p:nvSpPr>
        <p:spPr>
          <a:xfrm>
            <a:off x="457200" y="1775191"/>
            <a:ext cx="4834880" cy="4625609"/>
          </a:xfrm>
        </p:spPr>
        <p:txBody>
          <a:bodyPr>
            <a:normAutofit fontScale="92500"/>
          </a:bodyPr>
          <a:lstStyle/>
          <a:p>
            <a:r>
              <a:rPr lang="zh-CN" altLang="en-US" sz="2400"/>
              <a:t>是否任意相邻两条垂直</a:t>
            </a:r>
            <a:r>
              <a:rPr lang="en-US" altLang="zh-CN" sz="2400"/>
              <a:t>x</a:t>
            </a:r>
            <a:r>
              <a:rPr lang="zh-CN" altLang="en-US" sz="2400"/>
              <a:t>轴的线段之间组成的封闭图形都是矩形呢？</a:t>
            </a:r>
            <a:endParaRPr lang="en-US" altLang="zh-CN" sz="2400"/>
          </a:p>
          <a:p>
            <a:r>
              <a:rPr lang="zh-CN" altLang="en-US" sz="2400"/>
              <a:t>答案是否定的，如图所示，其中绿色部分为四个矩形的面积并中的某块有效部分，它们同处于两条相邻线段之间，但是中间有空隙，所以它并不是一个完整的矩形。</a:t>
            </a:r>
          </a:p>
          <a:p>
            <a:r>
              <a:rPr lang="zh-CN" altLang="en-US" sz="2400"/>
              <a:t>每次枚举一条垂直线段的时候，需要检查所有“单位线段”的权值，如果用数组维护权值，那么这一步检查操作是</a:t>
            </a:r>
            <a:r>
              <a:rPr lang="en-US" altLang="zh-CN" sz="2400"/>
              <a:t>O(m)</a:t>
            </a:r>
            <a:r>
              <a:rPr lang="zh-CN" altLang="en-US" sz="2400"/>
              <a:t>的，所以总的时间复杂度为</a:t>
            </a:r>
            <a:r>
              <a:rPr lang="en-US" altLang="zh-CN" sz="2400"/>
              <a:t>O(nm)</a:t>
            </a:r>
            <a:r>
              <a:rPr lang="zh-CN" altLang="en-US" sz="2400"/>
              <a:t>，其中</a:t>
            </a:r>
            <a:r>
              <a:rPr lang="en-US" altLang="zh-CN" sz="2400"/>
              <a:t>n</a:t>
            </a:r>
            <a:r>
              <a:rPr lang="zh-CN" altLang="en-US" sz="2400"/>
              <a:t>表示垂直线段的个数，复杂度太大。</a:t>
            </a:r>
          </a:p>
        </p:txBody>
      </p:sp>
      <p:pic>
        <p:nvPicPr>
          <p:cNvPr id="10242" name="Picture 2" descr="http://g.fp.ps.netease.com/km/file/56c357365e602735e6cc0da8lAzdYE0k">
            <a:extLst>
              <a:ext uri="{FF2B5EF4-FFF2-40B4-BE49-F238E27FC236}">
                <a16:creationId xmlns:a16="http://schemas.microsoft.com/office/drawing/2014/main" id="{F9941B58-BF77-424E-B197-E101A8947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556792"/>
            <a:ext cx="377190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2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wipe(down)">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E6584-9BA7-4084-9497-991F1E27EF6F}"/>
              </a:ext>
            </a:extLst>
          </p:cNvPr>
          <p:cNvSpPr>
            <a:spLocks noGrp="1"/>
          </p:cNvSpPr>
          <p:nvPr>
            <p:ph type="title"/>
          </p:nvPr>
        </p:nvSpPr>
        <p:spPr/>
        <p:txBody>
          <a:bodyPr/>
          <a:lstStyle/>
          <a:p>
            <a:r>
              <a:rPr lang="en-US" altLang="zh-CN"/>
              <a:t>poj 1151 Atlantis</a:t>
            </a:r>
            <a:endParaRPr lang="zh-CN" altLang="en-US"/>
          </a:p>
        </p:txBody>
      </p:sp>
      <p:sp>
        <p:nvSpPr>
          <p:cNvPr id="3" name="内容占位符 2">
            <a:extLst>
              <a:ext uri="{FF2B5EF4-FFF2-40B4-BE49-F238E27FC236}">
                <a16:creationId xmlns:a16="http://schemas.microsoft.com/office/drawing/2014/main" id="{2E8F0986-CE23-4D92-AA94-D6FC64F1E74E}"/>
              </a:ext>
            </a:extLst>
          </p:cNvPr>
          <p:cNvSpPr>
            <a:spLocks noGrp="1"/>
          </p:cNvSpPr>
          <p:nvPr>
            <p:ph idx="1"/>
          </p:nvPr>
        </p:nvSpPr>
        <p:spPr/>
        <p:txBody>
          <a:bodyPr>
            <a:normAutofit/>
          </a:bodyPr>
          <a:lstStyle/>
          <a:p>
            <a:r>
              <a:rPr lang="en-US" altLang="zh-CN" sz="2400"/>
              <a:t>2 </a:t>
            </a:r>
            <a:r>
              <a:rPr lang="en-US" altLang="zh-CN" sz="2400">
                <a:solidFill>
                  <a:schemeClr val="bg1">
                    <a:lumMod val="85000"/>
                  </a:schemeClr>
                </a:solidFill>
              </a:rPr>
              <a:t>//</a:t>
            </a:r>
            <a:r>
              <a:rPr lang="zh-CN" altLang="en-US" sz="2400">
                <a:solidFill>
                  <a:schemeClr val="bg1">
                    <a:lumMod val="85000"/>
                  </a:schemeClr>
                </a:solidFill>
              </a:rPr>
              <a:t>第一个数据有</a:t>
            </a:r>
            <a:r>
              <a:rPr lang="en-US" altLang="zh-CN" sz="2400">
                <a:solidFill>
                  <a:schemeClr val="bg1">
                    <a:lumMod val="85000"/>
                  </a:schemeClr>
                </a:solidFill>
              </a:rPr>
              <a:t>2</a:t>
            </a:r>
            <a:r>
              <a:rPr lang="zh-CN" altLang="en-US" sz="2400">
                <a:solidFill>
                  <a:schemeClr val="bg1">
                    <a:lumMod val="85000"/>
                  </a:schemeClr>
                </a:solidFill>
              </a:rPr>
              <a:t>个矩形</a:t>
            </a:r>
            <a:endParaRPr lang="en-US" altLang="zh-CN" sz="2400">
              <a:solidFill>
                <a:schemeClr val="bg1">
                  <a:lumMod val="85000"/>
                </a:schemeClr>
              </a:solidFill>
            </a:endParaRPr>
          </a:p>
          <a:p>
            <a:r>
              <a:rPr lang="en-US" altLang="zh-CN" sz="2400"/>
              <a:t>10 10 20 20 </a:t>
            </a:r>
            <a:r>
              <a:rPr lang="en-US" altLang="zh-CN" sz="2400">
                <a:solidFill>
                  <a:schemeClr val="bg1">
                    <a:lumMod val="85000"/>
                  </a:schemeClr>
                </a:solidFill>
              </a:rPr>
              <a:t>//</a:t>
            </a:r>
            <a:r>
              <a:rPr lang="zh-CN" altLang="en-US" sz="2400">
                <a:solidFill>
                  <a:schemeClr val="bg1">
                    <a:lumMod val="85000"/>
                  </a:schemeClr>
                </a:solidFill>
              </a:rPr>
              <a:t>第一个矩形左上角和右下角坐标</a:t>
            </a:r>
            <a:endParaRPr lang="en-US" altLang="zh-CN" sz="2400">
              <a:solidFill>
                <a:schemeClr val="bg1">
                  <a:lumMod val="85000"/>
                </a:schemeClr>
              </a:solidFill>
            </a:endParaRPr>
          </a:p>
          <a:p>
            <a:r>
              <a:rPr lang="en-US" altLang="zh-CN" sz="2400"/>
              <a:t>15 15 25 25.5 </a:t>
            </a:r>
            <a:r>
              <a:rPr lang="en-US" altLang="zh-CN" sz="2400">
                <a:solidFill>
                  <a:schemeClr val="bg1">
                    <a:lumMod val="85000"/>
                  </a:schemeClr>
                </a:solidFill>
              </a:rPr>
              <a:t>//</a:t>
            </a:r>
            <a:r>
              <a:rPr lang="zh-CN" altLang="en-US" sz="2400">
                <a:solidFill>
                  <a:schemeClr val="bg1">
                    <a:lumMod val="85000"/>
                  </a:schemeClr>
                </a:solidFill>
              </a:rPr>
              <a:t>第二个矩形</a:t>
            </a:r>
            <a:endParaRPr lang="en-US" altLang="zh-CN" sz="2400">
              <a:solidFill>
                <a:schemeClr val="bg1">
                  <a:lumMod val="85000"/>
                </a:schemeClr>
              </a:solidFill>
            </a:endParaRPr>
          </a:p>
          <a:p>
            <a:r>
              <a:rPr lang="en-US" altLang="zh-CN" sz="2400"/>
              <a:t>3 </a:t>
            </a:r>
            <a:r>
              <a:rPr lang="en-US" altLang="zh-CN" sz="2400">
                <a:solidFill>
                  <a:schemeClr val="bg1">
                    <a:lumMod val="85000"/>
                  </a:schemeClr>
                </a:solidFill>
              </a:rPr>
              <a:t>//</a:t>
            </a:r>
            <a:r>
              <a:rPr lang="zh-CN" altLang="en-US" sz="2400">
                <a:solidFill>
                  <a:schemeClr val="bg1">
                    <a:lumMod val="85000"/>
                  </a:schemeClr>
                </a:solidFill>
              </a:rPr>
              <a:t>第二个数据有</a:t>
            </a:r>
            <a:r>
              <a:rPr lang="en-US" altLang="zh-CN" sz="2400">
                <a:solidFill>
                  <a:schemeClr val="bg1">
                    <a:lumMod val="85000"/>
                  </a:schemeClr>
                </a:solidFill>
              </a:rPr>
              <a:t>3</a:t>
            </a:r>
            <a:r>
              <a:rPr lang="zh-CN" altLang="en-US" sz="2400">
                <a:solidFill>
                  <a:schemeClr val="bg1">
                    <a:lumMod val="85000"/>
                  </a:schemeClr>
                </a:solidFill>
              </a:rPr>
              <a:t>个矩形</a:t>
            </a:r>
            <a:endParaRPr lang="en-US" altLang="zh-CN" sz="2400">
              <a:solidFill>
                <a:schemeClr val="bg1">
                  <a:lumMod val="85000"/>
                </a:schemeClr>
              </a:solidFill>
            </a:endParaRPr>
          </a:p>
          <a:p>
            <a:r>
              <a:rPr lang="en-US" altLang="zh-CN" sz="2400"/>
              <a:t>…</a:t>
            </a:r>
          </a:p>
          <a:p>
            <a:r>
              <a:rPr lang="en-US" altLang="zh-CN" sz="2400"/>
              <a:t>…</a:t>
            </a:r>
          </a:p>
          <a:p>
            <a:r>
              <a:rPr lang="en-US" altLang="zh-CN" sz="2400"/>
              <a:t>…</a:t>
            </a:r>
          </a:p>
          <a:p>
            <a:r>
              <a:rPr lang="en-US" altLang="zh-CN" sz="2400"/>
              <a:t>0</a:t>
            </a:r>
            <a:endParaRPr lang="zh-CN" altLang="en-US" sz="2400"/>
          </a:p>
        </p:txBody>
      </p:sp>
    </p:spTree>
    <p:extLst>
      <p:ext uri="{BB962C8B-B14F-4D97-AF65-F5344CB8AC3E}">
        <p14:creationId xmlns:p14="http://schemas.microsoft.com/office/powerpoint/2010/main" val="4126791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B955F75-BFE6-447D-8C4F-C4B483F28290}"/>
              </a:ext>
            </a:extLst>
          </p:cNvPr>
          <p:cNvSpPr/>
          <p:nvPr/>
        </p:nvSpPr>
        <p:spPr>
          <a:xfrm>
            <a:off x="431540" y="980728"/>
            <a:ext cx="8280920" cy="3847207"/>
          </a:xfrm>
          <a:prstGeom prst="rect">
            <a:avLst/>
          </a:prstGeom>
          <a:ln>
            <a:solidFill>
              <a:srgbClr val="FFC000"/>
            </a:solidFill>
          </a:ln>
        </p:spPr>
        <p:txBody>
          <a:bodyPr wrap="square">
            <a:spAutoFit/>
          </a:bodyPr>
          <a:lstStyle/>
          <a:p>
            <a:r>
              <a:rPr lang="zh-CN" altLang="en-US" sz="1600"/>
              <a:t>const int N = 205, INF = 0x3f3f3f3f, MOD = 1e9 + 7;</a:t>
            </a:r>
          </a:p>
          <a:p>
            <a:endParaRPr lang="zh-CN" altLang="en-US" sz="1600"/>
          </a:p>
          <a:p>
            <a:r>
              <a:rPr lang="zh-CN" altLang="en-US" sz="1600"/>
              <a:t>int n;</a:t>
            </a:r>
          </a:p>
          <a:p>
            <a:r>
              <a:rPr lang="zh-CN" altLang="en-US" sz="1600"/>
              <a:t>struct Seg {</a:t>
            </a:r>
          </a:p>
          <a:p>
            <a:r>
              <a:rPr lang="zh-CN" altLang="en-US" sz="1600"/>
              <a:t>    double l, r, h; int d;</a:t>
            </a:r>
          </a:p>
          <a:p>
            <a:r>
              <a:rPr lang="zh-CN" altLang="en-US" sz="1600"/>
              <a:t>    Seg() {}</a:t>
            </a:r>
          </a:p>
          <a:p>
            <a:r>
              <a:rPr lang="zh-CN" altLang="en-US" sz="1600"/>
              <a:t>    Seg(double l, double r, double h, int d): l(l), r(r), h(h), d(d) {}</a:t>
            </a:r>
          </a:p>
          <a:p>
            <a:r>
              <a:rPr lang="zh-CN" altLang="en-US" sz="1600"/>
              <a:t>    bool operator &lt; (const Seg&amp; rhs) const {return h &lt; rhs.h;}</a:t>
            </a:r>
          </a:p>
          <a:p>
            <a:r>
              <a:rPr lang="zh-CN" altLang="en-US" sz="1600"/>
              <a:t>} a[N];</a:t>
            </a:r>
          </a:p>
          <a:p>
            <a:endParaRPr lang="zh-CN" altLang="en-US" sz="1600"/>
          </a:p>
          <a:p>
            <a:r>
              <a:rPr lang="zh-CN" altLang="en-US" sz="1600"/>
              <a:t>int cnt[N &lt;&lt; 2]; //根节点维护的是[l, r+1]的区间</a:t>
            </a:r>
          </a:p>
          <a:p>
            <a:r>
              <a:rPr lang="zh-CN" altLang="en-US" sz="1600"/>
              <a:t>double sum[N &lt;&lt; 2], all[N];</a:t>
            </a:r>
          </a:p>
          <a:p>
            <a:endParaRPr lang="zh-CN" altLang="en-US" sz="1600"/>
          </a:p>
          <a:p>
            <a:r>
              <a:rPr lang="zh-CN" altLang="en-US" sz="1600"/>
              <a:t>#define lson l, m, rt &lt;&lt; 1</a:t>
            </a:r>
          </a:p>
          <a:p>
            <a:r>
              <a:rPr lang="zh-CN" altLang="en-US" sz="1600"/>
              <a:t>#define rson m + 1, r, rt &lt;&lt; 1 | 1</a:t>
            </a:r>
          </a:p>
        </p:txBody>
      </p:sp>
    </p:spTree>
    <p:extLst>
      <p:ext uri="{BB962C8B-B14F-4D97-AF65-F5344CB8AC3E}">
        <p14:creationId xmlns:p14="http://schemas.microsoft.com/office/powerpoint/2010/main" val="3707022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5361A4-F2BF-4CED-8EA8-55340B08CDE3}"/>
              </a:ext>
            </a:extLst>
          </p:cNvPr>
          <p:cNvSpPr/>
          <p:nvPr/>
        </p:nvSpPr>
        <p:spPr>
          <a:xfrm>
            <a:off x="251520" y="0"/>
            <a:ext cx="8640960" cy="7232749"/>
          </a:xfrm>
          <a:prstGeom prst="rect">
            <a:avLst/>
          </a:prstGeom>
          <a:ln>
            <a:solidFill>
              <a:srgbClr val="FFC000"/>
            </a:solidFill>
          </a:ln>
        </p:spPr>
        <p:txBody>
          <a:bodyPr wrap="square">
            <a:spAutoFit/>
          </a:bodyPr>
          <a:lstStyle/>
          <a:p>
            <a:r>
              <a:rPr lang="zh-CN" altLang="en-US" sz="1600"/>
              <a:t>int main() {</a:t>
            </a:r>
          </a:p>
          <a:p>
            <a:r>
              <a:rPr lang="zh-CN" altLang="en-US" sz="1600"/>
              <a:t>#ifdef LOCAL</a:t>
            </a:r>
          </a:p>
          <a:p>
            <a:r>
              <a:rPr lang="zh-CN" altLang="en-US" sz="1600"/>
              <a:t>    freopen("in.txt", "r", stdin);</a:t>
            </a:r>
          </a:p>
          <a:p>
            <a:r>
              <a:rPr lang="zh-CN" altLang="en-US" sz="1600"/>
              <a:t>    freopen("out.txt","w",stdout);</a:t>
            </a:r>
          </a:p>
          <a:p>
            <a:r>
              <a:rPr lang="zh-CN" altLang="en-US" sz="1600"/>
              <a:t>#endif</a:t>
            </a:r>
          </a:p>
          <a:p>
            <a:r>
              <a:rPr lang="zh-CN" altLang="en-US" sz="1600"/>
              <a:t>    ios_base::sync_with_stdio(0);</a:t>
            </a:r>
          </a:p>
          <a:p>
            <a:r>
              <a:rPr lang="zh-CN" altLang="en-US" sz="1600"/>
              <a:t>    int kase = 0;   double x1, y1, x2, y2;    double ans = 0;</a:t>
            </a:r>
          </a:p>
          <a:p>
            <a:r>
              <a:rPr lang="zh-CN" altLang="en-US" sz="1600"/>
              <a:t>    while(scanf("%d", &amp;n) == 1 &amp;&amp; n) {</a:t>
            </a:r>
          </a:p>
          <a:p>
            <a:r>
              <a:rPr lang="zh-CN" altLang="en-US" sz="1600"/>
              <a:t>        for(int i = 1; i &lt;= n; ++i) {</a:t>
            </a:r>
          </a:p>
          <a:p>
            <a:r>
              <a:rPr lang="zh-CN" altLang="en-US" sz="1600"/>
              <a:t>            scanf("%lf%lf%lf%lf", &amp;x1, &amp;y1, &amp;x2, &amp;y2);</a:t>
            </a:r>
          </a:p>
          <a:p>
            <a:r>
              <a:rPr lang="zh-CN" altLang="en-US" sz="1600"/>
              <a:t>            a[i] = Seg(x1, x2, y1, 1);    a[i + n] = Seg(x1, x2, y2, -1);</a:t>
            </a:r>
          </a:p>
          <a:p>
            <a:r>
              <a:rPr lang="zh-CN" altLang="en-US" sz="1600"/>
              <a:t>            all[i] = x1;        all[i + n] = x2;</a:t>
            </a:r>
          </a:p>
          <a:p>
            <a:r>
              <a:rPr lang="zh-CN" altLang="en-US" sz="1600"/>
              <a:t>        }</a:t>
            </a:r>
          </a:p>
          <a:p>
            <a:r>
              <a:rPr lang="zh-CN" altLang="en-US" sz="1600"/>
              <a:t>        n &lt;&lt;= 1;</a:t>
            </a:r>
          </a:p>
          <a:p>
            <a:r>
              <a:rPr lang="zh-CN" altLang="en-US" sz="1600"/>
              <a:t>        sort(a + 1, a + 1 + n);     sort(all + 1, all + 1 + n);</a:t>
            </a:r>
          </a:p>
          <a:p>
            <a:r>
              <a:rPr lang="zh-CN" altLang="en-US" sz="1600"/>
              <a:t>        int m = unique(all + 1, all + 1 + n) - all - 1;</a:t>
            </a:r>
          </a:p>
          <a:p>
            <a:r>
              <a:rPr lang="zh-CN" altLang="en-US" sz="1600"/>
              <a:t>        memset(cnt, 0, sizeof cnt);</a:t>
            </a:r>
          </a:p>
          <a:p>
            <a:r>
              <a:rPr lang="zh-CN" altLang="en-US" sz="1600"/>
              <a:t>        memset(sum, 0, sizeof sum);        </a:t>
            </a:r>
          </a:p>
          <a:p>
            <a:r>
              <a:rPr lang="zh-CN" altLang="en-US" sz="1600"/>
              <a:t>        for(int i = 1; i &lt; n; ++i) {</a:t>
            </a:r>
          </a:p>
          <a:p>
            <a:r>
              <a:rPr lang="zh-CN" altLang="en-US" sz="1600"/>
              <a:t>            int l = lower_bound(all + 1, all + 1 + m, a[i].l) - all;</a:t>
            </a:r>
          </a:p>
          <a:p>
            <a:r>
              <a:rPr lang="zh-CN" altLang="en-US" sz="1600"/>
              <a:t>            int r = lower_bound(all + 1, all + 1 + m, a[i].r) - all;</a:t>
            </a:r>
          </a:p>
          <a:p>
            <a:r>
              <a:rPr lang="zh-CN" altLang="en-US" sz="1600"/>
              <a:t>            if(l &lt; r) update(l, r - 1, a[i].d, 1, m, 1);</a:t>
            </a:r>
          </a:p>
          <a:p>
            <a:r>
              <a:rPr lang="zh-CN" altLang="en-US" sz="1600"/>
              <a:t>            ans += sum[1] * (a[i + 1].h - a[i].h);</a:t>
            </a:r>
          </a:p>
          <a:p>
            <a:r>
              <a:rPr lang="zh-CN" altLang="en-US" sz="1600"/>
              <a:t>        }</a:t>
            </a:r>
          </a:p>
          <a:p>
            <a:r>
              <a:rPr lang="zh-CN" altLang="en-US" sz="1600"/>
              <a:t>        printf("Test case #%d\nTotal explored area: %.2f\n\n", ++kase, ans);</a:t>
            </a:r>
          </a:p>
          <a:p>
            <a:r>
              <a:rPr lang="zh-CN" altLang="en-US" sz="1600"/>
              <a:t>    }</a:t>
            </a:r>
          </a:p>
          <a:p>
            <a:r>
              <a:rPr lang="zh-CN" altLang="en-US" sz="1600"/>
              <a:t>    return 0;</a:t>
            </a:r>
          </a:p>
          <a:p>
            <a:r>
              <a:rPr lang="zh-CN" altLang="en-US" sz="1600"/>
              <a:t>}</a:t>
            </a:r>
          </a:p>
        </p:txBody>
      </p:sp>
    </p:spTree>
    <p:extLst>
      <p:ext uri="{BB962C8B-B14F-4D97-AF65-F5344CB8AC3E}">
        <p14:creationId xmlns:p14="http://schemas.microsoft.com/office/powerpoint/2010/main" val="2057896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D51573-2498-4BDB-BC8D-C963F68D7DEB}"/>
              </a:ext>
            </a:extLst>
          </p:cNvPr>
          <p:cNvSpPr/>
          <p:nvPr/>
        </p:nvSpPr>
        <p:spPr>
          <a:xfrm>
            <a:off x="827584" y="1028343"/>
            <a:ext cx="7632848" cy="4801314"/>
          </a:xfrm>
          <a:prstGeom prst="rect">
            <a:avLst/>
          </a:prstGeom>
          <a:ln>
            <a:solidFill>
              <a:srgbClr val="FFC000"/>
            </a:solidFill>
          </a:ln>
        </p:spPr>
        <p:txBody>
          <a:bodyPr wrap="square">
            <a:spAutoFit/>
          </a:bodyPr>
          <a:lstStyle/>
          <a:p>
            <a:r>
              <a:rPr lang="zh-CN" altLang="en-US"/>
              <a:t>void push_up (int l, int r, int rt) {</a:t>
            </a:r>
          </a:p>
          <a:p>
            <a:r>
              <a:rPr lang="zh-CN" altLang="en-US"/>
              <a:t>    if(cnt[rt]) sum[rt] = all[r + 1] - all[l];</a:t>
            </a:r>
          </a:p>
          <a:p>
            <a:r>
              <a:rPr lang="zh-CN" altLang="en-US"/>
              <a:t>    else if(l == r) sum[rt] = 0; //leaves have no sons</a:t>
            </a:r>
          </a:p>
          <a:p>
            <a:r>
              <a:rPr lang="zh-CN" altLang="en-US"/>
              <a:t>    else sum[rt] = sum[rt &lt;&lt; 1] + sum[rt &lt;&lt; 1 | 1];</a:t>
            </a:r>
          </a:p>
          <a:p>
            <a:r>
              <a:rPr lang="zh-CN" altLang="en-US"/>
              <a:t>}</a:t>
            </a:r>
          </a:p>
          <a:p>
            <a:endParaRPr lang="zh-CN" altLang="en-US"/>
          </a:p>
          <a:p>
            <a:r>
              <a:rPr lang="zh-CN" altLang="en-US"/>
              <a:t>void update (int L, int R, int v, int l, int r, int rt) {</a:t>
            </a:r>
          </a:p>
          <a:p>
            <a:r>
              <a:rPr lang="zh-CN" altLang="en-US"/>
              <a:t>    if(L &lt;= l &amp;&amp; r &lt;= R) {</a:t>
            </a:r>
          </a:p>
          <a:p>
            <a:r>
              <a:rPr lang="zh-CN" altLang="en-US"/>
              <a:t>        cnt[rt] += v;</a:t>
            </a:r>
          </a:p>
          <a:p>
            <a:r>
              <a:rPr lang="zh-CN" altLang="en-US"/>
              <a:t>        push_up(l, r, rt);</a:t>
            </a:r>
          </a:p>
          <a:p>
            <a:r>
              <a:rPr lang="zh-CN" altLang="en-US"/>
              <a:t>        return;</a:t>
            </a:r>
          </a:p>
          <a:p>
            <a:r>
              <a:rPr lang="zh-CN" altLang="en-US"/>
              <a:t>    }</a:t>
            </a:r>
          </a:p>
          <a:p>
            <a:r>
              <a:rPr lang="zh-CN" altLang="en-US"/>
              <a:t>    int m = l + r &gt;&gt; 1;</a:t>
            </a:r>
          </a:p>
          <a:p>
            <a:r>
              <a:rPr lang="zh-CN" altLang="en-US"/>
              <a:t>    if (L &lt;= m) update(L, R, v, lson);</a:t>
            </a:r>
          </a:p>
          <a:p>
            <a:r>
              <a:rPr lang="zh-CN" altLang="en-US"/>
              <a:t>    if (R &gt; m) update(L, R, v, rson);</a:t>
            </a:r>
          </a:p>
          <a:p>
            <a:r>
              <a:rPr lang="zh-CN" altLang="en-US"/>
              <a:t>    push_up(l, r, rt);</a:t>
            </a:r>
          </a:p>
          <a:p>
            <a:r>
              <a:rPr lang="zh-CN" altLang="en-US"/>
              <a:t>}</a:t>
            </a:r>
          </a:p>
        </p:txBody>
      </p:sp>
    </p:spTree>
    <p:extLst>
      <p:ext uri="{BB962C8B-B14F-4D97-AF65-F5344CB8AC3E}">
        <p14:creationId xmlns:p14="http://schemas.microsoft.com/office/powerpoint/2010/main" val="4264461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24664-F1FC-46DE-9CE6-E99C56D0C00D}"/>
              </a:ext>
            </a:extLst>
          </p:cNvPr>
          <p:cNvSpPr>
            <a:spLocks noGrp="1"/>
          </p:cNvSpPr>
          <p:nvPr>
            <p:ph type="title"/>
          </p:nvPr>
        </p:nvSpPr>
        <p:spPr/>
        <p:txBody>
          <a:bodyPr/>
          <a:lstStyle/>
          <a:p>
            <a:r>
              <a:rPr lang="zh-CN" altLang="en-US"/>
              <a:t>区间第</a:t>
            </a:r>
            <a:r>
              <a:rPr lang="en-US" altLang="zh-CN"/>
              <a:t>k</a:t>
            </a:r>
            <a:r>
              <a:rPr lang="zh-CN" altLang="en-US"/>
              <a:t>大</a:t>
            </a:r>
          </a:p>
        </p:txBody>
      </p:sp>
      <p:sp>
        <p:nvSpPr>
          <p:cNvPr id="3" name="文本占位符 2">
            <a:extLst>
              <a:ext uri="{FF2B5EF4-FFF2-40B4-BE49-F238E27FC236}">
                <a16:creationId xmlns:a16="http://schemas.microsoft.com/office/drawing/2014/main" id="{C44708A8-2EF2-4476-868F-5ADF3F209CF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86937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A7CF346-9C86-4DFF-A796-9064819C6169}"/>
              </a:ext>
            </a:extLst>
          </p:cNvPr>
          <p:cNvSpPr>
            <a:spLocks noGrp="1"/>
          </p:cNvSpPr>
          <p:nvPr>
            <p:ph type="title"/>
          </p:nvPr>
        </p:nvSpPr>
        <p:spPr/>
        <p:txBody>
          <a:bodyPr/>
          <a:lstStyle/>
          <a:p>
            <a:r>
              <a:rPr lang="zh-CN" altLang="en-US"/>
              <a:t>区间第</a:t>
            </a:r>
            <a:r>
              <a:rPr lang="en-US" altLang="zh-CN"/>
              <a:t>k</a:t>
            </a:r>
            <a:r>
              <a:rPr lang="zh-CN" altLang="en-US"/>
              <a:t>大</a:t>
            </a:r>
          </a:p>
        </p:txBody>
      </p:sp>
      <p:sp>
        <p:nvSpPr>
          <p:cNvPr id="5" name="内容占位符 4">
            <a:extLst>
              <a:ext uri="{FF2B5EF4-FFF2-40B4-BE49-F238E27FC236}">
                <a16:creationId xmlns:a16="http://schemas.microsoft.com/office/drawing/2014/main" id="{245AC39D-30D3-4845-9277-7666ABAE5489}"/>
              </a:ext>
            </a:extLst>
          </p:cNvPr>
          <p:cNvSpPr>
            <a:spLocks noGrp="1"/>
          </p:cNvSpPr>
          <p:nvPr>
            <p:ph idx="1"/>
          </p:nvPr>
        </p:nvSpPr>
        <p:spPr/>
        <p:txBody>
          <a:bodyPr/>
          <a:lstStyle/>
          <a:p>
            <a:r>
              <a:rPr lang="zh-CN" altLang="en-US"/>
              <a:t>给定</a:t>
            </a:r>
            <a:r>
              <a:rPr lang="en-US" altLang="zh-CN"/>
              <a:t>n(n &lt;= 100000)</a:t>
            </a:r>
            <a:r>
              <a:rPr lang="zh-CN" altLang="en-US"/>
              <a:t>个数的数组，然后</a:t>
            </a:r>
            <a:r>
              <a:rPr lang="en-US" altLang="zh-CN"/>
              <a:t>m(m &lt;= 100000)</a:t>
            </a:r>
            <a:r>
              <a:rPr lang="zh-CN" altLang="en-US"/>
              <a:t>条询问，询问格式如下：</a:t>
            </a:r>
          </a:p>
          <a:p>
            <a:r>
              <a:rPr lang="en-US" altLang="zh-CN"/>
              <a:t>1</a:t>
            </a:r>
            <a:r>
              <a:rPr lang="zh-CN" altLang="en-US"/>
              <a:t>、</a:t>
            </a:r>
            <a:r>
              <a:rPr lang="en-US" altLang="zh-CN"/>
              <a:t>l r k </a:t>
            </a:r>
            <a:r>
              <a:rPr lang="zh-CN" altLang="en-US"/>
              <a:t>询问</a:t>
            </a:r>
            <a:r>
              <a:rPr lang="en-US" altLang="zh-CN"/>
              <a:t>[l, r]</a:t>
            </a:r>
            <a:r>
              <a:rPr lang="zh-CN" altLang="en-US"/>
              <a:t>的第</a:t>
            </a:r>
            <a:r>
              <a:rPr lang="en-US" altLang="zh-CN"/>
              <a:t>K</a:t>
            </a:r>
            <a:r>
              <a:rPr lang="zh-CN" altLang="en-US"/>
              <a:t>大的数的值 </a:t>
            </a:r>
          </a:p>
        </p:txBody>
      </p:sp>
    </p:spTree>
    <p:extLst>
      <p:ext uri="{BB962C8B-B14F-4D97-AF65-F5344CB8AC3E}">
        <p14:creationId xmlns:p14="http://schemas.microsoft.com/office/powerpoint/2010/main" val="351056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简化的问题和一般性问题</a:t>
            </a:r>
            <a:r>
              <a:rPr lang="en-US" altLang="zh-CN"/>
              <a:t> </a:t>
            </a:r>
            <a:endParaRPr lang="zh-CN" altLang="en-US"/>
          </a:p>
        </p:txBody>
      </p:sp>
      <p:sp>
        <p:nvSpPr>
          <p:cNvPr id="3" name="内容占位符 2"/>
          <p:cNvSpPr>
            <a:spLocks noGrp="1"/>
          </p:cNvSpPr>
          <p:nvPr>
            <p:ph idx="1"/>
          </p:nvPr>
        </p:nvSpPr>
        <p:spPr/>
        <p:txBody>
          <a:bodyPr>
            <a:normAutofit/>
          </a:bodyPr>
          <a:lstStyle/>
          <a:p>
            <a:r>
              <a:rPr lang="zh-CN" altLang="en-US" sz="2400"/>
              <a:t>给出一系列线段</a:t>
            </a:r>
            <a:r>
              <a:rPr lang="en-US" altLang="zh-CN" sz="2400"/>
              <a:t>[a,b] (0&lt;a&lt;b&lt;10000)</a:t>
            </a:r>
            <a:r>
              <a:rPr lang="zh-CN" altLang="en-US" sz="2400"/>
              <a:t>覆盖在数轴上，然后求该数轴上共有多少个单位长度</a:t>
            </a:r>
            <a:r>
              <a:rPr lang="en-US" altLang="zh-CN" sz="2400"/>
              <a:t>[k,k+1]</a:t>
            </a:r>
            <a:r>
              <a:rPr lang="zh-CN" altLang="en-US" sz="2400"/>
              <a:t>被覆盖了？</a:t>
            </a:r>
            <a:endParaRPr lang="en-US" altLang="zh-CN" sz="2400"/>
          </a:p>
          <a:p>
            <a:r>
              <a:rPr lang="zh-CN" altLang="en-US" sz="2400"/>
              <a:t>有</a:t>
            </a:r>
            <a:r>
              <a:rPr lang="en-US" altLang="zh-CN" sz="2400"/>
              <a:t>M</a:t>
            </a:r>
            <a:r>
              <a:rPr lang="zh-CN" altLang="en-US" sz="2400"/>
              <a:t>个数排成一列，初始值全为</a:t>
            </a:r>
            <a:r>
              <a:rPr lang="en-US" altLang="zh-CN" sz="2400"/>
              <a:t>0</a:t>
            </a:r>
            <a:r>
              <a:rPr lang="zh-CN" altLang="en-US" sz="2400"/>
              <a:t>，然后做</a:t>
            </a:r>
            <a:r>
              <a:rPr lang="en-US" altLang="zh-CN" sz="2400"/>
              <a:t>N</a:t>
            </a:r>
            <a:r>
              <a:rPr lang="zh-CN" altLang="en-US" sz="2400"/>
              <a:t>次操作，每次我们可以进行如下操作</a:t>
            </a:r>
            <a:endParaRPr lang="en-US" altLang="zh-CN" sz="2400"/>
          </a:p>
          <a:p>
            <a:pPr lvl="1"/>
            <a:r>
              <a:rPr lang="zh-CN" altLang="en-US" sz="2000"/>
              <a:t>（</a:t>
            </a:r>
            <a:r>
              <a:rPr lang="en-US" altLang="zh-CN" sz="2000"/>
              <a:t>1</a:t>
            </a:r>
            <a:r>
              <a:rPr lang="zh-CN" altLang="en-US" sz="2000"/>
              <a:t>）将指定区间的每个数加上一个值；</a:t>
            </a:r>
          </a:p>
          <a:p>
            <a:pPr lvl="1"/>
            <a:r>
              <a:rPr lang="zh-CN" altLang="en-US" sz="2000"/>
              <a:t>（</a:t>
            </a:r>
            <a:r>
              <a:rPr lang="en-US" altLang="zh-CN" sz="2000"/>
              <a:t>2</a:t>
            </a:r>
            <a:r>
              <a:rPr lang="zh-CN" altLang="en-US" sz="2000"/>
              <a:t>）将指定区间的所有数置成一个值；</a:t>
            </a:r>
          </a:p>
          <a:p>
            <a:pPr lvl="1"/>
            <a:r>
              <a:rPr lang="zh-CN" altLang="en-US" sz="2000"/>
              <a:t>（</a:t>
            </a:r>
            <a:r>
              <a:rPr lang="en-US" altLang="zh-CN" sz="2000"/>
              <a:t>3</a:t>
            </a:r>
            <a:r>
              <a:rPr lang="zh-CN" altLang="en-US" sz="2000"/>
              <a:t>）询问一个区间上的最小值、最大值、所有数的和。</a:t>
            </a:r>
          </a:p>
          <a:p>
            <a:endParaRPr lang="zh-CN" altLang="en-US" sz="2400"/>
          </a:p>
        </p:txBody>
      </p:sp>
      <p:graphicFrame>
        <p:nvGraphicFramePr>
          <p:cNvPr id="4" name="对象 3"/>
          <p:cNvGraphicFramePr>
            <a:graphicFrameLocks noChangeAspect="1"/>
          </p:cNvGraphicFramePr>
          <p:nvPr>
            <p:extLst/>
          </p:nvPr>
        </p:nvGraphicFramePr>
        <p:xfrm>
          <a:off x="5652120" y="3356992"/>
          <a:ext cx="693771" cy="370011"/>
        </p:xfrm>
        <a:graphic>
          <a:graphicData uri="http://schemas.openxmlformats.org/presentationml/2006/ole">
            <mc:AlternateContent xmlns:mc="http://schemas.openxmlformats.org/markup-compatibility/2006">
              <mc:Choice xmlns:v="urn:schemas-microsoft-com:vml" Requires="v">
                <p:oleObj spid="_x0000_s1186" name="Equation" r:id="rId3" imgW="380880" imgH="203040" progId="Equation.DSMT4">
                  <p:embed/>
                </p:oleObj>
              </mc:Choice>
              <mc:Fallback>
                <p:oleObj name="Equation" r:id="rId3" imgW="380880" imgH="203040" progId="Equation.DSMT4">
                  <p:embed/>
                  <p:pic>
                    <p:nvPicPr>
                      <p:cNvPr id="4" name="对象 3"/>
                      <p:cNvPicPr/>
                      <p:nvPr/>
                    </p:nvPicPr>
                    <p:blipFill>
                      <a:blip r:embed="rId4"/>
                      <a:stretch>
                        <a:fillRect/>
                      </a:stretch>
                    </p:blipFill>
                    <p:spPr>
                      <a:xfrm>
                        <a:off x="5652120" y="3356992"/>
                        <a:ext cx="693771" cy="370011"/>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652120" y="3717032"/>
          <a:ext cx="693771" cy="370011"/>
        </p:xfrm>
        <a:graphic>
          <a:graphicData uri="http://schemas.openxmlformats.org/presentationml/2006/ole">
            <mc:AlternateContent xmlns:mc="http://schemas.openxmlformats.org/markup-compatibility/2006">
              <mc:Choice xmlns:v="urn:schemas-microsoft-com:vml" Requires="v">
                <p:oleObj spid="_x0000_s1187" name="Equation" r:id="rId5" imgW="380880" imgH="203040" progId="Equation.DSMT4">
                  <p:embed/>
                </p:oleObj>
              </mc:Choice>
              <mc:Fallback>
                <p:oleObj name="Equation" r:id="rId5" imgW="380880" imgH="203040" progId="Equation.DSMT4">
                  <p:embed/>
                  <p:pic>
                    <p:nvPicPr>
                      <p:cNvPr id="5" name="对象 4"/>
                      <p:cNvPicPr/>
                      <p:nvPr/>
                    </p:nvPicPr>
                    <p:blipFill>
                      <a:blip r:embed="rId4"/>
                      <a:stretch>
                        <a:fillRect/>
                      </a:stretch>
                    </p:blipFill>
                    <p:spPr>
                      <a:xfrm>
                        <a:off x="5652120" y="3717032"/>
                        <a:ext cx="693771" cy="370011"/>
                      </a:xfrm>
                      <a:prstGeom prst="rect">
                        <a:avLst/>
                      </a:prstGeom>
                    </p:spPr>
                  </p:pic>
                </p:oleObj>
              </mc:Fallback>
            </mc:AlternateContent>
          </a:graphicData>
        </a:graphic>
      </p:graphicFrame>
      <p:graphicFrame>
        <p:nvGraphicFramePr>
          <p:cNvPr id="6" name="对象 5"/>
          <p:cNvGraphicFramePr>
            <a:graphicFrameLocks noChangeAspect="1"/>
          </p:cNvGraphicFramePr>
          <p:nvPr>
            <p:extLst/>
          </p:nvPr>
        </p:nvGraphicFramePr>
        <p:xfrm>
          <a:off x="7308304" y="4077072"/>
          <a:ext cx="693771" cy="370011"/>
        </p:xfrm>
        <a:graphic>
          <a:graphicData uri="http://schemas.openxmlformats.org/presentationml/2006/ole">
            <mc:AlternateContent xmlns:mc="http://schemas.openxmlformats.org/markup-compatibility/2006">
              <mc:Choice xmlns:v="urn:schemas-microsoft-com:vml" Requires="v">
                <p:oleObj spid="_x0000_s1188" name="Equation" r:id="rId6" imgW="380880" imgH="203040" progId="Equation.DSMT4">
                  <p:embed/>
                </p:oleObj>
              </mc:Choice>
              <mc:Fallback>
                <p:oleObj name="Equation" r:id="rId6" imgW="380880" imgH="203040" progId="Equation.DSMT4">
                  <p:embed/>
                  <p:pic>
                    <p:nvPicPr>
                      <p:cNvPr id="6" name="对象 5"/>
                      <p:cNvPicPr/>
                      <p:nvPr/>
                    </p:nvPicPr>
                    <p:blipFill>
                      <a:blip r:embed="rId4"/>
                      <a:stretch>
                        <a:fillRect/>
                      </a:stretch>
                    </p:blipFill>
                    <p:spPr>
                      <a:xfrm>
                        <a:off x="7308304" y="4077072"/>
                        <a:ext cx="693771" cy="370011"/>
                      </a:xfrm>
                      <a:prstGeom prst="rect">
                        <a:avLst/>
                      </a:prstGeom>
                    </p:spPr>
                  </p:pic>
                </p:oleObj>
              </mc:Fallback>
            </mc:AlternateContent>
          </a:graphicData>
        </a:graphic>
      </p:graphicFrame>
      <p:graphicFrame>
        <p:nvGraphicFramePr>
          <p:cNvPr id="7" name="对象 6"/>
          <p:cNvGraphicFramePr>
            <a:graphicFrameLocks noChangeAspect="1"/>
          </p:cNvGraphicFramePr>
          <p:nvPr>
            <p:extLst/>
          </p:nvPr>
        </p:nvGraphicFramePr>
        <p:xfrm>
          <a:off x="4071938" y="2997200"/>
          <a:ext cx="831850" cy="369888"/>
        </p:xfrm>
        <a:graphic>
          <a:graphicData uri="http://schemas.openxmlformats.org/presentationml/2006/ole">
            <mc:AlternateContent xmlns:mc="http://schemas.openxmlformats.org/markup-compatibility/2006">
              <mc:Choice xmlns:v="urn:schemas-microsoft-com:vml" Requires="v">
                <p:oleObj spid="_x0000_s1189" name="Equation" r:id="rId7" imgW="457200" imgH="203040" progId="Equation.DSMT4">
                  <p:embed/>
                </p:oleObj>
              </mc:Choice>
              <mc:Fallback>
                <p:oleObj name="Equation" r:id="rId7" imgW="457200" imgH="203040" progId="Equation.DSMT4">
                  <p:embed/>
                  <p:pic>
                    <p:nvPicPr>
                      <p:cNvPr id="7" name="对象 6"/>
                      <p:cNvPicPr/>
                      <p:nvPr/>
                    </p:nvPicPr>
                    <p:blipFill>
                      <a:blip r:embed="rId8"/>
                      <a:stretch>
                        <a:fillRect/>
                      </a:stretch>
                    </p:blipFill>
                    <p:spPr>
                      <a:xfrm>
                        <a:off x="4071938" y="2997200"/>
                        <a:ext cx="831850" cy="369888"/>
                      </a:xfrm>
                      <a:prstGeom prst="rect">
                        <a:avLst/>
                      </a:prstGeom>
                    </p:spPr>
                  </p:pic>
                </p:oleObj>
              </mc:Fallback>
            </mc:AlternateContent>
          </a:graphicData>
        </a:graphic>
      </p:graphicFrame>
      <p:graphicFrame>
        <p:nvGraphicFramePr>
          <p:cNvPr id="8" name="Group 90"/>
          <p:cNvGraphicFramePr>
            <a:graphicFrameLocks noGrp="1"/>
          </p:cNvGraphicFramePr>
          <p:nvPr>
            <p:extLst/>
          </p:nvPr>
        </p:nvGraphicFramePr>
        <p:xfrm>
          <a:off x="1691680" y="4572000"/>
          <a:ext cx="5472608" cy="2286000"/>
        </p:xfrm>
        <a:graphic>
          <a:graphicData uri="http://schemas.openxmlformats.org/drawingml/2006/table">
            <a:tbl>
              <a:tblPr/>
              <a:tblGrid>
                <a:gridCol w="3468554">
                  <a:extLst>
                    <a:ext uri="{9D8B030D-6E8A-4147-A177-3AD203B41FA5}">
                      <a16:colId xmlns:a16="http://schemas.microsoft.com/office/drawing/2014/main" val="20000"/>
                    </a:ext>
                  </a:extLst>
                </a:gridCol>
                <a:gridCol w="2004054">
                  <a:extLst>
                    <a:ext uri="{9D8B030D-6E8A-4147-A177-3AD203B41FA5}">
                      <a16:colId xmlns:a16="http://schemas.microsoft.com/office/drawing/2014/main" val="20001"/>
                    </a:ext>
                  </a:extLst>
                </a:gridCol>
              </a:tblGrid>
              <a:tr h="419472">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宋体" pitchFamily="2" charset="-122"/>
                        </a:rPr>
                        <a:t>M,N</a:t>
                      </a:r>
                      <a:r>
                        <a:rPr kumimoji="0" lang="zh-CN" altLang="en-US" sz="2400" b="1" i="0" u="none" strike="noStrike" cap="none" normalizeH="0" baseline="0">
                          <a:ln>
                            <a:noFill/>
                          </a:ln>
                          <a:solidFill>
                            <a:schemeClr val="tx1"/>
                          </a:solidFill>
                          <a:effectLst/>
                          <a:latin typeface="Arial" pitchFamily="34" charset="0"/>
                          <a:ea typeface="宋体" pitchFamily="2" charset="-122"/>
                        </a:rPr>
                        <a:t>的规模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itchFamily="2" charset="2"/>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一般的模拟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472">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宋体" pitchFamily="2" charset="-122"/>
                        </a:rPr>
                        <a:t>M=100000,N=5000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itchFamily="2" charset="2"/>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2.06秒</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472">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宋体" pitchFamily="2" charset="-122"/>
                        </a:rPr>
                        <a:t>M=100000,N=10000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itchFamily="2" charset="2"/>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4.14秒</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472">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宋体" pitchFamily="2" charset="-122"/>
                        </a:rPr>
                        <a:t>M=100000,N=50000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itchFamily="2" charset="2"/>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21.32秒</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472">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宋体" pitchFamily="2" charset="-122"/>
                        </a:rPr>
                        <a:t>M=100000,N=100000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itchFamily="2" charset="2"/>
                        <a:buNone/>
                        <a:tabLst/>
                      </a:pPr>
                      <a:r>
                        <a:rPr kumimoji="0" lang="zh-CN" altLang="en-US" sz="2400" b="1" i="0" u="none" strike="noStrike" cap="none" normalizeH="0" baseline="0">
                          <a:ln>
                            <a:noFill/>
                          </a:ln>
                          <a:solidFill>
                            <a:schemeClr val="tx1"/>
                          </a:solidFill>
                          <a:effectLst/>
                          <a:latin typeface="Arial" pitchFamily="34" charset="0"/>
                          <a:ea typeface="宋体" pitchFamily="2" charset="-122"/>
                        </a:rPr>
                        <a:t>43.36秒</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265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C0226-004B-4458-A7C7-F7979BFD929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E67670A-20DB-44DE-84BF-C990AF5AD89D}"/>
              </a:ext>
            </a:extLst>
          </p:cNvPr>
          <p:cNvSpPr>
            <a:spLocks noGrp="1"/>
          </p:cNvSpPr>
          <p:nvPr>
            <p:ph idx="1"/>
          </p:nvPr>
        </p:nvSpPr>
        <p:spPr/>
        <p:txBody>
          <a:bodyPr>
            <a:normAutofit/>
          </a:bodyPr>
          <a:lstStyle/>
          <a:p>
            <a:r>
              <a:rPr lang="zh-CN" altLang="en-US" sz="2400"/>
              <a:t>利用线段树划分区间的思想，线段树的每个结点存的不只是区间端点，而是这个区间内所有的数，并且是按照递增顺序有序排列的，建树过程是一个归并排序的过程，从叶子结点自底向上进行归并，对于一个长度为</a:t>
            </a:r>
            <a:r>
              <a:rPr lang="en-US" altLang="zh-CN" sz="2400"/>
              <a:t>6</a:t>
            </a:r>
            <a:r>
              <a:rPr lang="zh-CN" altLang="en-US" sz="2400"/>
              <a:t>的数组</a:t>
            </a:r>
            <a:r>
              <a:rPr lang="en-US" altLang="zh-CN" sz="2400"/>
              <a:t>[4, 3, 2, 1, 5, 6]</a:t>
            </a:r>
            <a:r>
              <a:rPr lang="zh-CN" altLang="en-US" sz="2400"/>
              <a:t>，建立线段树如图所示。</a:t>
            </a:r>
          </a:p>
        </p:txBody>
      </p:sp>
      <p:pic>
        <p:nvPicPr>
          <p:cNvPr id="12290" name="Picture 2" descr="http://g.fp.ps.netease.com/km/file/56c3578196dee4f97f3c3a231iYyu0iR">
            <a:extLst>
              <a:ext uri="{FF2B5EF4-FFF2-40B4-BE49-F238E27FC236}">
                <a16:creationId xmlns:a16="http://schemas.microsoft.com/office/drawing/2014/main" id="{89E35F09-EDBA-4D9C-9B4B-5AA6F7AC9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781425"/>
            <a:ext cx="48958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982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normAutofit fontScale="92500" lnSpcReduction="20000"/>
          </a:bodyPr>
          <a:lstStyle/>
          <a:p>
            <a:r>
              <a:rPr lang="zh-CN" altLang="en-US" dirty="0"/>
              <a:t>基础：单点更新，区间询问</a:t>
            </a:r>
            <a:endParaRPr lang="en-US" altLang="zh-CN" dirty="0"/>
          </a:p>
          <a:p>
            <a:pPr lvl="1"/>
            <a:r>
              <a:rPr lang="en-US" altLang="zh-CN"/>
              <a:t>xoj 1800</a:t>
            </a:r>
            <a:r>
              <a:rPr lang="zh-CN" altLang="en-US"/>
              <a:t>，</a:t>
            </a:r>
            <a:r>
              <a:rPr lang="en-US" altLang="zh-CN" dirty="0"/>
              <a:t>HDU 1166</a:t>
            </a:r>
          </a:p>
          <a:p>
            <a:pPr lvl="1"/>
            <a:r>
              <a:rPr lang="en-US" altLang="zh-CN"/>
              <a:t>xoj 1801</a:t>
            </a:r>
            <a:r>
              <a:rPr lang="zh-CN" altLang="en-US"/>
              <a:t>，</a:t>
            </a:r>
            <a:r>
              <a:rPr lang="en-US" altLang="zh-CN" dirty="0"/>
              <a:t>HDU 1754</a:t>
            </a:r>
          </a:p>
          <a:p>
            <a:r>
              <a:rPr lang="zh-CN" altLang="en-US" dirty="0"/>
              <a:t>提高：区间更新，区间询问</a:t>
            </a:r>
            <a:endParaRPr lang="en-US" altLang="zh-CN" dirty="0"/>
          </a:p>
          <a:p>
            <a:pPr lvl="1"/>
            <a:r>
              <a:rPr lang="en-US" altLang="zh-CN"/>
              <a:t>xoj 1802</a:t>
            </a:r>
            <a:r>
              <a:rPr lang="zh-CN" altLang="en-US"/>
              <a:t>，</a:t>
            </a:r>
            <a:r>
              <a:rPr lang="en-US" altLang="zh-CN" dirty="0"/>
              <a:t>HDU 1698</a:t>
            </a:r>
          </a:p>
          <a:p>
            <a:pPr lvl="1"/>
            <a:r>
              <a:rPr lang="en-US" altLang="zh-CN"/>
              <a:t>xoj 1803</a:t>
            </a:r>
            <a:r>
              <a:rPr lang="zh-CN" altLang="en-US"/>
              <a:t>，</a:t>
            </a:r>
            <a:r>
              <a:rPr lang="en-US" altLang="zh-CN"/>
              <a:t>POJ 3468</a:t>
            </a:r>
            <a:endParaRPr lang="en-US" altLang="zh-CN" dirty="0"/>
          </a:p>
          <a:p>
            <a:pPr lvl="1"/>
            <a:r>
              <a:rPr lang="en-US" altLang="zh-CN"/>
              <a:t>xoj 1804 Railways</a:t>
            </a:r>
            <a:endParaRPr lang="en-US" altLang="zh-CN" dirty="0"/>
          </a:p>
          <a:p>
            <a:r>
              <a:rPr lang="zh-CN" altLang="en-US" dirty="0"/>
              <a:t>应用：</a:t>
            </a:r>
            <a:r>
              <a:rPr lang="en-US" altLang="zh-CN" dirty="0"/>
              <a:t>+</a:t>
            </a:r>
            <a:r>
              <a:rPr lang="zh-CN" altLang="en-US" dirty="0"/>
              <a:t>哈希表或位运算</a:t>
            </a:r>
            <a:endParaRPr lang="en-US" altLang="zh-CN" dirty="0"/>
          </a:p>
          <a:p>
            <a:pPr lvl="1"/>
            <a:r>
              <a:rPr lang="en-US" altLang="zh-CN"/>
              <a:t>xoj 1805</a:t>
            </a:r>
            <a:r>
              <a:rPr lang="zh-CN" altLang="en-US"/>
              <a:t>，</a:t>
            </a:r>
            <a:r>
              <a:rPr lang="en-US" altLang="zh-CN" dirty="0"/>
              <a:t>POJ 2777</a:t>
            </a:r>
          </a:p>
          <a:p>
            <a:r>
              <a:rPr lang="zh-CN" altLang="en-US" dirty="0"/>
              <a:t>应用：</a:t>
            </a:r>
            <a:r>
              <a:rPr lang="en-US" altLang="zh-CN" dirty="0"/>
              <a:t>+</a:t>
            </a:r>
            <a:r>
              <a:rPr lang="zh-CN" altLang="en-US" dirty="0"/>
              <a:t>离散化</a:t>
            </a:r>
            <a:endParaRPr lang="en-US" altLang="zh-CN" dirty="0"/>
          </a:p>
          <a:p>
            <a:pPr lvl="1"/>
            <a:r>
              <a:rPr lang="en-US" altLang="zh-CN"/>
              <a:t>POJ 1177</a:t>
            </a:r>
            <a:r>
              <a:rPr lang="zh-CN" altLang="en-US"/>
              <a:t>， </a:t>
            </a:r>
            <a:r>
              <a:rPr lang="en-US" altLang="zh-CN"/>
              <a:t>XOJ 1290</a:t>
            </a:r>
            <a:endParaRPr lang="en-US" altLang="zh-CN" dirty="0"/>
          </a:p>
        </p:txBody>
      </p:sp>
    </p:spTree>
    <p:extLst>
      <p:ext uri="{BB962C8B-B14F-4D97-AF65-F5344CB8AC3E}">
        <p14:creationId xmlns:p14="http://schemas.microsoft.com/office/powerpoint/2010/main" val="3536099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参考资料</a:t>
            </a:r>
          </a:p>
        </p:txBody>
      </p:sp>
      <p:sp>
        <p:nvSpPr>
          <p:cNvPr id="3" name="内容占位符 2"/>
          <p:cNvSpPr>
            <a:spLocks noGrp="1"/>
          </p:cNvSpPr>
          <p:nvPr>
            <p:ph idx="1"/>
          </p:nvPr>
        </p:nvSpPr>
        <p:spPr/>
        <p:txBody>
          <a:bodyPr>
            <a:normAutofit/>
          </a:bodyPr>
          <a:lstStyle/>
          <a:p>
            <a:r>
              <a:rPr lang="zh-CN" altLang="en-US"/>
              <a:t>线段树详解</a:t>
            </a:r>
            <a:r>
              <a:rPr lang="en-US" altLang="zh-CN" sz="2400">
                <a:hlinkClick r:id="rId2"/>
              </a:rPr>
              <a:t>https://blog.csdn.net/zearot/article/details/48299459</a:t>
            </a:r>
            <a:endParaRPr lang="en-US" altLang="zh-CN" sz="2400"/>
          </a:p>
          <a:p>
            <a:r>
              <a:rPr lang="en-US" altLang="zh-CN" sz="2400"/>
              <a:t>topcoder</a:t>
            </a:r>
            <a:r>
              <a:rPr lang="zh-CN" altLang="en-US" sz="2400" dirty="0"/>
              <a:t>上的一个教程：</a:t>
            </a:r>
            <a:endParaRPr lang="en-US" altLang="zh-CN" sz="2400" dirty="0"/>
          </a:p>
          <a:p>
            <a:r>
              <a:rPr lang="en-US" altLang="zh-CN" sz="2400" dirty="0"/>
              <a:t>http://www.topcoder.com/tc?module=Static&amp;d1=tutorials&amp;d2=lowestCommonAncestor#Sparse_Table_%28ST%29_algorithm</a:t>
            </a:r>
          </a:p>
          <a:p>
            <a:r>
              <a:rPr lang="zh-CN" altLang="en-US" sz="2400" dirty="0"/>
              <a:t>线段树较完整的博客文章：</a:t>
            </a:r>
            <a:endParaRPr lang="en-US" altLang="zh-CN" sz="2400" dirty="0"/>
          </a:p>
          <a:p>
            <a:r>
              <a:rPr lang="en-US" altLang="zh-CN" sz="2400" dirty="0">
                <a:hlinkClick r:id="rId3"/>
              </a:rPr>
              <a:t>http://www.cnblogs.com/Booble/tag/</a:t>
            </a:r>
            <a:r>
              <a:rPr lang="zh-CN" altLang="en-US" sz="2400" dirty="0">
                <a:hlinkClick r:id="rId3"/>
              </a:rPr>
              <a:t>线段</a:t>
            </a:r>
            <a:r>
              <a:rPr lang="zh-CN" altLang="en-US" sz="2400">
                <a:hlinkClick r:id="rId3"/>
              </a:rPr>
              <a:t>树</a:t>
            </a:r>
            <a:r>
              <a:rPr lang="en-US" altLang="zh-CN" sz="2400">
                <a:hlinkClick r:id="rId3"/>
              </a:rPr>
              <a:t>/</a:t>
            </a:r>
            <a:endParaRPr lang="en-US" altLang="zh-CN" sz="2400"/>
          </a:p>
          <a:p>
            <a:r>
              <a:rPr lang="en-US" altLang="zh-CN" sz="2400"/>
              <a:t>http://www.cppblog.com/menjitianya/archive/2016/02/25/212891.html</a:t>
            </a:r>
            <a:endParaRPr lang="zh-CN" altLang="en-US" sz="2400" dirty="0"/>
          </a:p>
        </p:txBody>
      </p:sp>
    </p:spTree>
    <p:extLst>
      <p:ext uri="{BB962C8B-B14F-4D97-AF65-F5344CB8AC3E}">
        <p14:creationId xmlns:p14="http://schemas.microsoft.com/office/powerpoint/2010/main" val="296117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 </a:t>
            </a:r>
            <a:r>
              <a:rPr lang="zh-CN" altLang="en-US"/>
              <a:t>线段树的定义</a:t>
            </a:r>
          </a:p>
        </p:txBody>
      </p:sp>
      <p:sp>
        <p:nvSpPr>
          <p:cNvPr id="3" name="内容占位符 2"/>
          <p:cNvSpPr>
            <a:spLocks noGrp="1"/>
          </p:cNvSpPr>
          <p:nvPr>
            <p:ph idx="1"/>
          </p:nvPr>
        </p:nvSpPr>
        <p:spPr/>
        <p:txBody>
          <a:bodyPr>
            <a:normAutofit/>
          </a:bodyPr>
          <a:lstStyle/>
          <a:p>
            <a:r>
              <a:rPr lang="zh-CN" altLang="en-US" sz="2000"/>
              <a:t>长度为</a:t>
            </a:r>
            <a:r>
              <a:rPr lang="en-US" altLang="zh-CN" sz="2000"/>
              <a:t>1</a:t>
            </a:r>
            <a:r>
              <a:rPr lang="zh-CN" altLang="en-US" sz="2000"/>
              <a:t>的线段称为元线段</a:t>
            </a:r>
            <a:endParaRPr lang="en-US" altLang="zh-CN" sz="2000"/>
          </a:p>
          <a:p>
            <a:r>
              <a:rPr lang="zh-CN" altLang="en-US" sz="2000"/>
              <a:t>一棵树被称为线段树，当且仅当满足：</a:t>
            </a:r>
            <a:endParaRPr lang="en-US" altLang="zh-CN" sz="2000"/>
          </a:p>
          <a:p>
            <a:pPr lvl="1"/>
            <a:r>
              <a:rPr lang="zh-CN" altLang="en-US" sz="1800"/>
              <a:t>该树是一棵二叉树</a:t>
            </a:r>
            <a:endParaRPr lang="en-US" altLang="zh-CN" sz="1800"/>
          </a:p>
          <a:p>
            <a:pPr lvl="1"/>
            <a:r>
              <a:rPr lang="zh-CN" altLang="en-US" sz="1800"/>
              <a:t>树中每个结点都对应一条线段</a:t>
            </a:r>
            <a:r>
              <a:rPr lang="en-US" altLang="zh-CN" sz="1800"/>
              <a:t>[a,b]</a:t>
            </a:r>
            <a:r>
              <a:rPr lang="zh-CN" altLang="en-US" sz="1800"/>
              <a:t>；</a:t>
            </a:r>
            <a:endParaRPr lang="en-US" altLang="zh-CN" sz="1800"/>
          </a:p>
          <a:p>
            <a:pPr lvl="1"/>
            <a:r>
              <a:rPr lang="zh-CN" altLang="en-US" sz="1800"/>
              <a:t>树中的叶子结点都是元线段</a:t>
            </a:r>
            <a:endParaRPr lang="en-US" altLang="zh-CN" sz="1800"/>
          </a:p>
          <a:p>
            <a:pPr lvl="1"/>
            <a:r>
              <a:rPr lang="zh-CN" altLang="en-US" sz="1800"/>
              <a:t>树中的非叶子结点都有两棵子树，左子树树根对应线段        ，右子树树根对应线段</a:t>
            </a:r>
            <a:endParaRPr lang="en-US" altLang="zh-CN" sz="1800"/>
          </a:p>
        </p:txBody>
      </p:sp>
      <p:graphicFrame>
        <p:nvGraphicFramePr>
          <p:cNvPr id="4" name="对象 3"/>
          <p:cNvGraphicFramePr>
            <a:graphicFrameLocks noChangeAspect="1"/>
          </p:cNvGraphicFramePr>
          <p:nvPr>
            <p:extLst/>
          </p:nvPr>
        </p:nvGraphicFramePr>
        <p:xfrm>
          <a:off x="6876256" y="3429000"/>
          <a:ext cx="723900" cy="431800"/>
        </p:xfrm>
        <a:graphic>
          <a:graphicData uri="http://schemas.openxmlformats.org/presentationml/2006/ole">
            <mc:AlternateContent xmlns:mc="http://schemas.openxmlformats.org/markup-compatibility/2006">
              <mc:Choice xmlns:v="urn:schemas-microsoft-com:vml" Requires="v">
                <p:oleObj spid="_x0000_s2173" name="Equation" r:id="rId5" imgW="723600" imgH="431640" progId="Equation.DSMT4">
                  <p:embed/>
                </p:oleObj>
              </mc:Choice>
              <mc:Fallback>
                <p:oleObj name="Equation" r:id="rId5" imgW="723600" imgH="431640" progId="Equation.DSMT4">
                  <p:embed/>
                  <p:pic>
                    <p:nvPicPr>
                      <p:cNvPr id="4" name="对象 3"/>
                      <p:cNvPicPr/>
                      <p:nvPr/>
                    </p:nvPicPr>
                    <p:blipFill>
                      <a:blip r:embed="rId6"/>
                      <a:stretch>
                        <a:fillRect/>
                      </a:stretch>
                    </p:blipFill>
                    <p:spPr>
                      <a:xfrm>
                        <a:off x="6876256" y="3429000"/>
                        <a:ext cx="723900" cy="43180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2915816" y="3789288"/>
          <a:ext cx="736600" cy="431800"/>
        </p:xfrm>
        <a:graphic>
          <a:graphicData uri="http://schemas.openxmlformats.org/presentationml/2006/ole">
            <mc:AlternateContent xmlns:mc="http://schemas.openxmlformats.org/markup-compatibility/2006">
              <mc:Choice xmlns:v="urn:schemas-microsoft-com:vml" Requires="v">
                <p:oleObj spid="_x0000_s2174" name="Equation" r:id="rId7" imgW="736560" imgH="431640" progId="Equation.DSMT4">
                  <p:embed/>
                </p:oleObj>
              </mc:Choice>
              <mc:Fallback>
                <p:oleObj name="Equation" r:id="rId7" imgW="736560" imgH="431640" progId="Equation.DSMT4">
                  <p:embed/>
                  <p:pic>
                    <p:nvPicPr>
                      <p:cNvPr id="5" name="对象 4"/>
                      <p:cNvPicPr/>
                      <p:nvPr/>
                    </p:nvPicPr>
                    <p:blipFill>
                      <a:blip r:embed="rId8"/>
                      <a:stretch>
                        <a:fillRect/>
                      </a:stretch>
                    </p:blipFill>
                    <p:spPr>
                      <a:xfrm>
                        <a:off x="2915816" y="3789288"/>
                        <a:ext cx="736600" cy="431800"/>
                      </a:xfrm>
                      <a:prstGeom prst="rect">
                        <a:avLst/>
                      </a:prstGeom>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539552" y="4437112"/>
          <a:ext cx="3575050" cy="1793875"/>
        </p:xfrm>
        <a:graphic>
          <a:graphicData uri="http://schemas.openxmlformats.org/presentationml/2006/ole">
            <mc:AlternateContent xmlns:mc="http://schemas.openxmlformats.org/markup-compatibility/2006">
              <mc:Choice xmlns:v="urn:schemas-microsoft-com:vml" Requires="v">
                <p:oleObj spid="_x0000_s2175" name="Picture" r:id="rId9" imgW="5200560" imgH="2419200" progId="Word.Picture.8">
                  <p:embed/>
                </p:oleObj>
              </mc:Choice>
              <mc:Fallback>
                <p:oleObj name="Picture" r:id="rId9" imgW="5200560" imgH="2419200" progId="Word.Picture.8">
                  <p:embed/>
                  <p:pic>
                    <p:nvPicPr>
                      <p:cNvPr id="8" name="对象 7"/>
                      <p:cNvPicPr>
                        <a:picLocks noChangeAspect="1" noChangeArrowheads="1"/>
                      </p:cNvPicPr>
                      <p:nvPr/>
                    </p:nvPicPr>
                    <p:blipFill>
                      <a:blip r:embed="rId10"/>
                      <a:srcRect/>
                      <a:stretch>
                        <a:fillRect/>
                      </a:stretch>
                    </p:blipFill>
                    <p:spPr bwMode="auto">
                      <a:xfrm>
                        <a:off x="539552" y="4437112"/>
                        <a:ext cx="357505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图片 8"/>
          <p:cNvPicPr>
            <a:picLocks noChangeAspect="1"/>
          </p:cNvPicPr>
          <p:nvPr/>
        </p:nvPicPr>
        <p:blipFill>
          <a:blip r:embed="rId11"/>
          <a:stretch>
            <a:fillRect/>
          </a:stretch>
        </p:blipFill>
        <p:spPr>
          <a:xfrm>
            <a:off x="4355976" y="4221088"/>
            <a:ext cx="4320480" cy="1944216"/>
          </a:xfrm>
          <a:prstGeom prst="rect">
            <a:avLst/>
          </a:prstGeom>
        </p:spPr>
      </p:pic>
      <p:sp>
        <p:nvSpPr>
          <p:cNvPr id="10" name="矩形 9"/>
          <p:cNvSpPr/>
          <p:nvPr>
            <p:custDataLst>
              <p:tags r:id="rId2"/>
            </p:custDataLst>
          </p:nvPr>
        </p:nvSpPr>
        <p:spPr>
          <a:xfrm>
            <a:off x="971600" y="6165304"/>
            <a:ext cx="2808312" cy="36933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b="1" dirty="0">
                <a:ln/>
                <a:solidFill>
                  <a:srgbClr val="FF0000"/>
                </a:solidFill>
              </a:rPr>
              <a:t>用于区间运算的线段树</a:t>
            </a:r>
          </a:p>
        </p:txBody>
      </p:sp>
      <p:sp>
        <p:nvSpPr>
          <p:cNvPr id="11" name="矩形 10"/>
          <p:cNvSpPr/>
          <p:nvPr>
            <p:custDataLst>
              <p:tags r:id="rId3"/>
            </p:custDataLst>
          </p:nvPr>
        </p:nvSpPr>
        <p:spPr>
          <a:xfrm>
            <a:off x="5724128" y="6165304"/>
            <a:ext cx="2808312" cy="36933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b="1" dirty="0">
                <a:ln/>
                <a:solidFill>
                  <a:srgbClr val="FF0000"/>
                </a:solidFill>
              </a:rPr>
              <a:t>用于数据统计的线段树</a:t>
            </a:r>
          </a:p>
        </p:txBody>
      </p:sp>
    </p:spTree>
    <p:extLst>
      <p:ext uri="{BB962C8B-B14F-4D97-AF65-F5344CB8AC3E}">
        <p14:creationId xmlns:p14="http://schemas.microsoft.com/office/powerpoint/2010/main" val="91619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a:t>
            </a:r>
            <a:r>
              <a:rPr lang="zh-CN" altLang="en-US"/>
              <a:t>线段树的性质</a:t>
            </a:r>
          </a:p>
        </p:txBody>
      </p:sp>
      <p:sp>
        <p:nvSpPr>
          <p:cNvPr id="3" name="内容占位符 2"/>
          <p:cNvSpPr>
            <a:spLocks noGrp="1"/>
          </p:cNvSpPr>
          <p:nvPr>
            <p:ph idx="1"/>
          </p:nvPr>
        </p:nvSpPr>
        <p:spPr/>
        <p:txBody>
          <a:bodyPr>
            <a:normAutofit/>
          </a:bodyPr>
          <a:lstStyle/>
          <a:p>
            <a:r>
              <a:rPr lang="zh-CN" altLang="en-US" sz="2400" dirty="0"/>
              <a:t>除最后一层外是满二叉树</a:t>
            </a:r>
            <a:endParaRPr lang="en-US" altLang="zh-CN" sz="2400" dirty="0"/>
          </a:p>
          <a:p>
            <a:r>
              <a:rPr lang="zh-CN" altLang="en-US" sz="2400" dirty="0"/>
              <a:t>长度范围为</a:t>
            </a:r>
            <a:r>
              <a:rPr lang="en-US" altLang="zh-CN" sz="2400" dirty="0"/>
              <a:t>[1,L]</a:t>
            </a:r>
            <a:r>
              <a:rPr lang="zh-CN" altLang="en-US" sz="2400" dirty="0"/>
              <a:t>的线段树，深度不超过</a:t>
            </a:r>
            <a:r>
              <a:rPr lang="en-US" altLang="zh-CN" sz="2400" i="1" dirty="0">
                <a:latin typeface="Times New Roman" pitchFamily="18" charset="0"/>
                <a:cs typeface="Times New Roman" pitchFamily="18" charset="0"/>
              </a:rPr>
              <a:t>log</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L-1</a:t>
            </a:r>
            <a:r>
              <a:rPr lang="en-US" altLang="zh-CN" sz="2400" dirty="0">
                <a:latin typeface="Times New Roman" pitchFamily="18" charset="0"/>
                <a:cs typeface="Times New Roman" pitchFamily="18" charset="0"/>
              </a:rPr>
              <a:t>)</a:t>
            </a:r>
          </a:p>
          <a:p>
            <a:r>
              <a:rPr lang="zh-CN" altLang="en-US" sz="2400" dirty="0"/>
              <a:t>线段树上的结点个数不超过</a:t>
            </a:r>
            <a:r>
              <a:rPr lang="en-US" altLang="zh-CN" sz="2400" i="1" dirty="0">
                <a:latin typeface="Times New Roman" pitchFamily="18" charset="0"/>
                <a:cs typeface="Times New Roman" pitchFamily="18" charset="0"/>
              </a:rPr>
              <a:t>2logL</a:t>
            </a:r>
            <a:r>
              <a:rPr lang="zh-CN" altLang="en-US" sz="2400" dirty="0"/>
              <a:t>个</a:t>
            </a:r>
            <a:endParaRPr lang="en-US" altLang="zh-CN" sz="2400" dirty="0"/>
          </a:p>
          <a:p>
            <a:r>
              <a:rPr lang="zh-CN" altLang="en-US" sz="2400" dirty="0"/>
              <a:t>线段树把区间上的任意一条长度为</a:t>
            </a:r>
            <a:r>
              <a:rPr lang="en-US" altLang="zh-CN" sz="2400" dirty="0"/>
              <a:t>L</a:t>
            </a:r>
            <a:r>
              <a:rPr lang="zh-CN" altLang="en-US" sz="2400" dirty="0"/>
              <a:t>的线段都分成不超过</a:t>
            </a:r>
            <a:r>
              <a:rPr lang="en-US" altLang="zh-CN" sz="2400" i="1" dirty="0">
                <a:latin typeface="Times New Roman" pitchFamily="18" charset="0"/>
                <a:cs typeface="Times New Roman" pitchFamily="18" charset="0"/>
              </a:rPr>
              <a:t>2logL</a:t>
            </a:r>
            <a:r>
              <a:rPr lang="zh-CN" altLang="en-US" sz="2400" dirty="0"/>
              <a:t>条线段</a:t>
            </a:r>
          </a:p>
        </p:txBody>
      </p:sp>
      <p:graphicFrame>
        <p:nvGraphicFramePr>
          <p:cNvPr id="4" name="对象 3"/>
          <p:cNvGraphicFramePr>
            <a:graphicFrameLocks noChangeAspect="1"/>
          </p:cNvGraphicFramePr>
          <p:nvPr>
            <p:extLst/>
          </p:nvPr>
        </p:nvGraphicFramePr>
        <p:xfrm>
          <a:off x="3419872" y="4005064"/>
          <a:ext cx="3581400" cy="1800225"/>
        </p:xfrm>
        <a:graphic>
          <a:graphicData uri="http://schemas.openxmlformats.org/presentationml/2006/ole">
            <mc:AlternateContent xmlns:mc="http://schemas.openxmlformats.org/markup-compatibility/2006">
              <mc:Choice xmlns:v="urn:schemas-microsoft-com:vml" Requires="v">
                <p:oleObj spid="_x0000_s3114" name="Picture" r:id="rId3" imgW="5209309" imgH="2429164" progId="Word.Picture.8">
                  <p:embed/>
                </p:oleObj>
              </mc:Choice>
              <mc:Fallback>
                <p:oleObj name="Picture" r:id="rId3" imgW="5209309" imgH="2429164" progId="Word.Picture.8">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005064"/>
                        <a:ext cx="3581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487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a:t>
            </a:r>
            <a:r>
              <a:rPr lang="zh-CN" altLang="en-US"/>
              <a:t>线段树的存储方式</a:t>
            </a:r>
          </a:p>
        </p:txBody>
      </p:sp>
      <p:sp>
        <p:nvSpPr>
          <p:cNvPr id="3" name="内容占位符 2"/>
          <p:cNvSpPr>
            <a:spLocks noGrp="1"/>
          </p:cNvSpPr>
          <p:nvPr>
            <p:ph idx="1"/>
          </p:nvPr>
        </p:nvSpPr>
        <p:spPr/>
        <p:txBody>
          <a:bodyPr>
            <a:normAutofit/>
          </a:bodyPr>
          <a:lstStyle/>
          <a:p>
            <a:r>
              <a:rPr lang="en-US" altLang="zh-CN" sz="2000" dirty="0" err="1">
                <a:latin typeface="Courier New" pitchFamily="49" charset="0"/>
                <a:cs typeface="Courier New" pitchFamily="49" charset="0"/>
              </a:rPr>
              <a:t>struct</a:t>
            </a:r>
            <a:r>
              <a:rPr lang="en-US" altLang="zh-CN" sz="2000" dirty="0">
                <a:latin typeface="Courier New" pitchFamily="49" charset="0"/>
                <a:cs typeface="Courier New" pitchFamily="49" charset="0"/>
              </a:rPr>
              <a:t> node {</a:t>
            </a:r>
          </a:p>
          <a:p>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solidFill>
                  <a:srgbClr val="00B0F0"/>
                </a:solidFill>
                <a:latin typeface="Courier New" pitchFamily="49" charset="0"/>
                <a:cs typeface="Courier New" pitchFamily="49" charset="0"/>
              </a:rPr>
              <a:t>a,b,</a:t>
            </a:r>
            <a:r>
              <a:rPr lang="en-US" altLang="zh-CN" sz="2000" dirty="0" err="1">
                <a:solidFill>
                  <a:srgbClr val="0070C0"/>
                </a:solidFill>
                <a:latin typeface="Courier New" pitchFamily="49" charset="0"/>
                <a:cs typeface="Courier New" pitchFamily="49" charset="0"/>
              </a:rPr>
              <a:t>left,right</a:t>
            </a:r>
            <a:r>
              <a:rPr lang="en-US" altLang="zh-CN" sz="2000" dirty="0">
                <a:latin typeface="Courier New" pitchFamily="49" charset="0"/>
                <a:cs typeface="Courier New" pitchFamily="49" charset="0"/>
              </a:rPr>
              <a:t>;</a:t>
            </a:r>
          </a:p>
          <a:p>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cover;</a:t>
            </a:r>
          </a:p>
          <a:p>
            <a:r>
              <a:rPr lang="en-US" altLang="zh-CN" sz="2000" dirty="0">
                <a:latin typeface="Courier New" pitchFamily="49" charset="0"/>
                <a:cs typeface="Courier New" pitchFamily="49" charset="0"/>
              </a:rPr>
              <a:t>};</a:t>
            </a:r>
          </a:p>
          <a:p>
            <a:r>
              <a:rPr lang="en-US" altLang="zh-CN" sz="2000" dirty="0">
                <a:latin typeface="Courier New" pitchFamily="49" charset="0"/>
                <a:cs typeface="Courier New" pitchFamily="49" charset="0"/>
              </a:rPr>
              <a:t>node tree[</a:t>
            </a:r>
            <a:r>
              <a:rPr lang="en-US" altLang="zh-CN" sz="2000" dirty="0" err="1">
                <a:latin typeface="Courier New" pitchFamily="49" charset="0"/>
                <a:cs typeface="Courier New" pitchFamily="49" charset="0"/>
              </a:rPr>
              <a:t>maxn</a:t>
            </a:r>
            <a:r>
              <a:rPr lang="en-US" altLang="zh-CN" sz="2000" dirty="0">
                <a:latin typeface="Courier New" pitchFamily="49" charset="0"/>
                <a:cs typeface="Courier New" pitchFamily="49" charset="0"/>
              </a:rPr>
              <a:t>];</a:t>
            </a:r>
          </a:p>
          <a:p>
            <a:endParaRPr lang="en-US" altLang="zh-CN" sz="2000" dirty="0">
              <a:latin typeface="Courier New" pitchFamily="49" charset="0"/>
              <a:cs typeface="Courier New" pitchFamily="49" charset="0"/>
            </a:endParaRPr>
          </a:p>
          <a:p>
            <a:r>
              <a:rPr lang="en-US" altLang="zh-CN" sz="2000" dirty="0">
                <a:latin typeface="Courier New" pitchFamily="49" charset="0"/>
                <a:cs typeface="Courier New" pitchFamily="49" charset="0"/>
              </a:rPr>
              <a:t>a</a:t>
            </a:r>
            <a:r>
              <a:rPr lang="zh-CN" altLang="en-US" sz="2000" dirty="0">
                <a:latin typeface="Courier New" pitchFamily="49" charset="0"/>
                <a:cs typeface="Courier New" pitchFamily="49" charset="0"/>
              </a:rPr>
              <a:t>、</a:t>
            </a:r>
            <a:r>
              <a:rPr lang="en-US" altLang="zh-CN" sz="2000" dirty="0">
                <a:latin typeface="Courier New" pitchFamily="49" charset="0"/>
                <a:cs typeface="Courier New" pitchFamily="49" charset="0"/>
              </a:rPr>
              <a:t>b</a:t>
            </a:r>
            <a:r>
              <a:rPr lang="zh-CN" altLang="en-US" sz="2000" dirty="0">
                <a:latin typeface="Courier New" pitchFamily="49" charset="0"/>
                <a:cs typeface="Courier New" pitchFamily="49" charset="0"/>
              </a:rPr>
              <a:t>表示结点的左右端点；</a:t>
            </a:r>
            <a:r>
              <a:rPr lang="en-US" altLang="zh-CN" sz="2000" dirty="0">
                <a:latin typeface="Courier New" pitchFamily="49" charset="0"/>
                <a:cs typeface="Courier New" pitchFamily="49" charset="0"/>
              </a:rPr>
              <a:t>left</a:t>
            </a:r>
            <a:r>
              <a:rPr lang="zh-CN" altLang="en-US" sz="2000" dirty="0">
                <a:latin typeface="Courier New" pitchFamily="49" charset="0"/>
                <a:cs typeface="Courier New" pitchFamily="49" charset="0"/>
              </a:rPr>
              <a:t>、</a:t>
            </a:r>
            <a:r>
              <a:rPr lang="en-US" altLang="zh-CN" sz="2000" dirty="0">
                <a:latin typeface="Courier New" pitchFamily="49" charset="0"/>
                <a:cs typeface="Courier New" pitchFamily="49" charset="0"/>
              </a:rPr>
              <a:t>right</a:t>
            </a:r>
            <a:r>
              <a:rPr lang="zh-CN" altLang="en-US" sz="2000" dirty="0">
                <a:latin typeface="Courier New" pitchFamily="49" charset="0"/>
                <a:cs typeface="Courier New" pitchFamily="49" charset="0"/>
              </a:rPr>
              <a:t>表示左右儿子的编号。一般这四个域一定要有。</a:t>
            </a:r>
            <a:endParaRPr lang="en-US" altLang="zh-CN" sz="2000" dirty="0">
              <a:latin typeface="Courier New" pitchFamily="49" charset="0"/>
              <a:cs typeface="Courier New" pitchFamily="49" charset="0"/>
            </a:endParaRPr>
          </a:p>
          <a:p>
            <a:r>
              <a:rPr lang="en-US" altLang="zh-CN" sz="2000" dirty="0">
                <a:latin typeface="Courier New" pitchFamily="49" charset="0"/>
                <a:cs typeface="Courier New" pitchFamily="49" charset="0"/>
              </a:rPr>
              <a:t>cover</a:t>
            </a:r>
            <a:r>
              <a:rPr lang="zh-CN" altLang="en-US" sz="2000" dirty="0">
                <a:latin typeface="Courier New" pitchFamily="49" charset="0"/>
                <a:cs typeface="Courier New" pitchFamily="49" charset="0"/>
              </a:rPr>
              <a:t>表示某线段被覆盖的次数，初始值应该是</a:t>
            </a:r>
            <a:r>
              <a:rPr lang="en-US" altLang="zh-CN" sz="2000" dirty="0">
                <a:latin typeface="Courier New" pitchFamily="49" charset="0"/>
                <a:cs typeface="Courier New" pitchFamily="49" charset="0"/>
              </a:rPr>
              <a:t>0</a:t>
            </a:r>
            <a:r>
              <a:rPr lang="zh-CN" altLang="en-US" sz="2000" dirty="0">
                <a:latin typeface="Courier New" pitchFamily="49" charset="0"/>
                <a:cs typeface="Courier New" pitchFamily="49" charset="0"/>
              </a:rPr>
              <a:t>。</a:t>
            </a:r>
            <a:endParaRPr lang="en-US" altLang="zh-CN" sz="2000" dirty="0">
              <a:latin typeface="Courier New" pitchFamily="49" charset="0"/>
              <a:cs typeface="Courier New" pitchFamily="49" charset="0"/>
            </a:endParaRPr>
          </a:p>
        </p:txBody>
      </p:sp>
    </p:spTree>
    <p:extLst>
      <p:ext uri="{BB962C8B-B14F-4D97-AF65-F5344CB8AC3E}">
        <p14:creationId xmlns:p14="http://schemas.microsoft.com/office/powerpoint/2010/main" val="183310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5.1 </a:t>
            </a:r>
            <a:r>
              <a:rPr lang="zh-CN" altLang="en-US"/>
              <a:t>线段树的建立</a:t>
            </a:r>
          </a:p>
        </p:txBody>
      </p:sp>
      <p:sp>
        <p:nvSpPr>
          <p:cNvPr id="3" name="内容占位符 2"/>
          <p:cNvSpPr>
            <a:spLocks noGrp="1"/>
          </p:cNvSpPr>
          <p:nvPr>
            <p:ph idx="1"/>
          </p:nvPr>
        </p:nvSpPr>
        <p:spPr/>
        <p:txBody>
          <a:bodyPr>
            <a:normAutofit fontScale="92500" lnSpcReduction="20000"/>
          </a:bodyPr>
          <a:lstStyle/>
          <a:p>
            <a:r>
              <a:rPr lang="zh-CN" altLang="en-US" sz="2000" dirty="0">
                <a:latin typeface="Courier New" pitchFamily="49" charset="0"/>
                <a:cs typeface="Courier New" pitchFamily="49" charset="0"/>
              </a:rPr>
              <a:t>从树根开始构造线段树，维护一个全局变量</a:t>
            </a:r>
            <a:r>
              <a:rPr lang="en-US" altLang="zh-CN" sz="2000" dirty="0">
                <a:latin typeface="Courier New" pitchFamily="49" charset="0"/>
                <a:cs typeface="Courier New" pitchFamily="49" charset="0"/>
              </a:rPr>
              <a:t>total</a:t>
            </a:r>
            <a:r>
              <a:rPr lang="zh-CN" altLang="en-US" sz="2000" dirty="0">
                <a:latin typeface="Courier New" pitchFamily="49" charset="0"/>
                <a:cs typeface="Courier New" pitchFamily="49" charset="0"/>
              </a:rPr>
              <a:t>，表示结点编号：</a:t>
            </a:r>
            <a:endParaRPr lang="en-US" altLang="zh-CN" sz="2000" dirty="0">
              <a:latin typeface="Courier New" pitchFamily="49" charset="0"/>
              <a:cs typeface="Courier New" pitchFamily="49" charset="0"/>
            </a:endParaRPr>
          </a:p>
          <a:p>
            <a:r>
              <a:rPr lang="en-US" altLang="zh-CN" sz="2000" dirty="0">
                <a:latin typeface="Courier New" pitchFamily="49" charset="0"/>
                <a:cs typeface="Courier New" pitchFamily="49" charset="0"/>
              </a:rPr>
              <a:t>void </a:t>
            </a:r>
            <a:r>
              <a:rPr lang="en-US" altLang="zh-CN" sz="2000" dirty="0" err="1">
                <a:latin typeface="Courier New" pitchFamily="49" charset="0"/>
                <a:cs typeface="Courier New" pitchFamily="49" charset="0"/>
              </a:rPr>
              <a:t>build_tree</a:t>
            </a:r>
            <a:r>
              <a:rPr lang="en-US" altLang="zh-CN" sz="2000" dirty="0">
                <a:latin typeface="Courier New" pitchFamily="49" charset="0"/>
                <a:cs typeface="Courier New" pitchFamily="49" charset="0"/>
              </a:rPr>
              <a:t>(</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b)</a:t>
            </a:r>
          </a:p>
          <a:p>
            <a:r>
              <a:rPr lang="en-US" altLang="zh-CN" sz="2000" dirty="0">
                <a:latin typeface="Courier New" pitchFamily="49" charset="0"/>
                <a:cs typeface="Courier New" pitchFamily="49" charset="0"/>
              </a:rPr>
              <a:t>{</a:t>
            </a:r>
          </a:p>
          <a:p>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now, mid;</a:t>
            </a:r>
          </a:p>
          <a:p>
            <a:r>
              <a:rPr lang="en-US" altLang="zh-CN" sz="2000" dirty="0">
                <a:latin typeface="Courier New" pitchFamily="49" charset="0"/>
                <a:cs typeface="Courier New" pitchFamily="49" charset="0"/>
              </a:rPr>
              <a:t>  total++;</a:t>
            </a:r>
          </a:p>
          <a:p>
            <a:r>
              <a:rPr lang="en-US" altLang="zh-CN" sz="2000" dirty="0">
                <a:latin typeface="Courier New" pitchFamily="49" charset="0"/>
                <a:cs typeface="Courier New" pitchFamily="49" charset="0"/>
              </a:rPr>
              <a:t>  now = total;</a:t>
            </a:r>
          </a:p>
          <a:p>
            <a:r>
              <a:rPr lang="en-US" altLang="zh-CN" sz="2000" dirty="0">
                <a:latin typeface="Courier New" pitchFamily="49" charset="0"/>
                <a:cs typeface="Courier New" pitchFamily="49" charset="0"/>
              </a:rPr>
              <a:t>  tree[now].a = a;</a:t>
            </a:r>
          </a:p>
          <a:p>
            <a:r>
              <a:rPr lang="en-US" altLang="zh-CN" sz="2000" dirty="0">
                <a:latin typeface="Courier New" pitchFamily="49" charset="0"/>
                <a:cs typeface="Courier New" pitchFamily="49" charset="0"/>
              </a:rPr>
              <a:t>  tree[now].b = b;</a:t>
            </a:r>
          </a:p>
          <a:p>
            <a:r>
              <a:rPr lang="en-US" altLang="zh-CN" sz="2000" dirty="0">
                <a:latin typeface="Courier New" pitchFamily="49" charset="0"/>
                <a:cs typeface="Courier New" pitchFamily="49" charset="0"/>
              </a:rPr>
              <a:t>  tree[now].cover = 0;</a:t>
            </a:r>
          </a:p>
          <a:p>
            <a:r>
              <a:rPr lang="en-US" altLang="zh-CN" sz="2000" dirty="0">
                <a:latin typeface="Courier New" pitchFamily="49" charset="0"/>
                <a:cs typeface="Courier New" pitchFamily="49" charset="0"/>
              </a:rPr>
              <a:t>  if (a+1&lt;b)</a:t>
            </a:r>
          </a:p>
          <a:p>
            <a:r>
              <a:rPr lang="en-US" altLang="zh-CN" sz="2000" dirty="0">
                <a:latin typeface="Courier New" pitchFamily="49" charset="0"/>
                <a:cs typeface="Courier New" pitchFamily="49" charset="0"/>
              </a:rPr>
              <a:t>  {</a:t>
            </a:r>
          </a:p>
          <a:p>
            <a:r>
              <a:rPr lang="en-US" altLang="zh-CN" sz="2000" dirty="0">
                <a:latin typeface="Courier New" pitchFamily="49" charset="0"/>
                <a:cs typeface="Courier New" pitchFamily="49" charset="0"/>
              </a:rPr>
              <a:t>    mid = (</a:t>
            </a:r>
            <a:r>
              <a:rPr lang="en-US" altLang="zh-CN" sz="2000" dirty="0" err="1">
                <a:latin typeface="Courier New" pitchFamily="49" charset="0"/>
                <a:cs typeface="Courier New" pitchFamily="49" charset="0"/>
              </a:rPr>
              <a:t>a+b</a:t>
            </a:r>
            <a:r>
              <a:rPr lang="en-US" altLang="zh-CN" sz="2000" dirty="0">
                <a:latin typeface="Courier New" pitchFamily="49" charset="0"/>
                <a:cs typeface="Courier New" pitchFamily="49" charset="0"/>
              </a:rPr>
              <a:t>) &lt;&lt; 1;</a:t>
            </a:r>
          </a:p>
          <a:p>
            <a:r>
              <a:rPr lang="en-US" altLang="zh-CN" sz="2000" dirty="0">
                <a:latin typeface="Courier New" pitchFamily="49" charset="0"/>
                <a:cs typeface="Courier New" pitchFamily="49" charset="0"/>
              </a:rPr>
              <a:t>    __________________________;</a:t>
            </a:r>
          </a:p>
          <a:p>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build_tree</a:t>
            </a:r>
            <a:r>
              <a:rPr lang="en-US" altLang="zh-CN" sz="2000" dirty="0">
                <a:latin typeface="Courier New" pitchFamily="49" charset="0"/>
                <a:cs typeface="Courier New" pitchFamily="49" charset="0"/>
              </a:rPr>
              <a:t>(a, mid);</a:t>
            </a:r>
          </a:p>
          <a:p>
            <a:r>
              <a:rPr lang="en-US" altLang="zh-CN" sz="2000" dirty="0">
                <a:latin typeface="Courier New" pitchFamily="49" charset="0"/>
                <a:cs typeface="Courier New" pitchFamily="49" charset="0"/>
              </a:rPr>
              <a:t>    __________________________;</a:t>
            </a:r>
          </a:p>
          <a:p>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build_tree</a:t>
            </a:r>
            <a:r>
              <a:rPr lang="en-US" altLang="zh-CN" sz="2000" dirty="0">
                <a:latin typeface="Courier New" pitchFamily="49" charset="0"/>
                <a:cs typeface="Courier New" pitchFamily="49" charset="0"/>
              </a:rPr>
              <a:t>(mid, b);</a:t>
            </a:r>
          </a:p>
          <a:p>
            <a:r>
              <a:rPr lang="en-US" altLang="zh-CN" sz="2000" dirty="0">
                <a:latin typeface="Courier New" pitchFamily="49" charset="0"/>
                <a:cs typeface="Courier New" pitchFamily="49" charset="0"/>
              </a:rPr>
              <a:t>  }</a:t>
            </a:r>
          </a:p>
          <a:p>
            <a:r>
              <a:rPr lang="en-US" altLang="zh-CN" sz="2000" dirty="0">
                <a:latin typeface="Courier New" pitchFamily="49" charset="0"/>
                <a:cs typeface="Courier New" pitchFamily="49" charset="0"/>
              </a:rPr>
              <a:t>}</a:t>
            </a:r>
            <a:endParaRPr lang="zh-CN" altLang="en-US" sz="2000" dirty="0">
              <a:latin typeface="Courier New" pitchFamily="49" charset="0"/>
              <a:cs typeface="Courier New" pitchFamily="49" charset="0"/>
            </a:endParaRPr>
          </a:p>
        </p:txBody>
      </p:sp>
      <p:graphicFrame>
        <p:nvGraphicFramePr>
          <p:cNvPr id="5" name="对象 4"/>
          <p:cNvGraphicFramePr>
            <a:graphicFrameLocks noChangeAspect="1"/>
          </p:cNvGraphicFramePr>
          <p:nvPr>
            <p:extLst/>
          </p:nvPr>
        </p:nvGraphicFramePr>
        <p:xfrm>
          <a:off x="5220072" y="2708920"/>
          <a:ext cx="3581400" cy="1800225"/>
        </p:xfrm>
        <a:graphic>
          <a:graphicData uri="http://schemas.openxmlformats.org/presentationml/2006/ole">
            <mc:AlternateContent xmlns:mc="http://schemas.openxmlformats.org/markup-compatibility/2006">
              <mc:Choice xmlns:v="urn:schemas-microsoft-com:vml" Requires="v">
                <p:oleObj spid="_x0000_s4139" name="Picture" r:id="rId5" imgW="5209309" imgH="2429164" progId="Word.Picture.8">
                  <p:embed/>
                </p:oleObj>
              </mc:Choice>
              <mc:Fallback>
                <p:oleObj name="Picture" r:id="rId5" imgW="5209309" imgH="2429164" progId="Word.Picture.8">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2708920"/>
                        <a:ext cx="3581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椭圆 5"/>
          <p:cNvSpPr/>
          <p:nvPr/>
        </p:nvSpPr>
        <p:spPr>
          <a:xfrm>
            <a:off x="6444208" y="234888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Times New Roman" pitchFamily="18" charset="0"/>
                <a:cs typeface="Times New Roman" pitchFamily="18" charset="0"/>
              </a:rPr>
              <a:t>1</a:t>
            </a:r>
            <a:endParaRPr lang="zh-CN" altLang="en-US">
              <a:latin typeface="Times New Roman" pitchFamily="18" charset="0"/>
              <a:cs typeface="Times New Roman" pitchFamily="18" charset="0"/>
            </a:endParaRPr>
          </a:p>
        </p:txBody>
      </p:sp>
      <p:sp>
        <p:nvSpPr>
          <p:cNvPr id="7" name="椭圆 6"/>
          <p:cNvSpPr/>
          <p:nvPr/>
        </p:nvSpPr>
        <p:spPr>
          <a:xfrm>
            <a:off x="5652120" y="263691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Times New Roman" pitchFamily="18" charset="0"/>
                <a:cs typeface="Times New Roman" pitchFamily="18" charset="0"/>
              </a:rPr>
              <a:t>2</a:t>
            </a:r>
            <a:endParaRPr lang="zh-CN" altLang="en-US">
              <a:latin typeface="Times New Roman" pitchFamily="18" charset="0"/>
              <a:cs typeface="Times New Roman" pitchFamily="18" charset="0"/>
            </a:endParaRPr>
          </a:p>
        </p:txBody>
      </p:sp>
      <p:sp>
        <p:nvSpPr>
          <p:cNvPr id="8" name="椭圆 7"/>
          <p:cNvSpPr/>
          <p:nvPr/>
        </p:nvSpPr>
        <p:spPr>
          <a:xfrm>
            <a:off x="5148064" y="306896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Times New Roman" pitchFamily="18" charset="0"/>
                <a:cs typeface="Times New Roman" pitchFamily="18" charset="0"/>
              </a:rPr>
              <a:t>3</a:t>
            </a:r>
            <a:endParaRPr lang="zh-CN" altLang="en-US">
              <a:latin typeface="Times New Roman" pitchFamily="18" charset="0"/>
              <a:cs typeface="Times New Roman" pitchFamily="18" charset="0"/>
            </a:endParaRPr>
          </a:p>
        </p:txBody>
      </p:sp>
      <p:sp>
        <p:nvSpPr>
          <p:cNvPr id="9" name="椭圆 8"/>
          <p:cNvSpPr/>
          <p:nvPr/>
        </p:nvSpPr>
        <p:spPr>
          <a:xfrm>
            <a:off x="4860032" y="364502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Times New Roman" pitchFamily="18" charset="0"/>
                <a:cs typeface="Times New Roman" pitchFamily="18" charset="0"/>
              </a:rPr>
              <a:t>4</a:t>
            </a:r>
            <a:endParaRPr lang="zh-CN" altLang="en-US">
              <a:latin typeface="Times New Roman" pitchFamily="18" charset="0"/>
              <a:cs typeface="Times New Roman" pitchFamily="18" charset="0"/>
            </a:endParaRPr>
          </a:p>
        </p:txBody>
      </p:sp>
      <p:sp>
        <p:nvSpPr>
          <p:cNvPr id="10" name="椭圆 9"/>
          <p:cNvSpPr/>
          <p:nvPr/>
        </p:nvSpPr>
        <p:spPr>
          <a:xfrm>
            <a:off x="5524473" y="393305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Times New Roman" pitchFamily="18" charset="0"/>
                <a:cs typeface="Times New Roman" pitchFamily="18" charset="0"/>
              </a:rPr>
              <a:t>5</a:t>
            </a:r>
            <a:endParaRPr lang="zh-CN" altLang="en-US">
              <a:latin typeface="Times New Roman" pitchFamily="18" charset="0"/>
              <a:cs typeface="Times New Roman" pitchFamily="18" charset="0"/>
            </a:endParaRPr>
          </a:p>
        </p:txBody>
      </p:sp>
      <p:sp>
        <p:nvSpPr>
          <p:cNvPr id="11" name="椭圆 10"/>
          <p:cNvSpPr/>
          <p:nvPr/>
        </p:nvSpPr>
        <p:spPr>
          <a:xfrm>
            <a:off x="6285783" y="314096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Times New Roman" pitchFamily="18" charset="0"/>
                <a:cs typeface="Times New Roman" pitchFamily="18" charset="0"/>
              </a:rPr>
              <a:t>6</a:t>
            </a:r>
            <a:endParaRPr lang="zh-CN" altLang="en-US">
              <a:latin typeface="Times New Roman" pitchFamily="18" charset="0"/>
              <a:cs typeface="Times New Roman" pitchFamily="18" charset="0"/>
            </a:endParaRPr>
          </a:p>
        </p:txBody>
      </p:sp>
      <p:sp>
        <p:nvSpPr>
          <p:cNvPr id="12" name="矩形 11"/>
          <p:cNvSpPr/>
          <p:nvPr>
            <p:custDataLst>
              <p:tags r:id="rId2"/>
            </p:custDataLst>
          </p:nvPr>
        </p:nvSpPr>
        <p:spPr>
          <a:xfrm>
            <a:off x="1475656" y="4581128"/>
            <a:ext cx="3600400" cy="36933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b="1" dirty="0">
                <a:ln/>
                <a:solidFill>
                  <a:srgbClr val="FF0000"/>
                </a:solidFill>
              </a:rPr>
              <a:t>tree[now].left = total+1</a:t>
            </a:r>
            <a:endParaRPr lang="zh-CN" altLang="en-US" b="1" dirty="0">
              <a:ln/>
              <a:solidFill>
                <a:srgbClr val="FF0000"/>
              </a:solidFill>
            </a:endParaRPr>
          </a:p>
        </p:txBody>
      </p:sp>
      <p:sp>
        <p:nvSpPr>
          <p:cNvPr id="13" name="矩形 12"/>
          <p:cNvSpPr/>
          <p:nvPr>
            <p:custDataLst>
              <p:tags r:id="rId3"/>
            </p:custDataLst>
          </p:nvPr>
        </p:nvSpPr>
        <p:spPr>
          <a:xfrm>
            <a:off x="1475656" y="5013176"/>
            <a:ext cx="3744416" cy="36933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b="1" dirty="0">
                <a:ln/>
                <a:solidFill>
                  <a:srgbClr val="FF0000"/>
                </a:solidFill>
              </a:rPr>
              <a:t>tree[now].right = total+1</a:t>
            </a:r>
            <a:endParaRPr lang="zh-CN" altLang="en-US" b="1" dirty="0">
              <a:ln/>
              <a:solidFill>
                <a:srgbClr val="FF0000"/>
              </a:solidFill>
            </a:endParaRPr>
          </a:p>
        </p:txBody>
      </p:sp>
    </p:spTree>
    <p:extLst>
      <p:ext uri="{BB962C8B-B14F-4D97-AF65-F5344CB8AC3E}">
        <p14:creationId xmlns:p14="http://schemas.microsoft.com/office/powerpoint/2010/main" val="396679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用于数据统计的线段树</a:t>
            </a:r>
          </a:p>
        </p:txBody>
      </p:sp>
      <p:sp>
        <p:nvSpPr>
          <p:cNvPr id="3" name="内容占位符 2"/>
          <p:cNvSpPr>
            <a:spLocks noGrp="1"/>
          </p:cNvSpPr>
          <p:nvPr>
            <p:ph idx="1"/>
          </p:nvPr>
        </p:nvSpPr>
        <p:spPr>
          <a:xfrm>
            <a:off x="457200" y="1775191"/>
            <a:ext cx="3394720" cy="1725817"/>
          </a:xfrm>
        </p:spPr>
        <p:txBody>
          <a:bodyPr>
            <a:normAutofit/>
          </a:bodyPr>
          <a:lstStyle/>
          <a:p>
            <a:r>
              <a:rPr lang="en-US" altLang="zh-CN" sz="1600" dirty="0" err="1">
                <a:latin typeface="Courier New" panose="02070309020205020404" pitchFamily="49" charset="0"/>
                <a:cs typeface="Courier New" panose="02070309020205020404" pitchFamily="49" charset="0"/>
              </a:rPr>
              <a:t>struct</a:t>
            </a:r>
            <a:r>
              <a:rPr lang="en-US" altLang="zh-CN" sz="1600" dirty="0">
                <a:latin typeface="Courier New" panose="02070309020205020404" pitchFamily="49" charset="0"/>
                <a:cs typeface="Courier New" panose="02070309020205020404" pitchFamily="49" charset="0"/>
              </a:rPr>
              <a:t> node</a:t>
            </a:r>
          </a:p>
          <a:p>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int</a:t>
            </a:r>
            <a:r>
              <a:rPr lang="en-US" altLang="zh-CN" sz="1600" dirty="0">
                <a:latin typeface="Courier New" panose="02070309020205020404" pitchFamily="49" charset="0"/>
                <a:cs typeface="Courier New" panose="02070309020205020404" pitchFamily="49" charset="0"/>
              </a:rPr>
              <a:t> left, right;</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int</a:t>
            </a:r>
            <a:r>
              <a:rPr lang="en-US" altLang="zh-CN" sz="1600" dirty="0">
                <a:latin typeface="Courier New" panose="02070309020205020404" pitchFamily="49" charset="0"/>
                <a:cs typeface="Courier New" panose="02070309020205020404" pitchFamily="49" charset="0"/>
              </a:rPr>
              <a:t> tag, sum;</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pic>
        <p:nvPicPr>
          <p:cNvPr id="4" name="图片 3"/>
          <p:cNvPicPr>
            <a:picLocks noChangeAspect="1"/>
          </p:cNvPicPr>
          <p:nvPr/>
        </p:nvPicPr>
        <p:blipFill>
          <a:blip r:embed="rId6"/>
          <a:stretch>
            <a:fillRect/>
          </a:stretch>
        </p:blipFill>
        <p:spPr>
          <a:xfrm>
            <a:off x="19998" y="4941168"/>
            <a:ext cx="3680409" cy="1656184"/>
          </a:xfrm>
          <a:prstGeom prst="rect">
            <a:avLst/>
          </a:prstGeom>
        </p:spPr>
      </p:pic>
      <p:sp>
        <p:nvSpPr>
          <p:cNvPr id="5" name="内容占位符 2"/>
          <p:cNvSpPr txBox="1">
            <a:spLocks/>
          </p:cNvSpPr>
          <p:nvPr/>
        </p:nvSpPr>
        <p:spPr>
          <a:xfrm>
            <a:off x="3779912" y="1844824"/>
            <a:ext cx="5040560" cy="4730788"/>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altLang="zh-CN" sz="1600" dirty="0">
                <a:latin typeface="Courier New" panose="02070309020205020404" pitchFamily="49" charset="0"/>
                <a:cs typeface="Courier New" panose="02070309020205020404" pitchFamily="49" charset="0"/>
              </a:rPr>
              <a:t>void </a:t>
            </a:r>
            <a:r>
              <a:rPr lang="en-US" altLang="zh-CN" sz="1600" dirty="0" err="1">
                <a:latin typeface="Courier New" panose="02070309020205020404" pitchFamily="49" charset="0"/>
                <a:cs typeface="Courier New" panose="02070309020205020404" pitchFamily="49" charset="0"/>
              </a:rPr>
              <a:t>build_tree</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int</a:t>
            </a:r>
            <a:r>
              <a:rPr lang="en-US" altLang="zh-CN" sz="1600" dirty="0">
                <a:latin typeface="Courier New" panose="02070309020205020404" pitchFamily="49" charset="0"/>
                <a:cs typeface="Courier New" panose="02070309020205020404" pitchFamily="49" charset="0"/>
              </a:rPr>
              <a:t> x, </a:t>
            </a:r>
            <a:r>
              <a:rPr lang="en-US" altLang="zh-CN" sz="1600" dirty="0" err="1">
                <a:latin typeface="Courier New" panose="02070309020205020404" pitchFamily="49" charset="0"/>
                <a:cs typeface="Courier New" panose="02070309020205020404" pitchFamily="49" charset="0"/>
              </a:rPr>
              <a:t>int</a:t>
            </a:r>
            <a:r>
              <a:rPr lang="en-US" altLang="zh-CN" sz="1600" dirty="0">
                <a:latin typeface="Courier New" panose="02070309020205020404" pitchFamily="49" charset="0"/>
                <a:cs typeface="Courier New" panose="02070309020205020404" pitchFamily="49" charset="0"/>
              </a:rPr>
              <a:t> a, </a:t>
            </a:r>
            <a:r>
              <a:rPr lang="en-US" altLang="zh-CN" sz="1600" dirty="0" err="1">
                <a:latin typeface="Courier New" panose="02070309020205020404" pitchFamily="49" charset="0"/>
                <a:cs typeface="Courier New" panose="02070309020205020404" pitchFamily="49" charset="0"/>
              </a:rPr>
              <a:t>int</a:t>
            </a:r>
            <a:r>
              <a:rPr lang="en-US" altLang="zh-CN" sz="1600" dirty="0">
                <a:latin typeface="Courier New" panose="02070309020205020404" pitchFamily="49" charset="0"/>
                <a:cs typeface="Courier New" panose="02070309020205020404" pitchFamily="49" charset="0"/>
              </a:rPr>
              <a:t> b)</a:t>
            </a:r>
          </a:p>
          <a:p>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tree[x].left = a;</a:t>
            </a:r>
          </a:p>
          <a:p>
            <a:r>
              <a:rPr lang="en-US" altLang="zh-CN" sz="1600" dirty="0">
                <a:latin typeface="Courier New" panose="02070309020205020404" pitchFamily="49" charset="0"/>
                <a:cs typeface="Courier New" panose="02070309020205020404" pitchFamily="49" charset="0"/>
              </a:rPr>
              <a:t>  tree[x].right = b;</a:t>
            </a:r>
          </a:p>
          <a:p>
            <a:r>
              <a:rPr lang="en-US" altLang="zh-CN" sz="1600" dirty="0">
                <a:latin typeface="Courier New" panose="02070309020205020404" pitchFamily="49" charset="0"/>
                <a:cs typeface="Courier New" panose="02070309020205020404" pitchFamily="49" charset="0"/>
              </a:rPr>
              <a:t>  tree[x].tag = 0;</a:t>
            </a:r>
          </a:p>
          <a:p>
            <a:r>
              <a:rPr lang="en-US" altLang="zh-CN" sz="1600" dirty="0">
                <a:latin typeface="Courier New" panose="02070309020205020404" pitchFamily="49" charset="0"/>
                <a:cs typeface="Courier New" panose="02070309020205020404" pitchFamily="49" charset="0"/>
              </a:rPr>
              <a:t>  if (a==b)</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___________________;</a:t>
            </a:r>
          </a:p>
          <a:p>
            <a:r>
              <a:rPr lang="en-US" altLang="zh-CN" sz="1600" dirty="0">
                <a:latin typeface="Courier New" panose="02070309020205020404" pitchFamily="49" charset="0"/>
                <a:cs typeface="Courier New" panose="02070309020205020404" pitchFamily="49" charset="0"/>
              </a:rPr>
              <a:t>	  return;</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int</a:t>
            </a:r>
            <a:r>
              <a:rPr lang="en-US" altLang="zh-CN" sz="1600" dirty="0">
                <a:latin typeface="Courier New" panose="02070309020205020404" pitchFamily="49" charset="0"/>
                <a:cs typeface="Courier New" panose="02070309020205020404" pitchFamily="49" charset="0"/>
              </a:rPr>
              <a:t> mid = (</a:t>
            </a:r>
            <a:r>
              <a:rPr lang="en-US" altLang="zh-CN" sz="1600" dirty="0" err="1">
                <a:latin typeface="Courier New" panose="02070309020205020404" pitchFamily="49" charset="0"/>
                <a:cs typeface="Courier New" panose="02070309020205020404" pitchFamily="49" charset="0"/>
              </a:rPr>
              <a:t>a+b</a:t>
            </a:r>
            <a:r>
              <a:rPr lang="en-US" altLang="zh-CN" sz="1600" dirty="0">
                <a:latin typeface="Courier New" panose="02070309020205020404" pitchFamily="49" charset="0"/>
                <a:cs typeface="Courier New" panose="02070309020205020404" pitchFamily="49" charset="0"/>
              </a:rPr>
              <a:t>)&gt;&gt;1;</a:t>
            </a:r>
          </a:p>
          <a:p>
            <a:r>
              <a:rPr lang="en-US" altLang="zh-CN" sz="1600" dirty="0">
                <a:latin typeface="Courier New" panose="02070309020205020404" pitchFamily="49" charset="0"/>
                <a:cs typeface="Courier New" panose="02070309020205020404" pitchFamily="49" charset="0"/>
              </a:rPr>
              <a:t>  ___________________________;</a:t>
            </a:r>
          </a:p>
          <a:p>
            <a:r>
              <a:rPr lang="en-US" altLang="zh-CN" sz="1600" dirty="0">
                <a:latin typeface="Courier New" panose="02070309020205020404" pitchFamily="49" charset="0"/>
                <a:cs typeface="Courier New" panose="02070309020205020404" pitchFamily="49" charset="0"/>
              </a:rPr>
              <a:t>  ___________________________;</a:t>
            </a:r>
          </a:p>
          <a:p>
            <a:r>
              <a:rPr lang="en-US" altLang="zh-CN" sz="1600" dirty="0">
                <a:latin typeface="Courier New" panose="02070309020205020404" pitchFamily="49" charset="0"/>
                <a:cs typeface="Courier New" panose="02070309020205020404" pitchFamily="49" charset="0"/>
              </a:rPr>
              <a:t>  ___________________________;</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6" name="内容占位符 2"/>
          <p:cNvSpPr txBox="1">
            <a:spLocks/>
          </p:cNvSpPr>
          <p:nvPr/>
        </p:nvSpPr>
        <p:spPr>
          <a:xfrm>
            <a:off x="454097" y="3284984"/>
            <a:ext cx="3325815" cy="2021868"/>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altLang="zh-CN" sz="1600" dirty="0">
                <a:latin typeface="Courier New" panose="02070309020205020404" pitchFamily="49" charset="0"/>
                <a:cs typeface="Courier New" panose="02070309020205020404" pitchFamily="49" charset="0"/>
              </a:rPr>
              <a:t>void </a:t>
            </a:r>
            <a:r>
              <a:rPr lang="en-US" altLang="zh-CN" sz="1600" dirty="0" err="1">
                <a:latin typeface="Courier New" panose="02070309020205020404" pitchFamily="49" charset="0"/>
                <a:cs typeface="Courier New" panose="02070309020205020404" pitchFamily="49" charset="0"/>
              </a:rPr>
              <a:t>push_up</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int</a:t>
            </a:r>
            <a:r>
              <a:rPr lang="en-US" altLang="zh-CN" sz="1600" dirty="0">
                <a:latin typeface="Courier New" panose="02070309020205020404" pitchFamily="49" charset="0"/>
                <a:cs typeface="Courier New" panose="02070309020205020404" pitchFamily="49" charset="0"/>
              </a:rPr>
              <a:t> x)</a:t>
            </a:r>
          </a:p>
          <a:p>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tree[x].sum = </a:t>
            </a:r>
          </a:p>
          <a:p>
            <a:r>
              <a:rPr lang="en-US" altLang="zh-CN" sz="1600" dirty="0">
                <a:latin typeface="Courier New" panose="02070309020205020404" pitchFamily="49" charset="0"/>
                <a:cs typeface="Courier New" panose="02070309020205020404" pitchFamily="49" charset="0"/>
              </a:rPr>
              <a:t>    </a:t>
            </a:r>
            <a:r>
              <a:rPr lang="en-US" altLang="zh-CN" sz="1600">
                <a:latin typeface="Courier New" panose="02070309020205020404" pitchFamily="49" charset="0"/>
                <a:cs typeface="Courier New" panose="02070309020205020404" pitchFamily="49" charset="0"/>
              </a:rPr>
              <a:t>tree[x&lt;&lt;1].</a:t>
            </a:r>
            <a:r>
              <a:rPr lang="en-US" altLang="zh-CN" sz="1600" dirty="0">
                <a:latin typeface="Courier New" panose="02070309020205020404" pitchFamily="49" charset="0"/>
                <a:cs typeface="Courier New" panose="02070309020205020404" pitchFamily="49" charset="0"/>
              </a:rPr>
              <a:t>sum +</a:t>
            </a:r>
          </a:p>
          <a:p>
            <a:r>
              <a:rPr lang="en-US" altLang="zh-CN" sz="1600" dirty="0">
                <a:latin typeface="Courier New" panose="02070309020205020404" pitchFamily="49" charset="0"/>
                <a:cs typeface="Courier New" panose="02070309020205020404" pitchFamily="49" charset="0"/>
              </a:rPr>
              <a:t>    </a:t>
            </a:r>
            <a:r>
              <a:rPr lang="en-US" altLang="zh-CN" sz="1600">
                <a:latin typeface="Courier New" panose="02070309020205020404" pitchFamily="49" charset="0"/>
                <a:cs typeface="Courier New" panose="02070309020205020404" pitchFamily="49" charset="0"/>
              </a:rPr>
              <a:t>tree[x&lt;&lt;1|1</a:t>
            </a:r>
            <a:r>
              <a:rPr lang="en-US" altLang="zh-CN" sz="1600" dirty="0">
                <a:latin typeface="Courier New" panose="02070309020205020404" pitchFamily="49" charset="0"/>
                <a:cs typeface="Courier New" panose="02070309020205020404" pitchFamily="49" charset="0"/>
              </a:rPr>
              <a:t>].sum;</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矩形 6"/>
          <p:cNvSpPr/>
          <p:nvPr>
            <p:custDataLst>
              <p:tags r:id="rId1"/>
            </p:custDataLst>
          </p:nvPr>
        </p:nvSpPr>
        <p:spPr>
          <a:xfrm>
            <a:off x="4427984" y="4581128"/>
            <a:ext cx="3325814" cy="33855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sz="1600" b="1" dirty="0" err="1">
                <a:ln/>
                <a:solidFill>
                  <a:srgbClr val="FF0000"/>
                </a:solidFill>
              </a:rPr>
              <a:t>build_</a:t>
            </a:r>
            <a:r>
              <a:rPr lang="en-US" altLang="zh-CN" sz="1600" b="1" err="1">
                <a:ln/>
                <a:solidFill>
                  <a:srgbClr val="FF0000"/>
                </a:solidFill>
              </a:rPr>
              <a:t>tree</a:t>
            </a:r>
            <a:r>
              <a:rPr lang="en-US" altLang="zh-CN" sz="1600" b="1">
                <a:ln/>
                <a:solidFill>
                  <a:srgbClr val="FF0000"/>
                </a:solidFill>
              </a:rPr>
              <a:t>(x&lt;&lt;1, </a:t>
            </a:r>
            <a:r>
              <a:rPr lang="en-US" altLang="zh-CN" sz="1600" b="1" dirty="0">
                <a:ln/>
                <a:solidFill>
                  <a:srgbClr val="FF0000"/>
                </a:solidFill>
              </a:rPr>
              <a:t>a, mid)</a:t>
            </a:r>
            <a:endParaRPr lang="zh-CN" altLang="en-US" sz="1600" b="1" dirty="0">
              <a:ln/>
              <a:solidFill>
                <a:srgbClr val="FF0000"/>
              </a:solidFill>
            </a:endParaRPr>
          </a:p>
        </p:txBody>
      </p:sp>
      <p:sp>
        <p:nvSpPr>
          <p:cNvPr id="8" name="矩形 7"/>
          <p:cNvSpPr/>
          <p:nvPr>
            <p:custDataLst>
              <p:tags r:id="rId2"/>
            </p:custDataLst>
          </p:nvPr>
        </p:nvSpPr>
        <p:spPr>
          <a:xfrm>
            <a:off x="4427984" y="4797152"/>
            <a:ext cx="3816424" cy="33855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sz="1600" b="1" dirty="0" err="1">
                <a:ln/>
                <a:solidFill>
                  <a:srgbClr val="FF0000"/>
                </a:solidFill>
              </a:rPr>
              <a:t>build_</a:t>
            </a:r>
            <a:r>
              <a:rPr lang="en-US" altLang="zh-CN" sz="1600" b="1" err="1">
                <a:ln/>
                <a:solidFill>
                  <a:srgbClr val="FF0000"/>
                </a:solidFill>
              </a:rPr>
              <a:t>tree</a:t>
            </a:r>
            <a:r>
              <a:rPr lang="en-US" altLang="zh-CN" sz="1600" b="1">
                <a:ln/>
                <a:solidFill>
                  <a:srgbClr val="FF0000"/>
                </a:solidFill>
              </a:rPr>
              <a:t>(x&lt;&lt;1|1, </a:t>
            </a:r>
            <a:r>
              <a:rPr lang="en-US" altLang="zh-CN" sz="1600" b="1" dirty="0">
                <a:ln/>
                <a:solidFill>
                  <a:srgbClr val="FF0000"/>
                </a:solidFill>
              </a:rPr>
              <a:t>mid+1, b)</a:t>
            </a:r>
            <a:endParaRPr lang="zh-CN" altLang="en-US" sz="1600" b="1" dirty="0">
              <a:ln/>
              <a:solidFill>
                <a:srgbClr val="FF0000"/>
              </a:solidFill>
            </a:endParaRPr>
          </a:p>
        </p:txBody>
      </p:sp>
      <p:sp>
        <p:nvSpPr>
          <p:cNvPr id="9" name="矩形 8"/>
          <p:cNvSpPr/>
          <p:nvPr>
            <p:custDataLst>
              <p:tags r:id="rId3"/>
            </p:custDataLst>
          </p:nvPr>
        </p:nvSpPr>
        <p:spPr>
          <a:xfrm>
            <a:off x="4355976" y="5013176"/>
            <a:ext cx="2808312" cy="33855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sz="1600" b="1" dirty="0">
                <a:ln/>
                <a:solidFill>
                  <a:srgbClr val="FF0000"/>
                </a:solidFill>
              </a:rPr>
              <a:t> </a:t>
            </a:r>
            <a:r>
              <a:rPr lang="en-US" altLang="zh-CN" sz="1600" b="1" dirty="0" err="1">
                <a:ln/>
                <a:solidFill>
                  <a:srgbClr val="FF0000"/>
                </a:solidFill>
              </a:rPr>
              <a:t>push_up</a:t>
            </a:r>
            <a:r>
              <a:rPr lang="en-US" altLang="zh-CN" sz="1600" b="1" dirty="0">
                <a:ln/>
                <a:solidFill>
                  <a:srgbClr val="FF0000"/>
                </a:solidFill>
              </a:rPr>
              <a:t>(x)</a:t>
            </a:r>
            <a:endParaRPr lang="zh-CN" altLang="en-US" sz="1600" b="1" dirty="0">
              <a:ln/>
              <a:solidFill>
                <a:srgbClr val="FF0000"/>
              </a:solidFill>
            </a:endParaRPr>
          </a:p>
        </p:txBody>
      </p:sp>
      <p:sp>
        <p:nvSpPr>
          <p:cNvPr id="10" name="矩形 9"/>
          <p:cNvSpPr/>
          <p:nvPr>
            <p:custDataLst>
              <p:tags r:id="rId4"/>
            </p:custDataLst>
          </p:nvPr>
        </p:nvSpPr>
        <p:spPr>
          <a:xfrm>
            <a:off x="4932040" y="3573016"/>
            <a:ext cx="2808312" cy="33855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sz="1600" b="1" dirty="0">
                <a:ln/>
                <a:solidFill>
                  <a:srgbClr val="FF0000"/>
                </a:solidFill>
              </a:rPr>
              <a:t>tree[x].sum = s[a]</a:t>
            </a:r>
            <a:endParaRPr lang="zh-CN" altLang="en-US" sz="1600" b="1" dirty="0">
              <a:ln/>
              <a:solidFill>
                <a:srgbClr val="FF0000"/>
              </a:solidFill>
            </a:endParaRPr>
          </a:p>
        </p:txBody>
      </p:sp>
      <p:sp>
        <p:nvSpPr>
          <p:cNvPr id="11" name="圆角矩形标注 10"/>
          <p:cNvSpPr/>
          <p:nvPr/>
        </p:nvSpPr>
        <p:spPr>
          <a:xfrm>
            <a:off x="4932040" y="5733256"/>
            <a:ext cx="2448272" cy="720080"/>
          </a:xfrm>
          <a:prstGeom prst="wedgeRoundRectCallout">
            <a:avLst>
              <a:gd name="adj1" fmla="val -43587"/>
              <a:gd name="adj2" fmla="val -1117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将孩子结点的信息更新到父亲结点</a:t>
            </a:r>
          </a:p>
        </p:txBody>
      </p:sp>
      <p:sp>
        <p:nvSpPr>
          <p:cNvPr id="12" name="椭圆 11">
            <a:extLst>
              <a:ext uri="{FF2B5EF4-FFF2-40B4-BE49-F238E27FC236}">
                <a16:creationId xmlns:a16="http://schemas.microsoft.com/office/drawing/2014/main" id="{EE968AD7-F5A0-47BC-AD2C-CE6856EC9512}"/>
              </a:ext>
            </a:extLst>
          </p:cNvPr>
          <p:cNvSpPr/>
          <p:nvPr/>
        </p:nvSpPr>
        <p:spPr>
          <a:xfrm>
            <a:off x="2135520" y="4772244"/>
            <a:ext cx="238557" cy="23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Times New Roman" pitchFamily="18" charset="0"/>
                <a:cs typeface="Times New Roman" pitchFamily="18" charset="0"/>
              </a:rPr>
              <a:t>1</a:t>
            </a:r>
            <a:endParaRPr lang="zh-CN" altLang="en-US" sz="1200">
              <a:latin typeface="Times New Roman" pitchFamily="18" charset="0"/>
              <a:cs typeface="Times New Roman" pitchFamily="18" charset="0"/>
            </a:endParaRPr>
          </a:p>
        </p:txBody>
      </p:sp>
      <p:sp>
        <p:nvSpPr>
          <p:cNvPr id="13" name="椭圆 12">
            <a:extLst>
              <a:ext uri="{FF2B5EF4-FFF2-40B4-BE49-F238E27FC236}">
                <a16:creationId xmlns:a16="http://schemas.microsoft.com/office/drawing/2014/main" id="{A87A7988-75C6-4E1C-8228-3467579C184C}"/>
              </a:ext>
            </a:extLst>
          </p:cNvPr>
          <p:cNvSpPr/>
          <p:nvPr/>
        </p:nvSpPr>
        <p:spPr>
          <a:xfrm>
            <a:off x="1331640" y="5280101"/>
            <a:ext cx="238557" cy="23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Times New Roman" pitchFamily="18" charset="0"/>
                <a:cs typeface="Times New Roman" pitchFamily="18" charset="0"/>
              </a:rPr>
              <a:t>2</a:t>
            </a:r>
            <a:endParaRPr lang="zh-CN" altLang="en-US" sz="1200">
              <a:latin typeface="Times New Roman" pitchFamily="18" charset="0"/>
              <a:cs typeface="Times New Roman" pitchFamily="18" charset="0"/>
            </a:endParaRPr>
          </a:p>
        </p:txBody>
      </p:sp>
      <p:sp>
        <p:nvSpPr>
          <p:cNvPr id="14" name="椭圆 13">
            <a:extLst>
              <a:ext uri="{FF2B5EF4-FFF2-40B4-BE49-F238E27FC236}">
                <a16:creationId xmlns:a16="http://schemas.microsoft.com/office/drawing/2014/main" id="{A80AAD20-AEC5-4544-A732-E00A7E9699B2}"/>
              </a:ext>
            </a:extLst>
          </p:cNvPr>
          <p:cNvSpPr/>
          <p:nvPr/>
        </p:nvSpPr>
        <p:spPr>
          <a:xfrm>
            <a:off x="3084569" y="5276275"/>
            <a:ext cx="238557" cy="23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Times New Roman" pitchFamily="18" charset="0"/>
                <a:cs typeface="Times New Roman" pitchFamily="18" charset="0"/>
              </a:rPr>
              <a:t>3</a:t>
            </a:r>
            <a:endParaRPr lang="zh-CN" altLang="en-US" sz="1200">
              <a:latin typeface="Times New Roman" pitchFamily="18" charset="0"/>
              <a:cs typeface="Times New Roman" pitchFamily="18" charset="0"/>
            </a:endParaRPr>
          </a:p>
        </p:txBody>
      </p:sp>
      <p:sp>
        <p:nvSpPr>
          <p:cNvPr id="15" name="椭圆 14">
            <a:extLst>
              <a:ext uri="{FF2B5EF4-FFF2-40B4-BE49-F238E27FC236}">
                <a16:creationId xmlns:a16="http://schemas.microsoft.com/office/drawing/2014/main" id="{B901366E-EF59-4DF4-8F20-735130DA42D8}"/>
              </a:ext>
            </a:extLst>
          </p:cNvPr>
          <p:cNvSpPr/>
          <p:nvPr/>
        </p:nvSpPr>
        <p:spPr>
          <a:xfrm>
            <a:off x="827584" y="5613977"/>
            <a:ext cx="238557" cy="23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Times New Roman" pitchFamily="18" charset="0"/>
                <a:cs typeface="Times New Roman" pitchFamily="18" charset="0"/>
              </a:rPr>
              <a:t>4</a:t>
            </a:r>
            <a:endParaRPr lang="zh-CN" altLang="en-US" sz="1200">
              <a:latin typeface="Times New Roman" pitchFamily="18" charset="0"/>
              <a:cs typeface="Times New Roman" pitchFamily="18" charset="0"/>
            </a:endParaRPr>
          </a:p>
        </p:txBody>
      </p:sp>
      <p:sp>
        <p:nvSpPr>
          <p:cNvPr id="16" name="椭圆 15">
            <a:extLst>
              <a:ext uri="{FF2B5EF4-FFF2-40B4-BE49-F238E27FC236}">
                <a16:creationId xmlns:a16="http://schemas.microsoft.com/office/drawing/2014/main" id="{47892749-A2EF-4590-B0BB-C4834D137418}"/>
              </a:ext>
            </a:extLst>
          </p:cNvPr>
          <p:cNvSpPr/>
          <p:nvPr/>
        </p:nvSpPr>
        <p:spPr>
          <a:xfrm>
            <a:off x="1666942" y="5613977"/>
            <a:ext cx="238557" cy="23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Times New Roman" pitchFamily="18" charset="0"/>
                <a:cs typeface="Times New Roman" pitchFamily="18" charset="0"/>
              </a:rPr>
              <a:t>5</a:t>
            </a:r>
            <a:endParaRPr lang="zh-CN" altLang="en-US" sz="1200">
              <a:latin typeface="Times New Roman" pitchFamily="18" charset="0"/>
              <a:cs typeface="Times New Roman" pitchFamily="18" charset="0"/>
            </a:endParaRPr>
          </a:p>
        </p:txBody>
      </p:sp>
      <p:sp>
        <p:nvSpPr>
          <p:cNvPr id="17" name="椭圆 16">
            <a:extLst>
              <a:ext uri="{FF2B5EF4-FFF2-40B4-BE49-F238E27FC236}">
                <a16:creationId xmlns:a16="http://schemas.microsoft.com/office/drawing/2014/main" id="{BCCFEC6B-A951-482D-92BE-FA3C4B4F0C64}"/>
              </a:ext>
            </a:extLst>
          </p:cNvPr>
          <p:cNvSpPr/>
          <p:nvPr/>
        </p:nvSpPr>
        <p:spPr>
          <a:xfrm>
            <a:off x="2627784" y="5649981"/>
            <a:ext cx="238557" cy="23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Times New Roman" pitchFamily="18" charset="0"/>
                <a:cs typeface="Times New Roman" pitchFamily="18" charset="0"/>
              </a:rPr>
              <a:t>6</a:t>
            </a:r>
            <a:endParaRPr lang="zh-CN" altLang="en-US" sz="1200">
              <a:latin typeface="Times New Roman" pitchFamily="18" charset="0"/>
              <a:cs typeface="Times New Roman" pitchFamily="18" charset="0"/>
            </a:endParaRPr>
          </a:p>
        </p:txBody>
      </p:sp>
      <p:sp>
        <p:nvSpPr>
          <p:cNvPr id="18" name="椭圆 17">
            <a:extLst>
              <a:ext uri="{FF2B5EF4-FFF2-40B4-BE49-F238E27FC236}">
                <a16:creationId xmlns:a16="http://schemas.microsoft.com/office/drawing/2014/main" id="{F771DF3D-E35D-401A-B3E6-474998AD2273}"/>
              </a:ext>
            </a:extLst>
          </p:cNvPr>
          <p:cNvSpPr/>
          <p:nvPr/>
        </p:nvSpPr>
        <p:spPr>
          <a:xfrm>
            <a:off x="3524755" y="5649981"/>
            <a:ext cx="238557" cy="23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Times New Roman" pitchFamily="18" charset="0"/>
                <a:cs typeface="Times New Roman" pitchFamily="18" charset="0"/>
              </a:rPr>
              <a:t>7</a:t>
            </a:r>
            <a:endParaRPr lang="zh-CN" altLang="en-US" sz="1200">
              <a:latin typeface="Times New Roman" pitchFamily="18" charset="0"/>
              <a:cs typeface="Times New Roman" pitchFamily="18" charset="0"/>
            </a:endParaRPr>
          </a:p>
        </p:txBody>
      </p:sp>
    </p:spTree>
    <p:extLst>
      <p:ext uri="{BB962C8B-B14F-4D97-AF65-F5344CB8AC3E}">
        <p14:creationId xmlns:p14="http://schemas.microsoft.com/office/powerpoint/2010/main" val="45179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
                                          </p:val>
                                        </p:tav>
                                        <p:tav tm="100000">
                                          <p:val>
                                            <p:strVal val="#ppt_x"/>
                                          </p:val>
                                        </p:tav>
                                      </p:tavLst>
                                    </p:anim>
                                    <p:anim calcmode="lin" valueType="num">
                                      <p:cBhvr>
                                        <p:cTn id="6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1000"/>
                                        <p:tgtEl>
                                          <p:spTgt spid="9"/>
                                        </p:tgtEl>
                                      </p:cBhvr>
                                    </p:animEffect>
                                    <p:anim calcmode="lin" valueType="num">
                                      <p:cBhvr>
                                        <p:cTn id="72" dur="1000" fill="hold"/>
                                        <p:tgtEl>
                                          <p:spTgt spid="9"/>
                                        </p:tgtEl>
                                        <p:attrNameLst>
                                          <p:attrName>ppt_x</p:attrName>
                                        </p:attrNameLst>
                                      </p:cBhvr>
                                      <p:tavLst>
                                        <p:tav tm="0">
                                          <p:val>
                                            <p:strVal val="#ppt_x"/>
                                          </p:val>
                                        </p:tav>
                                        <p:tav tm="100000">
                                          <p:val>
                                            <p:strVal val="#ppt_x"/>
                                          </p:val>
                                        </p:tav>
                                      </p:tavLst>
                                    </p:anim>
                                    <p:anim calcmode="lin" valueType="num">
                                      <p:cBhvr>
                                        <p:cTn id="7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down)">
                                      <p:cBhvr>
                                        <p:cTn id="7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PRESENTER_SHAPEINFO" val="&lt;ThreeDShapeInfo&gt;&lt;uuid val=&quot;{4483A947-A023-4D7F-B683-9172AC5D7665}&quot;/&gt;&lt;isInvalidForFieldText val=&quot;0&quot;/&gt;&lt;Image&gt;&lt;filename val=&quot;C:\Users\Administrator\AppData\Local\Temp\CP173689084854Session\CPTrustFolder173689084870\PPTImport173689173619\data\asimages\{4483A947-A023-4D7F-B683-9172AC5D7665}_8.png&quot;/&gt;&lt;left val=&quot;78&quot;/&gt;&lt;top val=&quot;548&quot;/&gt;&lt;width val=&quot;360&quot;/&gt;&lt;height val=&quot;40&quot;/&gt;&lt;hasText val=&quot;1&quot;/&gt;&lt;/Image&gt;&lt;/ThreeDShapeInfo&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楷体+Consolas">
      <a:majorFont>
        <a:latin typeface="Georgia"/>
        <a:ea typeface="华文楷体"/>
        <a:cs typeface=""/>
      </a:majorFont>
      <a:minorFont>
        <a:latin typeface="Consolas"/>
        <a:ea typeface="华文楷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3998</TotalTime>
  <Words>5281</Words>
  <Application>Microsoft Office PowerPoint</Application>
  <PresentationFormat>全屏显示(4:3)</PresentationFormat>
  <Paragraphs>502</Paragraphs>
  <Slides>42</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6" baseType="lpstr">
      <vt:lpstr>等线</vt:lpstr>
      <vt:lpstr>华文楷体</vt:lpstr>
      <vt:lpstr>宋体</vt:lpstr>
      <vt:lpstr>Arial</vt:lpstr>
      <vt:lpstr>Consolas</vt:lpstr>
      <vt:lpstr>Courier New</vt:lpstr>
      <vt:lpstr>Georgia</vt:lpstr>
      <vt:lpstr>Times New Roman</vt:lpstr>
      <vt:lpstr>Wingdings</vt:lpstr>
      <vt:lpstr>Wingdings 2</vt:lpstr>
      <vt:lpstr>Wingdings 3</vt:lpstr>
      <vt:lpstr>模块</vt:lpstr>
      <vt:lpstr>Equation</vt:lpstr>
      <vt:lpstr>Picture</vt:lpstr>
      <vt:lpstr>三、算法模块训练</vt:lpstr>
      <vt:lpstr>1.1 poj 2777 Count Color</vt:lpstr>
      <vt:lpstr>1.2 poj 3468 </vt:lpstr>
      <vt:lpstr>1.3 简化的问题和一般性问题 </vt:lpstr>
      <vt:lpstr>2. 线段树的定义</vt:lpstr>
      <vt:lpstr>3. 线段树的性质</vt:lpstr>
      <vt:lpstr>4. 线段树的存储方式</vt:lpstr>
      <vt:lpstr>5.1 线段树的建立</vt:lpstr>
      <vt:lpstr>5.1.2 用于数据统计的线段树</vt:lpstr>
      <vt:lpstr>5.2 线段树的插入</vt:lpstr>
      <vt:lpstr>5.3 线段树的统计、查询</vt:lpstr>
      <vt:lpstr>5.4 线段树的改进</vt:lpstr>
      <vt:lpstr>5.4 线段树的改进</vt:lpstr>
      <vt:lpstr>例1: xoj 1800单点更新，区间求和</vt:lpstr>
      <vt:lpstr>xoj 1800: 敌兵布阵</vt:lpstr>
      <vt:lpstr>PowerPoint 演示文稿</vt:lpstr>
      <vt:lpstr>例1：poj 3468 A Simple Problem with Integers</vt:lpstr>
      <vt:lpstr>poj 3468插入</vt:lpstr>
      <vt:lpstr>poj 3468Lazy-tag</vt:lpstr>
      <vt:lpstr>poj 3468插入(Lazy-tag模式)</vt:lpstr>
      <vt:lpstr>poj 3468查询(Lazy-tag模式)</vt:lpstr>
      <vt:lpstr>例2：Railways</vt:lpstr>
      <vt:lpstr>例2：Railways</vt:lpstr>
      <vt:lpstr>例3：poj 2777 Count  Color</vt:lpstr>
      <vt:lpstr>例3：Count  Color</vt:lpstr>
      <vt:lpstr>例3：Count  Color</vt:lpstr>
      <vt:lpstr>矩形面积并</vt:lpstr>
      <vt:lpstr>矩形面积并</vt:lpstr>
      <vt:lpstr>矩形面积并</vt:lpstr>
      <vt:lpstr>矩形面积并</vt:lpstr>
      <vt:lpstr>矩形面积并</vt:lpstr>
      <vt:lpstr>矩形面积并</vt:lpstr>
      <vt:lpstr>几个问题</vt:lpstr>
      <vt:lpstr>poj 1151 Atlantis</vt:lpstr>
      <vt:lpstr>PowerPoint 演示文稿</vt:lpstr>
      <vt:lpstr>PowerPoint 演示文稿</vt:lpstr>
      <vt:lpstr>PowerPoint 演示文稿</vt:lpstr>
      <vt:lpstr>区间第k大</vt:lpstr>
      <vt:lpstr>区间第k大</vt:lpstr>
      <vt:lpstr>PowerPoint 演示文稿</vt:lpstr>
      <vt:lpstr>练习</vt:lpstr>
      <vt:lpstr>参考资料</vt:lpstr>
    </vt:vector>
  </TitlesOfParts>
  <Company>ywhs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xaero</dc:creator>
  <cp:lastModifiedBy>xaero</cp:lastModifiedBy>
  <cp:revision>357</cp:revision>
  <dcterms:created xsi:type="dcterms:W3CDTF">2013-04-28T02:46:17Z</dcterms:created>
  <dcterms:modified xsi:type="dcterms:W3CDTF">2018-05-14T08:27:59Z</dcterms:modified>
</cp:coreProperties>
</file>