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7"/>
  </p:notesMasterIdLst>
  <p:handoutMasterIdLst>
    <p:handoutMasterId r:id="rId68"/>
  </p:handoutMasterIdLst>
  <p:sldIdLst>
    <p:sldId id="257" r:id="rId2"/>
    <p:sldId id="262" r:id="rId3"/>
    <p:sldId id="263" r:id="rId4"/>
    <p:sldId id="264" r:id="rId5"/>
    <p:sldId id="266" r:id="rId6"/>
    <p:sldId id="268" r:id="rId7"/>
    <p:sldId id="269" r:id="rId8"/>
    <p:sldId id="270" r:id="rId9"/>
    <p:sldId id="267" r:id="rId10"/>
    <p:sldId id="272" r:id="rId11"/>
    <p:sldId id="273" r:id="rId12"/>
    <p:sldId id="274" r:id="rId13"/>
    <p:sldId id="275" r:id="rId14"/>
    <p:sldId id="276" r:id="rId15"/>
    <p:sldId id="277" r:id="rId16"/>
    <p:sldId id="285" r:id="rId17"/>
    <p:sldId id="286" r:id="rId18"/>
    <p:sldId id="287" r:id="rId19"/>
    <p:sldId id="288" r:id="rId20"/>
    <p:sldId id="289" r:id="rId21"/>
    <p:sldId id="313" r:id="rId22"/>
    <p:sldId id="314" r:id="rId23"/>
    <p:sldId id="315" r:id="rId24"/>
    <p:sldId id="278" r:id="rId25"/>
    <p:sldId id="279" r:id="rId26"/>
    <p:sldId id="280" r:id="rId27"/>
    <p:sldId id="281" r:id="rId28"/>
    <p:sldId id="282" r:id="rId29"/>
    <p:sldId id="283" r:id="rId30"/>
    <p:sldId id="290" r:id="rId31"/>
    <p:sldId id="284" r:id="rId32"/>
    <p:sldId id="294" r:id="rId33"/>
    <p:sldId id="291" r:id="rId34"/>
    <p:sldId id="292" r:id="rId35"/>
    <p:sldId id="293" r:id="rId36"/>
    <p:sldId id="271" r:id="rId37"/>
    <p:sldId id="296" r:id="rId38"/>
    <p:sldId id="305" r:id="rId39"/>
    <p:sldId id="299" r:id="rId40"/>
    <p:sldId id="300" r:id="rId41"/>
    <p:sldId id="298" r:id="rId42"/>
    <p:sldId id="302" r:id="rId43"/>
    <p:sldId id="303" r:id="rId44"/>
    <p:sldId id="304" r:id="rId45"/>
    <p:sldId id="301" r:id="rId46"/>
    <p:sldId id="297" r:id="rId47"/>
    <p:sldId id="306" r:id="rId48"/>
    <p:sldId id="307" r:id="rId49"/>
    <p:sldId id="308" r:id="rId50"/>
    <p:sldId id="309" r:id="rId51"/>
    <p:sldId id="310" r:id="rId52"/>
    <p:sldId id="311" r:id="rId53"/>
    <p:sldId id="324" r:id="rId54"/>
    <p:sldId id="325" r:id="rId55"/>
    <p:sldId id="326" r:id="rId56"/>
    <p:sldId id="295" r:id="rId57"/>
    <p:sldId id="265" r:id="rId58"/>
    <p:sldId id="316" r:id="rId59"/>
    <p:sldId id="317" r:id="rId60"/>
    <p:sldId id="318" r:id="rId61"/>
    <p:sldId id="319" r:id="rId62"/>
    <p:sldId id="320" r:id="rId63"/>
    <p:sldId id="321" r:id="rId64"/>
    <p:sldId id="322" r:id="rId65"/>
    <p:sldId id="323" r:id="rId6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F0FFF072-75C7-44FC-8C73-D7DEB070128D}" type="datetime1">
              <a:rPr lang="zh-CN" altLang="en-US" smtClean="0"/>
              <a:t>2021/7/19</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F1116B61-8AFC-4CC4-AF95-DF5E2C758192}" type="datetime1">
              <a:rPr lang="zh-CN" altLang="en-US" smtClean="0"/>
              <a:t>2021/7/19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3E30B1CA-5CDD-40C6-B3D4-F19C60D48989}" type="datetime1">
              <a:rPr lang="zh-CN" altLang="en-US" smtClean="0"/>
              <a:t>2021/7/19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E355DD5-1720-40A4-B380-20F1C19FAD03}" type="datetime1">
              <a:rPr lang="zh-CN" altLang="en-US" smtClean="0"/>
              <a:t>2021/7/19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B93C77E-1F96-468D-8A96-547A00E1EDB4}" type="datetime1">
              <a:rPr lang="zh-CN" altLang="en-US" smtClean="0"/>
              <a:t>2021/7/19</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9DB2AB6-BB70-4453-B002-DB059848ADBB}" type="datetime1">
              <a:rPr lang="zh-CN" altLang="en-US" smtClean="0"/>
              <a:t>2021/7/19</a:t>
            </a:fld>
            <a:endParaRPr lang="en-US"/>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p:cNvSpPr>
            <a:spLocks noGrp="1"/>
          </p:cNvSpPr>
          <p:nvPr>
            <p:ph type="dt" sz="half" idx="10"/>
          </p:nvPr>
        </p:nvSpPr>
        <p:spPr/>
        <p:txBody>
          <a:bodyPr rtlCol="0"/>
          <a:lstStyle/>
          <a:p>
            <a:pPr rtl="0"/>
            <a:fld id="{EE3B7C30-D6FF-4D1D-BAA3-30D9C62DC2C2}" type="datetime1">
              <a:rPr lang="zh-CN" altLang="en-US" smtClean="0"/>
              <a:t>2021/7/19</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B1A083C-3DF1-4D7D-B8C7-92909521157B}" type="datetime1">
              <a:rPr lang="zh-CN" altLang="en-US" smtClean="0"/>
              <a:t>2021/7/19</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6D40E74A-E5D1-48E6-803A-2F186739B7B8}" type="datetime1">
              <a:rPr lang="zh-CN" altLang="en-US" smtClean="0"/>
              <a:t>2021/7/19</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E4AE443-9521-4BED-AB6B-2A5C380BF0D6}" type="datetime1">
              <a:rPr lang="zh-CN" altLang="en-US" smtClean="0"/>
              <a:t>2021/7/19</a:t>
            </a:fld>
            <a:endParaRPr lang="en-US"/>
          </a:p>
        </p:txBody>
      </p:sp>
      <p:sp>
        <p:nvSpPr>
          <p:cNvPr id="9" name="页脚占位符 8"/>
          <p:cNvSpPr>
            <a:spLocks noGrp="1"/>
          </p:cNvSpPr>
          <p:nvPr>
            <p:ph type="ftr" sz="quarter" idx="11"/>
          </p:nvPr>
        </p:nvSpPr>
        <p:spPr>
          <a:xfrm>
            <a:off x="685801" y="6035040"/>
            <a:ext cx="4584700" cy="36576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en-US"/>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6B85E54B-6207-4148-BA3E-E74DFD2782BA}" type="datetime1">
              <a:rPr lang="zh-CN" altLang="en-US" smtClean="0"/>
              <a:t>2021/7/19</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957BDC0-C26A-4ED8-9FCC-9BB02853F167}" type="datetime1">
              <a:rPr lang="zh-CN" altLang="en-US" smtClean="0"/>
              <a:t>2021/7/19</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徽标特写&#10;&#10;说明自动生成">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长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长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zh-CN" altLang="en-US" sz="4400" dirty="0">
                <a:solidFill>
                  <a:schemeClr val="tx1"/>
                </a:solidFill>
              </a:rPr>
              <a:t>常见线性转化</a:t>
            </a:r>
            <a:endParaRPr lang="zh-cn" sz="44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US" altLang="zh-CN" dirty="0" err="1">
                <a:solidFill>
                  <a:schemeClr val="tx1"/>
                </a:solidFill>
              </a:rPr>
              <a:t>cdcq</a:t>
            </a:r>
            <a:endParaRPr lang="zh-cn"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65EA1-7691-46EA-804A-A9D176207F3B}"/>
              </a:ext>
            </a:extLst>
          </p:cNvPr>
          <p:cNvSpPr>
            <a:spLocks noGrp="1"/>
          </p:cNvSpPr>
          <p:nvPr>
            <p:ph type="title"/>
          </p:nvPr>
        </p:nvSpPr>
        <p:spPr/>
        <p:txBody>
          <a:bodyPr/>
          <a:lstStyle/>
          <a:p>
            <a:r>
              <a:rPr lang="zh-CN" altLang="en-US" dirty="0"/>
              <a:t>洛谷</a:t>
            </a:r>
            <a:r>
              <a:rPr lang="en-US" altLang="zh-CN" dirty="0"/>
              <a:t>1115 – </a:t>
            </a:r>
            <a:r>
              <a:rPr lang="zh-CN" altLang="en-US" dirty="0"/>
              <a:t>最大子段和</a:t>
            </a:r>
          </a:p>
        </p:txBody>
      </p:sp>
      <p:sp>
        <p:nvSpPr>
          <p:cNvPr id="3" name="内容占位符 2">
            <a:extLst>
              <a:ext uri="{FF2B5EF4-FFF2-40B4-BE49-F238E27FC236}">
                <a16:creationId xmlns:a16="http://schemas.microsoft.com/office/drawing/2014/main" id="{0565676C-A419-4B6F-9493-544E2B8AE581}"/>
              </a:ext>
            </a:extLst>
          </p:cNvPr>
          <p:cNvSpPr>
            <a:spLocks noGrp="1"/>
          </p:cNvSpPr>
          <p:nvPr>
            <p:ph idx="1"/>
          </p:nvPr>
        </p:nvSpPr>
        <p:spPr/>
        <p:txBody>
          <a:bodyPr/>
          <a:lstStyle/>
          <a:p>
            <a:r>
              <a:rPr lang="zh-CN" altLang="en-US" dirty="0"/>
              <a:t>给你一个长度为</a:t>
            </a:r>
            <a:r>
              <a:rPr lang="en-US" altLang="zh-CN" dirty="0"/>
              <a:t>n</a:t>
            </a:r>
            <a:r>
              <a:rPr lang="zh-CN" altLang="en-US" dirty="0"/>
              <a:t>的序列</a:t>
            </a:r>
            <a:r>
              <a:rPr lang="en-US" altLang="zh-CN" dirty="0"/>
              <a:t>a</a:t>
            </a:r>
            <a:r>
              <a:rPr lang="zh-CN" altLang="en-US" dirty="0"/>
              <a:t>，选出其中连续且非空的一段使得这段和最大</a:t>
            </a:r>
            <a:endParaRPr lang="en-US" altLang="zh-CN" dirty="0"/>
          </a:p>
          <a:p>
            <a:r>
              <a:rPr lang="en-US" altLang="zh-CN" dirty="0"/>
              <a:t>n&lt;=2e5</a:t>
            </a:r>
            <a:endParaRPr lang="zh-CN" altLang="en-US" dirty="0"/>
          </a:p>
        </p:txBody>
      </p:sp>
      <p:sp>
        <p:nvSpPr>
          <p:cNvPr id="4" name="日期占位符 3">
            <a:extLst>
              <a:ext uri="{FF2B5EF4-FFF2-40B4-BE49-F238E27FC236}">
                <a16:creationId xmlns:a16="http://schemas.microsoft.com/office/drawing/2014/main" id="{A7A0BFBC-2F3A-4764-80E8-7B8597CC2E2F}"/>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08936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C81CA-BE5D-4CD2-9EA4-B5247D6F988A}"/>
              </a:ext>
            </a:extLst>
          </p:cNvPr>
          <p:cNvSpPr>
            <a:spLocks noGrp="1"/>
          </p:cNvSpPr>
          <p:nvPr>
            <p:ph type="title"/>
          </p:nvPr>
        </p:nvSpPr>
        <p:spPr/>
        <p:txBody>
          <a:bodyPr/>
          <a:lstStyle/>
          <a:p>
            <a:r>
              <a:rPr lang="zh-CN" altLang="en-US" dirty="0"/>
              <a:t>最大子段和</a:t>
            </a:r>
          </a:p>
        </p:txBody>
      </p:sp>
      <p:sp>
        <p:nvSpPr>
          <p:cNvPr id="3" name="内容占位符 2">
            <a:extLst>
              <a:ext uri="{FF2B5EF4-FFF2-40B4-BE49-F238E27FC236}">
                <a16:creationId xmlns:a16="http://schemas.microsoft.com/office/drawing/2014/main" id="{4A26FC05-283D-44C7-A0FB-DAA242EB4E4B}"/>
              </a:ext>
            </a:extLst>
          </p:cNvPr>
          <p:cNvSpPr>
            <a:spLocks noGrp="1"/>
          </p:cNvSpPr>
          <p:nvPr>
            <p:ph idx="1"/>
          </p:nvPr>
        </p:nvSpPr>
        <p:spPr/>
        <p:txBody>
          <a:bodyPr/>
          <a:lstStyle/>
          <a:p>
            <a:r>
              <a:rPr lang="zh-CN" altLang="en-US" dirty="0"/>
              <a:t>大家可能都会这题的经典做法</a:t>
            </a:r>
            <a:endParaRPr lang="en-US" altLang="zh-CN" dirty="0"/>
          </a:p>
          <a:p>
            <a:r>
              <a:rPr lang="zh-CN" altLang="en-US" dirty="0"/>
              <a:t>就是贪心，假设当前数为一段的最后一个数，那么无论如何都不能跳过前一个数去选更前面的数</a:t>
            </a:r>
            <a:endParaRPr lang="en-US" altLang="zh-CN" dirty="0"/>
          </a:p>
          <a:p>
            <a:r>
              <a:rPr lang="zh-CN" altLang="en-US" dirty="0"/>
              <a:t>由于是从左到右遍历序列的，因此前一个数为一段结尾的最优答案我们已经求出来了，如果以前一段数结尾，最优的区间和也不大于</a:t>
            </a:r>
            <a:r>
              <a:rPr lang="en-US" altLang="zh-CN" dirty="0"/>
              <a:t>0</a:t>
            </a:r>
            <a:r>
              <a:rPr lang="zh-CN" altLang="en-US" dirty="0"/>
              <a:t>，那么就没必要带上它，直接自立门户，自成一段</a:t>
            </a:r>
            <a:endParaRPr lang="en-US" altLang="zh-CN" dirty="0"/>
          </a:p>
          <a:p>
            <a:r>
              <a:rPr lang="zh-CN" altLang="en-US" dirty="0"/>
              <a:t>如果前一段数结尾的区间最大和大于</a:t>
            </a:r>
            <a:r>
              <a:rPr lang="en-US" altLang="zh-CN" dirty="0"/>
              <a:t>0</a:t>
            </a:r>
            <a:r>
              <a:rPr lang="zh-CN" altLang="en-US" dirty="0"/>
              <a:t>，当前数就可以把前一段的最优区间接上，形成更优区间</a:t>
            </a:r>
            <a:endParaRPr lang="en-US" altLang="zh-CN" dirty="0"/>
          </a:p>
          <a:p>
            <a:r>
              <a:rPr lang="zh-CN" altLang="en-US" dirty="0"/>
              <a:t>这样就可以快速求出以每一个数结尾的最优区间的值，再从中选取最优值就可以了</a:t>
            </a:r>
            <a:endParaRPr lang="en-US" altLang="zh-CN" dirty="0"/>
          </a:p>
          <a:p>
            <a:r>
              <a:rPr lang="zh-CN" altLang="en-US" dirty="0"/>
              <a:t>不过这个题其实也可以从前缀和的角度入手</a:t>
            </a:r>
          </a:p>
        </p:txBody>
      </p:sp>
      <p:sp>
        <p:nvSpPr>
          <p:cNvPr id="4" name="日期占位符 3">
            <a:extLst>
              <a:ext uri="{FF2B5EF4-FFF2-40B4-BE49-F238E27FC236}">
                <a16:creationId xmlns:a16="http://schemas.microsoft.com/office/drawing/2014/main" id="{1EAF5741-AE86-472F-857B-292EE0C81563}"/>
              </a:ext>
            </a:extLst>
          </p:cNvPr>
          <p:cNvSpPr>
            <a:spLocks noGrp="1"/>
          </p:cNvSpPr>
          <p:nvPr>
            <p:ph type="dt" sz="half" idx="10"/>
          </p:nvPr>
        </p:nvSpPr>
        <p:spPr/>
        <p:txBody>
          <a:bodyPr/>
          <a:lstStyle/>
          <a:p>
            <a:pPr rtl="0"/>
            <a:fld id="{1E355DD5-1720-40A4-B380-20F1C19FAD03}" type="datetime1">
              <a:rPr lang="zh-CN" altLang="en-US" smtClean="0"/>
              <a:t>2021/7/19</a:t>
            </a:fld>
            <a:endParaRPr lang="en-US" dirty="0"/>
          </a:p>
        </p:txBody>
      </p:sp>
    </p:spTree>
    <p:extLst>
      <p:ext uri="{BB962C8B-B14F-4D97-AF65-F5344CB8AC3E}">
        <p14:creationId xmlns:p14="http://schemas.microsoft.com/office/powerpoint/2010/main" val="407368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5E375-0B52-4E82-B763-D56F65D1F404}"/>
              </a:ext>
            </a:extLst>
          </p:cNvPr>
          <p:cNvSpPr>
            <a:spLocks noGrp="1"/>
          </p:cNvSpPr>
          <p:nvPr>
            <p:ph type="title"/>
          </p:nvPr>
        </p:nvSpPr>
        <p:spPr/>
        <p:txBody>
          <a:bodyPr/>
          <a:lstStyle/>
          <a:p>
            <a:r>
              <a:rPr lang="zh-CN" altLang="en-US" dirty="0"/>
              <a:t>最大子段和</a:t>
            </a:r>
          </a:p>
        </p:txBody>
      </p:sp>
      <p:sp>
        <p:nvSpPr>
          <p:cNvPr id="3" name="内容占位符 2">
            <a:extLst>
              <a:ext uri="{FF2B5EF4-FFF2-40B4-BE49-F238E27FC236}">
                <a16:creationId xmlns:a16="http://schemas.microsoft.com/office/drawing/2014/main" id="{4E86F5EB-3E67-4BE2-8C3A-651206AE63C0}"/>
              </a:ext>
            </a:extLst>
          </p:cNvPr>
          <p:cNvSpPr>
            <a:spLocks noGrp="1"/>
          </p:cNvSpPr>
          <p:nvPr>
            <p:ph idx="1"/>
          </p:nvPr>
        </p:nvSpPr>
        <p:spPr/>
        <p:txBody>
          <a:bodyPr/>
          <a:lstStyle/>
          <a:p>
            <a:r>
              <a:rPr lang="zh-CN" altLang="en-US" dirty="0"/>
              <a:t>如果一个区间和可以表示为</a:t>
            </a:r>
            <a:r>
              <a:rPr lang="en-US" altLang="zh-CN" dirty="0"/>
              <a:t>s[r]-s[l-1]</a:t>
            </a:r>
            <a:r>
              <a:rPr lang="zh-CN" altLang="en-US" dirty="0"/>
              <a:t>，那么求最大的区间和实际上就是求</a:t>
            </a:r>
            <a:r>
              <a:rPr lang="en-US" altLang="zh-CN" dirty="0"/>
              <a:t>s[r]-s[l-1]</a:t>
            </a:r>
          </a:p>
          <a:p>
            <a:r>
              <a:rPr lang="zh-CN" altLang="en-US" dirty="0"/>
              <a:t>仿照贪心的思路，枚举</a:t>
            </a:r>
            <a:r>
              <a:rPr lang="en-US" altLang="zh-CN" dirty="0"/>
              <a:t>s[r]</a:t>
            </a:r>
            <a:r>
              <a:rPr lang="zh-CN" altLang="en-US" dirty="0"/>
              <a:t>，那么只需求最小的</a:t>
            </a:r>
            <a:r>
              <a:rPr lang="en-US" altLang="zh-CN" dirty="0"/>
              <a:t>s[l-1]</a:t>
            </a:r>
          </a:p>
          <a:p>
            <a:r>
              <a:rPr lang="zh-CN" altLang="en-US" dirty="0"/>
              <a:t>只要从左到右枚举</a:t>
            </a:r>
            <a:r>
              <a:rPr lang="en-US" altLang="zh-CN" dirty="0"/>
              <a:t>s[r]</a:t>
            </a:r>
            <a:r>
              <a:rPr lang="zh-CN" altLang="en-US" dirty="0"/>
              <a:t>，统计一下之前出现过的</a:t>
            </a:r>
            <a:r>
              <a:rPr lang="en-US" altLang="zh-CN" dirty="0"/>
              <a:t>s[</a:t>
            </a:r>
            <a:r>
              <a:rPr lang="en-US" altLang="zh-CN" dirty="0" err="1"/>
              <a:t>i</a:t>
            </a:r>
            <a:r>
              <a:rPr lang="en-US" altLang="zh-CN" dirty="0"/>
              <a:t>]</a:t>
            </a:r>
            <a:r>
              <a:rPr lang="zh-CN" altLang="en-US" dirty="0"/>
              <a:t>的最小值，然后减一下就得到以</a:t>
            </a:r>
            <a:r>
              <a:rPr lang="en-US" altLang="zh-CN" dirty="0"/>
              <a:t>a[r]</a:t>
            </a:r>
            <a:r>
              <a:rPr lang="zh-CN" altLang="en-US" dirty="0"/>
              <a:t>为右端点的最优值</a:t>
            </a:r>
            <a:endParaRPr lang="en-US" altLang="zh-CN" dirty="0"/>
          </a:p>
          <a:p>
            <a:r>
              <a:rPr lang="zh-CN" altLang="en-US" dirty="0"/>
              <a:t>最后从所有右端点的最优值中找出全局最优值就可以了</a:t>
            </a:r>
            <a:endParaRPr lang="en-US" altLang="zh-CN" dirty="0"/>
          </a:p>
          <a:p>
            <a:r>
              <a:rPr lang="zh-CN" altLang="en-US" dirty="0"/>
              <a:t>不过这种写法的细节需要注意一下，不容易写对</a:t>
            </a:r>
          </a:p>
        </p:txBody>
      </p:sp>
      <p:sp>
        <p:nvSpPr>
          <p:cNvPr id="4" name="日期占位符 3">
            <a:extLst>
              <a:ext uri="{FF2B5EF4-FFF2-40B4-BE49-F238E27FC236}">
                <a16:creationId xmlns:a16="http://schemas.microsoft.com/office/drawing/2014/main" id="{C30A08E4-9880-45BD-B4FE-661400B60A93}"/>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84042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7AAF3-8915-49B4-8C5C-6BC49AFCC905}"/>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00F93912-FF13-474A-9E23-5D3155DDCC8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F44B0AF0-CD00-43E2-B678-35C0AE19A8F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FD2FC2BE-F480-4E95-89A1-3407AC13FBA0}"/>
              </a:ext>
            </a:extLst>
          </p:cNvPr>
          <p:cNvPicPr>
            <a:picLocks noChangeAspect="1"/>
          </p:cNvPicPr>
          <p:nvPr/>
        </p:nvPicPr>
        <p:blipFill>
          <a:blip r:embed="rId2"/>
          <a:stretch>
            <a:fillRect/>
          </a:stretch>
        </p:blipFill>
        <p:spPr>
          <a:xfrm>
            <a:off x="3005092" y="418680"/>
            <a:ext cx="7144747" cy="6020640"/>
          </a:xfrm>
          <a:prstGeom prst="rect">
            <a:avLst/>
          </a:prstGeom>
        </p:spPr>
      </p:pic>
    </p:spTree>
    <p:extLst>
      <p:ext uri="{BB962C8B-B14F-4D97-AF65-F5344CB8AC3E}">
        <p14:creationId xmlns:p14="http://schemas.microsoft.com/office/powerpoint/2010/main" val="64348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A71C6-3C7B-489B-A741-B43C23A33913}"/>
              </a:ext>
            </a:extLst>
          </p:cNvPr>
          <p:cNvSpPr>
            <a:spLocks noGrp="1"/>
          </p:cNvSpPr>
          <p:nvPr>
            <p:ph type="title"/>
          </p:nvPr>
        </p:nvSpPr>
        <p:spPr/>
        <p:txBody>
          <a:bodyPr/>
          <a:lstStyle/>
          <a:p>
            <a:r>
              <a:rPr lang="zh-CN" altLang="en-US" dirty="0"/>
              <a:t>快速区间和</a:t>
            </a:r>
          </a:p>
        </p:txBody>
      </p:sp>
      <p:sp>
        <p:nvSpPr>
          <p:cNvPr id="3" name="内容占位符 2">
            <a:extLst>
              <a:ext uri="{FF2B5EF4-FFF2-40B4-BE49-F238E27FC236}">
                <a16:creationId xmlns:a16="http://schemas.microsoft.com/office/drawing/2014/main" id="{76A4861A-7A1B-49F5-B4CD-669AFFE86784}"/>
              </a:ext>
            </a:extLst>
          </p:cNvPr>
          <p:cNvSpPr>
            <a:spLocks noGrp="1"/>
          </p:cNvSpPr>
          <p:nvPr>
            <p:ph idx="1"/>
          </p:nvPr>
        </p:nvSpPr>
        <p:spPr/>
        <p:txBody>
          <a:bodyPr/>
          <a:lstStyle/>
          <a:p>
            <a:r>
              <a:rPr lang="zh-CN" altLang="en-US" dirty="0"/>
              <a:t>快速区间和其实不止局限于做和</a:t>
            </a:r>
            <a:endParaRPr lang="en-US" altLang="zh-CN" dirty="0"/>
          </a:p>
          <a:p>
            <a:r>
              <a:rPr lang="zh-CN" altLang="en-US" dirty="0"/>
              <a:t>只要是能累计的（能把一大堆数放在一起运算，比如加法能减法不能），以及有逆运算的，都可以用前缀和来做快速区间和</a:t>
            </a:r>
            <a:endParaRPr lang="en-US" altLang="zh-CN" dirty="0"/>
          </a:p>
          <a:p>
            <a:r>
              <a:rPr lang="zh-CN" altLang="en-US" dirty="0"/>
              <a:t>最经典的两个应用是区间异或和和区间乘</a:t>
            </a:r>
            <a:endParaRPr lang="en-US" altLang="zh-CN" dirty="0"/>
          </a:p>
          <a:p>
            <a:r>
              <a:rPr lang="zh-CN" altLang="en-US" dirty="0"/>
              <a:t>异或的逆运算还是异或（异或两次等于没异或）</a:t>
            </a:r>
            <a:endParaRPr lang="en-US" altLang="zh-CN" dirty="0"/>
          </a:p>
          <a:p>
            <a:r>
              <a:rPr lang="zh-CN" altLang="en-US" dirty="0"/>
              <a:t>所以可以定义</a:t>
            </a:r>
            <a:r>
              <a:rPr lang="en-US" altLang="zh-CN" dirty="0"/>
              <a:t>s[</a:t>
            </a:r>
            <a:r>
              <a:rPr lang="en-US" altLang="zh-CN" dirty="0" err="1"/>
              <a:t>i</a:t>
            </a:r>
            <a:r>
              <a:rPr lang="en-US" altLang="zh-CN" dirty="0"/>
              <a:t>]=a[1]^a[2]^...^a[</a:t>
            </a:r>
            <a:r>
              <a:rPr lang="en-US" altLang="zh-CN" dirty="0" err="1"/>
              <a:t>i</a:t>
            </a:r>
            <a:r>
              <a:rPr lang="en-US" altLang="zh-CN" dirty="0"/>
              <a:t>]</a:t>
            </a:r>
          </a:p>
          <a:p>
            <a:r>
              <a:rPr lang="zh-CN" altLang="en-US" dirty="0"/>
              <a:t>然后</a:t>
            </a:r>
            <a:r>
              <a:rPr lang="en-US" altLang="zh-CN" dirty="0"/>
              <a:t>a[l]^a[l+1]^...^a[r]=s[r]^s[l-1]</a:t>
            </a:r>
          </a:p>
          <a:p>
            <a:r>
              <a:rPr lang="zh-CN" altLang="en-US" dirty="0"/>
              <a:t>异或前缀和除了定义不一样，用法和求法和异或和都是一样的</a:t>
            </a:r>
          </a:p>
        </p:txBody>
      </p:sp>
      <p:sp>
        <p:nvSpPr>
          <p:cNvPr id="4" name="日期占位符 3">
            <a:extLst>
              <a:ext uri="{FF2B5EF4-FFF2-40B4-BE49-F238E27FC236}">
                <a16:creationId xmlns:a16="http://schemas.microsoft.com/office/drawing/2014/main" id="{35B21349-BB40-48BA-97EF-FE9FDC6394C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74863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2FCF4-419A-4BE1-8587-F43DBE1C4415}"/>
              </a:ext>
            </a:extLst>
          </p:cNvPr>
          <p:cNvSpPr>
            <a:spLocks noGrp="1"/>
          </p:cNvSpPr>
          <p:nvPr>
            <p:ph type="title"/>
          </p:nvPr>
        </p:nvSpPr>
        <p:spPr/>
        <p:txBody>
          <a:bodyPr/>
          <a:lstStyle/>
          <a:p>
            <a:r>
              <a:rPr lang="zh-CN" altLang="en-US" dirty="0"/>
              <a:t>快速区间和</a:t>
            </a:r>
          </a:p>
        </p:txBody>
      </p:sp>
      <p:sp>
        <p:nvSpPr>
          <p:cNvPr id="3" name="内容占位符 2">
            <a:extLst>
              <a:ext uri="{FF2B5EF4-FFF2-40B4-BE49-F238E27FC236}">
                <a16:creationId xmlns:a16="http://schemas.microsoft.com/office/drawing/2014/main" id="{2D87C612-4843-4568-9A45-0B9D6BA858E1}"/>
              </a:ext>
            </a:extLst>
          </p:cNvPr>
          <p:cNvSpPr>
            <a:spLocks noGrp="1"/>
          </p:cNvSpPr>
          <p:nvPr>
            <p:ph idx="1"/>
          </p:nvPr>
        </p:nvSpPr>
        <p:spPr/>
        <p:txBody>
          <a:bodyPr/>
          <a:lstStyle/>
          <a:p>
            <a:r>
              <a:rPr lang="zh-CN" altLang="en-US" dirty="0"/>
              <a:t>此外还有前缀乘</a:t>
            </a:r>
            <a:endParaRPr lang="en-US" altLang="zh-CN" dirty="0"/>
          </a:p>
          <a:p>
            <a:r>
              <a:rPr lang="zh-CN" altLang="en-US" dirty="0"/>
              <a:t>前缀乘和前缀异或和和前缀和也是相似的</a:t>
            </a:r>
            <a:endParaRPr lang="en-US" altLang="zh-CN" dirty="0"/>
          </a:p>
          <a:p>
            <a:r>
              <a:rPr lang="en-US" altLang="zh-CN" dirty="0"/>
              <a:t>s[</a:t>
            </a:r>
            <a:r>
              <a:rPr lang="en-US" altLang="zh-CN" dirty="0" err="1"/>
              <a:t>i</a:t>
            </a:r>
            <a:r>
              <a:rPr lang="en-US" altLang="zh-CN" dirty="0"/>
              <a:t>]=a[1]*a[2]*...*a[</a:t>
            </a:r>
            <a:r>
              <a:rPr lang="en-US" altLang="zh-CN" dirty="0" err="1"/>
              <a:t>i</a:t>
            </a:r>
            <a:r>
              <a:rPr lang="en-US" altLang="zh-CN" dirty="0"/>
              <a:t>]</a:t>
            </a:r>
          </a:p>
          <a:p>
            <a:r>
              <a:rPr lang="en-US" altLang="zh-CN" dirty="0"/>
              <a:t>a[l]*a[l+1]*...*a[r]=s[r]/s[l-1]</a:t>
            </a:r>
          </a:p>
          <a:p>
            <a:r>
              <a:rPr lang="zh-CN" altLang="en-US" dirty="0"/>
              <a:t>前缀乘不常见是因为乘法很容易就爆</a:t>
            </a:r>
            <a:r>
              <a:rPr lang="en-US" altLang="zh-CN" dirty="0"/>
              <a:t>int</a:t>
            </a:r>
            <a:r>
              <a:rPr lang="zh-CN" altLang="en-US" dirty="0"/>
              <a:t>甚至爆</a:t>
            </a:r>
            <a:r>
              <a:rPr lang="en-US" altLang="zh-CN" dirty="0" err="1"/>
              <a:t>longlong</a:t>
            </a:r>
            <a:r>
              <a:rPr lang="zh-CN" altLang="en-US" dirty="0"/>
              <a:t>了，没什么应用场景</a:t>
            </a:r>
            <a:endParaRPr lang="en-US" altLang="zh-CN" dirty="0"/>
          </a:p>
          <a:p>
            <a:r>
              <a:rPr lang="zh-CN" altLang="en-US" dirty="0"/>
              <a:t>但是题目可能会求模意义下的区间乘，也就是</a:t>
            </a:r>
            <a:r>
              <a:rPr lang="en-US" altLang="zh-CN" dirty="0"/>
              <a:t>a[l]*a[l+1]*...*a[r]%m</a:t>
            </a:r>
          </a:p>
          <a:p>
            <a:r>
              <a:rPr lang="zh-CN" altLang="en-US" dirty="0"/>
              <a:t>如果模数</a:t>
            </a:r>
            <a:r>
              <a:rPr lang="en-US" altLang="zh-CN" dirty="0"/>
              <a:t>m</a:t>
            </a:r>
            <a:r>
              <a:rPr lang="zh-CN" altLang="en-US" dirty="0"/>
              <a:t>是质数，那么需要用快速幂求乘法逆元，然后通过乘乘法逆元来做除法</a:t>
            </a:r>
          </a:p>
        </p:txBody>
      </p:sp>
      <p:sp>
        <p:nvSpPr>
          <p:cNvPr id="4" name="日期占位符 3">
            <a:extLst>
              <a:ext uri="{FF2B5EF4-FFF2-40B4-BE49-F238E27FC236}">
                <a16:creationId xmlns:a16="http://schemas.microsoft.com/office/drawing/2014/main" id="{871E2365-1AE1-4EA1-BE4D-1D09FBFB914C}"/>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66711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C2170-834B-4270-99C6-B8BF2041F2C8}"/>
              </a:ext>
            </a:extLst>
          </p:cNvPr>
          <p:cNvSpPr>
            <a:spLocks noGrp="1"/>
          </p:cNvSpPr>
          <p:nvPr>
            <p:ph type="title"/>
          </p:nvPr>
        </p:nvSpPr>
        <p:spPr/>
        <p:txBody>
          <a:bodyPr/>
          <a:lstStyle/>
          <a:p>
            <a:r>
              <a:rPr lang="zh-CN" altLang="en-US" dirty="0"/>
              <a:t>二维区间和</a:t>
            </a:r>
          </a:p>
        </p:txBody>
      </p:sp>
      <p:sp>
        <p:nvSpPr>
          <p:cNvPr id="3" name="内容占位符 2">
            <a:extLst>
              <a:ext uri="{FF2B5EF4-FFF2-40B4-BE49-F238E27FC236}">
                <a16:creationId xmlns:a16="http://schemas.microsoft.com/office/drawing/2014/main" id="{4A01E955-E8A0-4430-8A11-15BDB3012439}"/>
              </a:ext>
            </a:extLst>
          </p:cNvPr>
          <p:cNvSpPr>
            <a:spLocks noGrp="1"/>
          </p:cNvSpPr>
          <p:nvPr>
            <p:ph idx="1"/>
          </p:nvPr>
        </p:nvSpPr>
        <p:spPr/>
        <p:txBody>
          <a:bodyPr/>
          <a:lstStyle/>
          <a:p>
            <a:r>
              <a:rPr lang="zh-CN" altLang="en-US" dirty="0"/>
              <a:t>除了序列上的前缀和之外，其实在二维平面上也可以通过做二维前缀和的方式，来快速求子矩阵的和</a:t>
            </a:r>
            <a:endParaRPr lang="en-US" altLang="zh-CN" dirty="0"/>
          </a:p>
          <a:p>
            <a:r>
              <a:rPr lang="zh-CN" altLang="en-US" dirty="0"/>
              <a:t>仿照一维前缀和的定义，二维前缀和被定义为</a:t>
            </a:r>
            <a:r>
              <a:rPr lang="en-US" altLang="zh-CN" dirty="0"/>
              <a:t>s[n][m]=</a:t>
            </a:r>
            <a:r>
              <a:rPr lang="zh-CN" altLang="en-US" dirty="0"/>
              <a:t>∑</a:t>
            </a:r>
            <a:r>
              <a:rPr lang="en-US" altLang="zh-CN" dirty="0"/>
              <a:t>_{1&lt;=</a:t>
            </a:r>
            <a:r>
              <a:rPr lang="en-US" altLang="zh-CN" dirty="0" err="1"/>
              <a:t>i</a:t>
            </a:r>
            <a:r>
              <a:rPr lang="en-US" altLang="zh-CN" dirty="0"/>
              <a:t>&lt;=n}</a:t>
            </a:r>
            <a:r>
              <a:rPr lang="zh-CN" altLang="en-US" dirty="0"/>
              <a:t>∑</a:t>
            </a:r>
            <a:r>
              <a:rPr lang="en-US" altLang="zh-CN" dirty="0"/>
              <a:t>_{1&lt;=j&lt;=m}a[</a:t>
            </a:r>
            <a:r>
              <a:rPr lang="en-US" altLang="zh-CN" dirty="0" err="1"/>
              <a:t>i</a:t>
            </a:r>
            <a:r>
              <a:rPr lang="en-US" altLang="zh-CN" dirty="0"/>
              <a:t>][j]</a:t>
            </a:r>
          </a:p>
          <a:p>
            <a:r>
              <a:rPr lang="zh-CN" altLang="en-US" dirty="0"/>
              <a:t>同样的，求二维前缀和也可以用递推来加速，不过这里的递推就要麻烦一点</a:t>
            </a:r>
            <a:endParaRPr lang="en-US" altLang="zh-CN" dirty="0"/>
          </a:p>
          <a:p>
            <a:r>
              <a:rPr lang="zh-CN" altLang="en-US" dirty="0"/>
              <a:t>有两种方法，第一种是对每一行求一维前缀和，再得到二维前缀和，这样要用两个数组</a:t>
            </a:r>
            <a:endParaRPr lang="en-US" altLang="zh-CN" dirty="0"/>
          </a:p>
          <a:p>
            <a:r>
              <a:rPr lang="zh-CN" altLang="en-US" dirty="0"/>
              <a:t>另一种方法是使用容斥原理</a:t>
            </a:r>
            <a:endParaRPr lang="en-US" altLang="zh-CN" dirty="0"/>
          </a:p>
          <a:p>
            <a:r>
              <a:rPr lang="en-US" altLang="zh-CN" dirty="0"/>
              <a:t>s[</a:t>
            </a:r>
            <a:r>
              <a:rPr lang="en-US" altLang="zh-CN" dirty="0" err="1"/>
              <a:t>i</a:t>
            </a:r>
            <a:r>
              <a:rPr lang="en-US" altLang="zh-CN" dirty="0"/>
              <a:t>][j]=s[</a:t>
            </a:r>
            <a:r>
              <a:rPr lang="en-US" altLang="zh-CN" dirty="0" err="1"/>
              <a:t>i</a:t>
            </a:r>
            <a:r>
              <a:rPr lang="en-US" altLang="zh-CN" dirty="0"/>
              <a:t>][j-1]+s[i-1][j]-s[i-1][j-1]+a[</a:t>
            </a:r>
            <a:r>
              <a:rPr lang="en-US" altLang="zh-CN" dirty="0" err="1"/>
              <a:t>i</a:t>
            </a:r>
            <a:r>
              <a:rPr lang="en-US" altLang="zh-CN" dirty="0"/>
              <a:t>][j]</a:t>
            </a:r>
          </a:p>
          <a:p>
            <a:r>
              <a:rPr lang="zh-CN" altLang="en-US" dirty="0"/>
              <a:t>这个公式的意义最好结合图来理解</a:t>
            </a:r>
            <a:endParaRPr lang="en-US" altLang="zh-CN" dirty="0"/>
          </a:p>
          <a:p>
            <a:r>
              <a:rPr lang="zh-CN" altLang="en-US" dirty="0"/>
              <a:t>先加左边一大块，再加上边一大块</a:t>
            </a:r>
            <a:endParaRPr lang="en-US" altLang="zh-CN" dirty="0"/>
          </a:p>
          <a:p>
            <a:r>
              <a:rPr lang="zh-CN" altLang="en-US" dirty="0"/>
              <a:t>减去左上角重复的，然后加上右下角一小块</a:t>
            </a:r>
            <a:endParaRPr lang="en-US" altLang="zh-CN" dirty="0"/>
          </a:p>
        </p:txBody>
      </p:sp>
      <p:sp>
        <p:nvSpPr>
          <p:cNvPr id="4" name="日期占位符 3">
            <a:extLst>
              <a:ext uri="{FF2B5EF4-FFF2-40B4-BE49-F238E27FC236}">
                <a16:creationId xmlns:a16="http://schemas.microsoft.com/office/drawing/2014/main" id="{8C69859A-074F-4888-98C3-92986BFABD3D}"/>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3C7A29BD-E964-4364-9A91-7F434163CA7D}"/>
              </a:ext>
            </a:extLst>
          </p:cNvPr>
          <p:cNvPicPr>
            <a:picLocks noChangeAspect="1"/>
          </p:cNvPicPr>
          <p:nvPr/>
        </p:nvPicPr>
        <p:blipFill>
          <a:blip r:embed="rId2"/>
          <a:stretch>
            <a:fillRect/>
          </a:stretch>
        </p:blipFill>
        <p:spPr>
          <a:xfrm>
            <a:off x="5504155" y="3642791"/>
            <a:ext cx="4019046" cy="2758009"/>
          </a:xfrm>
          <a:prstGeom prst="rect">
            <a:avLst/>
          </a:prstGeom>
        </p:spPr>
      </p:pic>
    </p:spTree>
    <p:extLst>
      <p:ext uri="{BB962C8B-B14F-4D97-AF65-F5344CB8AC3E}">
        <p14:creationId xmlns:p14="http://schemas.microsoft.com/office/powerpoint/2010/main" val="3100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9303B-169A-489A-AE7C-A637582E968F}"/>
              </a:ext>
            </a:extLst>
          </p:cNvPr>
          <p:cNvSpPr>
            <a:spLocks noGrp="1"/>
          </p:cNvSpPr>
          <p:nvPr>
            <p:ph type="title"/>
          </p:nvPr>
        </p:nvSpPr>
        <p:spPr/>
        <p:txBody>
          <a:bodyPr/>
          <a:lstStyle/>
          <a:p>
            <a:r>
              <a:rPr lang="zh-CN" altLang="en-US" dirty="0"/>
              <a:t>二维区间和</a:t>
            </a:r>
          </a:p>
        </p:txBody>
      </p:sp>
      <p:sp>
        <p:nvSpPr>
          <p:cNvPr id="3" name="内容占位符 2">
            <a:extLst>
              <a:ext uri="{FF2B5EF4-FFF2-40B4-BE49-F238E27FC236}">
                <a16:creationId xmlns:a16="http://schemas.microsoft.com/office/drawing/2014/main" id="{52C8FFBE-ED8B-43CF-A90F-D46DF94802FE}"/>
              </a:ext>
            </a:extLst>
          </p:cNvPr>
          <p:cNvSpPr>
            <a:spLocks noGrp="1"/>
          </p:cNvSpPr>
          <p:nvPr>
            <p:ph idx="1"/>
          </p:nvPr>
        </p:nvSpPr>
        <p:spPr/>
        <p:txBody>
          <a:bodyPr/>
          <a:lstStyle/>
          <a:p>
            <a:r>
              <a:rPr lang="zh-CN" altLang="en-US" dirty="0"/>
              <a:t>通过二维前缀和求二维区间和同样要用容斥</a:t>
            </a:r>
            <a:endParaRPr lang="en-US" altLang="zh-CN" dirty="0"/>
          </a:p>
          <a:p>
            <a:r>
              <a:rPr lang="zh-CN" altLang="en-US" dirty="0"/>
              <a:t>左上角为</a:t>
            </a:r>
            <a:r>
              <a:rPr lang="en-US" altLang="zh-CN" dirty="0"/>
              <a:t>(x1,y1)</a:t>
            </a:r>
            <a:r>
              <a:rPr lang="zh-CN" altLang="en-US" dirty="0"/>
              <a:t>，右下角为</a:t>
            </a:r>
            <a:r>
              <a:rPr lang="en-US" altLang="zh-CN" dirty="0"/>
              <a:t>(x2,y2)</a:t>
            </a:r>
            <a:r>
              <a:rPr lang="zh-CN" altLang="en-US" dirty="0"/>
              <a:t>的矩形的计算公式是</a:t>
            </a:r>
            <a:endParaRPr lang="en-US" altLang="zh-CN" dirty="0"/>
          </a:p>
          <a:p>
            <a:r>
              <a:rPr lang="en-US" altLang="zh-CN" dirty="0"/>
              <a:t>s[x2][y2]-s[x1-1][y2]-s[x2][y1-1]+s[x1-1][y1-1]</a:t>
            </a:r>
          </a:p>
          <a:p>
            <a:r>
              <a:rPr lang="zh-CN" altLang="en-US" dirty="0"/>
              <a:t>同样是结合图片比较好理解</a:t>
            </a:r>
            <a:endParaRPr lang="en-US" altLang="zh-CN" dirty="0"/>
          </a:p>
          <a:p>
            <a:r>
              <a:rPr lang="zh-CN" altLang="en-US" dirty="0"/>
              <a:t>求二维前缀和和二维区间和的公式都比较复杂</a:t>
            </a:r>
            <a:endParaRPr lang="en-US" altLang="zh-CN" dirty="0"/>
          </a:p>
          <a:p>
            <a:r>
              <a:rPr lang="zh-CN" altLang="en-US" dirty="0"/>
              <a:t>写的时候注意检查各个下标，很容易写错</a:t>
            </a:r>
          </a:p>
        </p:txBody>
      </p:sp>
      <p:sp>
        <p:nvSpPr>
          <p:cNvPr id="4" name="日期占位符 3">
            <a:extLst>
              <a:ext uri="{FF2B5EF4-FFF2-40B4-BE49-F238E27FC236}">
                <a16:creationId xmlns:a16="http://schemas.microsoft.com/office/drawing/2014/main" id="{7989F19D-2B07-4973-915B-B175BA12935B}"/>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45319A25-3B44-412D-A9A4-18D9D97FCFA4}"/>
              </a:ext>
            </a:extLst>
          </p:cNvPr>
          <p:cNvPicPr>
            <a:picLocks noChangeAspect="1"/>
          </p:cNvPicPr>
          <p:nvPr/>
        </p:nvPicPr>
        <p:blipFill>
          <a:blip r:embed="rId2"/>
          <a:stretch>
            <a:fillRect/>
          </a:stretch>
        </p:blipFill>
        <p:spPr>
          <a:xfrm>
            <a:off x="6082666" y="2986112"/>
            <a:ext cx="5042534" cy="3229294"/>
          </a:xfrm>
          <a:prstGeom prst="rect">
            <a:avLst/>
          </a:prstGeom>
        </p:spPr>
      </p:pic>
    </p:spTree>
    <p:extLst>
      <p:ext uri="{BB962C8B-B14F-4D97-AF65-F5344CB8AC3E}">
        <p14:creationId xmlns:p14="http://schemas.microsoft.com/office/powerpoint/2010/main" val="356434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B23B8-27D7-4C7C-846F-7FC70DEDE5B5}"/>
              </a:ext>
            </a:extLst>
          </p:cNvPr>
          <p:cNvSpPr>
            <a:spLocks noGrp="1"/>
          </p:cNvSpPr>
          <p:nvPr>
            <p:ph type="title"/>
          </p:nvPr>
        </p:nvSpPr>
        <p:spPr/>
        <p:txBody>
          <a:bodyPr/>
          <a:lstStyle/>
          <a:p>
            <a:r>
              <a:rPr lang="zh-CN" altLang="en-US" dirty="0"/>
              <a:t>洛谷</a:t>
            </a:r>
            <a:r>
              <a:rPr lang="en-US" altLang="zh-CN" dirty="0"/>
              <a:t>1719 – </a:t>
            </a:r>
            <a:r>
              <a:rPr lang="zh-CN" altLang="en-US" dirty="0"/>
              <a:t>最大加权矩形</a:t>
            </a:r>
          </a:p>
        </p:txBody>
      </p:sp>
      <p:sp>
        <p:nvSpPr>
          <p:cNvPr id="3" name="内容占位符 2">
            <a:extLst>
              <a:ext uri="{FF2B5EF4-FFF2-40B4-BE49-F238E27FC236}">
                <a16:creationId xmlns:a16="http://schemas.microsoft.com/office/drawing/2014/main" id="{358AA54C-E9D1-49DC-A513-5F7568097E25}"/>
              </a:ext>
            </a:extLst>
          </p:cNvPr>
          <p:cNvSpPr>
            <a:spLocks noGrp="1"/>
          </p:cNvSpPr>
          <p:nvPr>
            <p:ph idx="1"/>
          </p:nvPr>
        </p:nvSpPr>
        <p:spPr/>
        <p:txBody>
          <a:bodyPr/>
          <a:lstStyle/>
          <a:p>
            <a:r>
              <a:rPr lang="zh-CN" altLang="en-US" dirty="0"/>
              <a:t>给你一个</a:t>
            </a:r>
            <a:r>
              <a:rPr lang="en-US" altLang="zh-CN" dirty="0"/>
              <a:t>n*n</a:t>
            </a:r>
            <a:r>
              <a:rPr lang="zh-CN" altLang="en-US" dirty="0"/>
              <a:t>的矩阵，问你其中最大的子矩阵的和为多少</a:t>
            </a:r>
            <a:endParaRPr lang="en-US" altLang="zh-CN" dirty="0"/>
          </a:p>
          <a:p>
            <a:r>
              <a:rPr lang="en-US" altLang="zh-CN" dirty="0"/>
              <a:t>n&lt;=120</a:t>
            </a:r>
            <a:endParaRPr lang="zh-CN" altLang="en-US" dirty="0"/>
          </a:p>
        </p:txBody>
      </p:sp>
      <p:sp>
        <p:nvSpPr>
          <p:cNvPr id="4" name="日期占位符 3">
            <a:extLst>
              <a:ext uri="{FF2B5EF4-FFF2-40B4-BE49-F238E27FC236}">
                <a16:creationId xmlns:a16="http://schemas.microsoft.com/office/drawing/2014/main" id="{DE383A8B-80FE-4262-BFEB-76BA3B0A48F0}"/>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07604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97C0C-998A-415E-9DF6-DF94AE3C7EB7}"/>
              </a:ext>
            </a:extLst>
          </p:cNvPr>
          <p:cNvSpPr>
            <a:spLocks noGrp="1"/>
          </p:cNvSpPr>
          <p:nvPr>
            <p:ph type="title"/>
          </p:nvPr>
        </p:nvSpPr>
        <p:spPr/>
        <p:txBody>
          <a:bodyPr/>
          <a:lstStyle/>
          <a:p>
            <a:r>
              <a:rPr lang="zh-CN" altLang="en-US" dirty="0"/>
              <a:t>最大加权矩阵</a:t>
            </a:r>
          </a:p>
        </p:txBody>
      </p:sp>
      <p:sp>
        <p:nvSpPr>
          <p:cNvPr id="3" name="内容占位符 2">
            <a:extLst>
              <a:ext uri="{FF2B5EF4-FFF2-40B4-BE49-F238E27FC236}">
                <a16:creationId xmlns:a16="http://schemas.microsoft.com/office/drawing/2014/main" id="{D85DAC5A-680A-4CDF-846A-37206E8BC146}"/>
              </a:ext>
            </a:extLst>
          </p:cNvPr>
          <p:cNvSpPr>
            <a:spLocks noGrp="1"/>
          </p:cNvSpPr>
          <p:nvPr>
            <p:ph idx="1"/>
          </p:nvPr>
        </p:nvSpPr>
        <p:spPr/>
        <p:txBody>
          <a:bodyPr/>
          <a:lstStyle/>
          <a:p>
            <a:r>
              <a:rPr lang="en-US" altLang="zh-CN" dirty="0"/>
              <a:t>n</a:t>
            </a:r>
            <a:r>
              <a:rPr lang="zh-CN" altLang="en-US" dirty="0"/>
              <a:t>挺小的，可以尝试一下枚举矩阵的左上角，再枚举矩阵的右上角，再求矩阵和</a:t>
            </a:r>
            <a:endParaRPr lang="en-US" altLang="zh-CN" dirty="0"/>
          </a:p>
          <a:p>
            <a:r>
              <a:rPr lang="zh-CN" altLang="en-US" dirty="0"/>
              <a:t>如果直接朴素求矩阵和，时间复杂度是</a:t>
            </a:r>
            <a:r>
              <a:rPr lang="en-US" altLang="zh-CN" dirty="0"/>
              <a:t>O(N^6)</a:t>
            </a:r>
            <a:r>
              <a:rPr lang="zh-CN" altLang="en-US" dirty="0"/>
              <a:t>的，</a:t>
            </a:r>
            <a:r>
              <a:rPr lang="en-US" altLang="zh-CN" dirty="0"/>
              <a:t>120</a:t>
            </a:r>
            <a:r>
              <a:rPr lang="zh-CN" altLang="en-US" dirty="0"/>
              <a:t>是跑不过了</a:t>
            </a:r>
            <a:endParaRPr lang="en-US" altLang="zh-CN" dirty="0"/>
          </a:p>
          <a:p>
            <a:r>
              <a:rPr lang="zh-CN" altLang="en-US" dirty="0"/>
              <a:t>但是如果用二维前缀和加速求矩阵和的过程，就可以优化到</a:t>
            </a:r>
            <a:r>
              <a:rPr lang="en-US" altLang="zh-CN" dirty="0"/>
              <a:t>O(N^4)</a:t>
            </a:r>
            <a:r>
              <a:rPr lang="zh-CN" altLang="en-US" dirty="0"/>
              <a:t>，</a:t>
            </a:r>
            <a:r>
              <a:rPr lang="en-US" altLang="zh-CN" dirty="0"/>
              <a:t>120</a:t>
            </a:r>
            <a:r>
              <a:rPr lang="zh-CN" altLang="en-US" dirty="0"/>
              <a:t>就能跑过了</a:t>
            </a:r>
          </a:p>
        </p:txBody>
      </p:sp>
      <p:sp>
        <p:nvSpPr>
          <p:cNvPr id="4" name="日期占位符 3">
            <a:extLst>
              <a:ext uri="{FF2B5EF4-FFF2-40B4-BE49-F238E27FC236}">
                <a16:creationId xmlns:a16="http://schemas.microsoft.com/office/drawing/2014/main" id="{7771EB49-3DAC-4355-B87B-3127C1F47C15}"/>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50536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734EF-A8B4-48D4-9C65-ED3682F6E2D1}"/>
              </a:ext>
            </a:extLst>
          </p:cNvPr>
          <p:cNvSpPr>
            <a:spLocks noGrp="1"/>
          </p:cNvSpPr>
          <p:nvPr>
            <p:ph type="title"/>
          </p:nvPr>
        </p:nvSpPr>
        <p:spPr/>
        <p:txBody>
          <a:bodyPr/>
          <a:lstStyle/>
          <a:p>
            <a:r>
              <a:rPr lang="zh-CN" altLang="en-US" dirty="0"/>
              <a:t>今个我们讲这些</a:t>
            </a:r>
          </a:p>
        </p:txBody>
      </p:sp>
      <p:sp>
        <p:nvSpPr>
          <p:cNvPr id="3" name="内容占位符 2">
            <a:extLst>
              <a:ext uri="{FF2B5EF4-FFF2-40B4-BE49-F238E27FC236}">
                <a16:creationId xmlns:a16="http://schemas.microsoft.com/office/drawing/2014/main" id="{976EC8CD-D52B-488F-AC66-70D26C24935C}"/>
              </a:ext>
            </a:extLst>
          </p:cNvPr>
          <p:cNvSpPr>
            <a:spLocks noGrp="1"/>
          </p:cNvSpPr>
          <p:nvPr>
            <p:ph idx="1"/>
          </p:nvPr>
        </p:nvSpPr>
        <p:spPr/>
        <p:txBody>
          <a:bodyPr/>
          <a:lstStyle/>
          <a:p>
            <a:r>
              <a:rPr lang="zh-CN" altLang="en-US" dirty="0"/>
              <a:t>差分和前缀和</a:t>
            </a:r>
            <a:endParaRPr lang="en-US" altLang="zh-CN" dirty="0"/>
          </a:p>
          <a:p>
            <a:r>
              <a:rPr lang="zh-CN" altLang="en-US" dirty="0"/>
              <a:t>离散化</a:t>
            </a:r>
            <a:endParaRPr lang="en-US" altLang="zh-CN" dirty="0"/>
          </a:p>
          <a:p>
            <a:r>
              <a:rPr lang="zh-CN" altLang="en-US" dirty="0"/>
              <a:t>双指针</a:t>
            </a:r>
            <a:endParaRPr lang="en-US" altLang="zh-CN" dirty="0"/>
          </a:p>
          <a:p>
            <a:r>
              <a:rPr lang="zh-CN" altLang="en-US" dirty="0"/>
              <a:t>单调队列</a:t>
            </a:r>
            <a:endParaRPr lang="en-US" altLang="zh-CN" dirty="0"/>
          </a:p>
          <a:p>
            <a:r>
              <a:rPr lang="zh-CN" altLang="en-US" dirty="0"/>
              <a:t>这些都是常见的线性转化问题的方式，虽然比较杂，但是还是放一起讲比较合适</a:t>
            </a:r>
            <a:endParaRPr lang="en-US" altLang="zh-CN" dirty="0"/>
          </a:p>
          <a:p>
            <a:r>
              <a:rPr lang="zh-CN" altLang="en-US" dirty="0"/>
              <a:t>而且这些方式一般都是用于解决数列（序列）上的问题的，例如</a:t>
            </a:r>
            <a:r>
              <a:rPr lang="en-US" altLang="zh-CN" dirty="0"/>
              <a:t>a1,a2,...,an</a:t>
            </a:r>
            <a:r>
              <a:rPr lang="zh-CN" altLang="en-US" dirty="0"/>
              <a:t>这样一个序列</a:t>
            </a:r>
            <a:endParaRPr lang="en-US" altLang="zh-CN" dirty="0"/>
          </a:p>
          <a:p>
            <a:r>
              <a:rPr lang="zh-CN" altLang="en-US" dirty="0"/>
              <a:t>我们一般默认序列名字为</a:t>
            </a:r>
            <a:r>
              <a:rPr lang="en-US" altLang="zh-CN" dirty="0"/>
              <a:t>a</a:t>
            </a:r>
            <a:r>
              <a:rPr lang="zh-CN" altLang="en-US" dirty="0"/>
              <a:t>，序列长度为</a:t>
            </a:r>
            <a:r>
              <a:rPr lang="en-US" altLang="zh-CN" dirty="0"/>
              <a:t>n</a:t>
            </a:r>
            <a:r>
              <a:rPr lang="zh-CN" altLang="en-US" dirty="0"/>
              <a:t>，</a:t>
            </a:r>
            <a:r>
              <a:rPr lang="en-US" altLang="zh-CN" dirty="0"/>
              <a:t>ai</a:t>
            </a:r>
            <a:r>
              <a:rPr lang="zh-CN" altLang="en-US" dirty="0"/>
              <a:t>表示序列中的一个元素，后面就不额外强调了</a:t>
            </a:r>
            <a:endParaRPr lang="en-US" altLang="zh-CN" dirty="0"/>
          </a:p>
        </p:txBody>
      </p:sp>
      <p:sp>
        <p:nvSpPr>
          <p:cNvPr id="4" name="日期占位符 3">
            <a:extLst>
              <a:ext uri="{FF2B5EF4-FFF2-40B4-BE49-F238E27FC236}">
                <a16:creationId xmlns:a16="http://schemas.microsoft.com/office/drawing/2014/main" id="{F5AFC290-3663-4DDA-9DB9-400EA1E7DADE}"/>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E39EEE7C-88F8-41EE-B3A8-3F3A0AF90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299" y="3429000"/>
            <a:ext cx="600075" cy="476250"/>
          </a:xfrm>
          <a:prstGeom prst="rect">
            <a:avLst/>
          </a:prstGeom>
        </p:spPr>
      </p:pic>
    </p:spTree>
    <p:extLst>
      <p:ext uri="{BB962C8B-B14F-4D97-AF65-F5344CB8AC3E}">
        <p14:creationId xmlns:p14="http://schemas.microsoft.com/office/powerpoint/2010/main" val="386565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6895B-305C-48F2-A9DA-E5A762B1EAAB}"/>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7AAE6624-2756-40F3-B11C-AE5AA8524823}"/>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D36CE437-7125-4EA1-AD67-B55130EF83A4}"/>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C4E24B2A-6B92-46DB-BF33-DD72A9A38064}"/>
              </a:ext>
            </a:extLst>
          </p:cNvPr>
          <p:cNvPicPr>
            <a:picLocks noChangeAspect="1"/>
          </p:cNvPicPr>
          <p:nvPr/>
        </p:nvPicPr>
        <p:blipFill>
          <a:blip r:embed="rId2"/>
          <a:stretch>
            <a:fillRect/>
          </a:stretch>
        </p:blipFill>
        <p:spPr>
          <a:xfrm>
            <a:off x="2380992" y="1528396"/>
            <a:ext cx="8744208" cy="4365142"/>
          </a:xfrm>
          <a:prstGeom prst="rect">
            <a:avLst/>
          </a:prstGeom>
        </p:spPr>
      </p:pic>
    </p:spTree>
    <p:extLst>
      <p:ext uri="{BB962C8B-B14F-4D97-AF65-F5344CB8AC3E}">
        <p14:creationId xmlns:p14="http://schemas.microsoft.com/office/powerpoint/2010/main" val="1833789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0319F-F482-41CD-9FB0-8768E5C2C7E8}"/>
              </a:ext>
            </a:extLst>
          </p:cNvPr>
          <p:cNvSpPr>
            <a:spLocks noGrp="1"/>
          </p:cNvSpPr>
          <p:nvPr>
            <p:ph type="title"/>
          </p:nvPr>
        </p:nvSpPr>
        <p:spPr/>
        <p:txBody>
          <a:bodyPr/>
          <a:lstStyle/>
          <a:p>
            <a:r>
              <a:rPr lang="zh-CN" altLang="en-US" dirty="0"/>
              <a:t>树上前缀和</a:t>
            </a:r>
          </a:p>
        </p:txBody>
      </p:sp>
      <p:sp>
        <p:nvSpPr>
          <p:cNvPr id="3" name="内容占位符 2">
            <a:extLst>
              <a:ext uri="{FF2B5EF4-FFF2-40B4-BE49-F238E27FC236}">
                <a16:creationId xmlns:a16="http://schemas.microsoft.com/office/drawing/2014/main" id="{9F5FA32C-FF50-41E8-B3EA-6CBF752AEEF4}"/>
              </a:ext>
            </a:extLst>
          </p:cNvPr>
          <p:cNvSpPr>
            <a:spLocks noGrp="1"/>
          </p:cNvSpPr>
          <p:nvPr>
            <p:ph idx="1"/>
          </p:nvPr>
        </p:nvSpPr>
        <p:spPr/>
        <p:txBody>
          <a:bodyPr/>
          <a:lstStyle/>
          <a:p>
            <a:r>
              <a:rPr lang="zh-CN" altLang="en-US" dirty="0"/>
              <a:t>不只是序列和矩阵能做前缀和，树也是能做前缀和的</a:t>
            </a:r>
            <a:endParaRPr lang="en-US" altLang="zh-CN" dirty="0"/>
          </a:p>
          <a:p>
            <a:r>
              <a:rPr lang="zh-CN" altLang="en-US" dirty="0"/>
              <a:t>树上点前缀和做的是某个节点到根节点的一条路径上，经过的所有节点的值的和</a:t>
            </a:r>
            <a:endParaRPr lang="en-US" altLang="zh-CN" dirty="0"/>
          </a:p>
          <a:p>
            <a:r>
              <a:rPr lang="zh-CN" altLang="en-US" dirty="0"/>
              <a:t>如果一个节点减去它的祖先的父亲的前缀和，就得到这个点到祖先的链的前缀和</a:t>
            </a:r>
            <a:endParaRPr lang="en-US" altLang="zh-CN" dirty="0"/>
          </a:p>
          <a:p>
            <a:r>
              <a:rPr lang="zh-CN" altLang="en-US" dirty="0"/>
              <a:t>如果一个两个点的前缀和加起来，减去</a:t>
            </a:r>
            <a:r>
              <a:rPr lang="en-US" altLang="zh-CN" dirty="0" err="1"/>
              <a:t>lca</a:t>
            </a:r>
            <a:r>
              <a:rPr lang="zh-CN" altLang="en-US" dirty="0"/>
              <a:t>的前缀和，再减去</a:t>
            </a:r>
            <a:r>
              <a:rPr lang="en-US" altLang="zh-CN" dirty="0" err="1"/>
              <a:t>lca</a:t>
            </a:r>
            <a:r>
              <a:rPr lang="zh-CN" altLang="en-US" dirty="0"/>
              <a:t>父亲的前缀和，就得到两个点之间路径的前缀和</a:t>
            </a:r>
            <a:endParaRPr lang="en-US" altLang="zh-CN" dirty="0"/>
          </a:p>
          <a:p>
            <a:r>
              <a:rPr lang="zh-CN" altLang="en-US" dirty="0"/>
              <a:t>这里要注意一下，树上的路径和序列还不太一样的，要先减</a:t>
            </a:r>
            <a:r>
              <a:rPr lang="en-US" altLang="zh-CN" dirty="0" err="1"/>
              <a:t>lca</a:t>
            </a:r>
            <a:r>
              <a:rPr lang="zh-CN" altLang="en-US" dirty="0"/>
              <a:t>，再减</a:t>
            </a:r>
            <a:r>
              <a:rPr lang="en-US" altLang="zh-CN" dirty="0" err="1"/>
              <a:t>lca</a:t>
            </a:r>
            <a:r>
              <a:rPr lang="zh-CN" altLang="en-US" dirty="0"/>
              <a:t>的父亲</a:t>
            </a:r>
            <a:endParaRPr lang="en-US" altLang="zh-CN" dirty="0"/>
          </a:p>
          <a:p>
            <a:r>
              <a:rPr lang="zh-CN" altLang="en-US" dirty="0"/>
              <a:t>原理也是容斥原理，把重复计算的减掉，有兴趣的同学可以自己证明</a:t>
            </a:r>
            <a:endParaRPr lang="en-US" altLang="zh-CN" dirty="0"/>
          </a:p>
          <a:p>
            <a:r>
              <a:rPr lang="zh-CN" altLang="en-US" dirty="0"/>
              <a:t>此外还要注意，如果是边权而不是点权，那么就应该减去两次</a:t>
            </a:r>
            <a:r>
              <a:rPr lang="en-US" altLang="zh-CN" dirty="0" err="1"/>
              <a:t>lca</a:t>
            </a:r>
            <a:r>
              <a:rPr lang="zh-CN" altLang="en-US" dirty="0"/>
              <a:t>，这个也比较好理解，不详细说了</a:t>
            </a:r>
            <a:endParaRPr lang="en-US" altLang="zh-CN" dirty="0"/>
          </a:p>
        </p:txBody>
      </p:sp>
      <p:sp>
        <p:nvSpPr>
          <p:cNvPr id="4" name="日期占位符 3">
            <a:extLst>
              <a:ext uri="{FF2B5EF4-FFF2-40B4-BE49-F238E27FC236}">
                <a16:creationId xmlns:a16="http://schemas.microsoft.com/office/drawing/2014/main" id="{42CD2B52-470F-4E7A-A93D-7318C7F1CA3F}"/>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6F97E75B-8BBC-4865-8448-1D8593DC5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910" y="1785620"/>
            <a:ext cx="635000" cy="635000"/>
          </a:xfrm>
          <a:prstGeom prst="rect">
            <a:avLst/>
          </a:prstGeom>
        </p:spPr>
      </p:pic>
    </p:spTree>
    <p:extLst>
      <p:ext uri="{BB962C8B-B14F-4D97-AF65-F5344CB8AC3E}">
        <p14:creationId xmlns:p14="http://schemas.microsoft.com/office/powerpoint/2010/main" val="69161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1B5AC-5C0C-437D-A9DD-96D45155A650}"/>
              </a:ext>
            </a:extLst>
          </p:cNvPr>
          <p:cNvSpPr>
            <a:spLocks noGrp="1"/>
          </p:cNvSpPr>
          <p:nvPr>
            <p:ph type="title"/>
          </p:nvPr>
        </p:nvSpPr>
        <p:spPr/>
        <p:txBody>
          <a:bodyPr/>
          <a:lstStyle/>
          <a:p>
            <a:r>
              <a:rPr lang="zh-CN" altLang="en-US" dirty="0"/>
              <a:t>洛谷</a:t>
            </a:r>
            <a:r>
              <a:rPr lang="en-US" altLang="zh-CN" dirty="0"/>
              <a:t>2420 – </a:t>
            </a:r>
            <a:r>
              <a:rPr lang="zh-CN" altLang="en-US" dirty="0"/>
              <a:t>让我们异或吧</a:t>
            </a:r>
          </a:p>
        </p:txBody>
      </p:sp>
      <p:sp>
        <p:nvSpPr>
          <p:cNvPr id="3" name="内容占位符 2">
            <a:extLst>
              <a:ext uri="{FF2B5EF4-FFF2-40B4-BE49-F238E27FC236}">
                <a16:creationId xmlns:a16="http://schemas.microsoft.com/office/drawing/2014/main" id="{BA37FEAB-0DA0-457A-8E92-503FDEE5BC2A}"/>
              </a:ext>
            </a:extLst>
          </p:cNvPr>
          <p:cNvSpPr>
            <a:spLocks noGrp="1"/>
          </p:cNvSpPr>
          <p:nvPr>
            <p:ph idx="1"/>
          </p:nvPr>
        </p:nvSpPr>
        <p:spPr/>
        <p:txBody>
          <a:bodyPr/>
          <a:lstStyle/>
          <a:p>
            <a:r>
              <a:rPr lang="zh-CN" altLang="en-US" dirty="0"/>
              <a:t>给你一个树，树上有</a:t>
            </a:r>
            <a:r>
              <a:rPr lang="en-US" altLang="zh-CN" dirty="0"/>
              <a:t>n</a:t>
            </a:r>
            <a:r>
              <a:rPr lang="zh-CN" altLang="en-US" dirty="0"/>
              <a:t>个节点，每条边有一个权值，给任意两个点，问两点之间路径的边权异或和是多少</a:t>
            </a:r>
            <a:endParaRPr lang="en-US" altLang="zh-CN" dirty="0"/>
          </a:p>
          <a:p>
            <a:r>
              <a:rPr lang="en-US" altLang="zh-CN" dirty="0"/>
              <a:t>n&lt;=1e5</a:t>
            </a:r>
          </a:p>
        </p:txBody>
      </p:sp>
      <p:sp>
        <p:nvSpPr>
          <p:cNvPr id="4" name="日期占位符 3">
            <a:extLst>
              <a:ext uri="{FF2B5EF4-FFF2-40B4-BE49-F238E27FC236}">
                <a16:creationId xmlns:a16="http://schemas.microsoft.com/office/drawing/2014/main" id="{C74DBC4D-4929-4ECD-A805-AB368FFE5C9F}"/>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913769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85E4C-CB18-41AE-BD01-CF0177EC5E17}"/>
              </a:ext>
            </a:extLst>
          </p:cNvPr>
          <p:cNvSpPr>
            <a:spLocks noGrp="1"/>
          </p:cNvSpPr>
          <p:nvPr>
            <p:ph type="title"/>
          </p:nvPr>
        </p:nvSpPr>
        <p:spPr/>
        <p:txBody>
          <a:bodyPr/>
          <a:lstStyle/>
          <a:p>
            <a:r>
              <a:rPr lang="zh-CN" altLang="en-US" dirty="0"/>
              <a:t>让我们异或吧</a:t>
            </a:r>
          </a:p>
        </p:txBody>
      </p:sp>
      <p:sp>
        <p:nvSpPr>
          <p:cNvPr id="3" name="内容占位符 2">
            <a:extLst>
              <a:ext uri="{FF2B5EF4-FFF2-40B4-BE49-F238E27FC236}">
                <a16:creationId xmlns:a16="http://schemas.microsoft.com/office/drawing/2014/main" id="{D1C2EA59-DE74-4A0F-8B8E-B133B2359F19}"/>
              </a:ext>
            </a:extLst>
          </p:cNvPr>
          <p:cNvSpPr>
            <a:spLocks noGrp="1"/>
          </p:cNvSpPr>
          <p:nvPr>
            <p:ph idx="1"/>
          </p:nvPr>
        </p:nvSpPr>
        <p:spPr/>
        <p:txBody>
          <a:bodyPr/>
          <a:lstStyle/>
          <a:p>
            <a:r>
              <a:rPr lang="zh-CN" altLang="en-US" dirty="0"/>
              <a:t>有同学说</a:t>
            </a:r>
            <a:endParaRPr lang="en-US" altLang="zh-CN" dirty="0"/>
          </a:p>
          <a:p>
            <a:r>
              <a:rPr lang="zh-CN" altLang="en-US" dirty="0"/>
              <a:t>这题简单，求出树上异或前缀和，每次询问找出</a:t>
            </a:r>
            <a:r>
              <a:rPr lang="en-US" altLang="zh-CN" dirty="0" err="1"/>
              <a:t>lca</a:t>
            </a:r>
            <a:r>
              <a:rPr lang="zh-CN" altLang="en-US" dirty="0"/>
              <a:t>就行了</a:t>
            </a:r>
            <a:endParaRPr lang="en-US" altLang="zh-CN" dirty="0"/>
          </a:p>
          <a:p>
            <a:r>
              <a:rPr lang="en-US" altLang="zh-CN" dirty="0"/>
              <a:t>but</a:t>
            </a:r>
            <a:r>
              <a:rPr lang="zh-CN" altLang="en-US" dirty="0"/>
              <a:t>，实际上根本不用求</a:t>
            </a:r>
            <a:r>
              <a:rPr lang="en-US" altLang="zh-CN" dirty="0" err="1"/>
              <a:t>lca</a:t>
            </a:r>
            <a:r>
              <a:rPr lang="zh-CN" altLang="en-US" dirty="0"/>
              <a:t>想过么</a:t>
            </a:r>
            <a:endParaRPr lang="en-US" altLang="zh-CN" dirty="0"/>
          </a:p>
          <a:p>
            <a:r>
              <a:rPr lang="zh-CN" altLang="en-US" dirty="0"/>
              <a:t>直接把两个点的树上异或前缀和异或起来就</a:t>
            </a:r>
            <a:r>
              <a:rPr lang="en-US" altLang="zh-CN" dirty="0"/>
              <a:t>vans</a:t>
            </a:r>
            <a:r>
              <a:rPr lang="zh-CN" altLang="en-US" dirty="0"/>
              <a:t>了</a:t>
            </a:r>
            <a:endParaRPr lang="en-US" altLang="zh-CN" dirty="0"/>
          </a:p>
          <a:p>
            <a:r>
              <a:rPr lang="zh-CN" altLang="en-US" dirty="0"/>
              <a:t>因为边权情况下，路径和</a:t>
            </a:r>
            <a:r>
              <a:rPr lang="en-US" altLang="zh-CN" dirty="0"/>
              <a:t>=s[x]+s[y]-2s[</a:t>
            </a:r>
            <a:r>
              <a:rPr lang="en-US" altLang="zh-CN" dirty="0" err="1"/>
              <a:t>lca</a:t>
            </a:r>
            <a:r>
              <a:rPr lang="en-US" altLang="zh-CN" dirty="0"/>
              <a:t>]</a:t>
            </a:r>
            <a:r>
              <a:rPr lang="zh-CN" altLang="en-US" dirty="0"/>
              <a:t>，而异或两次</a:t>
            </a:r>
            <a:r>
              <a:rPr lang="en-US" altLang="zh-CN" dirty="0" err="1"/>
              <a:t>lca</a:t>
            </a:r>
            <a:r>
              <a:rPr lang="zh-CN" altLang="en-US" dirty="0"/>
              <a:t>的前缀和就等于没异或</a:t>
            </a:r>
            <a:endParaRPr lang="en-US" altLang="zh-CN" dirty="0"/>
          </a:p>
          <a:p>
            <a:r>
              <a:rPr lang="zh-CN" altLang="en-US" dirty="0"/>
              <a:t>所以直接异或两个点的前缀和，就相当于去重了</a:t>
            </a:r>
          </a:p>
        </p:txBody>
      </p:sp>
      <p:sp>
        <p:nvSpPr>
          <p:cNvPr id="4" name="日期占位符 3">
            <a:extLst>
              <a:ext uri="{FF2B5EF4-FFF2-40B4-BE49-F238E27FC236}">
                <a16:creationId xmlns:a16="http://schemas.microsoft.com/office/drawing/2014/main" id="{EF5480AB-F94F-42FA-98F9-941F7AE40215}"/>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5122" name="Picture 2">
            <a:extLst>
              <a:ext uri="{FF2B5EF4-FFF2-40B4-BE49-F238E27FC236}">
                <a16:creationId xmlns:a16="http://schemas.microsoft.com/office/drawing/2014/main" id="{A0D8A058-5834-4141-9FE1-482780F2335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68665" y="2219094"/>
            <a:ext cx="4667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131BF72-375E-4DAC-96A2-C6FD6395B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266" y="280673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3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52A36-2EA9-4F36-92BC-16BCE78CC7D2}"/>
              </a:ext>
            </a:extLst>
          </p:cNvPr>
          <p:cNvSpPr>
            <a:spLocks noGrp="1"/>
          </p:cNvSpPr>
          <p:nvPr>
            <p:ph type="title"/>
          </p:nvPr>
        </p:nvSpPr>
        <p:spPr/>
        <p:txBody>
          <a:bodyPr/>
          <a:lstStyle/>
          <a:p>
            <a:r>
              <a:rPr lang="zh-CN" altLang="en-US" dirty="0"/>
              <a:t>快速区间加</a:t>
            </a:r>
          </a:p>
        </p:txBody>
      </p:sp>
      <p:sp>
        <p:nvSpPr>
          <p:cNvPr id="3" name="内容占位符 2">
            <a:extLst>
              <a:ext uri="{FF2B5EF4-FFF2-40B4-BE49-F238E27FC236}">
                <a16:creationId xmlns:a16="http://schemas.microsoft.com/office/drawing/2014/main" id="{113EA10C-6D97-407E-AB98-33D3E369F187}"/>
              </a:ext>
            </a:extLst>
          </p:cNvPr>
          <p:cNvSpPr>
            <a:spLocks noGrp="1"/>
          </p:cNvSpPr>
          <p:nvPr>
            <p:ph idx="1"/>
          </p:nvPr>
        </p:nvSpPr>
        <p:spPr/>
        <p:txBody>
          <a:bodyPr/>
          <a:lstStyle/>
          <a:p>
            <a:r>
              <a:rPr lang="zh-CN" altLang="en-US" dirty="0"/>
              <a:t>快速区间加是结合前缀和和差分来进行的加速技巧</a:t>
            </a:r>
            <a:endParaRPr lang="en-US" altLang="zh-CN" dirty="0"/>
          </a:p>
          <a:p>
            <a:r>
              <a:rPr lang="zh-CN" altLang="en-US" dirty="0"/>
              <a:t>对一个序列，先做差分再做前缀和就得到原序列</a:t>
            </a:r>
            <a:endParaRPr lang="en-US" altLang="zh-CN" dirty="0"/>
          </a:p>
          <a:p>
            <a:r>
              <a:rPr lang="zh-CN" altLang="en-US" dirty="0"/>
              <a:t>如果对差分序列中的某一个元素加一个数，那么求前缀和之后，这个加上的数会累积到后面所有数</a:t>
            </a:r>
            <a:endParaRPr lang="en-US" altLang="zh-CN" dirty="0"/>
          </a:p>
          <a:p>
            <a:r>
              <a:rPr lang="zh-CN" altLang="en-US" dirty="0"/>
              <a:t>例如序列</a:t>
            </a:r>
            <a:r>
              <a:rPr lang="en-US" altLang="zh-CN" dirty="0"/>
              <a:t>a1,a2,...,an</a:t>
            </a:r>
            <a:r>
              <a:rPr lang="zh-CN" altLang="en-US" dirty="0"/>
              <a:t>做差分得到</a:t>
            </a:r>
            <a:r>
              <a:rPr lang="en-US" altLang="zh-CN" dirty="0"/>
              <a:t>a1,a2-a1,a3-a2,...,an-a{n-1}</a:t>
            </a:r>
          </a:p>
          <a:p>
            <a:r>
              <a:rPr lang="zh-CN" altLang="en-US" dirty="0"/>
              <a:t>如果给</a:t>
            </a:r>
            <a:r>
              <a:rPr lang="en-US" altLang="zh-CN" dirty="0"/>
              <a:t>ai-a{i-1}</a:t>
            </a:r>
            <a:r>
              <a:rPr lang="zh-CN" altLang="en-US" dirty="0"/>
              <a:t>加上</a:t>
            </a:r>
            <a:r>
              <a:rPr lang="en-US" altLang="zh-CN" dirty="0"/>
              <a:t>k</a:t>
            </a:r>
            <a:r>
              <a:rPr lang="zh-CN" altLang="en-US" dirty="0"/>
              <a:t>，再做前缀和，就得到</a:t>
            </a:r>
            <a:endParaRPr lang="en-US" altLang="zh-CN" dirty="0"/>
          </a:p>
          <a:p>
            <a:r>
              <a:rPr lang="en-US" altLang="zh-CN" dirty="0"/>
              <a:t>b1=a1</a:t>
            </a:r>
          </a:p>
          <a:p>
            <a:r>
              <a:rPr lang="en-US" altLang="zh-CN" dirty="0"/>
              <a:t>b2=a2-a1+a1=a2</a:t>
            </a:r>
          </a:p>
          <a:p>
            <a:r>
              <a:rPr lang="en-US" altLang="zh-CN" dirty="0"/>
              <a:t>bi=ai-a{i-1}+</a:t>
            </a:r>
            <a:r>
              <a:rPr lang="en-US" altLang="zh-CN" dirty="0" err="1"/>
              <a:t>k+a</a:t>
            </a:r>
            <a:r>
              <a:rPr lang="en-US" altLang="zh-CN" dirty="0"/>
              <a:t>{i-1}-a{i-2}+...+a1=</a:t>
            </a:r>
            <a:r>
              <a:rPr lang="en-US" altLang="zh-CN" dirty="0" err="1"/>
              <a:t>ai+k</a:t>
            </a:r>
            <a:endParaRPr lang="en-US" altLang="zh-CN" dirty="0"/>
          </a:p>
          <a:p>
            <a:r>
              <a:rPr lang="en-US" altLang="zh-CN" dirty="0"/>
              <a:t>b{i+1}=a{i+1}-a{</a:t>
            </a:r>
            <a:r>
              <a:rPr lang="en-US" altLang="zh-CN" dirty="0" err="1"/>
              <a:t>i</a:t>
            </a:r>
            <a:r>
              <a:rPr lang="en-US" altLang="zh-CN" dirty="0"/>
              <a:t>}+ai-a{i-1}+</a:t>
            </a:r>
            <a:r>
              <a:rPr lang="en-US" altLang="zh-CN" dirty="0" err="1"/>
              <a:t>k+a</a:t>
            </a:r>
            <a:r>
              <a:rPr lang="en-US" altLang="zh-CN" dirty="0"/>
              <a:t>{i-1}-a{i-2}+...+a1=a{i+1}+k</a:t>
            </a:r>
            <a:endParaRPr lang="zh-CN" altLang="en-US" dirty="0"/>
          </a:p>
        </p:txBody>
      </p:sp>
      <p:sp>
        <p:nvSpPr>
          <p:cNvPr id="4" name="日期占位符 3">
            <a:extLst>
              <a:ext uri="{FF2B5EF4-FFF2-40B4-BE49-F238E27FC236}">
                <a16:creationId xmlns:a16="http://schemas.microsoft.com/office/drawing/2014/main" id="{DF177E7A-3F41-43AE-B200-3C96153D4B01}"/>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732196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4CE5C-36AB-4A17-B19D-98F82410D4A6}"/>
              </a:ext>
            </a:extLst>
          </p:cNvPr>
          <p:cNvSpPr>
            <a:spLocks noGrp="1"/>
          </p:cNvSpPr>
          <p:nvPr>
            <p:ph type="title"/>
          </p:nvPr>
        </p:nvSpPr>
        <p:spPr/>
        <p:txBody>
          <a:bodyPr/>
          <a:lstStyle/>
          <a:p>
            <a:r>
              <a:rPr lang="zh-CN" altLang="en-US" dirty="0"/>
              <a:t>快速区间加</a:t>
            </a:r>
          </a:p>
        </p:txBody>
      </p:sp>
      <p:sp>
        <p:nvSpPr>
          <p:cNvPr id="3" name="内容占位符 2">
            <a:extLst>
              <a:ext uri="{FF2B5EF4-FFF2-40B4-BE49-F238E27FC236}">
                <a16:creationId xmlns:a16="http://schemas.microsoft.com/office/drawing/2014/main" id="{1096C831-3BDC-4A0B-9692-CD65F183D8F7}"/>
              </a:ext>
            </a:extLst>
          </p:cNvPr>
          <p:cNvSpPr>
            <a:spLocks noGrp="1"/>
          </p:cNvSpPr>
          <p:nvPr>
            <p:ph idx="1"/>
          </p:nvPr>
        </p:nvSpPr>
        <p:spPr/>
        <p:txBody>
          <a:bodyPr/>
          <a:lstStyle/>
          <a:p>
            <a:r>
              <a:rPr lang="zh-CN" altLang="en-US" dirty="0"/>
              <a:t>换句话说，对差分序列中某个位置加</a:t>
            </a:r>
            <a:r>
              <a:rPr lang="en-US" altLang="zh-CN" dirty="0"/>
              <a:t>k</a:t>
            </a:r>
            <a:r>
              <a:rPr lang="zh-CN" altLang="en-US" dirty="0"/>
              <a:t>，相当于对原序列的后缀加</a:t>
            </a:r>
            <a:r>
              <a:rPr lang="en-US" altLang="zh-CN" dirty="0"/>
              <a:t>k</a:t>
            </a:r>
          </a:p>
          <a:p>
            <a:r>
              <a:rPr lang="zh-CN" altLang="en-US" dirty="0"/>
              <a:t>如果先给原序列</a:t>
            </a:r>
            <a:r>
              <a:rPr lang="en-US" altLang="zh-CN" dirty="0"/>
              <a:t>[</a:t>
            </a:r>
            <a:r>
              <a:rPr lang="en-US" altLang="zh-CN" dirty="0" err="1"/>
              <a:t>l,n</a:t>
            </a:r>
            <a:r>
              <a:rPr lang="en-US" altLang="zh-CN" dirty="0"/>
              <a:t>]</a:t>
            </a:r>
            <a:r>
              <a:rPr lang="zh-CN" altLang="en-US" dirty="0"/>
              <a:t>加</a:t>
            </a:r>
            <a:r>
              <a:rPr lang="en-US" altLang="zh-CN" dirty="0"/>
              <a:t>k</a:t>
            </a:r>
            <a:r>
              <a:rPr lang="zh-CN" altLang="en-US" dirty="0"/>
              <a:t>，再给</a:t>
            </a:r>
            <a:r>
              <a:rPr lang="en-US" altLang="zh-CN" dirty="0"/>
              <a:t>[r+1,n]</a:t>
            </a:r>
            <a:r>
              <a:rPr lang="zh-CN" altLang="en-US" dirty="0"/>
              <a:t>减</a:t>
            </a:r>
            <a:r>
              <a:rPr lang="en-US" altLang="zh-CN" dirty="0"/>
              <a:t>k</a:t>
            </a:r>
            <a:r>
              <a:rPr lang="zh-CN" altLang="en-US" dirty="0"/>
              <a:t>，就相当于在</a:t>
            </a:r>
            <a:r>
              <a:rPr lang="en-US" altLang="zh-CN" dirty="0"/>
              <a:t>[</a:t>
            </a:r>
            <a:r>
              <a:rPr lang="en-US" altLang="zh-CN" dirty="0" err="1"/>
              <a:t>l,r</a:t>
            </a:r>
            <a:r>
              <a:rPr lang="en-US" altLang="zh-CN" dirty="0"/>
              <a:t>]</a:t>
            </a:r>
            <a:r>
              <a:rPr lang="zh-CN" altLang="en-US" dirty="0"/>
              <a:t>加</a:t>
            </a:r>
            <a:r>
              <a:rPr lang="en-US" altLang="zh-CN" dirty="0"/>
              <a:t>k</a:t>
            </a:r>
          </a:p>
          <a:p>
            <a:r>
              <a:rPr lang="zh-CN" altLang="en-US" dirty="0"/>
              <a:t>具体操作是先做差分，再在差分第</a:t>
            </a:r>
            <a:r>
              <a:rPr lang="en-US" altLang="zh-CN" dirty="0"/>
              <a:t>l</a:t>
            </a:r>
            <a:r>
              <a:rPr lang="zh-CN" altLang="en-US" dirty="0"/>
              <a:t>个数</a:t>
            </a:r>
            <a:r>
              <a:rPr lang="en-US" altLang="zh-CN" dirty="0"/>
              <a:t>+k</a:t>
            </a:r>
            <a:r>
              <a:rPr lang="zh-CN" altLang="en-US" dirty="0"/>
              <a:t>，第</a:t>
            </a:r>
            <a:r>
              <a:rPr lang="en-US" altLang="zh-CN" dirty="0"/>
              <a:t>r+1</a:t>
            </a:r>
            <a:r>
              <a:rPr lang="zh-CN" altLang="en-US" dirty="0"/>
              <a:t>个数</a:t>
            </a:r>
            <a:r>
              <a:rPr lang="en-US" altLang="zh-CN" dirty="0"/>
              <a:t>-k</a:t>
            </a:r>
            <a:r>
              <a:rPr lang="zh-CN" altLang="en-US" dirty="0"/>
              <a:t>（如果</a:t>
            </a:r>
            <a:r>
              <a:rPr lang="en-US" altLang="zh-CN" dirty="0"/>
              <a:t>r+1</a:t>
            </a:r>
            <a:r>
              <a:rPr lang="zh-CN" altLang="en-US" dirty="0"/>
              <a:t>大于</a:t>
            </a:r>
            <a:r>
              <a:rPr lang="en-US" altLang="zh-CN" dirty="0"/>
              <a:t>n</a:t>
            </a:r>
            <a:r>
              <a:rPr lang="zh-CN" altLang="en-US" dirty="0"/>
              <a:t>就不用管）</a:t>
            </a:r>
            <a:endParaRPr lang="en-US" altLang="zh-CN" dirty="0"/>
          </a:p>
          <a:p>
            <a:r>
              <a:rPr lang="zh-CN" altLang="en-US" dirty="0"/>
              <a:t>然后求差分的前缀和，就可以在</a:t>
            </a:r>
            <a:r>
              <a:rPr lang="en-US" altLang="zh-CN" dirty="0"/>
              <a:t>[</a:t>
            </a:r>
            <a:r>
              <a:rPr lang="en-US" altLang="zh-CN" dirty="0" err="1"/>
              <a:t>l,r</a:t>
            </a:r>
            <a:r>
              <a:rPr lang="en-US" altLang="zh-CN" dirty="0"/>
              <a:t>]</a:t>
            </a:r>
            <a:r>
              <a:rPr lang="zh-CN" altLang="en-US" dirty="0"/>
              <a:t>区间上</a:t>
            </a:r>
            <a:r>
              <a:rPr lang="en-US" altLang="zh-CN" dirty="0"/>
              <a:t>+k</a:t>
            </a:r>
          </a:p>
        </p:txBody>
      </p:sp>
      <p:sp>
        <p:nvSpPr>
          <p:cNvPr id="4" name="日期占位符 3">
            <a:extLst>
              <a:ext uri="{FF2B5EF4-FFF2-40B4-BE49-F238E27FC236}">
                <a16:creationId xmlns:a16="http://schemas.microsoft.com/office/drawing/2014/main" id="{00B2BF5B-9BDE-4716-AFB3-D1FC8BCC6464}"/>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635306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6EBD4-54D4-4648-A932-06EDD3D769B2}"/>
              </a:ext>
            </a:extLst>
          </p:cNvPr>
          <p:cNvSpPr>
            <a:spLocks noGrp="1"/>
          </p:cNvSpPr>
          <p:nvPr>
            <p:ph type="title"/>
          </p:nvPr>
        </p:nvSpPr>
        <p:spPr/>
        <p:txBody>
          <a:bodyPr/>
          <a:lstStyle/>
          <a:p>
            <a:r>
              <a:rPr lang="zh-CN" altLang="en-US" dirty="0"/>
              <a:t>洛谷</a:t>
            </a:r>
            <a:r>
              <a:rPr lang="en-US" altLang="zh-CN" dirty="0"/>
              <a:t>2367 – </a:t>
            </a:r>
            <a:r>
              <a:rPr lang="zh-CN" altLang="en-US" dirty="0"/>
              <a:t>语文成绩</a:t>
            </a:r>
          </a:p>
        </p:txBody>
      </p:sp>
      <p:sp>
        <p:nvSpPr>
          <p:cNvPr id="3" name="内容占位符 2">
            <a:extLst>
              <a:ext uri="{FF2B5EF4-FFF2-40B4-BE49-F238E27FC236}">
                <a16:creationId xmlns:a16="http://schemas.microsoft.com/office/drawing/2014/main" id="{6D54DF3A-7D3E-4CAA-99F2-2DE2D4D34EC0}"/>
              </a:ext>
            </a:extLst>
          </p:cNvPr>
          <p:cNvSpPr>
            <a:spLocks noGrp="1"/>
          </p:cNvSpPr>
          <p:nvPr>
            <p:ph idx="1"/>
          </p:nvPr>
        </p:nvSpPr>
        <p:spPr/>
        <p:txBody>
          <a:bodyPr/>
          <a:lstStyle/>
          <a:p>
            <a:r>
              <a:rPr lang="zh-CN" altLang="en-US" dirty="0"/>
              <a:t>有</a:t>
            </a:r>
            <a:r>
              <a:rPr lang="en-US" altLang="zh-CN" dirty="0"/>
              <a:t>n</a:t>
            </a:r>
            <a:r>
              <a:rPr lang="zh-CN" altLang="en-US" dirty="0"/>
              <a:t>个人，每个人有一个语文成绩，现在</a:t>
            </a:r>
            <a:r>
              <a:rPr lang="en-US" altLang="zh-CN" dirty="0"/>
              <a:t>m</a:t>
            </a:r>
            <a:r>
              <a:rPr lang="zh-CN" altLang="en-US" dirty="0"/>
              <a:t>次操作，每次让第</a:t>
            </a:r>
            <a:r>
              <a:rPr lang="en-US" altLang="zh-CN" dirty="0"/>
              <a:t>x</a:t>
            </a:r>
            <a:r>
              <a:rPr lang="zh-CN" altLang="en-US" dirty="0"/>
              <a:t>个人到第</a:t>
            </a:r>
            <a:r>
              <a:rPr lang="en-US" altLang="zh-CN" dirty="0"/>
              <a:t>y</a:t>
            </a:r>
            <a:r>
              <a:rPr lang="zh-CN" altLang="en-US" dirty="0"/>
              <a:t>个人的语文成绩都加</a:t>
            </a:r>
            <a:r>
              <a:rPr lang="en-US" altLang="zh-CN" dirty="0"/>
              <a:t>z</a:t>
            </a:r>
            <a:r>
              <a:rPr lang="zh-CN" altLang="en-US" dirty="0"/>
              <a:t>，问最后所有人中的最低分是多少</a:t>
            </a:r>
            <a:endParaRPr lang="en-US" altLang="zh-CN" dirty="0"/>
          </a:p>
          <a:p>
            <a:r>
              <a:rPr lang="en-US" altLang="zh-CN" dirty="0" err="1"/>
              <a:t>m,n</a:t>
            </a:r>
            <a:r>
              <a:rPr lang="en-US" altLang="zh-CN" dirty="0"/>
              <a:t>&lt;=5e5</a:t>
            </a:r>
            <a:endParaRPr lang="zh-CN" altLang="en-US" dirty="0"/>
          </a:p>
        </p:txBody>
      </p:sp>
      <p:sp>
        <p:nvSpPr>
          <p:cNvPr id="4" name="日期占位符 3">
            <a:extLst>
              <a:ext uri="{FF2B5EF4-FFF2-40B4-BE49-F238E27FC236}">
                <a16:creationId xmlns:a16="http://schemas.microsoft.com/office/drawing/2014/main" id="{4E063C50-045A-4300-A011-6A4A01CD860F}"/>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936169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DF00A-878B-4D0D-B794-6DFEB9D48E66}"/>
              </a:ext>
            </a:extLst>
          </p:cNvPr>
          <p:cNvSpPr>
            <a:spLocks noGrp="1"/>
          </p:cNvSpPr>
          <p:nvPr>
            <p:ph type="title"/>
          </p:nvPr>
        </p:nvSpPr>
        <p:spPr/>
        <p:txBody>
          <a:bodyPr/>
          <a:lstStyle/>
          <a:p>
            <a:r>
              <a:rPr lang="zh-CN" altLang="en-US" dirty="0"/>
              <a:t>语文成绩</a:t>
            </a:r>
          </a:p>
        </p:txBody>
      </p:sp>
      <p:sp>
        <p:nvSpPr>
          <p:cNvPr id="3" name="内容占位符 2">
            <a:extLst>
              <a:ext uri="{FF2B5EF4-FFF2-40B4-BE49-F238E27FC236}">
                <a16:creationId xmlns:a16="http://schemas.microsoft.com/office/drawing/2014/main" id="{33224601-8F20-4853-B166-89B539447A73}"/>
              </a:ext>
            </a:extLst>
          </p:cNvPr>
          <p:cNvSpPr>
            <a:spLocks noGrp="1"/>
          </p:cNvSpPr>
          <p:nvPr>
            <p:ph idx="1"/>
          </p:nvPr>
        </p:nvSpPr>
        <p:spPr/>
        <p:txBody>
          <a:bodyPr/>
          <a:lstStyle/>
          <a:p>
            <a:r>
              <a:rPr lang="zh-CN" altLang="en-US" dirty="0"/>
              <a:t>这题如果直接按照题意模拟，每次操作都循环去给区间里的每个人加成绩的话，时间复杂度是</a:t>
            </a:r>
            <a:r>
              <a:rPr lang="en-US" altLang="zh-CN" dirty="0"/>
              <a:t>O(NM)</a:t>
            </a:r>
            <a:r>
              <a:rPr lang="zh-CN" altLang="en-US" dirty="0"/>
              <a:t>，</a:t>
            </a:r>
            <a:r>
              <a:rPr lang="en-US" altLang="zh-CN" dirty="0"/>
              <a:t>nm</a:t>
            </a:r>
            <a:r>
              <a:rPr lang="zh-CN" altLang="en-US" dirty="0"/>
              <a:t>都是</a:t>
            </a:r>
            <a:r>
              <a:rPr lang="en-US" altLang="zh-CN" dirty="0"/>
              <a:t>5e5</a:t>
            </a:r>
            <a:r>
              <a:rPr lang="zh-CN" altLang="en-US" dirty="0"/>
              <a:t>级别，</a:t>
            </a:r>
            <a:r>
              <a:rPr lang="en-US" altLang="zh-CN" dirty="0"/>
              <a:t>O(NM)</a:t>
            </a:r>
            <a:r>
              <a:rPr lang="zh-CN" altLang="en-US" dirty="0"/>
              <a:t>肯定</a:t>
            </a:r>
            <a:r>
              <a:rPr lang="en-US" altLang="zh-CN" dirty="0"/>
              <a:t>TLE</a:t>
            </a:r>
            <a:r>
              <a:rPr lang="zh-CN" altLang="en-US" dirty="0"/>
              <a:t>了</a:t>
            </a:r>
            <a:endParaRPr lang="en-US" altLang="zh-CN" dirty="0"/>
          </a:p>
          <a:p>
            <a:r>
              <a:rPr lang="zh-CN" altLang="en-US" dirty="0"/>
              <a:t>由于只在最后问一次所有人的成绩最小值，因此可以先做差分，在利用差分做原序列的区间加，在前缀和还原回原序列，再求最小值</a:t>
            </a:r>
            <a:endParaRPr lang="en-US" altLang="zh-CN" dirty="0"/>
          </a:p>
        </p:txBody>
      </p:sp>
      <p:sp>
        <p:nvSpPr>
          <p:cNvPr id="4" name="日期占位符 3">
            <a:extLst>
              <a:ext uri="{FF2B5EF4-FFF2-40B4-BE49-F238E27FC236}">
                <a16:creationId xmlns:a16="http://schemas.microsoft.com/office/drawing/2014/main" id="{93022F1A-779B-48C6-A8BD-983D84C7E0AA}"/>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4109871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56193-E766-483B-8F9C-3DE43B75B44A}"/>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C3636ADC-D415-4524-86BD-ABC4AE2A4FFA}"/>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952037AC-9E7C-4D89-9E5B-94332032E83B}"/>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C17FE3F2-7DA5-4ABF-9C25-B8CE47BD8E31}"/>
              </a:ext>
            </a:extLst>
          </p:cNvPr>
          <p:cNvPicPr>
            <a:picLocks noChangeAspect="1"/>
          </p:cNvPicPr>
          <p:nvPr/>
        </p:nvPicPr>
        <p:blipFill>
          <a:blip r:embed="rId2"/>
          <a:stretch>
            <a:fillRect/>
          </a:stretch>
        </p:blipFill>
        <p:spPr>
          <a:xfrm>
            <a:off x="3503420" y="90021"/>
            <a:ext cx="7506748" cy="6677957"/>
          </a:xfrm>
          <a:prstGeom prst="rect">
            <a:avLst/>
          </a:prstGeom>
        </p:spPr>
      </p:pic>
    </p:spTree>
    <p:extLst>
      <p:ext uri="{BB962C8B-B14F-4D97-AF65-F5344CB8AC3E}">
        <p14:creationId xmlns:p14="http://schemas.microsoft.com/office/powerpoint/2010/main" val="4232204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82FCD-B70A-497A-883C-A82FFA0946DF}"/>
              </a:ext>
            </a:extLst>
          </p:cNvPr>
          <p:cNvSpPr>
            <a:spLocks noGrp="1"/>
          </p:cNvSpPr>
          <p:nvPr>
            <p:ph type="title"/>
          </p:nvPr>
        </p:nvSpPr>
        <p:spPr/>
        <p:txBody>
          <a:bodyPr/>
          <a:lstStyle/>
          <a:p>
            <a:r>
              <a:rPr lang="zh-CN" altLang="en-US" dirty="0"/>
              <a:t>快速区间加</a:t>
            </a:r>
          </a:p>
        </p:txBody>
      </p:sp>
      <p:sp>
        <p:nvSpPr>
          <p:cNvPr id="3" name="内容占位符 2">
            <a:extLst>
              <a:ext uri="{FF2B5EF4-FFF2-40B4-BE49-F238E27FC236}">
                <a16:creationId xmlns:a16="http://schemas.microsoft.com/office/drawing/2014/main" id="{2714544A-8425-411B-A829-4118B3C6B811}"/>
              </a:ext>
            </a:extLst>
          </p:cNvPr>
          <p:cNvSpPr>
            <a:spLocks noGrp="1"/>
          </p:cNvSpPr>
          <p:nvPr>
            <p:ph idx="1"/>
          </p:nvPr>
        </p:nvSpPr>
        <p:spPr/>
        <p:txBody>
          <a:bodyPr/>
          <a:lstStyle/>
          <a:p>
            <a:r>
              <a:rPr lang="zh-CN" altLang="en-US" dirty="0"/>
              <a:t>这里需要注意一点，使用前缀和做快速区间加，只能在最后做一次查询操作，因为虽然修改操作是</a:t>
            </a:r>
            <a:r>
              <a:rPr lang="en-US" altLang="zh-CN" dirty="0"/>
              <a:t>O(1)</a:t>
            </a:r>
            <a:r>
              <a:rPr lang="zh-CN" altLang="en-US" dirty="0"/>
              <a:t>的，但是查询需要做前缀和还原回原序列，这个时间开销就比较大了</a:t>
            </a:r>
            <a:endParaRPr lang="en-US" altLang="zh-CN" dirty="0"/>
          </a:p>
          <a:p>
            <a:r>
              <a:rPr lang="zh-CN" altLang="en-US" dirty="0"/>
              <a:t>快速区间价经常用在一种叫做树状数组的数据结构上，由于树状数组可以</a:t>
            </a:r>
            <a:r>
              <a:rPr lang="en-US" altLang="zh-CN" dirty="0"/>
              <a:t>O(</a:t>
            </a:r>
            <a:r>
              <a:rPr lang="en-US" altLang="zh-CN" dirty="0" err="1"/>
              <a:t>logN</a:t>
            </a:r>
            <a:r>
              <a:rPr lang="en-US" altLang="zh-CN" dirty="0"/>
              <a:t>)</a:t>
            </a:r>
            <a:r>
              <a:rPr lang="zh-CN" altLang="en-US" dirty="0"/>
              <a:t>速度做单点修改区间查询，因此在这里差分的主要用途就是把单点修改区间查询转化为区间修改单点查询</a:t>
            </a:r>
            <a:endParaRPr lang="en-US" altLang="zh-CN" dirty="0"/>
          </a:p>
          <a:p>
            <a:r>
              <a:rPr lang="zh-CN" altLang="en-US" dirty="0"/>
              <a:t>不过树状数组属于高级数据结垢，我们今天就不多讲了</a:t>
            </a:r>
          </a:p>
        </p:txBody>
      </p:sp>
      <p:sp>
        <p:nvSpPr>
          <p:cNvPr id="4" name="日期占位符 3">
            <a:extLst>
              <a:ext uri="{FF2B5EF4-FFF2-40B4-BE49-F238E27FC236}">
                <a16:creationId xmlns:a16="http://schemas.microsoft.com/office/drawing/2014/main" id="{E08C27B3-117A-430B-9AD7-227A995C305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72770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02B8266-AB17-457A-BABD-E992E198F122}"/>
              </a:ext>
            </a:extLst>
          </p:cNvPr>
          <p:cNvSpPr>
            <a:spLocks noGrp="1"/>
          </p:cNvSpPr>
          <p:nvPr>
            <p:ph type="title"/>
          </p:nvPr>
        </p:nvSpPr>
        <p:spPr/>
        <p:txBody>
          <a:bodyPr/>
          <a:lstStyle/>
          <a:p>
            <a:r>
              <a:rPr lang="zh-CN" altLang="en-US" dirty="0"/>
              <a:t>差分和前缀和</a:t>
            </a:r>
          </a:p>
        </p:txBody>
      </p:sp>
      <p:sp>
        <p:nvSpPr>
          <p:cNvPr id="6" name="文本占位符 5">
            <a:extLst>
              <a:ext uri="{FF2B5EF4-FFF2-40B4-BE49-F238E27FC236}">
                <a16:creationId xmlns:a16="http://schemas.microsoft.com/office/drawing/2014/main" id="{31945485-D23F-40D0-BB86-E801F7529260}"/>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6C2A378-58D5-426D-91AD-F19F7656DFDD}"/>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677573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DEFE07-E716-44CF-B340-4FC5BCDC1833}"/>
              </a:ext>
            </a:extLst>
          </p:cNvPr>
          <p:cNvSpPr>
            <a:spLocks noGrp="1"/>
          </p:cNvSpPr>
          <p:nvPr>
            <p:ph type="title"/>
          </p:nvPr>
        </p:nvSpPr>
        <p:spPr/>
        <p:txBody>
          <a:bodyPr/>
          <a:lstStyle/>
          <a:p>
            <a:r>
              <a:rPr lang="zh-CN" altLang="en-US" dirty="0"/>
              <a:t>离散化</a:t>
            </a:r>
          </a:p>
        </p:txBody>
      </p:sp>
      <p:sp>
        <p:nvSpPr>
          <p:cNvPr id="6" name="文本占位符 5">
            <a:extLst>
              <a:ext uri="{FF2B5EF4-FFF2-40B4-BE49-F238E27FC236}">
                <a16:creationId xmlns:a16="http://schemas.microsoft.com/office/drawing/2014/main" id="{E7C52CD7-B54F-4A41-BFFC-E8B63DE5D869}"/>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F6BBEFAD-01DE-4E6F-9325-B169153921D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161712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F6BBC-916C-4933-8DBC-05A37A63DD5C}"/>
              </a:ext>
            </a:extLst>
          </p:cNvPr>
          <p:cNvSpPr>
            <a:spLocks noGrp="1"/>
          </p:cNvSpPr>
          <p:nvPr>
            <p:ph type="title"/>
          </p:nvPr>
        </p:nvSpPr>
        <p:spPr/>
        <p:txBody>
          <a:bodyPr/>
          <a:lstStyle/>
          <a:p>
            <a:r>
              <a:rPr lang="zh-CN" altLang="en-US" dirty="0"/>
              <a:t>概念</a:t>
            </a:r>
          </a:p>
        </p:txBody>
      </p:sp>
      <p:sp>
        <p:nvSpPr>
          <p:cNvPr id="3" name="内容占位符 2">
            <a:extLst>
              <a:ext uri="{FF2B5EF4-FFF2-40B4-BE49-F238E27FC236}">
                <a16:creationId xmlns:a16="http://schemas.microsoft.com/office/drawing/2014/main" id="{E54665A2-EA5B-4258-864B-FCEB362D436D}"/>
              </a:ext>
            </a:extLst>
          </p:cNvPr>
          <p:cNvSpPr>
            <a:spLocks noGrp="1"/>
          </p:cNvSpPr>
          <p:nvPr>
            <p:ph idx="1"/>
          </p:nvPr>
        </p:nvSpPr>
        <p:spPr/>
        <p:txBody>
          <a:bodyPr/>
          <a:lstStyle/>
          <a:p>
            <a:r>
              <a:rPr lang="zh-CN" altLang="en-US" dirty="0"/>
              <a:t>离散化和离散其实没啥关系</a:t>
            </a:r>
            <a:endParaRPr lang="en-US" altLang="zh-CN" dirty="0"/>
          </a:p>
          <a:p>
            <a:r>
              <a:rPr lang="zh-CN" altLang="en-US" dirty="0"/>
              <a:t>离散化的本质是把一系列数值用另一些列数值代替</a:t>
            </a:r>
            <a:endParaRPr lang="en-US" altLang="zh-CN" dirty="0"/>
          </a:p>
          <a:p>
            <a:r>
              <a:rPr lang="zh-CN" altLang="en-US" dirty="0"/>
              <a:t>常见的一个应用是把大数映射到小数</a:t>
            </a:r>
            <a:endParaRPr lang="en-US" altLang="zh-CN" dirty="0"/>
          </a:p>
          <a:p>
            <a:r>
              <a:rPr lang="zh-CN" altLang="en-US" dirty="0"/>
              <a:t>在某些问题中，数值可能很大，但是有用的数值不多，因此可以用</a:t>
            </a:r>
            <a:r>
              <a:rPr lang="en-US" altLang="zh-CN" dirty="0"/>
              <a:t>1,2,...,k</a:t>
            </a:r>
            <a:r>
              <a:rPr lang="zh-CN" altLang="en-US" dirty="0"/>
              <a:t>来代替原先的数值，同时保证数的大小关系不变，这样就方便进行操作</a:t>
            </a:r>
            <a:endParaRPr lang="en-US" altLang="zh-CN" dirty="0"/>
          </a:p>
          <a:p>
            <a:r>
              <a:rPr lang="zh-CN" altLang="en-US" dirty="0"/>
              <a:t>另一种用法是把实数（指带小数的数）映射到整数上，同样是方便操作</a:t>
            </a:r>
            <a:endParaRPr lang="en-US" altLang="zh-CN" dirty="0"/>
          </a:p>
        </p:txBody>
      </p:sp>
      <p:sp>
        <p:nvSpPr>
          <p:cNvPr id="4" name="日期占位符 3">
            <a:extLst>
              <a:ext uri="{FF2B5EF4-FFF2-40B4-BE49-F238E27FC236}">
                <a16:creationId xmlns:a16="http://schemas.microsoft.com/office/drawing/2014/main" id="{3C75E87D-0130-4648-963D-AC2894F6B3E1}"/>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76827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2FDF5-3EF7-4325-8434-82B66354F6CD}"/>
              </a:ext>
            </a:extLst>
          </p:cNvPr>
          <p:cNvSpPr>
            <a:spLocks noGrp="1"/>
          </p:cNvSpPr>
          <p:nvPr>
            <p:ph type="title"/>
          </p:nvPr>
        </p:nvSpPr>
        <p:spPr/>
        <p:txBody>
          <a:bodyPr/>
          <a:lstStyle/>
          <a:p>
            <a:r>
              <a:rPr lang="zh-CN" altLang="en-US" dirty="0"/>
              <a:t>做法</a:t>
            </a:r>
          </a:p>
        </p:txBody>
      </p:sp>
      <p:sp>
        <p:nvSpPr>
          <p:cNvPr id="3" name="内容占位符 2">
            <a:extLst>
              <a:ext uri="{FF2B5EF4-FFF2-40B4-BE49-F238E27FC236}">
                <a16:creationId xmlns:a16="http://schemas.microsoft.com/office/drawing/2014/main" id="{29EAC278-FB7A-46BA-BC30-7717DB67306B}"/>
              </a:ext>
            </a:extLst>
          </p:cNvPr>
          <p:cNvSpPr>
            <a:spLocks noGrp="1"/>
          </p:cNvSpPr>
          <p:nvPr>
            <p:ph idx="1"/>
          </p:nvPr>
        </p:nvSpPr>
        <p:spPr/>
        <p:txBody>
          <a:bodyPr/>
          <a:lstStyle/>
          <a:p>
            <a:r>
              <a:rPr lang="zh-CN" altLang="en-US" dirty="0"/>
              <a:t>离散化的第一步是识别关键数据，也就是说明确要映射哪些数据</a:t>
            </a:r>
            <a:endParaRPr lang="en-US" altLang="zh-CN" dirty="0"/>
          </a:p>
          <a:p>
            <a:r>
              <a:rPr lang="zh-CN" altLang="en-US" dirty="0"/>
              <a:t>然后将这些数据装到一个数组</a:t>
            </a:r>
            <a:r>
              <a:rPr lang="en-US" altLang="zh-CN" dirty="0"/>
              <a:t>b</a:t>
            </a:r>
            <a:r>
              <a:rPr lang="zh-CN" altLang="en-US" dirty="0"/>
              <a:t>里，不用考虑顺序</a:t>
            </a:r>
            <a:endParaRPr lang="en-US" altLang="zh-CN" dirty="0"/>
          </a:p>
          <a:p>
            <a:r>
              <a:rPr lang="zh-CN" altLang="en-US" dirty="0"/>
              <a:t>接着对</a:t>
            </a:r>
            <a:r>
              <a:rPr lang="en-US" altLang="zh-CN" dirty="0"/>
              <a:t>b</a:t>
            </a:r>
            <a:r>
              <a:rPr lang="zh-CN" altLang="en-US" dirty="0"/>
              <a:t>排序，这时</a:t>
            </a:r>
            <a:r>
              <a:rPr lang="en-US" altLang="zh-CN" dirty="0"/>
              <a:t>b</a:t>
            </a:r>
            <a:r>
              <a:rPr lang="zh-CN" altLang="en-US" dirty="0"/>
              <a:t>中可能有重复数据，这些重复数据不利于操作，还需要进行去重操作，得到没有重复的数组</a:t>
            </a:r>
            <a:r>
              <a:rPr lang="en-US" altLang="zh-CN" dirty="0"/>
              <a:t>c</a:t>
            </a:r>
          </a:p>
          <a:p>
            <a:r>
              <a:rPr lang="zh-CN" altLang="en-US" dirty="0"/>
              <a:t>这个数组</a:t>
            </a:r>
            <a:r>
              <a:rPr lang="en-US" altLang="zh-CN" dirty="0"/>
              <a:t>c</a:t>
            </a:r>
            <a:r>
              <a:rPr lang="zh-CN" altLang="en-US" dirty="0"/>
              <a:t>就是离散化数组</a:t>
            </a:r>
            <a:endParaRPr lang="en-US" altLang="zh-CN" dirty="0"/>
          </a:p>
          <a:p>
            <a:r>
              <a:rPr lang="zh-CN" altLang="en-US" dirty="0"/>
              <a:t>如果对于一个关键数据，想要查询它映射后的</a:t>
            </a:r>
            <a:r>
              <a:rPr lang="en-US" altLang="zh-CN" dirty="0"/>
              <a:t>id</a:t>
            </a:r>
            <a:r>
              <a:rPr lang="zh-CN" altLang="en-US" dirty="0"/>
              <a:t>，可以用二分查找</a:t>
            </a:r>
            <a:endParaRPr lang="en-US" altLang="zh-CN" dirty="0"/>
          </a:p>
          <a:p>
            <a:r>
              <a:rPr lang="zh-CN" altLang="en-US" dirty="0"/>
              <a:t>由于</a:t>
            </a:r>
            <a:r>
              <a:rPr lang="en-US" altLang="zh-CN" dirty="0"/>
              <a:t>c</a:t>
            </a:r>
            <a:r>
              <a:rPr lang="zh-CN" altLang="en-US" dirty="0"/>
              <a:t>中的数各不相同，且保证关键数据一定在</a:t>
            </a:r>
            <a:r>
              <a:rPr lang="en-US" altLang="zh-CN" dirty="0"/>
              <a:t>c</a:t>
            </a:r>
            <a:r>
              <a:rPr lang="zh-CN" altLang="en-US" dirty="0"/>
              <a:t>内，因此查找</a:t>
            </a:r>
            <a:r>
              <a:rPr lang="en-US" altLang="zh-CN" dirty="0"/>
              <a:t>id</a:t>
            </a:r>
            <a:r>
              <a:rPr lang="zh-CN" altLang="en-US" dirty="0"/>
              <a:t>的二分是非常好写的</a:t>
            </a:r>
            <a:endParaRPr lang="en-US" altLang="zh-CN" dirty="0"/>
          </a:p>
          <a:p>
            <a:r>
              <a:rPr lang="zh-CN" altLang="en-US" dirty="0"/>
              <a:t>离散化的具体写法可以看例题来学习</a:t>
            </a:r>
          </a:p>
        </p:txBody>
      </p:sp>
      <p:sp>
        <p:nvSpPr>
          <p:cNvPr id="4" name="日期占位符 3">
            <a:extLst>
              <a:ext uri="{FF2B5EF4-FFF2-40B4-BE49-F238E27FC236}">
                <a16:creationId xmlns:a16="http://schemas.microsoft.com/office/drawing/2014/main" id="{B510CEE6-320A-4ADD-AD04-C6C5722F0C4B}"/>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11206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773A7-A16B-4D46-9D6C-133788FA18B8}"/>
              </a:ext>
            </a:extLst>
          </p:cNvPr>
          <p:cNvSpPr>
            <a:spLocks noGrp="1"/>
          </p:cNvSpPr>
          <p:nvPr>
            <p:ph type="title"/>
          </p:nvPr>
        </p:nvSpPr>
        <p:spPr/>
        <p:txBody>
          <a:bodyPr/>
          <a:lstStyle/>
          <a:p>
            <a:r>
              <a:rPr lang="zh-CN" altLang="en-US" dirty="0"/>
              <a:t>洛谷</a:t>
            </a:r>
            <a:r>
              <a:rPr lang="en-US" altLang="zh-CN" dirty="0"/>
              <a:t>1496 – </a:t>
            </a:r>
            <a:r>
              <a:rPr lang="zh-CN" altLang="en-US" dirty="0"/>
              <a:t>火烧赤壁</a:t>
            </a:r>
          </a:p>
        </p:txBody>
      </p:sp>
      <p:sp>
        <p:nvSpPr>
          <p:cNvPr id="3" name="内容占位符 2">
            <a:extLst>
              <a:ext uri="{FF2B5EF4-FFF2-40B4-BE49-F238E27FC236}">
                <a16:creationId xmlns:a16="http://schemas.microsoft.com/office/drawing/2014/main" id="{4141CF07-ABA5-489C-B396-7C2DB811E11F}"/>
              </a:ext>
            </a:extLst>
          </p:cNvPr>
          <p:cNvSpPr>
            <a:spLocks noGrp="1"/>
          </p:cNvSpPr>
          <p:nvPr>
            <p:ph idx="1"/>
          </p:nvPr>
        </p:nvSpPr>
        <p:spPr/>
        <p:txBody>
          <a:bodyPr/>
          <a:lstStyle/>
          <a:p>
            <a:r>
              <a:rPr lang="zh-CN" altLang="en-US" dirty="0"/>
              <a:t>有一个白色的数轴，现在有</a:t>
            </a:r>
            <a:r>
              <a:rPr lang="en-US" altLang="zh-CN" dirty="0"/>
              <a:t>n</a:t>
            </a:r>
            <a:r>
              <a:rPr lang="zh-CN" altLang="en-US" dirty="0"/>
              <a:t>个指令，每个指令将数轴上的一个区间</a:t>
            </a:r>
            <a:r>
              <a:rPr lang="en-US" altLang="zh-CN" dirty="0"/>
              <a:t>[ai, bi]</a:t>
            </a:r>
            <a:r>
              <a:rPr lang="zh-CN" altLang="en-US" dirty="0"/>
              <a:t>染成黑色。当然，某些区间可能被重复染色，但这和被染色一次没有区别，它们仍然是黑色的区间。现在问你，当指令都执行完毕后，总共有多少长度的区间被染成黑色？</a:t>
            </a:r>
            <a:endParaRPr lang="en-US" altLang="zh-CN" dirty="0"/>
          </a:p>
          <a:p>
            <a:r>
              <a:rPr lang="en-US" altLang="zh-CN" dirty="0"/>
              <a:t>n&lt;=20000</a:t>
            </a:r>
          </a:p>
          <a:p>
            <a:r>
              <a:rPr lang="en-US" altLang="zh-CN" dirty="0"/>
              <a:t>-1e9&lt;=</a:t>
            </a:r>
            <a:r>
              <a:rPr lang="en-US" altLang="zh-CN" dirty="0" err="1"/>
              <a:t>ai,bi</a:t>
            </a:r>
            <a:r>
              <a:rPr lang="en-US" altLang="zh-CN" dirty="0"/>
              <a:t>&lt;=1e9</a:t>
            </a:r>
            <a:endParaRPr lang="zh-CN" altLang="en-US" dirty="0"/>
          </a:p>
        </p:txBody>
      </p:sp>
      <p:sp>
        <p:nvSpPr>
          <p:cNvPr id="4" name="日期占位符 3">
            <a:extLst>
              <a:ext uri="{FF2B5EF4-FFF2-40B4-BE49-F238E27FC236}">
                <a16:creationId xmlns:a16="http://schemas.microsoft.com/office/drawing/2014/main" id="{E7274822-2DCD-4C35-8F44-4F9F6BAF6CF7}"/>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91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7A521-91F5-407F-B698-89BA78C46E94}"/>
              </a:ext>
            </a:extLst>
          </p:cNvPr>
          <p:cNvSpPr>
            <a:spLocks noGrp="1"/>
          </p:cNvSpPr>
          <p:nvPr>
            <p:ph type="title"/>
          </p:nvPr>
        </p:nvSpPr>
        <p:spPr/>
        <p:txBody>
          <a:bodyPr/>
          <a:lstStyle/>
          <a:p>
            <a:r>
              <a:rPr lang="zh-CN" altLang="en-US" dirty="0"/>
              <a:t>火烧赤壁</a:t>
            </a:r>
          </a:p>
        </p:txBody>
      </p:sp>
      <p:sp>
        <p:nvSpPr>
          <p:cNvPr id="3" name="内容占位符 2">
            <a:extLst>
              <a:ext uri="{FF2B5EF4-FFF2-40B4-BE49-F238E27FC236}">
                <a16:creationId xmlns:a16="http://schemas.microsoft.com/office/drawing/2014/main" id="{FD335268-4364-4A65-9834-1E9E630F7EF7}"/>
              </a:ext>
            </a:extLst>
          </p:cNvPr>
          <p:cNvSpPr>
            <a:spLocks noGrp="1"/>
          </p:cNvSpPr>
          <p:nvPr>
            <p:ph idx="1"/>
          </p:nvPr>
        </p:nvSpPr>
        <p:spPr/>
        <p:txBody>
          <a:bodyPr/>
          <a:lstStyle/>
          <a:p>
            <a:r>
              <a:rPr lang="en-US" altLang="zh-CN" dirty="0"/>
              <a:t>n</a:t>
            </a:r>
            <a:r>
              <a:rPr lang="zh-CN" altLang="en-US" dirty="0"/>
              <a:t>不大啊，</a:t>
            </a:r>
            <a:r>
              <a:rPr lang="en-US" altLang="zh-CN" dirty="0"/>
              <a:t>O(N^2)</a:t>
            </a:r>
            <a:r>
              <a:rPr lang="zh-CN" altLang="en-US" dirty="0"/>
              <a:t>能跑得过，如果能模拟就好了</a:t>
            </a:r>
            <a:endParaRPr lang="en-US" altLang="zh-CN" dirty="0"/>
          </a:p>
          <a:p>
            <a:r>
              <a:rPr lang="zh-CN" altLang="en-US" dirty="0"/>
              <a:t>开一个数组表示每一个位置是黑色还是白色，每次操作就遍历染色的区间修改</a:t>
            </a:r>
            <a:endParaRPr lang="en-US" altLang="zh-CN" dirty="0"/>
          </a:p>
          <a:p>
            <a:r>
              <a:rPr lang="zh-CN" altLang="en-US" dirty="0"/>
              <a:t>但是区间长度很大啊，不能枚举</a:t>
            </a:r>
            <a:endParaRPr lang="en-US" altLang="zh-CN" dirty="0"/>
          </a:p>
          <a:p>
            <a:r>
              <a:rPr lang="zh-CN" altLang="en-US" dirty="0"/>
              <a:t>离散化就是优化这个的</a:t>
            </a:r>
            <a:endParaRPr lang="en-US" altLang="zh-CN" dirty="0"/>
          </a:p>
        </p:txBody>
      </p:sp>
      <p:sp>
        <p:nvSpPr>
          <p:cNvPr id="4" name="日期占位符 3">
            <a:extLst>
              <a:ext uri="{FF2B5EF4-FFF2-40B4-BE49-F238E27FC236}">
                <a16:creationId xmlns:a16="http://schemas.microsoft.com/office/drawing/2014/main" id="{98A019B2-53E6-4E22-9A4C-7BF726B00CC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94967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01245-8DBC-4715-BADD-987C805A9F93}"/>
              </a:ext>
            </a:extLst>
          </p:cNvPr>
          <p:cNvSpPr>
            <a:spLocks noGrp="1"/>
          </p:cNvSpPr>
          <p:nvPr>
            <p:ph type="title"/>
          </p:nvPr>
        </p:nvSpPr>
        <p:spPr/>
        <p:txBody>
          <a:bodyPr/>
          <a:lstStyle/>
          <a:p>
            <a:r>
              <a:rPr lang="zh-CN" altLang="en-US" dirty="0"/>
              <a:t>火烧赤壁</a:t>
            </a:r>
          </a:p>
        </p:txBody>
      </p:sp>
      <p:sp>
        <p:nvSpPr>
          <p:cNvPr id="3" name="内容占位符 2">
            <a:extLst>
              <a:ext uri="{FF2B5EF4-FFF2-40B4-BE49-F238E27FC236}">
                <a16:creationId xmlns:a16="http://schemas.microsoft.com/office/drawing/2014/main" id="{D9BB51C2-A907-46A0-BC82-134870421C4F}"/>
              </a:ext>
            </a:extLst>
          </p:cNvPr>
          <p:cNvSpPr>
            <a:spLocks noGrp="1"/>
          </p:cNvSpPr>
          <p:nvPr>
            <p:ph idx="1"/>
          </p:nvPr>
        </p:nvSpPr>
        <p:spPr/>
        <p:txBody>
          <a:bodyPr/>
          <a:lstStyle/>
          <a:p>
            <a:r>
              <a:rPr lang="zh-CN" altLang="en-US" dirty="0"/>
              <a:t>由于染色的操作数很有限（相比坐标的大小来说），每次染色又只有两个端点，因此总共被考虑的端点数只有</a:t>
            </a:r>
            <a:r>
              <a:rPr lang="en-US" altLang="zh-CN" dirty="0"/>
              <a:t>2n</a:t>
            </a:r>
            <a:r>
              <a:rPr lang="zh-CN" altLang="en-US" dirty="0"/>
              <a:t>个</a:t>
            </a:r>
            <a:endParaRPr lang="en-US" altLang="zh-CN" dirty="0"/>
          </a:p>
          <a:p>
            <a:r>
              <a:rPr lang="zh-CN" altLang="en-US" dirty="0"/>
              <a:t>存在这样一些子区间，它们之中不包含染色的端点，因此这些子区间要染就一起染，可以同意考虑</a:t>
            </a:r>
            <a:endParaRPr lang="en-US" altLang="zh-CN" dirty="0"/>
          </a:p>
          <a:p>
            <a:r>
              <a:rPr lang="zh-CN" altLang="en-US" dirty="0"/>
              <a:t>把输入涉及到的点称为关键点，那么就可以给每个关键点一个标号</a:t>
            </a:r>
            <a:r>
              <a:rPr lang="en-US" altLang="zh-CN" dirty="0" err="1"/>
              <a:t>i</a:t>
            </a:r>
            <a:r>
              <a:rPr lang="zh-CN" altLang="en-US" dirty="0"/>
              <a:t>，同时用</a:t>
            </a:r>
            <a:r>
              <a:rPr lang="en-US" altLang="zh-CN" dirty="0"/>
              <a:t>c[</a:t>
            </a:r>
            <a:r>
              <a:rPr lang="en-US" altLang="zh-CN" dirty="0" err="1"/>
              <a:t>i</a:t>
            </a:r>
            <a:r>
              <a:rPr lang="en-US" altLang="zh-CN" dirty="0"/>
              <a:t>]</a:t>
            </a:r>
            <a:r>
              <a:rPr lang="zh-CN" altLang="en-US" dirty="0"/>
              <a:t>表示第</a:t>
            </a:r>
            <a:r>
              <a:rPr lang="en-US" altLang="zh-CN" dirty="0" err="1"/>
              <a:t>i</a:t>
            </a:r>
            <a:r>
              <a:rPr lang="zh-CN" altLang="en-US" dirty="0"/>
              <a:t>个关键点的坐标，并且保证</a:t>
            </a:r>
            <a:r>
              <a:rPr lang="en-US" altLang="zh-CN" dirty="0"/>
              <a:t>c</a:t>
            </a:r>
            <a:r>
              <a:rPr lang="zh-CN" altLang="en-US" dirty="0"/>
              <a:t>数组是单调的</a:t>
            </a:r>
            <a:endParaRPr lang="en-US" altLang="zh-CN" dirty="0"/>
          </a:p>
          <a:p>
            <a:r>
              <a:rPr lang="zh-CN" altLang="en-US" dirty="0"/>
              <a:t>这样</a:t>
            </a:r>
            <a:r>
              <a:rPr lang="en-US" altLang="zh-CN" dirty="0"/>
              <a:t>c[</a:t>
            </a:r>
            <a:r>
              <a:rPr lang="en-US" altLang="zh-CN" dirty="0" err="1"/>
              <a:t>i</a:t>
            </a:r>
            <a:r>
              <a:rPr lang="en-US" altLang="zh-CN" dirty="0"/>
              <a:t>]</a:t>
            </a:r>
            <a:r>
              <a:rPr lang="zh-CN" altLang="en-US" dirty="0"/>
              <a:t>到</a:t>
            </a:r>
            <a:r>
              <a:rPr lang="en-US" altLang="zh-CN" dirty="0"/>
              <a:t>c[i+1]</a:t>
            </a:r>
            <a:r>
              <a:rPr lang="zh-CN" altLang="en-US" dirty="0"/>
              <a:t>中间的数就一定是统一变化的，可以统一考虑，不妨用点</a:t>
            </a:r>
            <a:r>
              <a:rPr lang="en-US" altLang="zh-CN" dirty="0"/>
              <a:t>d[</a:t>
            </a:r>
            <a:r>
              <a:rPr lang="en-US" altLang="zh-CN" dirty="0" err="1"/>
              <a:t>i</a:t>
            </a:r>
            <a:r>
              <a:rPr lang="en-US" altLang="zh-CN" dirty="0"/>
              <a:t>]</a:t>
            </a:r>
            <a:r>
              <a:rPr lang="zh-CN" altLang="en-US" dirty="0"/>
              <a:t>的颜色来代表区间</a:t>
            </a:r>
            <a:r>
              <a:rPr lang="en-US" altLang="zh-CN" dirty="0"/>
              <a:t>[d[</a:t>
            </a:r>
            <a:r>
              <a:rPr lang="en-US" altLang="zh-CN" dirty="0" err="1"/>
              <a:t>i</a:t>
            </a:r>
            <a:r>
              <a:rPr lang="en-US" altLang="zh-CN" dirty="0"/>
              <a:t>],d[i+1])</a:t>
            </a:r>
            <a:r>
              <a:rPr lang="zh-CN" altLang="en-US" dirty="0"/>
              <a:t>的颜色</a:t>
            </a:r>
            <a:endParaRPr lang="en-US" altLang="zh-CN" dirty="0"/>
          </a:p>
          <a:p>
            <a:r>
              <a:rPr lang="zh-CN" altLang="en-US" dirty="0"/>
              <a:t>这个过程其实就是一个离散化的过程，把关键点比较大的坐标映射到了不大的</a:t>
            </a:r>
            <a:r>
              <a:rPr lang="en-US" altLang="zh-CN" dirty="0"/>
              <a:t>id</a:t>
            </a:r>
          </a:p>
          <a:p>
            <a:r>
              <a:rPr lang="zh-CN" altLang="en-US" dirty="0"/>
              <a:t>然后就可以用暴力遍历的方式来染色了，复杂度是</a:t>
            </a:r>
            <a:r>
              <a:rPr lang="en-US" altLang="zh-CN" dirty="0"/>
              <a:t>O(N^2)</a:t>
            </a:r>
            <a:r>
              <a:rPr lang="zh-CN" altLang="en-US" dirty="0"/>
              <a:t>的</a:t>
            </a:r>
            <a:endParaRPr lang="en-US" altLang="zh-CN" dirty="0"/>
          </a:p>
          <a:p>
            <a:endParaRPr lang="zh-CN" altLang="en-US" dirty="0"/>
          </a:p>
        </p:txBody>
      </p:sp>
      <p:sp>
        <p:nvSpPr>
          <p:cNvPr id="4" name="日期占位符 3">
            <a:extLst>
              <a:ext uri="{FF2B5EF4-FFF2-40B4-BE49-F238E27FC236}">
                <a16:creationId xmlns:a16="http://schemas.microsoft.com/office/drawing/2014/main" id="{62E0DDE9-6143-4B01-85D0-FA2DE4E4FB22}"/>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7" name="图片 6">
            <a:extLst>
              <a:ext uri="{FF2B5EF4-FFF2-40B4-BE49-F238E27FC236}">
                <a16:creationId xmlns:a16="http://schemas.microsoft.com/office/drawing/2014/main" id="{292DBD1F-C1B7-4C28-9614-C566BAA9AD09}"/>
              </a:ext>
            </a:extLst>
          </p:cNvPr>
          <p:cNvPicPr>
            <a:picLocks noChangeAspect="1"/>
          </p:cNvPicPr>
          <p:nvPr/>
        </p:nvPicPr>
        <p:blipFill>
          <a:blip r:embed="rId2"/>
          <a:stretch>
            <a:fillRect/>
          </a:stretch>
        </p:blipFill>
        <p:spPr>
          <a:xfrm>
            <a:off x="1340527" y="4633946"/>
            <a:ext cx="6446759" cy="1678014"/>
          </a:xfrm>
          <a:prstGeom prst="rect">
            <a:avLst/>
          </a:prstGeom>
        </p:spPr>
      </p:pic>
    </p:spTree>
    <p:extLst>
      <p:ext uri="{BB962C8B-B14F-4D97-AF65-F5344CB8AC3E}">
        <p14:creationId xmlns:p14="http://schemas.microsoft.com/office/powerpoint/2010/main" val="1479669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BAD94-5D36-486D-A763-7B21416BC103}"/>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C63D28E4-3560-45CC-8EBA-6D7F12F8FDD2}"/>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CCD90FC-75BC-4FAC-AC28-454EDB64E940}"/>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8" name="图片 7">
            <a:extLst>
              <a:ext uri="{FF2B5EF4-FFF2-40B4-BE49-F238E27FC236}">
                <a16:creationId xmlns:a16="http://schemas.microsoft.com/office/drawing/2014/main" id="{7F031A41-1A98-4137-987E-F24E9699EA62}"/>
              </a:ext>
            </a:extLst>
          </p:cNvPr>
          <p:cNvPicPr>
            <a:picLocks noChangeAspect="1"/>
          </p:cNvPicPr>
          <p:nvPr/>
        </p:nvPicPr>
        <p:blipFill>
          <a:blip r:embed="rId2"/>
          <a:stretch>
            <a:fillRect/>
          </a:stretch>
        </p:blipFill>
        <p:spPr>
          <a:xfrm>
            <a:off x="2634273" y="1028365"/>
            <a:ext cx="7154273" cy="4801270"/>
          </a:xfrm>
          <a:prstGeom prst="rect">
            <a:avLst/>
          </a:prstGeom>
        </p:spPr>
      </p:pic>
    </p:spTree>
    <p:extLst>
      <p:ext uri="{BB962C8B-B14F-4D97-AF65-F5344CB8AC3E}">
        <p14:creationId xmlns:p14="http://schemas.microsoft.com/office/powerpoint/2010/main" val="2608590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B1D57-6843-44C7-815B-736A86D018A7}"/>
              </a:ext>
            </a:extLst>
          </p:cNvPr>
          <p:cNvSpPr>
            <a:spLocks noGrp="1"/>
          </p:cNvSpPr>
          <p:nvPr>
            <p:ph type="title"/>
          </p:nvPr>
        </p:nvSpPr>
        <p:spPr/>
        <p:txBody>
          <a:bodyPr/>
          <a:lstStyle/>
          <a:p>
            <a:r>
              <a:rPr lang="zh-CN" altLang="en-US" dirty="0"/>
              <a:t>二分的代码</a:t>
            </a:r>
          </a:p>
        </p:txBody>
      </p:sp>
      <p:sp>
        <p:nvSpPr>
          <p:cNvPr id="3" name="内容占位符 2">
            <a:extLst>
              <a:ext uri="{FF2B5EF4-FFF2-40B4-BE49-F238E27FC236}">
                <a16:creationId xmlns:a16="http://schemas.microsoft.com/office/drawing/2014/main" id="{6551EB8C-7709-4653-87E4-D06DA9EC53A4}"/>
              </a:ext>
            </a:extLst>
          </p:cNvPr>
          <p:cNvSpPr>
            <a:spLocks noGrp="1"/>
          </p:cNvSpPr>
          <p:nvPr>
            <p:ph idx="1"/>
          </p:nvPr>
        </p:nvSpPr>
        <p:spPr/>
        <p:txBody>
          <a:bodyPr/>
          <a:lstStyle/>
          <a:p>
            <a:r>
              <a:rPr lang="zh-CN" altLang="en-US" dirty="0"/>
              <a:t>离散化的二分是很好写的</a:t>
            </a:r>
            <a:endParaRPr lang="en-US" altLang="zh-CN" dirty="0"/>
          </a:p>
          <a:p>
            <a:r>
              <a:rPr lang="zh-CN" altLang="en-US" dirty="0"/>
              <a:t>是最简单的二分查找</a:t>
            </a:r>
            <a:endParaRPr lang="en-US" altLang="zh-CN" dirty="0"/>
          </a:p>
          <a:p>
            <a:r>
              <a:rPr lang="zh-CN" altLang="en-US" dirty="0"/>
              <a:t>只需要比大小收缩可能区间</a:t>
            </a:r>
            <a:endParaRPr lang="en-US" altLang="zh-CN" dirty="0"/>
          </a:p>
          <a:p>
            <a:r>
              <a:rPr lang="zh-CN" altLang="en-US" dirty="0"/>
              <a:t>最后在左右两个端点选择一个就行了</a:t>
            </a:r>
            <a:endParaRPr lang="en-US" altLang="zh-CN" dirty="0"/>
          </a:p>
          <a:p>
            <a:r>
              <a:rPr lang="zh-CN" altLang="en-US" dirty="0"/>
              <a:t>第</a:t>
            </a:r>
            <a:r>
              <a:rPr lang="en-US" altLang="zh-CN" dirty="0"/>
              <a:t>5</a:t>
            </a:r>
            <a:r>
              <a:rPr lang="zh-CN" altLang="en-US" dirty="0"/>
              <a:t>行和第</a:t>
            </a:r>
            <a:r>
              <a:rPr lang="en-US" altLang="zh-CN" dirty="0"/>
              <a:t>7</a:t>
            </a:r>
            <a:r>
              <a:rPr lang="zh-CN" altLang="en-US" dirty="0"/>
              <a:t>行是三目表达式</a:t>
            </a:r>
            <a:endParaRPr lang="en-US" altLang="zh-CN" dirty="0"/>
          </a:p>
          <a:p>
            <a:r>
              <a:rPr lang="zh-CN" altLang="en-US" dirty="0"/>
              <a:t>等价于</a:t>
            </a:r>
            <a:endParaRPr lang="en-US" altLang="zh-CN" dirty="0"/>
          </a:p>
          <a:p>
            <a:r>
              <a:rPr lang="en-US" altLang="zh-CN" dirty="0"/>
              <a:t>if(c[mid]&lt;=x)  l=mid;</a:t>
            </a:r>
          </a:p>
          <a:p>
            <a:r>
              <a:rPr lang="en-US" altLang="zh-CN" dirty="0"/>
              <a:t>else  r=mid;</a:t>
            </a:r>
            <a:endParaRPr lang="zh-CN" altLang="en-US" dirty="0"/>
          </a:p>
        </p:txBody>
      </p:sp>
      <p:sp>
        <p:nvSpPr>
          <p:cNvPr id="4" name="日期占位符 3">
            <a:extLst>
              <a:ext uri="{FF2B5EF4-FFF2-40B4-BE49-F238E27FC236}">
                <a16:creationId xmlns:a16="http://schemas.microsoft.com/office/drawing/2014/main" id="{E808826C-5262-4CCB-9A68-18FC3EEE7300}"/>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9" name="图片 8">
            <a:extLst>
              <a:ext uri="{FF2B5EF4-FFF2-40B4-BE49-F238E27FC236}">
                <a16:creationId xmlns:a16="http://schemas.microsoft.com/office/drawing/2014/main" id="{DBCFE9CA-8697-406C-8227-903D762E7121}"/>
              </a:ext>
            </a:extLst>
          </p:cNvPr>
          <p:cNvPicPr>
            <a:picLocks noChangeAspect="1"/>
          </p:cNvPicPr>
          <p:nvPr/>
        </p:nvPicPr>
        <p:blipFill>
          <a:blip r:embed="rId2"/>
          <a:stretch>
            <a:fillRect/>
          </a:stretch>
        </p:blipFill>
        <p:spPr>
          <a:xfrm>
            <a:off x="5888391" y="2014194"/>
            <a:ext cx="5315692" cy="2543530"/>
          </a:xfrm>
          <a:prstGeom prst="rect">
            <a:avLst/>
          </a:prstGeom>
        </p:spPr>
      </p:pic>
    </p:spTree>
    <p:extLst>
      <p:ext uri="{BB962C8B-B14F-4D97-AF65-F5344CB8AC3E}">
        <p14:creationId xmlns:p14="http://schemas.microsoft.com/office/powerpoint/2010/main" val="2275549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485C9-3967-4A90-B8F0-53B418944376}"/>
              </a:ext>
            </a:extLst>
          </p:cNvPr>
          <p:cNvSpPr>
            <a:spLocks noGrp="1"/>
          </p:cNvSpPr>
          <p:nvPr>
            <p:ph type="title"/>
          </p:nvPr>
        </p:nvSpPr>
        <p:spPr/>
        <p:txBody>
          <a:bodyPr/>
          <a:lstStyle/>
          <a:p>
            <a:r>
              <a:rPr lang="en-US" altLang="zh-CN" dirty="0"/>
              <a:t>STL</a:t>
            </a:r>
            <a:r>
              <a:rPr lang="zh-CN" altLang="en-US" dirty="0"/>
              <a:t>代码</a:t>
            </a:r>
          </a:p>
        </p:txBody>
      </p:sp>
      <p:pic>
        <p:nvPicPr>
          <p:cNvPr id="6" name="内容占位符 5">
            <a:extLst>
              <a:ext uri="{FF2B5EF4-FFF2-40B4-BE49-F238E27FC236}">
                <a16:creationId xmlns:a16="http://schemas.microsoft.com/office/drawing/2014/main" id="{7059DD18-583E-4D12-BC3D-C35C3DA6985C}"/>
              </a:ext>
            </a:extLst>
          </p:cNvPr>
          <p:cNvPicPr>
            <a:picLocks noGrp="1" noChangeAspect="1"/>
          </p:cNvPicPr>
          <p:nvPr>
            <p:ph idx="1"/>
          </p:nvPr>
        </p:nvPicPr>
        <p:blipFill>
          <a:blip r:embed="rId2"/>
          <a:stretch>
            <a:fillRect/>
          </a:stretch>
        </p:blipFill>
        <p:spPr>
          <a:xfrm>
            <a:off x="4114153" y="532499"/>
            <a:ext cx="5163012" cy="5793002"/>
          </a:xfrm>
        </p:spPr>
      </p:pic>
      <p:sp>
        <p:nvSpPr>
          <p:cNvPr id="4" name="日期占位符 3">
            <a:extLst>
              <a:ext uri="{FF2B5EF4-FFF2-40B4-BE49-F238E27FC236}">
                <a16:creationId xmlns:a16="http://schemas.microsoft.com/office/drawing/2014/main" id="{5A1AC845-45D7-45CD-A941-71A544C4C72D}"/>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598499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6E129-A8FC-409B-ADF0-8DCB8DAB8334}"/>
              </a:ext>
            </a:extLst>
          </p:cNvPr>
          <p:cNvSpPr>
            <a:spLocks noGrp="1"/>
          </p:cNvSpPr>
          <p:nvPr>
            <p:ph type="title"/>
          </p:nvPr>
        </p:nvSpPr>
        <p:spPr/>
        <p:txBody>
          <a:bodyPr/>
          <a:lstStyle/>
          <a:p>
            <a:r>
              <a:rPr lang="zh-CN" altLang="en-US" dirty="0"/>
              <a:t>洛谷</a:t>
            </a:r>
            <a:r>
              <a:rPr lang="en-US" altLang="zh-CN" dirty="0"/>
              <a:t>1955 - </a:t>
            </a:r>
            <a:r>
              <a:rPr lang="zh-CN" altLang="en-US" dirty="0"/>
              <a:t>程序自动分析</a:t>
            </a:r>
          </a:p>
        </p:txBody>
      </p:sp>
      <p:sp>
        <p:nvSpPr>
          <p:cNvPr id="3" name="内容占位符 2">
            <a:extLst>
              <a:ext uri="{FF2B5EF4-FFF2-40B4-BE49-F238E27FC236}">
                <a16:creationId xmlns:a16="http://schemas.microsoft.com/office/drawing/2014/main" id="{F9887952-1A85-4EAC-BC62-CF58E3D71304}"/>
              </a:ext>
            </a:extLst>
          </p:cNvPr>
          <p:cNvSpPr>
            <a:spLocks noGrp="1"/>
          </p:cNvSpPr>
          <p:nvPr>
            <p:ph idx="1"/>
          </p:nvPr>
        </p:nvSpPr>
        <p:spPr/>
        <p:txBody>
          <a:bodyPr/>
          <a:lstStyle/>
          <a:p>
            <a:r>
              <a:rPr lang="zh-CN" altLang="en-US" dirty="0"/>
              <a:t>你有无数个变量</a:t>
            </a:r>
            <a:r>
              <a:rPr lang="en-US" altLang="zh-CN" dirty="0"/>
              <a:t>x1,x2,x3,...</a:t>
            </a:r>
            <a:r>
              <a:rPr lang="zh-CN" altLang="en-US" dirty="0"/>
              <a:t>。现在给你</a:t>
            </a:r>
            <a:r>
              <a:rPr lang="en-US" altLang="zh-CN" dirty="0"/>
              <a:t>n</a:t>
            </a:r>
            <a:r>
              <a:rPr lang="zh-CN" altLang="en-US" dirty="0"/>
              <a:t>个关系，每个关系有三个参数</a:t>
            </a:r>
            <a:r>
              <a:rPr lang="en-US" altLang="zh-CN" dirty="0" err="1"/>
              <a:t>ije</a:t>
            </a:r>
            <a:r>
              <a:rPr lang="en-US" altLang="zh-CN" dirty="0"/>
              <a:t> </a:t>
            </a:r>
            <a:r>
              <a:rPr lang="zh-CN" altLang="en-US" dirty="0"/>
              <a:t>，当</a:t>
            </a:r>
            <a:r>
              <a:rPr lang="en-US" altLang="zh-CN" dirty="0"/>
              <a:t>e=1</a:t>
            </a:r>
            <a:r>
              <a:rPr lang="zh-CN" altLang="en-US" dirty="0"/>
              <a:t>时关系为</a:t>
            </a:r>
            <a:r>
              <a:rPr lang="en-US" altLang="zh-CN" dirty="0"/>
              <a:t>xi=</a:t>
            </a:r>
            <a:r>
              <a:rPr lang="en-US" altLang="zh-CN" dirty="0" err="1"/>
              <a:t>xj</a:t>
            </a:r>
            <a:r>
              <a:rPr lang="zh-CN" altLang="en-US" dirty="0"/>
              <a:t>，当</a:t>
            </a:r>
            <a:r>
              <a:rPr lang="en-US" altLang="zh-CN" dirty="0"/>
              <a:t>e=0</a:t>
            </a:r>
            <a:r>
              <a:rPr lang="zh-CN" altLang="en-US" dirty="0"/>
              <a:t>时关系为</a:t>
            </a:r>
            <a:r>
              <a:rPr lang="en-US" altLang="zh-CN" dirty="0"/>
              <a:t>xi!=</a:t>
            </a:r>
            <a:r>
              <a:rPr lang="en-US" altLang="zh-CN" dirty="0" err="1"/>
              <a:t>xj</a:t>
            </a:r>
            <a:r>
              <a:rPr lang="zh-CN" altLang="en-US" dirty="0"/>
              <a:t>。问你这</a:t>
            </a:r>
            <a:r>
              <a:rPr lang="en-US" altLang="zh-CN" dirty="0"/>
              <a:t>n</a:t>
            </a:r>
            <a:r>
              <a:rPr lang="zh-CN" altLang="en-US" dirty="0"/>
              <a:t>个关系能否全部满足。</a:t>
            </a:r>
            <a:endParaRPr lang="en-US" altLang="zh-CN" dirty="0"/>
          </a:p>
          <a:p>
            <a:r>
              <a:rPr lang="en-US" altLang="zh-CN" dirty="0"/>
              <a:t>n&lt;=1e5</a:t>
            </a:r>
          </a:p>
          <a:p>
            <a:r>
              <a:rPr lang="en-US" altLang="zh-CN" dirty="0" err="1"/>
              <a:t>xi,j</a:t>
            </a:r>
            <a:r>
              <a:rPr lang="en-US" altLang="zh-CN" dirty="0"/>
              <a:t>&lt;=1e9</a:t>
            </a:r>
            <a:endParaRPr lang="zh-CN" altLang="en-US" dirty="0"/>
          </a:p>
        </p:txBody>
      </p:sp>
      <p:sp>
        <p:nvSpPr>
          <p:cNvPr id="4" name="日期占位符 3">
            <a:extLst>
              <a:ext uri="{FF2B5EF4-FFF2-40B4-BE49-F238E27FC236}">
                <a16:creationId xmlns:a16="http://schemas.microsoft.com/office/drawing/2014/main" id="{B7E95A9B-D187-4E45-85D1-8B778CAB7A37}"/>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424438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5692A-3EA5-48CA-9953-DD6D54D6C3DF}"/>
              </a:ext>
            </a:extLst>
          </p:cNvPr>
          <p:cNvSpPr>
            <a:spLocks noGrp="1"/>
          </p:cNvSpPr>
          <p:nvPr>
            <p:ph type="title"/>
          </p:nvPr>
        </p:nvSpPr>
        <p:spPr/>
        <p:txBody>
          <a:bodyPr/>
          <a:lstStyle/>
          <a:p>
            <a:r>
              <a:rPr lang="zh-CN" altLang="en-US" dirty="0"/>
              <a:t>概念</a:t>
            </a:r>
          </a:p>
        </p:txBody>
      </p:sp>
      <p:sp>
        <p:nvSpPr>
          <p:cNvPr id="3" name="内容占位符 2">
            <a:extLst>
              <a:ext uri="{FF2B5EF4-FFF2-40B4-BE49-F238E27FC236}">
                <a16:creationId xmlns:a16="http://schemas.microsoft.com/office/drawing/2014/main" id="{50D362CE-C734-44DF-AAC7-272F71973ED7}"/>
              </a:ext>
            </a:extLst>
          </p:cNvPr>
          <p:cNvSpPr>
            <a:spLocks noGrp="1"/>
          </p:cNvSpPr>
          <p:nvPr>
            <p:ph idx="1"/>
          </p:nvPr>
        </p:nvSpPr>
        <p:spPr/>
        <p:txBody>
          <a:bodyPr/>
          <a:lstStyle/>
          <a:p>
            <a:r>
              <a:rPr lang="zh-CN" altLang="en-US" dirty="0"/>
              <a:t>差分就是一个序列上相邻两个数做差得到一个新的序列</a:t>
            </a:r>
            <a:endParaRPr lang="en-US" altLang="zh-CN" dirty="0"/>
          </a:p>
          <a:p>
            <a:r>
              <a:rPr lang="zh-CN" altLang="en-US" dirty="0"/>
              <a:t>一般都是后面的数减前面的数</a:t>
            </a:r>
            <a:endParaRPr lang="en-US" altLang="zh-CN" dirty="0"/>
          </a:p>
          <a:p>
            <a:r>
              <a:rPr lang="zh-CN" altLang="en-US" dirty="0"/>
              <a:t>第一个数一般保持不变，相当于默认原序列第</a:t>
            </a:r>
            <a:r>
              <a:rPr lang="en-US" altLang="zh-CN" dirty="0"/>
              <a:t>0</a:t>
            </a:r>
            <a:r>
              <a:rPr lang="zh-CN" altLang="en-US" dirty="0"/>
              <a:t>个数是</a:t>
            </a:r>
            <a:r>
              <a:rPr lang="en-US" altLang="zh-CN" dirty="0"/>
              <a:t>0</a:t>
            </a:r>
          </a:p>
          <a:p>
            <a:r>
              <a:rPr lang="zh-CN" altLang="en-US" dirty="0"/>
              <a:t>例如原序列</a:t>
            </a:r>
            <a:r>
              <a:rPr lang="en-US" altLang="zh-CN" dirty="0"/>
              <a:t>a1,a2,...,an</a:t>
            </a:r>
            <a:r>
              <a:rPr lang="zh-CN" altLang="en-US" dirty="0"/>
              <a:t>，它的差分序列就是</a:t>
            </a:r>
            <a:endParaRPr lang="en-US" altLang="zh-CN" dirty="0"/>
          </a:p>
          <a:p>
            <a:r>
              <a:rPr lang="en-US" altLang="zh-CN" dirty="0"/>
              <a:t>b1=a1-0,b2=a2-a1,b3=a3-a2</a:t>
            </a:r>
          </a:p>
          <a:p>
            <a:r>
              <a:rPr lang="zh-CN" altLang="en-US" dirty="0"/>
              <a:t>前缀和就是分别在不同位置，把这个位置之前的数全部加起来，得到的数组成的序列</a:t>
            </a:r>
            <a:endParaRPr lang="en-US" altLang="zh-CN" dirty="0"/>
          </a:p>
          <a:p>
            <a:r>
              <a:rPr lang="zh-CN" altLang="en-US" dirty="0"/>
              <a:t>例如原序列是</a:t>
            </a:r>
            <a:r>
              <a:rPr lang="en-US" altLang="zh-CN" dirty="0"/>
              <a:t>a1,a2,...,an</a:t>
            </a:r>
            <a:r>
              <a:rPr lang="zh-CN" altLang="en-US" dirty="0"/>
              <a:t>，它的前缀和序列是</a:t>
            </a:r>
            <a:endParaRPr lang="en-US" altLang="zh-CN" dirty="0"/>
          </a:p>
          <a:p>
            <a:r>
              <a:rPr lang="en-US" altLang="zh-CN" dirty="0"/>
              <a:t>b1=a1</a:t>
            </a:r>
          </a:p>
          <a:p>
            <a:r>
              <a:rPr lang="en-US" altLang="zh-CN" dirty="0"/>
              <a:t>b2=a1+a2</a:t>
            </a:r>
          </a:p>
          <a:p>
            <a:r>
              <a:rPr lang="en-US" altLang="zh-CN" dirty="0"/>
              <a:t>b3=a1+a2+a3</a:t>
            </a:r>
            <a:endParaRPr lang="zh-CN" altLang="en-US" dirty="0"/>
          </a:p>
        </p:txBody>
      </p:sp>
      <p:sp>
        <p:nvSpPr>
          <p:cNvPr id="4" name="日期占位符 3">
            <a:extLst>
              <a:ext uri="{FF2B5EF4-FFF2-40B4-BE49-F238E27FC236}">
                <a16:creationId xmlns:a16="http://schemas.microsoft.com/office/drawing/2014/main" id="{74871DC9-6259-4FAF-BBCC-C5DDFD27EA0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388156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E6220-4CF4-4150-8322-6C1F580AC652}"/>
              </a:ext>
            </a:extLst>
          </p:cNvPr>
          <p:cNvSpPr>
            <a:spLocks noGrp="1"/>
          </p:cNvSpPr>
          <p:nvPr>
            <p:ph type="title"/>
          </p:nvPr>
        </p:nvSpPr>
        <p:spPr/>
        <p:txBody>
          <a:bodyPr/>
          <a:lstStyle/>
          <a:p>
            <a:r>
              <a:rPr lang="zh-CN" altLang="en-US" dirty="0"/>
              <a:t>程序自动分析</a:t>
            </a:r>
          </a:p>
        </p:txBody>
      </p:sp>
      <p:sp>
        <p:nvSpPr>
          <p:cNvPr id="3" name="内容占位符 2">
            <a:extLst>
              <a:ext uri="{FF2B5EF4-FFF2-40B4-BE49-F238E27FC236}">
                <a16:creationId xmlns:a16="http://schemas.microsoft.com/office/drawing/2014/main" id="{722A2CEA-C5A7-41E1-BC1D-204F17F5DDA6}"/>
              </a:ext>
            </a:extLst>
          </p:cNvPr>
          <p:cNvSpPr>
            <a:spLocks noGrp="1"/>
          </p:cNvSpPr>
          <p:nvPr>
            <p:ph idx="1"/>
          </p:nvPr>
        </p:nvSpPr>
        <p:spPr/>
        <p:txBody>
          <a:bodyPr/>
          <a:lstStyle/>
          <a:p>
            <a:r>
              <a:rPr lang="zh-CN" altLang="en-US" dirty="0"/>
              <a:t>关系只有等于和不等两种，等于关系之间是不会冲突的，不等关系之间也是不会冲突的，所以需要考虑的只有等于关系和不等关系之间的冲突。可以先用图染色或并查集的方式预处理相等关系，求出所有的相等联通块，再检查所有不等关系，判断是否有不等关系会发生冲突。</a:t>
            </a:r>
          </a:p>
          <a:p>
            <a:r>
              <a:rPr lang="zh-CN" altLang="en-US" dirty="0"/>
              <a:t>现在的问题是元素的数量太多了，有</a:t>
            </a:r>
            <a:r>
              <a:rPr lang="en-US" altLang="zh-CN" dirty="0"/>
              <a:t>1e9</a:t>
            </a:r>
            <a:r>
              <a:rPr lang="zh-CN" altLang="en-US" dirty="0"/>
              <a:t>个，不论是并查集还是图染色都无法承担。怎么破？</a:t>
            </a:r>
          </a:p>
          <a:p>
            <a:r>
              <a:rPr lang="zh-CN" altLang="en-US" dirty="0"/>
              <a:t>观察发现这</a:t>
            </a:r>
            <a:r>
              <a:rPr lang="en-US" altLang="zh-CN" dirty="0"/>
              <a:t>1e9</a:t>
            </a:r>
            <a:r>
              <a:rPr lang="zh-CN" altLang="en-US" dirty="0"/>
              <a:t>个变量一定不会全部用上。总共只有</a:t>
            </a:r>
            <a:r>
              <a:rPr lang="en-US" altLang="zh-CN" dirty="0"/>
              <a:t>1e5</a:t>
            </a:r>
            <a:r>
              <a:rPr lang="zh-CN" altLang="en-US" dirty="0"/>
              <a:t>个关系，每个关系涉及两个变量，最多涉及</a:t>
            </a:r>
            <a:r>
              <a:rPr lang="en-US" altLang="zh-CN" dirty="0"/>
              <a:t>2e5</a:t>
            </a:r>
            <a:r>
              <a:rPr lang="zh-CN" altLang="en-US" dirty="0"/>
              <a:t>个变量。其余的变量和答案没有任何关系，可以直接忽略。</a:t>
            </a:r>
          </a:p>
          <a:p>
            <a:r>
              <a:rPr lang="zh-CN" altLang="en-US" dirty="0"/>
              <a:t>那么我们用离散化的方法，收集所有变量标号，排序去重，装到数组</a:t>
            </a:r>
            <a:r>
              <a:rPr lang="en-US" altLang="zh-CN" dirty="0"/>
              <a:t>c</a:t>
            </a:r>
            <a:r>
              <a:rPr lang="zh-CN" altLang="en-US" dirty="0"/>
              <a:t>里，用下标</a:t>
            </a:r>
            <a:r>
              <a:rPr lang="en-US" altLang="zh-CN" dirty="0" err="1"/>
              <a:t>i</a:t>
            </a:r>
            <a:r>
              <a:rPr lang="zh-CN" altLang="en-US" dirty="0"/>
              <a:t>代替标号</a:t>
            </a:r>
            <a:r>
              <a:rPr lang="en-US" altLang="zh-CN" dirty="0"/>
              <a:t>c[</a:t>
            </a:r>
            <a:r>
              <a:rPr lang="en-US" altLang="zh-CN" dirty="0" err="1"/>
              <a:t>i</a:t>
            </a:r>
            <a:r>
              <a:rPr lang="en-US" altLang="zh-CN" dirty="0"/>
              <a:t>]</a:t>
            </a:r>
            <a:r>
              <a:rPr lang="zh-CN" altLang="en-US" dirty="0"/>
              <a:t>。这样使得变量数缩减为</a:t>
            </a:r>
            <a:r>
              <a:rPr lang="en-US" altLang="zh-CN" dirty="0"/>
              <a:t>O(n)</a:t>
            </a:r>
            <a:r>
              <a:rPr lang="zh-CN" altLang="en-US" dirty="0"/>
              <a:t>，从而可以用并查集或图染色来解决问题。</a:t>
            </a:r>
          </a:p>
        </p:txBody>
      </p:sp>
      <p:sp>
        <p:nvSpPr>
          <p:cNvPr id="4" name="日期占位符 3">
            <a:extLst>
              <a:ext uri="{FF2B5EF4-FFF2-40B4-BE49-F238E27FC236}">
                <a16:creationId xmlns:a16="http://schemas.microsoft.com/office/drawing/2014/main" id="{A8AB21DD-34D1-4B72-9659-978789C4556E}"/>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433558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55E5B-560F-4A6D-9562-25F32707EF15}"/>
              </a:ext>
            </a:extLst>
          </p:cNvPr>
          <p:cNvSpPr>
            <a:spLocks noGrp="1"/>
          </p:cNvSpPr>
          <p:nvPr>
            <p:ph type="title"/>
          </p:nvPr>
        </p:nvSpPr>
        <p:spPr/>
        <p:txBody>
          <a:bodyPr/>
          <a:lstStyle/>
          <a:p>
            <a:r>
              <a:rPr lang="zh-CN" altLang="en-US" dirty="0"/>
              <a:t>洛谷</a:t>
            </a:r>
            <a:r>
              <a:rPr lang="en-US" altLang="zh-CN" dirty="0"/>
              <a:t>1884 - Overplanting</a:t>
            </a:r>
            <a:endParaRPr lang="zh-CN" altLang="en-US" dirty="0"/>
          </a:p>
        </p:txBody>
      </p:sp>
      <p:sp>
        <p:nvSpPr>
          <p:cNvPr id="3" name="内容占位符 2">
            <a:extLst>
              <a:ext uri="{FF2B5EF4-FFF2-40B4-BE49-F238E27FC236}">
                <a16:creationId xmlns:a16="http://schemas.microsoft.com/office/drawing/2014/main" id="{77C7575A-873B-41C0-89FD-DB25F0DC67EC}"/>
              </a:ext>
            </a:extLst>
          </p:cNvPr>
          <p:cNvSpPr>
            <a:spLocks noGrp="1"/>
          </p:cNvSpPr>
          <p:nvPr>
            <p:ph idx="1"/>
          </p:nvPr>
        </p:nvSpPr>
        <p:spPr/>
        <p:txBody>
          <a:bodyPr/>
          <a:lstStyle/>
          <a:p>
            <a:r>
              <a:rPr lang="zh-CN" altLang="en-US" dirty="0"/>
              <a:t>在平面直角坐标系中有</a:t>
            </a:r>
            <a:r>
              <a:rPr lang="en-US" altLang="zh-CN" dirty="0"/>
              <a:t>n</a:t>
            </a:r>
            <a:r>
              <a:rPr lang="zh-CN" altLang="en-US" dirty="0"/>
              <a:t>个矩形，现在给出每个矩形的左上角</a:t>
            </a:r>
            <a:r>
              <a:rPr lang="en-US" altLang="zh-CN" dirty="0"/>
              <a:t>(x1,y1)$</a:t>
            </a:r>
            <a:r>
              <a:rPr lang="zh-CN" altLang="en-US" dirty="0"/>
              <a:t>和右下角</a:t>
            </a:r>
            <a:r>
              <a:rPr lang="en-US" altLang="zh-CN" dirty="0"/>
              <a:t>(x2,y2)</a:t>
            </a:r>
            <a:r>
              <a:rPr lang="zh-CN" altLang="en-US" dirty="0"/>
              <a:t>，问你这些矩形的覆盖面积是多少？重复覆盖的区域只计算一次。</a:t>
            </a:r>
            <a:endParaRPr lang="en-US" altLang="zh-CN" dirty="0"/>
          </a:p>
          <a:p>
            <a:r>
              <a:rPr lang="en-US" altLang="zh-CN" dirty="0"/>
              <a:t>n&lt;=1e3</a:t>
            </a:r>
          </a:p>
          <a:p>
            <a:r>
              <a:rPr lang="en-US" altLang="zh-CN" dirty="0"/>
              <a:t>-1e8&lt;=x1,y1,x2,y2&lt;=1e8</a:t>
            </a:r>
            <a:endParaRPr lang="zh-CN" altLang="en-US" dirty="0"/>
          </a:p>
        </p:txBody>
      </p:sp>
      <p:sp>
        <p:nvSpPr>
          <p:cNvPr id="4" name="日期占位符 3">
            <a:extLst>
              <a:ext uri="{FF2B5EF4-FFF2-40B4-BE49-F238E27FC236}">
                <a16:creationId xmlns:a16="http://schemas.microsoft.com/office/drawing/2014/main" id="{463BB0FD-A6F1-4E31-9D4E-B7E66AB703E8}"/>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614986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00F49-299E-40DD-9433-447BEAE8BFD9}"/>
              </a:ext>
            </a:extLst>
          </p:cNvPr>
          <p:cNvSpPr>
            <a:spLocks noGrp="1"/>
          </p:cNvSpPr>
          <p:nvPr>
            <p:ph type="title"/>
          </p:nvPr>
        </p:nvSpPr>
        <p:spPr/>
        <p:txBody>
          <a:bodyPr/>
          <a:lstStyle/>
          <a:p>
            <a:r>
              <a:rPr lang="en-US" altLang="zh-CN" dirty="0"/>
              <a:t>Overplanting</a:t>
            </a:r>
            <a:endParaRPr lang="zh-CN" altLang="en-US" dirty="0"/>
          </a:p>
        </p:txBody>
      </p:sp>
      <p:sp>
        <p:nvSpPr>
          <p:cNvPr id="3" name="内容占位符 2">
            <a:extLst>
              <a:ext uri="{FF2B5EF4-FFF2-40B4-BE49-F238E27FC236}">
                <a16:creationId xmlns:a16="http://schemas.microsoft.com/office/drawing/2014/main" id="{434DFBCA-5D52-404C-A866-48EABE86075E}"/>
              </a:ext>
            </a:extLst>
          </p:cNvPr>
          <p:cNvSpPr>
            <a:spLocks noGrp="1"/>
          </p:cNvSpPr>
          <p:nvPr>
            <p:ph idx="1"/>
          </p:nvPr>
        </p:nvSpPr>
        <p:spPr/>
        <p:txBody>
          <a:bodyPr/>
          <a:lstStyle/>
          <a:p>
            <a:r>
              <a:rPr lang="zh-CN" altLang="en-US" dirty="0"/>
              <a:t>这题和离散化第一个例题有点类似，都是统计覆盖且不计重复，只不过从一维升级到了二维</a:t>
            </a:r>
            <a:endParaRPr lang="en-US" altLang="zh-CN" dirty="0"/>
          </a:p>
          <a:p>
            <a:r>
              <a:rPr lang="zh-CN" altLang="en-US" dirty="0"/>
              <a:t>二维空间的离散化可以对两个维度分别离散，也可以统一离散，效率没有太大区别，可以忽略</a:t>
            </a:r>
            <a:endParaRPr lang="en-US" altLang="zh-CN" dirty="0"/>
          </a:p>
          <a:p>
            <a:r>
              <a:rPr lang="zh-CN" altLang="en-US" dirty="0"/>
              <a:t>一般推荐偷懒直接统一离散</a:t>
            </a:r>
            <a:endParaRPr lang="en-US" altLang="zh-CN" dirty="0"/>
          </a:p>
          <a:p>
            <a:r>
              <a:rPr lang="zh-CN" altLang="en-US" dirty="0"/>
              <a:t>处理覆盖的方法可以类比一维版本，用</a:t>
            </a:r>
            <a:r>
              <a:rPr lang="en-US" altLang="zh-CN" dirty="0"/>
              <a:t>f[</a:t>
            </a:r>
            <a:r>
              <a:rPr lang="en-US" altLang="zh-CN" dirty="0" err="1"/>
              <a:t>i</a:t>
            </a:r>
            <a:r>
              <a:rPr lang="en-US" altLang="zh-CN" dirty="0"/>
              <a:t>][j]</a:t>
            </a:r>
            <a:r>
              <a:rPr lang="zh-CN" altLang="en-US" dirty="0"/>
              <a:t>表示左上角为</a:t>
            </a:r>
            <a:r>
              <a:rPr lang="en-US" altLang="zh-CN" dirty="0"/>
              <a:t>(c[</a:t>
            </a:r>
            <a:r>
              <a:rPr lang="en-US" altLang="zh-CN" dirty="0" err="1"/>
              <a:t>i</a:t>
            </a:r>
            <a:r>
              <a:rPr lang="en-US" altLang="zh-CN" dirty="0"/>
              <a:t>],c[j])</a:t>
            </a:r>
            <a:r>
              <a:rPr lang="zh-CN" altLang="en-US" dirty="0"/>
              <a:t>、右下角为</a:t>
            </a:r>
            <a:r>
              <a:rPr lang="en-US" altLang="zh-CN" dirty="0"/>
              <a:t>(c[i+1],c[j+1])</a:t>
            </a:r>
            <a:r>
              <a:rPr lang="zh-CN" altLang="en-US" dirty="0"/>
              <a:t>的矩形</a:t>
            </a:r>
            <a:endParaRPr lang="en-US" altLang="zh-CN" dirty="0"/>
          </a:p>
          <a:p>
            <a:r>
              <a:rPr lang="zh-CN" altLang="en-US" dirty="0"/>
              <a:t>但是直接去暴力枚举覆盖是会</a:t>
            </a:r>
            <a:r>
              <a:rPr lang="en-US" altLang="zh-CN" dirty="0"/>
              <a:t>T</a:t>
            </a:r>
            <a:r>
              <a:rPr lang="zh-CN" altLang="en-US" dirty="0"/>
              <a:t>的，因为虽然地图不大，但是矩形的数量很多</a:t>
            </a:r>
            <a:endParaRPr lang="en-US" altLang="zh-CN" dirty="0"/>
          </a:p>
          <a:p>
            <a:r>
              <a:rPr lang="zh-CN" altLang="en-US" dirty="0"/>
              <a:t>这里优化时间就要用到差分</a:t>
            </a:r>
            <a:endParaRPr lang="en-US" altLang="zh-CN" dirty="0"/>
          </a:p>
          <a:p>
            <a:r>
              <a:rPr lang="zh-CN" altLang="en-US" dirty="0"/>
              <a:t>这里其实没必要用二维差分，用一维差分，然后暴力枚举另一个维度就可以了</a:t>
            </a:r>
            <a:endParaRPr lang="en-US" altLang="zh-CN" dirty="0"/>
          </a:p>
          <a:p>
            <a:r>
              <a:rPr lang="zh-CN" altLang="en-US" dirty="0"/>
              <a:t>先不考虑有没有覆盖，而是考虑覆盖了多少次，然后用差分进行行的区间加，所有操作昨晚后对每一行做前缀和，统计被覆盖次数</a:t>
            </a:r>
            <a:r>
              <a:rPr lang="en-US" altLang="zh-CN" dirty="0"/>
              <a:t>&gt;0</a:t>
            </a:r>
            <a:r>
              <a:rPr lang="zh-CN" altLang="en-US" dirty="0"/>
              <a:t>的面积总和</a:t>
            </a:r>
            <a:endParaRPr lang="en-US" altLang="zh-CN" dirty="0"/>
          </a:p>
        </p:txBody>
      </p:sp>
      <p:sp>
        <p:nvSpPr>
          <p:cNvPr id="4" name="日期占位符 3">
            <a:extLst>
              <a:ext uri="{FF2B5EF4-FFF2-40B4-BE49-F238E27FC236}">
                <a16:creationId xmlns:a16="http://schemas.microsoft.com/office/drawing/2014/main" id="{ECFF84ED-2654-4DEB-A48D-3AE7C28156C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624464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24CA7-3EDA-4DEC-84CC-D5D1E4DA5F23}"/>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435DF135-D946-49D1-AA9F-B8E648CE89A4}"/>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E0E7C412-C3C1-4C57-8CFC-8DA9DBD2D37F}"/>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9F46E25C-63F8-4E4D-B159-4805B97B8DEA}"/>
              </a:ext>
            </a:extLst>
          </p:cNvPr>
          <p:cNvPicPr>
            <a:picLocks noChangeAspect="1"/>
          </p:cNvPicPr>
          <p:nvPr/>
        </p:nvPicPr>
        <p:blipFill>
          <a:blip r:embed="rId2"/>
          <a:stretch>
            <a:fillRect/>
          </a:stretch>
        </p:blipFill>
        <p:spPr>
          <a:xfrm>
            <a:off x="0" y="2090744"/>
            <a:ext cx="12192000" cy="2676511"/>
          </a:xfrm>
          <a:prstGeom prst="rect">
            <a:avLst/>
          </a:prstGeom>
        </p:spPr>
      </p:pic>
    </p:spTree>
    <p:extLst>
      <p:ext uri="{BB962C8B-B14F-4D97-AF65-F5344CB8AC3E}">
        <p14:creationId xmlns:p14="http://schemas.microsoft.com/office/powerpoint/2010/main" val="1313262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DCE5976-7B58-4749-86A0-EEA607B1ED6C}"/>
              </a:ext>
            </a:extLst>
          </p:cNvPr>
          <p:cNvSpPr>
            <a:spLocks noGrp="1"/>
          </p:cNvSpPr>
          <p:nvPr>
            <p:ph type="title"/>
          </p:nvPr>
        </p:nvSpPr>
        <p:spPr/>
        <p:txBody>
          <a:bodyPr/>
          <a:lstStyle/>
          <a:p>
            <a:r>
              <a:rPr lang="zh-CN" altLang="en-US" dirty="0"/>
              <a:t>双指针</a:t>
            </a:r>
          </a:p>
        </p:txBody>
      </p:sp>
      <p:sp>
        <p:nvSpPr>
          <p:cNvPr id="6" name="文本占位符 5">
            <a:extLst>
              <a:ext uri="{FF2B5EF4-FFF2-40B4-BE49-F238E27FC236}">
                <a16:creationId xmlns:a16="http://schemas.microsoft.com/office/drawing/2014/main" id="{F7B19CAA-6CC5-4EED-ACE7-2E94C2C08626}"/>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B2889FA4-A801-4DB7-BF28-81132C49AC61}"/>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74399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D245C-EFB9-4CFE-B532-49306D1A2E32}"/>
              </a:ext>
            </a:extLst>
          </p:cNvPr>
          <p:cNvSpPr>
            <a:spLocks noGrp="1"/>
          </p:cNvSpPr>
          <p:nvPr>
            <p:ph type="title"/>
          </p:nvPr>
        </p:nvSpPr>
        <p:spPr/>
        <p:txBody>
          <a:bodyPr/>
          <a:lstStyle/>
          <a:p>
            <a:r>
              <a:rPr lang="zh-CN" altLang="en-US" dirty="0"/>
              <a:t>概念</a:t>
            </a:r>
          </a:p>
        </p:txBody>
      </p:sp>
      <p:sp>
        <p:nvSpPr>
          <p:cNvPr id="3" name="内容占位符 2">
            <a:extLst>
              <a:ext uri="{FF2B5EF4-FFF2-40B4-BE49-F238E27FC236}">
                <a16:creationId xmlns:a16="http://schemas.microsoft.com/office/drawing/2014/main" id="{26F75AAA-F468-484C-8357-46CC3DB424A5}"/>
              </a:ext>
            </a:extLst>
          </p:cNvPr>
          <p:cNvSpPr>
            <a:spLocks noGrp="1"/>
          </p:cNvSpPr>
          <p:nvPr>
            <p:ph idx="1"/>
          </p:nvPr>
        </p:nvSpPr>
        <p:spPr/>
        <p:txBody>
          <a:bodyPr/>
          <a:lstStyle/>
          <a:p>
            <a:r>
              <a:rPr lang="zh-CN" altLang="en-US" dirty="0"/>
              <a:t>双指针里的指针并不是指</a:t>
            </a:r>
            <a:r>
              <a:rPr lang="en-US" altLang="zh-CN" dirty="0"/>
              <a:t>C</a:t>
            </a:r>
            <a:r>
              <a:rPr lang="zh-CN" altLang="en-US" dirty="0"/>
              <a:t>语言中的指针，而是一个抽象的指针</a:t>
            </a:r>
            <a:endParaRPr lang="en-US" altLang="zh-CN" dirty="0"/>
          </a:p>
          <a:p>
            <a:r>
              <a:rPr lang="zh-CN" altLang="en-US" dirty="0"/>
              <a:t>我一个指针“指”在了序列中的某个地方，一方面表示目前枚举到了这里，另一方面表示正在关注这个数，两个指针也经常有区间左右端点的意义</a:t>
            </a:r>
            <a:endParaRPr lang="en-US" altLang="zh-CN" dirty="0"/>
          </a:p>
          <a:p>
            <a:r>
              <a:rPr lang="zh-CN" altLang="en-US" dirty="0"/>
              <a:t>一般是枚举一个指针，然后另一个指针随着这个指针的移动而移动</a:t>
            </a:r>
            <a:endParaRPr lang="en-US" altLang="zh-CN" dirty="0"/>
          </a:p>
          <a:p>
            <a:r>
              <a:rPr lang="zh-CN" altLang="en-US" dirty="0"/>
              <a:t>这就要求题目一般要有随着一个指针移动，另一个指针单调移动的特点</a:t>
            </a:r>
            <a:endParaRPr lang="en-US" altLang="zh-CN" dirty="0"/>
          </a:p>
          <a:p>
            <a:r>
              <a:rPr lang="zh-CN" altLang="en-US" dirty="0"/>
              <a:t>不知道为什么，双指针在二分的判断函数中特别常见</a:t>
            </a:r>
            <a:endParaRPr lang="en-US" altLang="zh-CN" dirty="0"/>
          </a:p>
          <a:p>
            <a:r>
              <a:rPr lang="zh-CN" altLang="en-US" dirty="0"/>
              <a:t>此外跟双指针有点类似的一个技巧经常在涉及区间的题目中出现</a:t>
            </a:r>
          </a:p>
        </p:txBody>
      </p:sp>
      <p:sp>
        <p:nvSpPr>
          <p:cNvPr id="4" name="日期占位符 3">
            <a:extLst>
              <a:ext uri="{FF2B5EF4-FFF2-40B4-BE49-F238E27FC236}">
                <a16:creationId xmlns:a16="http://schemas.microsoft.com/office/drawing/2014/main" id="{217DFEBC-7F76-45BF-8D77-5AEF79A38353}"/>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500426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90D6C-335F-4E70-B560-47F0FDE4A5B2}"/>
              </a:ext>
            </a:extLst>
          </p:cNvPr>
          <p:cNvSpPr>
            <a:spLocks noGrp="1"/>
          </p:cNvSpPr>
          <p:nvPr>
            <p:ph type="title"/>
          </p:nvPr>
        </p:nvSpPr>
        <p:spPr/>
        <p:txBody>
          <a:bodyPr/>
          <a:lstStyle/>
          <a:p>
            <a:r>
              <a:rPr lang="zh-CN" altLang="en-US" dirty="0"/>
              <a:t>洛谷</a:t>
            </a:r>
            <a:r>
              <a:rPr lang="en-US" altLang="zh-CN" dirty="0"/>
              <a:t>1102 – A-B</a:t>
            </a:r>
            <a:r>
              <a:rPr lang="zh-CN" altLang="en-US" dirty="0"/>
              <a:t>数对</a:t>
            </a:r>
          </a:p>
        </p:txBody>
      </p:sp>
      <p:sp>
        <p:nvSpPr>
          <p:cNvPr id="3" name="内容占位符 2">
            <a:extLst>
              <a:ext uri="{FF2B5EF4-FFF2-40B4-BE49-F238E27FC236}">
                <a16:creationId xmlns:a16="http://schemas.microsoft.com/office/drawing/2014/main" id="{FF306A31-E06F-4CE6-8EC6-35D67B6F087F}"/>
              </a:ext>
            </a:extLst>
          </p:cNvPr>
          <p:cNvSpPr>
            <a:spLocks noGrp="1"/>
          </p:cNvSpPr>
          <p:nvPr>
            <p:ph idx="1"/>
          </p:nvPr>
        </p:nvSpPr>
        <p:spPr/>
        <p:txBody>
          <a:bodyPr/>
          <a:lstStyle/>
          <a:p>
            <a:r>
              <a:rPr lang="zh-CN" altLang="en-US" dirty="0"/>
              <a:t>给你一个序列以及一个数</a:t>
            </a:r>
            <a:r>
              <a:rPr lang="en-US" altLang="zh-CN" dirty="0"/>
              <a:t>C</a:t>
            </a:r>
            <a:r>
              <a:rPr lang="zh-CN" altLang="en-US" dirty="0"/>
              <a:t>，问序列中差为</a:t>
            </a:r>
            <a:r>
              <a:rPr lang="en-US" altLang="zh-CN" dirty="0"/>
              <a:t>C</a:t>
            </a:r>
            <a:r>
              <a:rPr lang="zh-CN" altLang="en-US" dirty="0"/>
              <a:t>的数对的个数（不同位置但数值一样的数算不同的数对）</a:t>
            </a:r>
            <a:endParaRPr lang="en-US" altLang="zh-CN" dirty="0"/>
          </a:p>
          <a:p>
            <a:r>
              <a:rPr lang="en-US" altLang="zh-CN" dirty="0"/>
              <a:t>n&lt;=2e5</a:t>
            </a:r>
          </a:p>
          <a:p>
            <a:r>
              <a:rPr lang="en-US" altLang="zh-CN" dirty="0"/>
              <a:t>a[</a:t>
            </a:r>
            <a:r>
              <a:rPr lang="en-US" altLang="zh-CN" dirty="0" err="1"/>
              <a:t>i</a:t>
            </a:r>
            <a:r>
              <a:rPr lang="en-US" altLang="zh-CN" dirty="0"/>
              <a:t>]&lt;=2^30</a:t>
            </a:r>
            <a:endParaRPr lang="zh-CN" altLang="en-US" dirty="0"/>
          </a:p>
        </p:txBody>
      </p:sp>
      <p:sp>
        <p:nvSpPr>
          <p:cNvPr id="4" name="日期占位符 3">
            <a:extLst>
              <a:ext uri="{FF2B5EF4-FFF2-40B4-BE49-F238E27FC236}">
                <a16:creationId xmlns:a16="http://schemas.microsoft.com/office/drawing/2014/main" id="{3ED01DDD-C415-4C0A-8D60-BBA549A789FE}"/>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243411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E366A-10D7-4071-BA0A-CACA67729160}"/>
              </a:ext>
            </a:extLst>
          </p:cNvPr>
          <p:cNvSpPr>
            <a:spLocks noGrp="1"/>
          </p:cNvSpPr>
          <p:nvPr>
            <p:ph type="title"/>
          </p:nvPr>
        </p:nvSpPr>
        <p:spPr/>
        <p:txBody>
          <a:bodyPr/>
          <a:lstStyle/>
          <a:p>
            <a:r>
              <a:rPr lang="zh-CN" altLang="en-US" dirty="0"/>
              <a:t>数对</a:t>
            </a:r>
          </a:p>
        </p:txBody>
      </p:sp>
      <p:sp>
        <p:nvSpPr>
          <p:cNvPr id="3" name="内容占位符 2">
            <a:extLst>
              <a:ext uri="{FF2B5EF4-FFF2-40B4-BE49-F238E27FC236}">
                <a16:creationId xmlns:a16="http://schemas.microsoft.com/office/drawing/2014/main" id="{6C9D46E3-6306-4898-89D8-576AB2E6F3F7}"/>
              </a:ext>
            </a:extLst>
          </p:cNvPr>
          <p:cNvSpPr>
            <a:spLocks noGrp="1"/>
          </p:cNvSpPr>
          <p:nvPr>
            <p:ph idx="1"/>
          </p:nvPr>
        </p:nvSpPr>
        <p:spPr/>
        <p:txBody>
          <a:bodyPr/>
          <a:lstStyle/>
          <a:p>
            <a:r>
              <a:rPr lang="zh-CN" altLang="en-US" dirty="0"/>
              <a:t>有同学说这题我会！</a:t>
            </a:r>
            <a:endParaRPr lang="en-US" altLang="zh-CN" dirty="0"/>
          </a:p>
          <a:p>
            <a:r>
              <a:rPr lang="zh-CN" altLang="en-US" dirty="0"/>
              <a:t>直接开一个桶，也就是值域数组，</a:t>
            </a:r>
            <a:r>
              <a:rPr lang="en-US" altLang="zh-CN" dirty="0"/>
              <a:t>a[</a:t>
            </a:r>
            <a:r>
              <a:rPr lang="en-US" altLang="zh-CN" dirty="0" err="1"/>
              <a:t>i</a:t>
            </a:r>
            <a:r>
              <a:rPr lang="en-US" altLang="zh-CN" dirty="0"/>
              <a:t>]</a:t>
            </a:r>
            <a:r>
              <a:rPr lang="zh-CN" altLang="en-US" dirty="0"/>
              <a:t>表示值为</a:t>
            </a:r>
            <a:r>
              <a:rPr lang="en-US" altLang="zh-CN" dirty="0" err="1"/>
              <a:t>i</a:t>
            </a:r>
            <a:r>
              <a:rPr lang="zh-CN" altLang="en-US" dirty="0"/>
              <a:t>的数有多少个，然后在桶上就能找到差距为</a:t>
            </a:r>
            <a:r>
              <a:rPr lang="en-US" altLang="zh-CN" dirty="0"/>
              <a:t>c</a:t>
            </a:r>
            <a:r>
              <a:rPr lang="zh-CN" altLang="en-US" dirty="0"/>
              <a:t>的数对个数</a:t>
            </a:r>
            <a:endParaRPr lang="en-US" altLang="zh-CN" dirty="0"/>
          </a:p>
          <a:p>
            <a:r>
              <a:rPr lang="zh-CN" altLang="en-US" dirty="0"/>
              <a:t>但是值域是</a:t>
            </a:r>
            <a:r>
              <a:rPr lang="en-US" altLang="zh-CN" dirty="0"/>
              <a:t>2^30</a:t>
            </a:r>
            <a:r>
              <a:rPr lang="zh-CN" altLang="en-US" dirty="0"/>
              <a:t>看到了么</a:t>
            </a:r>
            <a:endParaRPr lang="en-US" altLang="zh-CN" dirty="0"/>
          </a:p>
          <a:p>
            <a:r>
              <a:rPr lang="zh-CN" altLang="en-US" dirty="0"/>
              <a:t>那用离散化？</a:t>
            </a:r>
            <a:endParaRPr lang="en-US" altLang="zh-CN" dirty="0"/>
          </a:p>
          <a:p>
            <a:r>
              <a:rPr lang="zh-CN" altLang="en-US" dirty="0"/>
              <a:t>离散化的弊端就是离散完了之后，相邻的数差距不为</a:t>
            </a:r>
            <a:r>
              <a:rPr lang="en-US" altLang="zh-CN" dirty="0"/>
              <a:t>1</a:t>
            </a:r>
            <a:r>
              <a:rPr lang="zh-CN" altLang="en-US" dirty="0"/>
              <a:t>了，不能很方便地找到差距为</a:t>
            </a:r>
            <a:r>
              <a:rPr lang="en-US" altLang="zh-CN" dirty="0"/>
              <a:t>c</a:t>
            </a:r>
            <a:r>
              <a:rPr lang="zh-CN" altLang="en-US" dirty="0"/>
              <a:t>的数了</a:t>
            </a:r>
            <a:endParaRPr lang="en-US" altLang="zh-CN" dirty="0"/>
          </a:p>
          <a:p>
            <a:r>
              <a:rPr lang="zh-CN" altLang="en-US" dirty="0"/>
              <a:t>但是我们还是可以用双指针来找到这个差距为</a:t>
            </a:r>
            <a:r>
              <a:rPr lang="en-US" altLang="zh-CN" dirty="0"/>
              <a:t>c</a:t>
            </a:r>
            <a:r>
              <a:rPr lang="zh-CN" altLang="en-US" dirty="0"/>
              <a:t>的数对</a:t>
            </a:r>
          </a:p>
        </p:txBody>
      </p:sp>
      <p:sp>
        <p:nvSpPr>
          <p:cNvPr id="4" name="日期占位符 3">
            <a:extLst>
              <a:ext uri="{FF2B5EF4-FFF2-40B4-BE49-F238E27FC236}">
                <a16:creationId xmlns:a16="http://schemas.microsoft.com/office/drawing/2014/main" id="{EB665112-130B-4EB7-833F-3F77A2C29029}"/>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EB95758E-AA76-4936-B714-15C8259FD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940" y="1579145"/>
            <a:ext cx="902932" cy="870098"/>
          </a:xfrm>
          <a:prstGeom prst="rect">
            <a:avLst/>
          </a:prstGeom>
        </p:spPr>
      </p:pic>
      <p:pic>
        <p:nvPicPr>
          <p:cNvPr id="9" name="图片 8">
            <a:extLst>
              <a:ext uri="{FF2B5EF4-FFF2-40B4-BE49-F238E27FC236}">
                <a16:creationId xmlns:a16="http://schemas.microsoft.com/office/drawing/2014/main" id="{4FCAD2F8-B69C-4D49-93C6-9061B8D93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406" y="2807869"/>
            <a:ext cx="285751" cy="285751"/>
          </a:xfrm>
          <a:prstGeom prst="rect">
            <a:avLst/>
          </a:prstGeom>
        </p:spPr>
      </p:pic>
      <p:pic>
        <p:nvPicPr>
          <p:cNvPr id="11" name="图片 10">
            <a:extLst>
              <a:ext uri="{FF2B5EF4-FFF2-40B4-BE49-F238E27FC236}">
                <a16:creationId xmlns:a16="http://schemas.microsoft.com/office/drawing/2014/main" id="{2EE74F58-5D0C-4316-A248-9B5A60B2E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229" y="4027932"/>
            <a:ext cx="733425" cy="552450"/>
          </a:xfrm>
          <a:prstGeom prst="rect">
            <a:avLst/>
          </a:prstGeom>
        </p:spPr>
      </p:pic>
    </p:spTree>
    <p:extLst>
      <p:ext uri="{BB962C8B-B14F-4D97-AF65-F5344CB8AC3E}">
        <p14:creationId xmlns:p14="http://schemas.microsoft.com/office/powerpoint/2010/main" val="3267966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89477-841C-4447-915E-7B9B1E033287}"/>
              </a:ext>
            </a:extLst>
          </p:cNvPr>
          <p:cNvSpPr>
            <a:spLocks noGrp="1"/>
          </p:cNvSpPr>
          <p:nvPr>
            <p:ph type="title"/>
          </p:nvPr>
        </p:nvSpPr>
        <p:spPr/>
        <p:txBody>
          <a:bodyPr/>
          <a:lstStyle/>
          <a:p>
            <a:r>
              <a:rPr lang="zh-CN" altLang="en-US" dirty="0"/>
              <a:t>数对</a:t>
            </a:r>
          </a:p>
        </p:txBody>
      </p:sp>
      <p:sp>
        <p:nvSpPr>
          <p:cNvPr id="3" name="内容占位符 2">
            <a:extLst>
              <a:ext uri="{FF2B5EF4-FFF2-40B4-BE49-F238E27FC236}">
                <a16:creationId xmlns:a16="http://schemas.microsoft.com/office/drawing/2014/main" id="{87843A4E-26C1-4CEB-9142-A23D0411FED9}"/>
              </a:ext>
            </a:extLst>
          </p:cNvPr>
          <p:cNvSpPr>
            <a:spLocks noGrp="1"/>
          </p:cNvSpPr>
          <p:nvPr>
            <p:ph idx="1"/>
          </p:nvPr>
        </p:nvSpPr>
        <p:spPr/>
        <p:txBody>
          <a:bodyPr/>
          <a:lstStyle/>
          <a:p>
            <a:r>
              <a:rPr lang="zh-CN" altLang="en-US" dirty="0"/>
              <a:t>由于离散化数组是递增的，因此枚举比较小的那个数，大的那个数的位置一定是递增的，如果大的数不存在，那么就让指针停在比大的数大的那个数上，总之右边指针的位置一定随着左边的增加而增加</a:t>
            </a:r>
            <a:endParaRPr lang="en-US" altLang="zh-CN" dirty="0"/>
          </a:p>
          <a:p>
            <a:r>
              <a:rPr lang="zh-CN" altLang="en-US" dirty="0"/>
              <a:t>有了这个性质，就可以让两个指针同时从第一个数出发，只要指针的指的数之差小于</a:t>
            </a:r>
            <a:r>
              <a:rPr lang="en-US" altLang="zh-CN" dirty="0"/>
              <a:t>C</a:t>
            </a:r>
            <a:r>
              <a:rPr lang="zh-CN" altLang="en-US" dirty="0"/>
              <a:t>，就让右指针不断增加，直到大于等于</a:t>
            </a:r>
            <a:r>
              <a:rPr lang="en-US" altLang="zh-CN" dirty="0"/>
              <a:t>C</a:t>
            </a:r>
            <a:r>
              <a:rPr lang="zh-CN" altLang="en-US" dirty="0"/>
              <a:t>或者超出序列范围</a:t>
            </a:r>
            <a:endParaRPr lang="en-US" altLang="zh-CN" dirty="0"/>
          </a:p>
          <a:p>
            <a:r>
              <a:rPr lang="zh-CN" altLang="en-US" dirty="0"/>
              <a:t>如果等右指针递增完毕，发现左右之差等于</a:t>
            </a:r>
            <a:r>
              <a:rPr lang="en-US" altLang="zh-CN" dirty="0"/>
              <a:t>C</a:t>
            </a:r>
            <a:r>
              <a:rPr lang="zh-CN" altLang="en-US" dirty="0"/>
              <a:t>，就可以统计答案了</a:t>
            </a:r>
            <a:endParaRPr lang="en-US" altLang="zh-CN" dirty="0"/>
          </a:p>
          <a:p>
            <a:r>
              <a:rPr lang="zh-CN" altLang="en-US" dirty="0"/>
              <a:t>这个时候就用到离散化，</a:t>
            </a:r>
            <a:r>
              <a:rPr lang="en-US" altLang="zh-CN" dirty="0"/>
              <a:t>c[</a:t>
            </a:r>
            <a:r>
              <a:rPr lang="en-US" altLang="zh-CN" dirty="0" err="1"/>
              <a:t>i</a:t>
            </a:r>
            <a:r>
              <a:rPr lang="en-US" altLang="zh-CN" dirty="0"/>
              <a:t>]</a:t>
            </a:r>
            <a:r>
              <a:rPr lang="zh-CN" altLang="en-US" dirty="0"/>
              <a:t>表示第</a:t>
            </a:r>
            <a:r>
              <a:rPr lang="en-US" altLang="zh-CN" dirty="0" err="1"/>
              <a:t>i</a:t>
            </a:r>
            <a:r>
              <a:rPr lang="zh-CN" altLang="en-US" dirty="0"/>
              <a:t>个数的数值，</a:t>
            </a:r>
            <a:r>
              <a:rPr lang="en-US" altLang="zh-CN" dirty="0"/>
              <a:t>d[</a:t>
            </a:r>
            <a:r>
              <a:rPr lang="en-US" altLang="zh-CN" dirty="0" err="1"/>
              <a:t>i</a:t>
            </a:r>
            <a:r>
              <a:rPr lang="en-US" altLang="zh-CN" dirty="0"/>
              <a:t>]</a:t>
            </a:r>
            <a:r>
              <a:rPr lang="zh-CN" altLang="en-US" dirty="0"/>
              <a:t>表示数值为</a:t>
            </a:r>
            <a:r>
              <a:rPr lang="en-US" altLang="zh-CN" dirty="0"/>
              <a:t>c[</a:t>
            </a:r>
            <a:r>
              <a:rPr lang="en-US" altLang="zh-CN" dirty="0" err="1"/>
              <a:t>i</a:t>
            </a:r>
            <a:r>
              <a:rPr lang="en-US" altLang="zh-CN" dirty="0"/>
              <a:t>]</a:t>
            </a:r>
            <a:r>
              <a:rPr lang="zh-CN" altLang="en-US" dirty="0"/>
              <a:t>的数有多少个，然后</a:t>
            </a:r>
            <a:r>
              <a:rPr lang="en-US" altLang="zh-CN" dirty="0"/>
              <a:t>d[l]*d[r]</a:t>
            </a:r>
            <a:r>
              <a:rPr lang="zh-CN" altLang="en-US" dirty="0"/>
              <a:t>就是答案</a:t>
            </a:r>
            <a:endParaRPr lang="en-US" altLang="zh-CN" dirty="0"/>
          </a:p>
        </p:txBody>
      </p:sp>
      <p:sp>
        <p:nvSpPr>
          <p:cNvPr id="4" name="日期占位符 3">
            <a:extLst>
              <a:ext uri="{FF2B5EF4-FFF2-40B4-BE49-F238E27FC236}">
                <a16:creationId xmlns:a16="http://schemas.microsoft.com/office/drawing/2014/main" id="{16E41666-E29A-4AA1-8574-488B5D4C34A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869643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36E23-5B94-49B8-96C4-4A43FB1E9C8D}"/>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200C545A-AF8D-4891-9329-F49FFA95F75B}"/>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6B2A2E5E-9781-402C-B97F-01ACFD0C5764}"/>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8349ABD7-4D62-47D7-802A-8CF3FACAD6B3}"/>
              </a:ext>
            </a:extLst>
          </p:cNvPr>
          <p:cNvPicPr>
            <a:picLocks noChangeAspect="1"/>
          </p:cNvPicPr>
          <p:nvPr/>
        </p:nvPicPr>
        <p:blipFill>
          <a:blip r:embed="rId2"/>
          <a:stretch>
            <a:fillRect/>
          </a:stretch>
        </p:blipFill>
        <p:spPr>
          <a:xfrm>
            <a:off x="2743011" y="890188"/>
            <a:ext cx="8002117" cy="5325218"/>
          </a:xfrm>
          <a:prstGeom prst="rect">
            <a:avLst/>
          </a:prstGeom>
        </p:spPr>
      </p:pic>
    </p:spTree>
    <p:extLst>
      <p:ext uri="{BB962C8B-B14F-4D97-AF65-F5344CB8AC3E}">
        <p14:creationId xmlns:p14="http://schemas.microsoft.com/office/powerpoint/2010/main" val="105869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E9707-5AC6-4730-B73F-2EF13CC35B41}"/>
              </a:ext>
            </a:extLst>
          </p:cNvPr>
          <p:cNvSpPr>
            <a:spLocks noGrp="1"/>
          </p:cNvSpPr>
          <p:nvPr>
            <p:ph type="title"/>
          </p:nvPr>
        </p:nvSpPr>
        <p:spPr/>
        <p:txBody>
          <a:bodyPr/>
          <a:lstStyle/>
          <a:p>
            <a:r>
              <a:rPr lang="zh-CN" altLang="en-US" dirty="0"/>
              <a:t>关系</a:t>
            </a:r>
          </a:p>
        </p:txBody>
      </p:sp>
      <p:sp>
        <p:nvSpPr>
          <p:cNvPr id="3" name="内容占位符 2">
            <a:extLst>
              <a:ext uri="{FF2B5EF4-FFF2-40B4-BE49-F238E27FC236}">
                <a16:creationId xmlns:a16="http://schemas.microsoft.com/office/drawing/2014/main" id="{3ADB937E-7AA7-42A1-BB6D-BB6339E6D900}"/>
              </a:ext>
            </a:extLst>
          </p:cNvPr>
          <p:cNvSpPr>
            <a:spLocks noGrp="1"/>
          </p:cNvSpPr>
          <p:nvPr>
            <p:ph idx="1"/>
          </p:nvPr>
        </p:nvSpPr>
        <p:spPr/>
        <p:txBody>
          <a:bodyPr/>
          <a:lstStyle/>
          <a:p>
            <a:r>
              <a:rPr lang="zh-CN" altLang="en-US" dirty="0"/>
              <a:t>在说这两个东西有什么用之前，先提一个二者的有趣的关系</a:t>
            </a:r>
            <a:endParaRPr lang="en-US" altLang="zh-CN" dirty="0"/>
          </a:p>
          <a:p>
            <a:r>
              <a:rPr lang="zh-CN" altLang="en-US" dirty="0"/>
              <a:t>那就是差分和前缀和互为逆操作</a:t>
            </a:r>
            <a:endParaRPr lang="en-US" altLang="zh-CN" dirty="0"/>
          </a:p>
          <a:p>
            <a:r>
              <a:rPr lang="zh-CN" altLang="en-US" dirty="0"/>
              <a:t>例如</a:t>
            </a:r>
            <a:r>
              <a:rPr lang="en-US" altLang="zh-CN" dirty="0"/>
              <a:t>a1,a2,...,an</a:t>
            </a:r>
            <a:r>
              <a:rPr lang="zh-CN" altLang="en-US" dirty="0"/>
              <a:t>的差分序列</a:t>
            </a:r>
            <a:r>
              <a:rPr lang="en-US" altLang="zh-CN" dirty="0"/>
              <a:t>a1,a2-a1,a3-a2,...,an-a{n-1}</a:t>
            </a:r>
            <a:r>
              <a:rPr lang="zh-CN" altLang="en-US" dirty="0"/>
              <a:t>，做前缀和就得到</a:t>
            </a:r>
            <a:endParaRPr lang="en-US" altLang="zh-CN" dirty="0"/>
          </a:p>
          <a:p>
            <a:r>
              <a:rPr lang="en-US" altLang="zh-CN" dirty="0"/>
              <a:t>b1=a1</a:t>
            </a:r>
          </a:p>
          <a:p>
            <a:r>
              <a:rPr lang="en-US" altLang="zh-CN" dirty="0"/>
              <a:t>b2=a1+a2-a1=a2</a:t>
            </a:r>
          </a:p>
          <a:p>
            <a:r>
              <a:rPr lang="en-US" altLang="zh-CN" dirty="0"/>
              <a:t>b3=a1+a2-a1+a3-a2=a3</a:t>
            </a:r>
          </a:p>
          <a:p>
            <a:endParaRPr lang="zh-CN" altLang="en-US" dirty="0"/>
          </a:p>
        </p:txBody>
      </p:sp>
      <p:sp>
        <p:nvSpPr>
          <p:cNvPr id="4" name="日期占位符 3">
            <a:extLst>
              <a:ext uri="{FF2B5EF4-FFF2-40B4-BE49-F238E27FC236}">
                <a16:creationId xmlns:a16="http://schemas.microsoft.com/office/drawing/2014/main" id="{BEB7826F-2EA5-47DF-A76E-F41F0218F158}"/>
              </a:ext>
            </a:extLst>
          </p:cNvPr>
          <p:cNvSpPr>
            <a:spLocks noGrp="1"/>
          </p:cNvSpPr>
          <p:nvPr>
            <p:ph type="dt" sz="half" idx="10"/>
          </p:nvPr>
        </p:nvSpPr>
        <p:spPr/>
        <p:txBody>
          <a:bodyPr/>
          <a:lstStyle/>
          <a:p>
            <a:pPr rtl="0"/>
            <a:fld id="{1E355DD5-1720-40A4-B380-20F1C19FAD03}" type="datetime1">
              <a:rPr lang="zh-CN" altLang="en-US" smtClean="0"/>
              <a:t>2021/7/19</a:t>
            </a:fld>
            <a:endParaRPr lang="en-US" dirty="0"/>
          </a:p>
        </p:txBody>
      </p:sp>
    </p:spTree>
    <p:extLst>
      <p:ext uri="{BB962C8B-B14F-4D97-AF65-F5344CB8AC3E}">
        <p14:creationId xmlns:p14="http://schemas.microsoft.com/office/powerpoint/2010/main" val="2404241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F4DFB-A32A-4064-95A5-486C5D015962}"/>
              </a:ext>
            </a:extLst>
          </p:cNvPr>
          <p:cNvSpPr>
            <a:spLocks noGrp="1"/>
          </p:cNvSpPr>
          <p:nvPr>
            <p:ph type="title"/>
          </p:nvPr>
        </p:nvSpPr>
        <p:spPr/>
        <p:txBody>
          <a:bodyPr/>
          <a:lstStyle/>
          <a:p>
            <a:r>
              <a:rPr lang="zh-CN" altLang="en-US" dirty="0"/>
              <a:t>洛谷</a:t>
            </a:r>
            <a:r>
              <a:rPr lang="en-US" altLang="zh-CN" dirty="0"/>
              <a:t>3143 - Diamond Collector S</a:t>
            </a:r>
            <a:endParaRPr lang="zh-CN" altLang="en-US" dirty="0"/>
          </a:p>
        </p:txBody>
      </p:sp>
      <p:sp>
        <p:nvSpPr>
          <p:cNvPr id="3" name="内容占位符 2">
            <a:extLst>
              <a:ext uri="{FF2B5EF4-FFF2-40B4-BE49-F238E27FC236}">
                <a16:creationId xmlns:a16="http://schemas.microsoft.com/office/drawing/2014/main" id="{D85DA2C3-55F7-467E-BC67-EBC208116CC1}"/>
              </a:ext>
            </a:extLst>
          </p:cNvPr>
          <p:cNvSpPr>
            <a:spLocks noGrp="1"/>
          </p:cNvSpPr>
          <p:nvPr>
            <p:ph idx="1"/>
          </p:nvPr>
        </p:nvSpPr>
        <p:spPr/>
        <p:txBody>
          <a:bodyPr/>
          <a:lstStyle/>
          <a:p>
            <a:r>
              <a:rPr lang="zh-CN" altLang="en-US" dirty="0"/>
              <a:t>给你</a:t>
            </a:r>
            <a:r>
              <a:rPr lang="en-US" altLang="zh-CN" dirty="0"/>
              <a:t>n</a:t>
            </a:r>
            <a:r>
              <a:rPr lang="zh-CN" altLang="en-US" dirty="0"/>
              <a:t>个钻石，每一个钻石有一个闪亮度，现在让你挑选一些钻石放到两个盒子里，要求：</a:t>
            </a:r>
            <a:endParaRPr lang="en-US" altLang="zh-CN" dirty="0"/>
          </a:p>
          <a:p>
            <a:r>
              <a:rPr lang="en-US" altLang="zh-CN" dirty="0"/>
              <a:t>1.</a:t>
            </a:r>
            <a:r>
              <a:rPr lang="zh-CN" altLang="en-US" dirty="0"/>
              <a:t>任意两个位于相同盒子的钻石的闪亮值之差不能超过</a:t>
            </a:r>
            <a:r>
              <a:rPr lang="en-US" altLang="zh-CN" dirty="0"/>
              <a:t>k</a:t>
            </a:r>
          </a:p>
          <a:p>
            <a:r>
              <a:rPr lang="en-US" altLang="zh-CN" dirty="0"/>
              <a:t>2.</a:t>
            </a:r>
            <a:r>
              <a:rPr lang="zh-CN" altLang="en-US" dirty="0"/>
              <a:t>两个盒子的闪亮值之和最大</a:t>
            </a:r>
            <a:endParaRPr lang="en-US" altLang="zh-CN" dirty="0"/>
          </a:p>
          <a:p>
            <a:r>
              <a:rPr lang="en-US" altLang="zh-CN" dirty="0"/>
              <a:t>n&lt;=5e4</a:t>
            </a:r>
          </a:p>
          <a:p>
            <a:r>
              <a:rPr lang="en-US" altLang="zh-CN" dirty="0"/>
              <a:t>a[</a:t>
            </a:r>
            <a:r>
              <a:rPr lang="en-US" altLang="zh-CN" dirty="0" err="1"/>
              <a:t>i</a:t>
            </a:r>
            <a:r>
              <a:rPr lang="en-US" altLang="zh-CN" dirty="0"/>
              <a:t>],k&lt;=1e9</a:t>
            </a:r>
            <a:endParaRPr lang="zh-CN" altLang="en-US" dirty="0"/>
          </a:p>
        </p:txBody>
      </p:sp>
      <p:sp>
        <p:nvSpPr>
          <p:cNvPr id="4" name="日期占位符 3">
            <a:extLst>
              <a:ext uri="{FF2B5EF4-FFF2-40B4-BE49-F238E27FC236}">
                <a16:creationId xmlns:a16="http://schemas.microsoft.com/office/drawing/2014/main" id="{80762A2A-F9B5-4245-A896-C895D344D3BE}"/>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298586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865E3-648E-4676-A536-4B80627C174E}"/>
              </a:ext>
            </a:extLst>
          </p:cNvPr>
          <p:cNvSpPr>
            <a:spLocks noGrp="1"/>
          </p:cNvSpPr>
          <p:nvPr>
            <p:ph type="title"/>
          </p:nvPr>
        </p:nvSpPr>
        <p:spPr/>
        <p:txBody>
          <a:bodyPr/>
          <a:lstStyle/>
          <a:p>
            <a:r>
              <a:rPr lang="en-US" altLang="zh-CN" dirty="0"/>
              <a:t>Diamond Collector S</a:t>
            </a:r>
            <a:endParaRPr lang="zh-CN" altLang="en-US" dirty="0"/>
          </a:p>
        </p:txBody>
      </p:sp>
      <p:sp>
        <p:nvSpPr>
          <p:cNvPr id="3" name="内容占位符 2">
            <a:extLst>
              <a:ext uri="{FF2B5EF4-FFF2-40B4-BE49-F238E27FC236}">
                <a16:creationId xmlns:a16="http://schemas.microsoft.com/office/drawing/2014/main" id="{3B92E6AF-AF17-4E99-A846-07F15C536347}"/>
              </a:ext>
            </a:extLst>
          </p:cNvPr>
          <p:cNvSpPr>
            <a:spLocks noGrp="1"/>
          </p:cNvSpPr>
          <p:nvPr>
            <p:ph idx="1"/>
          </p:nvPr>
        </p:nvSpPr>
        <p:spPr/>
        <p:txBody>
          <a:bodyPr/>
          <a:lstStyle/>
          <a:p>
            <a:r>
              <a:rPr lang="zh-CN" altLang="en-US" dirty="0"/>
              <a:t>首先要对原序列排序，这是比较显然的</a:t>
            </a:r>
            <a:endParaRPr lang="en-US" altLang="zh-CN" dirty="0"/>
          </a:p>
          <a:p>
            <a:r>
              <a:rPr lang="zh-CN" altLang="en-US" dirty="0"/>
              <a:t>然后容易发现，如果两个钻石放到同一个盒子，那么这两个钻石中间的也可以放到同一个盒子</a:t>
            </a:r>
            <a:endParaRPr lang="en-US" altLang="zh-CN" dirty="0"/>
          </a:p>
          <a:p>
            <a:r>
              <a:rPr lang="zh-CN" altLang="en-US" dirty="0"/>
              <a:t>那么问题实际上是要找出两个不相交的区间，使得最大值和最小值之差都小于</a:t>
            </a:r>
            <a:r>
              <a:rPr lang="en-US" altLang="zh-CN" dirty="0"/>
              <a:t>k</a:t>
            </a:r>
            <a:r>
              <a:rPr lang="zh-CN" altLang="en-US" dirty="0"/>
              <a:t>，且区间长度之和最大</a:t>
            </a:r>
            <a:endParaRPr lang="en-US" altLang="zh-CN" dirty="0"/>
          </a:p>
          <a:p>
            <a:r>
              <a:rPr lang="zh-CN" altLang="en-US" dirty="0"/>
              <a:t>（可以默认区间是不相交的，因为如果是相交区间，那么一定可以把一个区间的一部分划给另一个区间，这样就又是不相交的了）</a:t>
            </a:r>
            <a:endParaRPr lang="en-US" altLang="zh-CN" dirty="0"/>
          </a:p>
          <a:p>
            <a:r>
              <a:rPr lang="zh-CN" altLang="en-US" dirty="0"/>
              <a:t>由于两个区间互不影响，因此直接离散化做两次就可以了，第一次的结果储存到</a:t>
            </a:r>
            <a:r>
              <a:rPr lang="en-US" altLang="zh-CN" dirty="0"/>
              <a:t>f</a:t>
            </a:r>
            <a:r>
              <a:rPr lang="zh-CN" altLang="en-US" dirty="0"/>
              <a:t>数组里，</a:t>
            </a:r>
            <a:r>
              <a:rPr lang="en-US" altLang="zh-CN" dirty="0"/>
              <a:t>f[</a:t>
            </a:r>
            <a:r>
              <a:rPr lang="en-US" altLang="zh-CN" dirty="0" err="1"/>
              <a:t>i</a:t>
            </a:r>
            <a:r>
              <a:rPr lang="en-US" altLang="zh-CN" dirty="0"/>
              <a:t>]</a:t>
            </a:r>
            <a:r>
              <a:rPr lang="zh-CN" altLang="en-US" dirty="0"/>
              <a:t>表示以右端点小于</a:t>
            </a:r>
            <a:r>
              <a:rPr lang="en-US" altLang="zh-CN" dirty="0" err="1"/>
              <a:t>i</a:t>
            </a:r>
            <a:r>
              <a:rPr lang="zh-CN" altLang="en-US" dirty="0"/>
              <a:t>的所有方案的最优值，然后统计答案的时候统计</a:t>
            </a:r>
            <a:r>
              <a:rPr lang="en-US" altLang="zh-CN" dirty="0"/>
              <a:t>r-l+1+f[l]</a:t>
            </a:r>
            <a:r>
              <a:rPr lang="zh-CN" altLang="en-US" dirty="0"/>
              <a:t>就可以了</a:t>
            </a:r>
          </a:p>
        </p:txBody>
      </p:sp>
      <p:sp>
        <p:nvSpPr>
          <p:cNvPr id="4" name="日期占位符 3">
            <a:extLst>
              <a:ext uri="{FF2B5EF4-FFF2-40B4-BE49-F238E27FC236}">
                <a16:creationId xmlns:a16="http://schemas.microsoft.com/office/drawing/2014/main" id="{F3C871D4-F6FB-4AA7-9911-D9FD7412693B}"/>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999380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5153-1490-4454-9A1F-2BA1CDB51826}"/>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69F0D865-E4C4-4511-B45C-9E3C50F1C0AA}"/>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D2EEF6CB-8C65-480D-9D95-11385C1A3130}"/>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CD913A82-AED9-41C5-8C40-658EAAF7489A}"/>
              </a:ext>
            </a:extLst>
          </p:cNvPr>
          <p:cNvPicPr>
            <a:picLocks noChangeAspect="1"/>
          </p:cNvPicPr>
          <p:nvPr/>
        </p:nvPicPr>
        <p:blipFill>
          <a:blip r:embed="rId2"/>
          <a:stretch>
            <a:fillRect/>
          </a:stretch>
        </p:blipFill>
        <p:spPr>
          <a:xfrm>
            <a:off x="3337148" y="390101"/>
            <a:ext cx="7630590" cy="6077798"/>
          </a:xfrm>
          <a:prstGeom prst="rect">
            <a:avLst/>
          </a:prstGeom>
        </p:spPr>
      </p:pic>
    </p:spTree>
    <p:extLst>
      <p:ext uri="{BB962C8B-B14F-4D97-AF65-F5344CB8AC3E}">
        <p14:creationId xmlns:p14="http://schemas.microsoft.com/office/powerpoint/2010/main" val="1423382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FF2C6-B9B7-4E29-8EB3-1ACD4859372A}"/>
              </a:ext>
            </a:extLst>
          </p:cNvPr>
          <p:cNvSpPr>
            <a:spLocks noGrp="1"/>
          </p:cNvSpPr>
          <p:nvPr>
            <p:ph type="title"/>
          </p:nvPr>
        </p:nvSpPr>
        <p:spPr/>
        <p:txBody>
          <a:bodyPr/>
          <a:lstStyle/>
          <a:p>
            <a:r>
              <a:rPr lang="zh-CN" altLang="en-US" dirty="0"/>
              <a:t>洛谷</a:t>
            </a:r>
            <a:r>
              <a:rPr lang="en-US" altLang="zh-CN" dirty="0"/>
              <a:t>1638 – </a:t>
            </a:r>
            <a:r>
              <a:rPr lang="zh-CN" altLang="en-US" dirty="0"/>
              <a:t>逛画展</a:t>
            </a:r>
          </a:p>
        </p:txBody>
      </p:sp>
      <p:sp>
        <p:nvSpPr>
          <p:cNvPr id="3" name="内容占位符 2">
            <a:extLst>
              <a:ext uri="{FF2B5EF4-FFF2-40B4-BE49-F238E27FC236}">
                <a16:creationId xmlns:a16="http://schemas.microsoft.com/office/drawing/2014/main" id="{646D1E3D-1B81-4095-BFC9-BDBAFAFE3D66}"/>
              </a:ext>
            </a:extLst>
          </p:cNvPr>
          <p:cNvSpPr>
            <a:spLocks noGrp="1"/>
          </p:cNvSpPr>
          <p:nvPr>
            <p:ph idx="1"/>
          </p:nvPr>
        </p:nvSpPr>
        <p:spPr/>
        <p:txBody>
          <a:bodyPr/>
          <a:lstStyle/>
          <a:p>
            <a:r>
              <a:rPr lang="zh-CN" altLang="en-US" dirty="0"/>
              <a:t>给你</a:t>
            </a:r>
            <a:r>
              <a:rPr lang="en-US" altLang="zh-CN" dirty="0"/>
              <a:t>n</a:t>
            </a:r>
            <a:r>
              <a:rPr lang="zh-CN" altLang="en-US" dirty="0"/>
              <a:t>幅画，每幅画有一个画师，总共有</a:t>
            </a:r>
            <a:r>
              <a:rPr lang="en-US" altLang="zh-CN" dirty="0"/>
              <a:t>n</a:t>
            </a:r>
            <a:r>
              <a:rPr lang="zh-CN" altLang="en-US" dirty="0"/>
              <a:t>个画师，让你选择一个区间</a:t>
            </a:r>
            <a:r>
              <a:rPr lang="en-US" altLang="zh-CN" dirty="0"/>
              <a:t>[</a:t>
            </a:r>
            <a:r>
              <a:rPr lang="en-US" altLang="zh-CN" dirty="0" err="1"/>
              <a:t>a,b</a:t>
            </a:r>
            <a:r>
              <a:rPr lang="en-US" altLang="zh-CN" dirty="0"/>
              <a:t>]</a:t>
            </a:r>
            <a:r>
              <a:rPr lang="zh-CN" altLang="en-US" dirty="0"/>
              <a:t>，使得把区间内的画看完之后能看过所有画师的画，要求区间长度最小，如果多解输出</a:t>
            </a:r>
            <a:r>
              <a:rPr lang="en-US" altLang="zh-CN" dirty="0"/>
              <a:t>a</a:t>
            </a:r>
            <a:r>
              <a:rPr lang="zh-CN" altLang="en-US" dirty="0"/>
              <a:t>更小的区间</a:t>
            </a:r>
            <a:endParaRPr lang="en-US" altLang="zh-CN" dirty="0"/>
          </a:p>
          <a:p>
            <a:r>
              <a:rPr lang="en-US" altLang="zh-CN" dirty="0"/>
              <a:t>n&lt;=1e6</a:t>
            </a:r>
          </a:p>
          <a:p>
            <a:r>
              <a:rPr lang="en-US" altLang="zh-CN" dirty="0"/>
              <a:t>m&lt;=1e3</a:t>
            </a:r>
          </a:p>
        </p:txBody>
      </p:sp>
      <p:sp>
        <p:nvSpPr>
          <p:cNvPr id="4" name="日期占位符 3">
            <a:extLst>
              <a:ext uri="{FF2B5EF4-FFF2-40B4-BE49-F238E27FC236}">
                <a16:creationId xmlns:a16="http://schemas.microsoft.com/office/drawing/2014/main" id="{A9930142-D605-4DFF-8455-B04EC6DD0F50}"/>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303511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1A0F9-45EF-4161-A0A0-B19D940E49E5}"/>
              </a:ext>
            </a:extLst>
          </p:cNvPr>
          <p:cNvSpPr>
            <a:spLocks noGrp="1"/>
          </p:cNvSpPr>
          <p:nvPr>
            <p:ph type="title"/>
          </p:nvPr>
        </p:nvSpPr>
        <p:spPr/>
        <p:txBody>
          <a:bodyPr/>
          <a:lstStyle/>
          <a:p>
            <a:r>
              <a:rPr lang="zh-CN" altLang="en-US" dirty="0"/>
              <a:t>逛画展</a:t>
            </a:r>
          </a:p>
        </p:txBody>
      </p:sp>
      <p:sp>
        <p:nvSpPr>
          <p:cNvPr id="3" name="内容占位符 2">
            <a:extLst>
              <a:ext uri="{FF2B5EF4-FFF2-40B4-BE49-F238E27FC236}">
                <a16:creationId xmlns:a16="http://schemas.microsoft.com/office/drawing/2014/main" id="{CFCF9706-A321-497E-99B3-727A8CE7E4A6}"/>
              </a:ext>
            </a:extLst>
          </p:cNvPr>
          <p:cNvSpPr>
            <a:spLocks noGrp="1"/>
          </p:cNvSpPr>
          <p:nvPr>
            <p:ph idx="1"/>
          </p:nvPr>
        </p:nvSpPr>
        <p:spPr/>
        <p:txBody>
          <a:bodyPr/>
          <a:lstStyle/>
          <a:p>
            <a:r>
              <a:rPr lang="zh-CN" altLang="en-US" dirty="0"/>
              <a:t>聪明的同学一定能想到</a:t>
            </a:r>
            <a:endParaRPr lang="en-US" altLang="zh-CN" dirty="0"/>
          </a:p>
          <a:p>
            <a:r>
              <a:rPr lang="zh-CN" altLang="en-US" dirty="0"/>
              <a:t>如果左端点不断增加，那么右端点也是不断增加的</a:t>
            </a:r>
            <a:endParaRPr lang="en-US" altLang="zh-CN" dirty="0"/>
          </a:p>
          <a:p>
            <a:r>
              <a:rPr lang="zh-CN" altLang="en-US" dirty="0"/>
              <a:t>因为有可能左端点增加</a:t>
            </a:r>
            <a:r>
              <a:rPr lang="en-US" altLang="zh-CN" dirty="0"/>
              <a:t>1</a:t>
            </a:r>
            <a:r>
              <a:rPr lang="zh-CN" altLang="en-US" dirty="0"/>
              <a:t>个，导致某个画师被从区间中踢出去了，因此右端点必须往右把他找回来</a:t>
            </a:r>
            <a:endParaRPr lang="en-US" altLang="zh-CN" dirty="0"/>
          </a:p>
          <a:p>
            <a:r>
              <a:rPr lang="zh-CN" altLang="en-US" dirty="0"/>
              <a:t>所以这题的做法和上题也比较类似，枚举左端点，每当左端点</a:t>
            </a:r>
            <a:r>
              <a:rPr lang="en-US" altLang="zh-CN" dirty="0"/>
              <a:t>+1</a:t>
            </a:r>
            <a:r>
              <a:rPr lang="zh-CN" altLang="en-US" dirty="0"/>
              <a:t>，就不断右移右端点，直到所有画师都被包含为止</a:t>
            </a:r>
            <a:endParaRPr lang="en-US" altLang="zh-CN" dirty="0"/>
          </a:p>
          <a:p>
            <a:r>
              <a:rPr lang="zh-CN" altLang="en-US" dirty="0"/>
              <a:t>判断画师是不是都被包含可以用桶数组</a:t>
            </a:r>
            <a:endParaRPr lang="en-US" altLang="zh-CN" dirty="0"/>
          </a:p>
          <a:p>
            <a:r>
              <a:rPr lang="en-US" altLang="zh-CN" dirty="0"/>
              <a:t>d[</a:t>
            </a:r>
            <a:r>
              <a:rPr lang="en-US" altLang="zh-CN" dirty="0" err="1"/>
              <a:t>i</a:t>
            </a:r>
            <a:r>
              <a:rPr lang="en-US" altLang="zh-CN" dirty="0"/>
              <a:t>]</a:t>
            </a:r>
            <a:r>
              <a:rPr lang="zh-CN" altLang="en-US" dirty="0"/>
              <a:t>表示画师</a:t>
            </a:r>
            <a:r>
              <a:rPr lang="en-US" altLang="zh-CN" dirty="0" err="1"/>
              <a:t>i</a:t>
            </a:r>
            <a:r>
              <a:rPr lang="zh-CN" altLang="en-US" dirty="0"/>
              <a:t>在区间中出现的次数，然后再用</a:t>
            </a:r>
            <a:r>
              <a:rPr lang="en-US" altLang="zh-CN" dirty="0" err="1"/>
              <a:t>cnt</a:t>
            </a:r>
            <a:r>
              <a:rPr lang="zh-CN" altLang="en-US" dirty="0"/>
              <a:t>变量表示区间内的画师数</a:t>
            </a:r>
            <a:endParaRPr lang="en-US" altLang="zh-CN" dirty="0"/>
          </a:p>
          <a:p>
            <a:r>
              <a:rPr lang="zh-CN" altLang="en-US" dirty="0"/>
              <a:t>踢走一个画师</a:t>
            </a:r>
            <a:r>
              <a:rPr lang="en-US" altLang="zh-CN" dirty="0"/>
              <a:t>k</a:t>
            </a:r>
            <a:r>
              <a:rPr lang="zh-CN" altLang="en-US" dirty="0"/>
              <a:t>时让</a:t>
            </a:r>
            <a:r>
              <a:rPr lang="en-US" altLang="zh-CN" dirty="0"/>
              <a:t>d[k]--</a:t>
            </a:r>
            <a:r>
              <a:rPr lang="zh-CN" altLang="en-US" dirty="0"/>
              <a:t>，如果</a:t>
            </a:r>
            <a:r>
              <a:rPr lang="en-US" altLang="zh-CN" dirty="0"/>
              <a:t>d[k]--</a:t>
            </a:r>
            <a:r>
              <a:rPr lang="zh-CN" altLang="en-US" dirty="0"/>
              <a:t>后等于</a:t>
            </a:r>
            <a:r>
              <a:rPr lang="en-US" altLang="zh-CN" dirty="0"/>
              <a:t>0</a:t>
            </a:r>
            <a:r>
              <a:rPr lang="zh-CN" altLang="en-US" dirty="0"/>
              <a:t>那就让</a:t>
            </a:r>
            <a:r>
              <a:rPr lang="en-US" altLang="zh-CN" dirty="0" err="1"/>
              <a:t>cnt</a:t>
            </a:r>
            <a:r>
              <a:rPr lang="en-US" altLang="zh-CN" dirty="0"/>
              <a:t>--</a:t>
            </a:r>
          </a:p>
          <a:p>
            <a:r>
              <a:rPr lang="zh-CN" altLang="en-US" dirty="0"/>
              <a:t>同理，右端点加入一个画师</a:t>
            </a:r>
            <a:r>
              <a:rPr lang="en-US" altLang="zh-CN" dirty="0"/>
              <a:t>k</a:t>
            </a:r>
            <a:r>
              <a:rPr lang="zh-CN" altLang="en-US" dirty="0"/>
              <a:t>时让</a:t>
            </a:r>
            <a:r>
              <a:rPr lang="en-US" altLang="zh-CN" dirty="0"/>
              <a:t>d[k]++</a:t>
            </a:r>
            <a:r>
              <a:rPr lang="zh-CN" altLang="en-US" dirty="0"/>
              <a:t>，如果</a:t>
            </a:r>
            <a:r>
              <a:rPr lang="en-US" altLang="zh-CN" dirty="0"/>
              <a:t>++</a:t>
            </a:r>
            <a:r>
              <a:rPr lang="zh-CN" altLang="en-US" dirty="0"/>
              <a:t>后等于</a:t>
            </a:r>
            <a:r>
              <a:rPr lang="en-US" altLang="zh-CN" dirty="0"/>
              <a:t>1</a:t>
            </a:r>
            <a:r>
              <a:rPr lang="zh-CN" altLang="en-US" dirty="0"/>
              <a:t>就让</a:t>
            </a:r>
            <a:r>
              <a:rPr lang="en-US" altLang="zh-CN" dirty="0" err="1"/>
              <a:t>cnt</a:t>
            </a:r>
            <a:r>
              <a:rPr lang="en-US" altLang="zh-CN" dirty="0"/>
              <a:t>++</a:t>
            </a:r>
          </a:p>
        </p:txBody>
      </p:sp>
      <p:sp>
        <p:nvSpPr>
          <p:cNvPr id="4" name="日期占位符 3">
            <a:extLst>
              <a:ext uri="{FF2B5EF4-FFF2-40B4-BE49-F238E27FC236}">
                <a16:creationId xmlns:a16="http://schemas.microsoft.com/office/drawing/2014/main" id="{BA066A38-A804-4F60-9172-D18B8FB49566}"/>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459631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2A880-FCCE-4150-8EE1-3DC0E01B1BB4}"/>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CC96D130-E652-4117-8E8F-41C0FEF13A7B}"/>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0F02C252-35AC-492E-8310-0867C19FAF35}"/>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2FB0B264-5298-463F-AA6D-549332197FD3}"/>
              </a:ext>
            </a:extLst>
          </p:cNvPr>
          <p:cNvPicPr>
            <a:picLocks noChangeAspect="1"/>
          </p:cNvPicPr>
          <p:nvPr/>
        </p:nvPicPr>
        <p:blipFill>
          <a:blip r:embed="rId2"/>
          <a:stretch>
            <a:fillRect/>
          </a:stretch>
        </p:blipFill>
        <p:spPr>
          <a:xfrm>
            <a:off x="3826626" y="0"/>
            <a:ext cx="6988985" cy="6858000"/>
          </a:xfrm>
          <a:prstGeom prst="rect">
            <a:avLst/>
          </a:prstGeom>
        </p:spPr>
      </p:pic>
    </p:spTree>
    <p:extLst>
      <p:ext uri="{BB962C8B-B14F-4D97-AF65-F5344CB8AC3E}">
        <p14:creationId xmlns:p14="http://schemas.microsoft.com/office/powerpoint/2010/main" val="2137465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7865104-B9F5-494A-A03B-521A41DDCD52}"/>
              </a:ext>
            </a:extLst>
          </p:cNvPr>
          <p:cNvSpPr>
            <a:spLocks noGrp="1"/>
          </p:cNvSpPr>
          <p:nvPr>
            <p:ph type="title"/>
          </p:nvPr>
        </p:nvSpPr>
        <p:spPr/>
        <p:txBody>
          <a:bodyPr/>
          <a:lstStyle/>
          <a:p>
            <a:r>
              <a:rPr lang="zh-CN" altLang="en-US" dirty="0"/>
              <a:t>单调队列</a:t>
            </a:r>
          </a:p>
        </p:txBody>
      </p:sp>
      <p:sp>
        <p:nvSpPr>
          <p:cNvPr id="6" name="文本占位符 5">
            <a:extLst>
              <a:ext uri="{FF2B5EF4-FFF2-40B4-BE49-F238E27FC236}">
                <a16:creationId xmlns:a16="http://schemas.microsoft.com/office/drawing/2014/main" id="{DF4EEBD5-D557-4653-8D6F-CDA071534A63}"/>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C1844BB-B305-4752-887B-DC3549030C9F}"/>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78751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AA192-D7B3-42AB-82BB-C9ADDBBE0507}"/>
              </a:ext>
            </a:extLst>
          </p:cNvPr>
          <p:cNvSpPr>
            <a:spLocks noGrp="1"/>
          </p:cNvSpPr>
          <p:nvPr>
            <p:ph type="title"/>
          </p:nvPr>
        </p:nvSpPr>
        <p:spPr/>
        <p:txBody>
          <a:bodyPr/>
          <a:lstStyle/>
          <a:p>
            <a:r>
              <a:rPr lang="zh-CN" altLang="en-US" dirty="0"/>
              <a:t>概念</a:t>
            </a:r>
          </a:p>
        </p:txBody>
      </p:sp>
      <p:sp>
        <p:nvSpPr>
          <p:cNvPr id="3" name="内容占位符 2">
            <a:extLst>
              <a:ext uri="{FF2B5EF4-FFF2-40B4-BE49-F238E27FC236}">
                <a16:creationId xmlns:a16="http://schemas.microsoft.com/office/drawing/2014/main" id="{E5B947E2-5513-4F75-AAF9-4DD69CE2FD55}"/>
              </a:ext>
            </a:extLst>
          </p:cNvPr>
          <p:cNvSpPr>
            <a:spLocks noGrp="1"/>
          </p:cNvSpPr>
          <p:nvPr>
            <p:ph idx="1"/>
          </p:nvPr>
        </p:nvSpPr>
        <p:spPr/>
        <p:txBody>
          <a:bodyPr/>
          <a:lstStyle/>
          <a:p>
            <a:r>
              <a:rPr lang="zh-CN" altLang="en-US" dirty="0"/>
              <a:t>单调队列是指在把可用的决策装到一个队列里，这个队列满足一定的单调性质，使得队列的队头总是最优的决策，以达到加速决策的过程</a:t>
            </a:r>
            <a:endParaRPr lang="en-US" altLang="zh-CN" dirty="0"/>
          </a:p>
          <a:p>
            <a:r>
              <a:rPr lang="zh-CN" altLang="en-US" dirty="0"/>
              <a:t>同样的还有单调栈，原理是一样的，只不过弹栈和出队的位置不一样罢了</a:t>
            </a:r>
            <a:endParaRPr lang="en-US" altLang="zh-CN" dirty="0"/>
          </a:p>
          <a:p>
            <a:r>
              <a:rPr lang="zh-CN" altLang="en-US" dirty="0"/>
              <a:t>单调队列对思维能力要求比较高，有时候会开单独一节课讲，这里就只简要介绍一下基本的应用</a:t>
            </a:r>
            <a:endParaRPr lang="en-US" altLang="zh-CN" dirty="0"/>
          </a:p>
          <a:p>
            <a:r>
              <a:rPr lang="zh-CN" altLang="en-US" dirty="0"/>
              <a:t>由于可以加速决策，所以单调队列也经常被用来优化</a:t>
            </a:r>
            <a:r>
              <a:rPr lang="en-US" altLang="zh-CN" dirty="0" err="1"/>
              <a:t>dp</a:t>
            </a:r>
            <a:endParaRPr lang="zh-CN" altLang="en-US" dirty="0"/>
          </a:p>
        </p:txBody>
      </p:sp>
      <p:sp>
        <p:nvSpPr>
          <p:cNvPr id="4" name="日期占位符 3">
            <a:extLst>
              <a:ext uri="{FF2B5EF4-FFF2-40B4-BE49-F238E27FC236}">
                <a16:creationId xmlns:a16="http://schemas.microsoft.com/office/drawing/2014/main" id="{F32F8F70-2372-4550-BD57-574FCF93CE91}"/>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084460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CBD90-163B-4E88-8F38-92D17CB37B99}"/>
              </a:ext>
            </a:extLst>
          </p:cNvPr>
          <p:cNvSpPr>
            <a:spLocks noGrp="1"/>
          </p:cNvSpPr>
          <p:nvPr>
            <p:ph type="title"/>
          </p:nvPr>
        </p:nvSpPr>
        <p:spPr/>
        <p:txBody>
          <a:bodyPr/>
          <a:lstStyle/>
          <a:p>
            <a:r>
              <a:rPr lang="zh-CN" altLang="en-US" dirty="0"/>
              <a:t>洛谷</a:t>
            </a:r>
            <a:r>
              <a:rPr lang="en-US" altLang="zh-CN" dirty="0"/>
              <a:t>1886 – </a:t>
            </a:r>
            <a:r>
              <a:rPr lang="zh-CN" altLang="en-US" dirty="0"/>
              <a:t>滑动窗口</a:t>
            </a:r>
          </a:p>
        </p:txBody>
      </p:sp>
      <p:sp>
        <p:nvSpPr>
          <p:cNvPr id="3" name="内容占位符 2">
            <a:extLst>
              <a:ext uri="{FF2B5EF4-FFF2-40B4-BE49-F238E27FC236}">
                <a16:creationId xmlns:a16="http://schemas.microsoft.com/office/drawing/2014/main" id="{9940B2C6-4C8A-48F8-B077-CCC691ECEC4E}"/>
              </a:ext>
            </a:extLst>
          </p:cNvPr>
          <p:cNvSpPr>
            <a:spLocks noGrp="1"/>
          </p:cNvSpPr>
          <p:nvPr>
            <p:ph idx="1"/>
          </p:nvPr>
        </p:nvSpPr>
        <p:spPr/>
        <p:txBody>
          <a:bodyPr/>
          <a:lstStyle/>
          <a:p>
            <a:r>
              <a:rPr lang="zh-CN" altLang="en-US" dirty="0"/>
              <a:t>给你一个序列，以及一个宽度为</a:t>
            </a:r>
            <a:r>
              <a:rPr lang="en-US" altLang="zh-CN" dirty="0"/>
              <a:t>k</a:t>
            </a:r>
            <a:r>
              <a:rPr lang="zh-CN" altLang="en-US" dirty="0"/>
              <a:t>的窗口（其实就是一个区间），现在把这个窗口从序列的最左边滑到最右边，每次滑一个长度，问你在每个位置时，窗口里内部数字的最大值和最小值是多少</a:t>
            </a:r>
            <a:endParaRPr lang="en-US" altLang="zh-CN" dirty="0"/>
          </a:p>
          <a:p>
            <a:r>
              <a:rPr lang="en-US" altLang="zh-CN" dirty="0" err="1"/>
              <a:t>n,k</a:t>
            </a:r>
            <a:r>
              <a:rPr lang="en-US" altLang="zh-CN" dirty="0"/>
              <a:t>&lt;=1e6</a:t>
            </a:r>
          </a:p>
          <a:p>
            <a:r>
              <a:rPr lang="en-US" altLang="zh-CN" dirty="0"/>
              <a:t>-2^31&lt;=ai&lt;=2^31</a:t>
            </a:r>
            <a:endParaRPr lang="zh-CN" altLang="en-US" dirty="0"/>
          </a:p>
        </p:txBody>
      </p:sp>
      <p:sp>
        <p:nvSpPr>
          <p:cNvPr id="4" name="日期占位符 3">
            <a:extLst>
              <a:ext uri="{FF2B5EF4-FFF2-40B4-BE49-F238E27FC236}">
                <a16:creationId xmlns:a16="http://schemas.microsoft.com/office/drawing/2014/main" id="{11C16D78-1AF4-42F5-A900-496FBF6D5FD9}"/>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056366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41679-37E4-41A5-A095-5E6513AB64B4}"/>
              </a:ext>
            </a:extLst>
          </p:cNvPr>
          <p:cNvSpPr>
            <a:spLocks noGrp="1"/>
          </p:cNvSpPr>
          <p:nvPr>
            <p:ph type="title"/>
          </p:nvPr>
        </p:nvSpPr>
        <p:spPr/>
        <p:txBody>
          <a:bodyPr/>
          <a:lstStyle/>
          <a:p>
            <a:r>
              <a:rPr lang="zh-CN" altLang="en-US" dirty="0"/>
              <a:t>滑动窗口</a:t>
            </a:r>
          </a:p>
        </p:txBody>
      </p:sp>
      <p:sp>
        <p:nvSpPr>
          <p:cNvPr id="3" name="内容占位符 2">
            <a:extLst>
              <a:ext uri="{FF2B5EF4-FFF2-40B4-BE49-F238E27FC236}">
                <a16:creationId xmlns:a16="http://schemas.microsoft.com/office/drawing/2014/main" id="{F7447183-4EDC-4A83-8B5A-3293B7DC3010}"/>
              </a:ext>
            </a:extLst>
          </p:cNvPr>
          <p:cNvSpPr>
            <a:spLocks noGrp="1"/>
          </p:cNvSpPr>
          <p:nvPr>
            <p:ph idx="1"/>
          </p:nvPr>
        </p:nvSpPr>
        <p:spPr/>
        <p:txBody>
          <a:bodyPr/>
          <a:lstStyle/>
          <a:p>
            <a:r>
              <a:rPr lang="zh-CN" altLang="en-US" dirty="0"/>
              <a:t>最大值和最小值其实是一样的，做两边就可以了，所以下面就只考虑最大值</a:t>
            </a:r>
            <a:endParaRPr lang="en-US" altLang="zh-CN" dirty="0"/>
          </a:p>
          <a:p>
            <a:r>
              <a:rPr lang="zh-CN" altLang="en-US" dirty="0"/>
              <a:t>在每个位置，窗口里都有</a:t>
            </a:r>
            <a:r>
              <a:rPr lang="en-US" altLang="zh-CN" dirty="0"/>
              <a:t>k</a:t>
            </a:r>
            <a:r>
              <a:rPr lang="zh-CN" altLang="en-US" dirty="0"/>
              <a:t>个数，这</a:t>
            </a:r>
            <a:r>
              <a:rPr lang="en-US" altLang="zh-CN" dirty="0"/>
              <a:t>k</a:t>
            </a:r>
            <a:r>
              <a:rPr lang="zh-CN" altLang="en-US" dirty="0"/>
              <a:t>个数都有可能是最大值，这就是所谓的</a:t>
            </a:r>
            <a:r>
              <a:rPr lang="en-US" altLang="zh-CN" dirty="0"/>
              <a:t>k</a:t>
            </a:r>
            <a:r>
              <a:rPr lang="zh-CN" altLang="en-US" dirty="0"/>
              <a:t>个决策</a:t>
            </a:r>
            <a:endParaRPr lang="en-US" altLang="zh-CN" dirty="0"/>
          </a:p>
          <a:p>
            <a:r>
              <a:rPr lang="zh-CN" altLang="en-US" dirty="0"/>
              <a:t>但是这</a:t>
            </a:r>
            <a:r>
              <a:rPr lang="en-US" altLang="zh-CN" dirty="0"/>
              <a:t>k</a:t>
            </a:r>
            <a:r>
              <a:rPr lang="zh-CN" altLang="en-US" dirty="0"/>
              <a:t>个数其实并不都有可能是最大值</a:t>
            </a:r>
            <a:endParaRPr lang="en-US" altLang="zh-CN" dirty="0"/>
          </a:p>
          <a:p>
            <a:r>
              <a:rPr lang="zh-CN" altLang="en-US" dirty="0"/>
              <a:t>比如现在窗口里有</a:t>
            </a:r>
            <a:r>
              <a:rPr lang="en-US" altLang="zh-CN" dirty="0"/>
              <a:t>5</a:t>
            </a:r>
            <a:r>
              <a:rPr lang="zh-CN" altLang="en-US" dirty="0"/>
              <a:t>个数 </a:t>
            </a:r>
            <a:r>
              <a:rPr lang="en-US" altLang="zh-CN" dirty="0"/>
              <a:t>2 5 4 1 3</a:t>
            </a:r>
          </a:p>
          <a:p>
            <a:r>
              <a:rPr lang="en-US" altLang="zh-CN" dirty="0"/>
              <a:t>1</a:t>
            </a:r>
            <a:r>
              <a:rPr lang="zh-CN" altLang="en-US" dirty="0"/>
              <a:t>这个数，不仅比</a:t>
            </a:r>
            <a:r>
              <a:rPr lang="en-US" altLang="zh-CN" dirty="0"/>
              <a:t>3</a:t>
            </a:r>
            <a:r>
              <a:rPr lang="zh-CN" altLang="en-US" dirty="0"/>
              <a:t>小，出现的位置也比</a:t>
            </a:r>
            <a:r>
              <a:rPr lang="en-US" altLang="zh-CN" dirty="0"/>
              <a:t>3</a:t>
            </a:r>
            <a:r>
              <a:rPr lang="zh-CN" altLang="en-US" dirty="0"/>
              <a:t>早，因此直到</a:t>
            </a:r>
            <a:r>
              <a:rPr lang="en-US" altLang="zh-CN" dirty="0"/>
              <a:t>1</a:t>
            </a:r>
            <a:r>
              <a:rPr lang="zh-CN" altLang="en-US" dirty="0"/>
              <a:t>被踢出，</a:t>
            </a:r>
            <a:r>
              <a:rPr lang="en-US" altLang="zh-CN" dirty="0"/>
              <a:t>3</a:t>
            </a:r>
            <a:r>
              <a:rPr lang="zh-CN" altLang="en-US" dirty="0"/>
              <a:t>都没有被踢，所以在</a:t>
            </a:r>
            <a:r>
              <a:rPr lang="en-US" altLang="zh-CN" dirty="0"/>
              <a:t>1</a:t>
            </a:r>
            <a:r>
              <a:rPr lang="zh-CN" altLang="en-US" dirty="0"/>
              <a:t>仅剩的生命中是无论如何都干不过</a:t>
            </a:r>
            <a:r>
              <a:rPr lang="en-US" altLang="zh-CN" dirty="0"/>
              <a:t>3</a:t>
            </a:r>
            <a:r>
              <a:rPr lang="zh-CN" altLang="en-US" dirty="0"/>
              <a:t>了，我们就可以把它</a:t>
            </a:r>
            <a:r>
              <a:rPr lang="en-US" altLang="zh-CN" dirty="0"/>
              <a:t>T</a:t>
            </a:r>
            <a:r>
              <a:rPr lang="zh-CN" altLang="en-US" dirty="0"/>
              <a:t>掉</a:t>
            </a:r>
            <a:endParaRPr lang="en-US" altLang="zh-CN" dirty="0"/>
          </a:p>
          <a:p>
            <a:r>
              <a:rPr lang="zh-CN" altLang="en-US" dirty="0"/>
              <a:t>同理，</a:t>
            </a:r>
            <a:r>
              <a:rPr lang="en-US" altLang="zh-CN" dirty="0"/>
              <a:t>2</a:t>
            </a:r>
            <a:r>
              <a:rPr lang="zh-CN" altLang="en-US" dirty="0"/>
              <a:t>也干不过</a:t>
            </a:r>
            <a:r>
              <a:rPr lang="en-US" altLang="zh-CN" dirty="0"/>
              <a:t>3</a:t>
            </a:r>
            <a:r>
              <a:rPr lang="zh-CN" altLang="en-US" dirty="0"/>
              <a:t>，但是</a:t>
            </a:r>
            <a:r>
              <a:rPr lang="en-US" altLang="zh-CN" dirty="0"/>
              <a:t>5</a:t>
            </a:r>
            <a:r>
              <a:rPr lang="zh-CN" altLang="en-US" dirty="0"/>
              <a:t>和</a:t>
            </a:r>
            <a:r>
              <a:rPr lang="en-US" altLang="zh-CN" dirty="0"/>
              <a:t>4</a:t>
            </a:r>
            <a:r>
              <a:rPr lang="zh-CN" altLang="en-US" dirty="0"/>
              <a:t>还是可以的，而</a:t>
            </a:r>
            <a:r>
              <a:rPr lang="en-US" altLang="zh-CN" dirty="0"/>
              <a:t>4</a:t>
            </a:r>
            <a:r>
              <a:rPr lang="zh-CN" altLang="en-US" dirty="0"/>
              <a:t>也不一定干的过</a:t>
            </a:r>
            <a:r>
              <a:rPr lang="en-US" altLang="zh-CN" dirty="0"/>
              <a:t>5</a:t>
            </a:r>
            <a:r>
              <a:rPr lang="zh-CN" altLang="en-US" dirty="0"/>
              <a:t>，因为</a:t>
            </a:r>
            <a:r>
              <a:rPr lang="en-US" altLang="zh-CN" dirty="0"/>
              <a:t>4</a:t>
            </a:r>
            <a:r>
              <a:rPr lang="zh-CN" altLang="en-US" dirty="0"/>
              <a:t>比</a:t>
            </a:r>
            <a:r>
              <a:rPr lang="en-US" altLang="zh-CN" dirty="0"/>
              <a:t>5</a:t>
            </a:r>
            <a:r>
              <a:rPr lang="zh-CN" altLang="en-US" dirty="0"/>
              <a:t>晚，有可能</a:t>
            </a:r>
            <a:r>
              <a:rPr lang="en-US" altLang="zh-CN" dirty="0"/>
              <a:t>5</a:t>
            </a:r>
            <a:r>
              <a:rPr lang="zh-CN" altLang="en-US" dirty="0"/>
              <a:t>飞了但是</a:t>
            </a:r>
            <a:r>
              <a:rPr lang="en-US" altLang="zh-CN" dirty="0"/>
              <a:t>4</a:t>
            </a:r>
            <a:r>
              <a:rPr lang="zh-CN" altLang="en-US" dirty="0"/>
              <a:t>在，这时</a:t>
            </a:r>
            <a:r>
              <a:rPr lang="en-US" altLang="zh-CN" dirty="0"/>
              <a:t>4</a:t>
            </a:r>
            <a:r>
              <a:rPr lang="zh-CN" altLang="en-US" dirty="0"/>
              <a:t>就是老大</a:t>
            </a:r>
            <a:endParaRPr lang="en-US" altLang="zh-CN" dirty="0"/>
          </a:p>
          <a:p>
            <a:r>
              <a:rPr lang="zh-CN" altLang="en-US" dirty="0"/>
              <a:t>因此实际上可能成为答案的队列是这样的：</a:t>
            </a:r>
            <a:r>
              <a:rPr lang="en-US" altLang="zh-CN" dirty="0"/>
              <a:t>5 4 3</a:t>
            </a:r>
          </a:p>
          <a:p>
            <a:r>
              <a:rPr lang="zh-CN" altLang="en-US" dirty="0"/>
              <a:t>看到了吗，单调递减，这就是所谓的“单调”队列</a:t>
            </a:r>
            <a:endParaRPr lang="en-US" altLang="zh-CN" dirty="0"/>
          </a:p>
          <a:p>
            <a:r>
              <a:rPr lang="zh-CN" altLang="en-US" dirty="0"/>
              <a:t>而窗口中最大的数就是队尾，也就是</a:t>
            </a:r>
            <a:r>
              <a:rPr lang="en-US" altLang="zh-CN" dirty="0"/>
              <a:t>5</a:t>
            </a:r>
            <a:endParaRPr lang="zh-CN" altLang="en-US" dirty="0"/>
          </a:p>
        </p:txBody>
      </p:sp>
      <p:sp>
        <p:nvSpPr>
          <p:cNvPr id="4" name="日期占位符 3">
            <a:extLst>
              <a:ext uri="{FF2B5EF4-FFF2-40B4-BE49-F238E27FC236}">
                <a16:creationId xmlns:a16="http://schemas.microsoft.com/office/drawing/2014/main" id="{B07AB5A2-F3E0-457C-9C05-5AD17858DD23}"/>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93365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5A5A5-3492-45D9-9A27-3E0E19F03E11}"/>
              </a:ext>
            </a:extLst>
          </p:cNvPr>
          <p:cNvSpPr>
            <a:spLocks noGrp="1"/>
          </p:cNvSpPr>
          <p:nvPr>
            <p:ph type="title"/>
          </p:nvPr>
        </p:nvSpPr>
        <p:spPr/>
        <p:txBody>
          <a:bodyPr/>
          <a:lstStyle/>
          <a:p>
            <a:r>
              <a:rPr lang="zh-CN" altLang="en-US" dirty="0"/>
              <a:t>关系</a:t>
            </a:r>
          </a:p>
        </p:txBody>
      </p:sp>
      <p:sp>
        <p:nvSpPr>
          <p:cNvPr id="3" name="内容占位符 2">
            <a:extLst>
              <a:ext uri="{FF2B5EF4-FFF2-40B4-BE49-F238E27FC236}">
                <a16:creationId xmlns:a16="http://schemas.microsoft.com/office/drawing/2014/main" id="{889E07ED-3601-437D-8125-8C300CB31412}"/>
              </a:ext>
            </a:extLst>
          </p:cNvPr>
          <p:cNvSpPr>
            <a:spLocks noGrp="1"/>
          </p:cNvSpPr>
          <p:nvPr>
            <p:ph idx="1"/>
          </p:nvPr>
        </p:nvSpPr>
        <p:spPr/>
        <p:txBody>
          <a:bodyPr/>
          <a:lstStyle/>
          <a:p>
            <a:r>
              <a:rPr lang="zh-CN" altLang="en-US" dirty="0"/>
              <a:t>再比如</a:t>
            </a:r>
            <a:r>
              <a:rPr lang="en-US" altLang="zh-CN" dirty="0"/>
              <a:t>a1,a2,...an</a:t>
            </a:r>
            <a:r>
              <a:rPr lang="zh-CN" altLang="en-US" dirty="0"/>
              <a:t>的前缀和</a:t>
            </a:r>
            <a:endParaRPr lang="en-US" altLang="zh-CN" dirty="0"/>
          </a:p>
          <a:p>
            <a:r>
              <a:rPr lang="en-US" altLang="zh-CN" dirty="0"/>
              <a:t>b1=a1</a:t>
            </a:r>
          </a:p>
          <a:p>
            <a:r>
              <a:rPr lang="en-US" altLang="zh-CN" dirty="0"/>
              <a:t>b2=a1+a2</a:t>
            </a:r>
          </a:p>
          <a:p>
            <a:r>
              <a:rPr lang="en-US" altLang="zh-CN" dirty="0"/>
              <a:t>b3=a1+a2+a3</a:t>
            </a:r>
          </a:p>
          <a:p>
            <a:r>
              <a:rPr lang="en-US" altLang="zh-CN" dirty="0"/>
              <a:t>bn=a1+a2+...+an</a:t>
            </a:r>
          </a:p>
          <a:p>
            <a:r>
              <a:rPr lang="zh-CN" altLang="en-US" dirty="0"/>
              <a:t>做差分就得到</a:t>
            </a:r>
            <a:endParaRPr lang="en-US" altLang="zh-CN" dirty="0"/>
          </a:p>
          <a:p>
            <a:r>
              <a:rPr lang="en-US" altLang="zh-CN" dirty="0"/>
              <a:t>b1-0=a1</a:t>
            </a:r>
          </a:p>
          <a:p>
            <a:r>
              <a:rPr lang="en-US" altLang="zh-CN" dirty="0"/>
              <a:t>b2-b1=a2</a:t>
            </a:r>
          </a:p>
          <a:p>
            <a:r>
              <a:rPr lang="en-US" altLang="zh-CN" dirty="0"/>
              <a:t>b3-b2=a3</a:t>
            </a:r>
          </a:p>
          <a:p>
            <a:r>
              <a:rPr lang="en-US" altLang="zh-CN" dirty="0"/>
              <a:t>bn-b{n-1}=an</a:t>
            </a:r>
            <a:endParaRPr lang="zh-CN" altLang="en-US" dirty="0"/>
          </a:p>
        </p:txBody>
      </p:sp>
      <p:sp>
        <p:nvSpPr>
          <p:cNvPr id="4" name="日期占位符 3">
            <a:extLst>
              <a:ext uri="{FF2B5EF4-FFF2-40B4-BE49-F238E27FC236}">
                <a16:creationId xmlns:a16="http://schemas.microsoft.com/office/drawing/2014/main" id="{7ADA6070-95C1-4DCF-9FF3-E5F57FA2D22E}"/>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BEA71100-97E7-49FF-B860-7D730DA9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055" y="5041392"/>
            <a:ext cx="635000" cy="635000"/>
          </a:xfrm>
          <a:prstGeom prst="rect">
            <a:avLst/>
          </a:prstGeom>
        </p:spPr>
      </p:pic>
    </p:spTree>
    <p:extLst>
      <p:ext uri="{BB962C8B-B14F-4D97-AF65-F5344CB8AC3E}">
        <p14:creationId xmlns:p14="http://schemas.microsoft.com/office/powerpoint/2010/main" val="219008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96AD0-703D-4ACD-8E4C-9CB752972158}"/>
              </a:ext>
            </a:extLst>
          </p:cNvPr>
          <p:cNvSpPr>
            <a:spLocks noGrp="1"/>
          </p:cNvSpPr>
          <p:nvPr>
            <p:ph type="title"/>
          </p:nvPr>
        </p:nvSpPr>
        <p:spPr/>
        <p:txBody>
          <a:bodyPr/>
          <a:lstStyle/>
          <a:p>
            <a:r>
              <a:rPr lang="zh-CN" altLang="en-US" dirty="0"/>
              <a:t>滑动窗口</a:t>
            </a:r>
          </a:p>
        </p:txBody>
      </p:sp>
      <p:sp>
        <p:nvSpPr>
          <p:cNvPr id="3" name="内容占位符 2">
            <a:extLst>
              <a:ext uri="{FF2B5EF4-FFF2-40B4-BE49-F238E27FC236}">
                <a16:creationId xmlns:a16="http://schemas.microsoft.com/office/drawing/2014/main" id="{9FCBF2A7-46F3-4AA5-85F2-7431AA66121E}"/>
              </a:ext>
            </a:extLst>
          </p:cNvPr>
          <p:cNvSpPr>
            <a:spLocks noGrp="1"/>
          </p:cNvSpPr>
          <p:nvPr>
            <p:ph idx="1"/>
          </p:nvPr>
        </p:nvSpPr>
        <p:spPr/>
        <p:txBody>
          <a:bodyPr/>
          <a:lstStyle/>
          <a:p>
            <a:r>
              <a:rPr lang="zh-CN" altLang="en-US" dirty="0"/>
              <a:t>这个单调队列中的每个元素不止有它的值，还保存了它出现的位置</a:t>
            </a:r>
            <a:endParaRPr lang="en-US" altLang="zh-CN" dirty="0"/>
          </a:p>
          <a:p>
            <a:r>
              <a:rPr lang="zh-CN" altLang="en-US" dirty="0"/>
              <a:t>如果新来的一个数，发现队头比它小，那就说明一定干不过，直接踢掉</a:t>
            </a:r>
            <a:endParaRPr lang="en-US" altLang="zh-CN" dirty="0"/>
          </a:p>
          <a:p>
            <a:r>
              <a:rPr lang="zh-CN" altLang="en-US" dirty="0"/>
              <a:t>一直踢不可能成为答案的队尾，直到队头比它大，或者队空了为止，就把这个数装进去</a:t>
            </a:r>
            <a:endParaRPr lang="en-US" altLang="zh-CN" dirty="0"/>
          </a:p>
          <a:p>
            <a:r>
              <a:rPr lang="zh-CN" altLang="en-US" dirty="0"/>
              <a:t>此外不要忘了每次移动窗口后，如果发现队尾的数的下表已经超过窗口的范围了，就要先把队尾出队，然后再把新元素入队</a:t>
            </a:r>
            <a:endParaRPr lang="en-US" altLang="zh-CN" dirty="0"/>
          </a:p>
          <a:p>
            <a:r>
              <a:rPr lang="zh-CN" altLang="en-US" dirty="0"/>
              <a:t>因此这个队列实际上是个双端队列，后面可以出，前面也可以出</a:t>
            </a:r>
            <a:endParaRPr lang="en-US" altLang="zh-CN" dirty="0"/>
          </a:p>
          <a:p>
            <a:endParaRPr lang="zh-CN" altLang="en-US" dirty="0"/>
          </a:p>
        </p:txBody>
      </p:sp>
      <p:sp>
        <p:nvSpPr>
          <p:cNvPr id="4" name="日期占位符 3">
            <a:extLst>
              <a:ext uri="{FF2B5EF4-FFF2-40B4-BE49-F238E27FC236}">
                <a16:creationId xmlns:a16="http://schemas.microsoft.com/office/drawing/2014/main" id="{8B4505FE-7C24-41E0-A4D8-7E122E44E4B9}"/>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554578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0D7AF-E860-4A1B-876C-BFA1C6733BBD}"/>
              </a:ext>
            </a:extLst>
          </p:cNvPr>
          <p:cNvSpPr>
            <a:spLocks noGrp="1"/>
          </p:cNvSpPr>
          <p:nvPr>
            <p:ph type="title"/>
          </p:nvPr>
        </p:nvSpPr>
        <p:spPr/>
        <p:txBody>
          <a:bodyPr/>
          <a:lstStyle/>
          <a:p>
            <a:r>
              <a:rPr lang="zh-CN" altLang="en-US" dirty="0"/>
              <a:t>代码</a:t>
            </a:r>
          </a:p>
        </p:txBody>
      </p:sp>
      <p:pic>
        <p:nvPicPr>
          <p:cNvPr id="6" name="内容占位符 5">
            <a:extLst>
              <a:ext uri="{FF2B5EF4-FFF2-40B4-BE49-F238E27FC236}">
                <a16:creationId xmlns:a16="http://schemas.microsoft.com/office/drawing/2014/main" id="{B7D3828D-A019-45E6-AE51-FA2EECFA8DB4}"/>
              </a:ext>
            </a:extLst>
          </p:cNvPr>
          <p:cNvPicPr>
            <a:picLocks noGrp="1" noChangeAspect="1"/>
          </p:cNvPicPr>
          <p:nvPr>
            <p:ph idx="1"/>
          </p:nvPr>
        </p:nvPicPr>
        <p:blipFill>
          <a:blip r:embed="rId2"/>
          <a:stretch>
            <a:fillRect/>
          </a:stretch>
        </p:blipFill>
        <p:spPr>
          <a:xfrm>
            <a:off x="3629366" y="577382"/>
            <a:ext cx="5381469" cy="5988303"/>
          </a:xfrm>
        </p:spPr>
      </p:pic>
      <p:sp>
        <p:nvSpPr>
          <p:cNvPr id="4" name="日期占位符 3">
            <a:extLst>
              <a:ext uri="{FF2B5EF4-FFF2-40B4-BE49-F238E27FC236}">
                <a16:creationId xmlns:a16="http://schemas.microsoft.com/office/drawing/2014/main" id="{EB7BFC45-F13D-44BD-8D9B-C8EAC778C384}"/>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568324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C315B-E6CF-477B-AC00-D8CD2A29AD31}"/>
              </a:ext>
            </a:extLst>
          </p:cNvPr>
          <p:cNvSpPr>
            <a:spLocks noGrp="1"/>
          </p:cNvSpPr>
          <p:nvPr>
            <p:ph type="title"/>
          </p:nvPr>
        </p:nvSpPr>
        <p:spPr/>
        <p:txBody>
          <a:bodyPr/>
          <a:lstStyle/>
          <a:p>
            <a:r>
              <a:rPr lang="zh-CN" altLang="en-US" dirty="0"/>
              <a:t>洛谷</a:t>
            </a:r>
            <a:r>
              <a:rPr lang="en-US" altLang="zh-CN" dirty="0"/>
              <a:t>1714 – </a:t>
            </a:r>
            <a:r>
              <a:rPr lang="zh-CN" altLang="en-US" dirty="0"/>
              <a:t>切蛋糕</a:t>
            </a:r>
          </a:p>
        </p:txBody>
      </p:sp>
      <p:sp>
        <p:nvSpPr>
          <p:cNvPr id="3" name="内容占位符 2">
            <a:extLst>
              <a:ext uri="{FF2B5EF4-FFF2-40B4-BE49-F238E27FC236}">
                <a16:creationId xmlns:a16="http://schemas.microsoft.com/office/drawing/2014/main" id="{BE188E6A-F6C6-4962-B3FF-2D06F47042E1}"/>
              </a:ext>
            </a:extLst>
          </p:cNvPr>
          <p:cNvSpPr>
            <a:spLocks noGrp="1"/>
          </p:cNvSpPr>
          <p:nvPr>
            <p:ph idx="1"/>
          </p:nvPr>
        </p:nvSpPr>
        <p:spPr/>
        <p:txBody>
          <a:bodyPr/>
          <a:lstStyle/>
          <a:p>
            <a:r>
              <a:rPr lang="zh-CN" altLang="en-US" dirty="0"/>
              <a:t>给你</a:t>
            </a:r>
            <a:r>
              <a:rPr lang="en-US" altLang="zh-CN" dirty="0"/>
              <a:t>n</a:t>
            </a:r>
            <a:r>
              <a:rPr lang="zh-CN" altLang="en-US" dirty="0"/>
              <a:t>个蛋糕，每个蛋糕有一个幸运值，告诉你一个数</a:t>
            </a:r>
            <a:r>
              <a:rPr lang="en-US" altLang="zh-CN" dirty="0"/>
              <a:t>m</a:t>
            </a:r>
            <a:r>
              <a:rPr lang="zh-CN" altLang="en-US" dirty="0"/>
              <a:t>，要求你从中选取连续的</a:t>
            </a:r>
            <a:r>
              <a:rPr lang="en-US" altLang="zh-CN" dirty="0"/>
              <a:t>k</a:t>
            </a:r>
            <a:r>
              <a:rPr lang="zh-CN" altLang="en-US" dirty="0"/>
              <a:t>块蛋糕，保证</a:t>
            </a:r>
            <a:r>
              <a:rPr lang="en-US" altLang="zh-CN" dirty="0"/>
              <a:t>k&lt;=m</a:t>
            </a:r>
            <a:r>
              <a:rPr lang="zh-CN" altLang="en-US" dirty="0"/>
              <a:t>且</a:t>
            </a:r>
            <a:r>
              <a:rPr lang="en-US" altLang="zh-CN" dirty="0"/>
              <a:t>k</a:t>
            </a:r>
            <a:r>
              <a:rPr lang="zh-CN" altLang="en-US" dirty="0"/>
              <a:t>块蛋糕的幸运值之和最大</a:t>
            </a:r>
            <a:endParaRPr lang="en-US" altLang="zh-CN" dirty="0"/>
          </a:p>
          <a:p>
            <a:r>
              <a:rPr lang="en-US" altLang="zh-CN" dirty="0"/>
              <a:t>n&lt;=5e5	</a:t>
            </a:r>
            <a:endParaRPr lang="zh-CN" altLang="en-US" dirty="0"/>
          </a:p>
        </p:txBody>
      </p:sp>
      <p:sp>
        <p:nvSpPr>
          <p:cNvPr id="4" name="日期占位符 3">
            <a:extLst>
              <a:ext uri="{FF2B5EF4-FFF2-40B4-BE49-F238E27FC236}">
                <a16:creationId xmlns:a16="http://schemas.microsoft.com/office/drawing/2014/main" id="{0C6B227E-0B48-4267-A5C5-A065F9BC48A8}"/>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1026417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82425-BC13-4836-885B-2B622CA6D788}"/>
              </a:ext>
            </a:extLst>
          </p:cNvPr>
          <p:cNvSpPr>
            <a:spLocks noGrp="1"/>
          </p:cNvSpPr>
          <p:nvPr>
            <p:ph type="title"/>
          </p:nvPr>
        </p:nvSpPr>
        <p:spPr/>
        <p:txBody>
          <a:bodyPr/>
          <a:lstStyle/>
          <a:p>
            <a:r>
              <a:rPr lang="zh-CN" altLang="en-US" dirty="0"/>
              <a:t>切蛋糕</a:t>
            </a:r>
          </a:p>
        </p:txBody>
      </p:sp>
      <p:sp>
        <p:nvSpPr>
          <p:cNvPr id="3" name="内容占位符 2">
            <a:extLst>
              <a:ext uri="{FF2B5EF4-FFF2-40B4-BE49-F238E27FC236}">
                <a16:creationId xmlns:a16="http://schemas.microsoft.com/office/drawing/2014/main" id="{B0201CB6-F582-46B0-BDBB-DE384C7E42BA}"/>
              </a:ext>
            </a:extLst>
          </p:cNvPr>
          <p:cNvSpPr>
            <a:spLocks noGrp="1"/>
          </p:cNvSpPr>
          <p:nvPr>
            <p:ph idx="1"/>
          </p:nvPr>
        </p:nvSpPr>
        <p:spPr/>
        <p:txBody>
          <a:bodyPr/>
          <a:lstStyle/>
          <a:p>
            <a:r>
              <a:rPr lang="zh-CN" altLang="en-US" dirty="0"/>
              <a:t>这题是不是有点眼熟啊   →</a:t>
            </a:r>
            <a:endParaRPr lang="en-US" altLang="zh-CN" dirty="0"/>
          </a:p>
          <a:p>
            <a:r>
              <a:rPr lang="zh-CN" altLang="en-US" dirty="0"/>
              <a:t>但是注意这题要求至多选</a:t>
            </a:r>
            <a:r>
              <a:rPr lang="en-US" altLang="zh-CN" dirty="0"/>
              <a:t>m</a:t>
            </a:r>
            <a:r>
              <a:rPr lang="zh-CN" altLang="en-US" dirty="0"/>
              <a:t>块，所以还是跟之前的最大子段和不一样的</a:t>
            </a:r>
            <a:endParaRPr lang="en-US" altLang="zh-CN" dirty="0"/>
          </a:p>
          <a:p>
            <a:r>
              <a:rPr lang="zh-CN" altLang="en-US" dirty="0"/>
              <a:t>不过我们仍然可以用最大字段和的思路来考虑这个问题</a:t>
            </a:r>
            <a:endParaRPr lang="en-US" altLang="zh-CN" dirty="0"/>
          </a:p>
          <a:p>
            <a:r>
              <a:rPr lang="zh-CN" altLang="en-US" dirty="0"/>
              <a:t>一段区间</a:t>
            </a:r>
            <a:r>
              <a:rPr lang="en-US" altLang="zh-CN" dirty="0"/>
              <a:t>[</a:t>
            </a:r>
            <a:r>
              <a:rPr lang="en-US" altLang="zh-CN" dirty="0" err="1"/>
              <a:t>l,r</a:t>
            </a:r>
            <a:r>
              <a:rPr lang="en-US" altLang="zh-CN" dirty="0"/>
              <a:t>]</a:t>
            </a:r>
            <a:r>
              <a:rPr lang="zh-CN" altLang="en-US" dirty="0"/>
              <a:t>的和可以用前缀和</a:t>
            </a:r>
            <a:r>
              <a:rPr lang="en-US" altLang="zh-CN" dirty="0"/>
              <a:t>s[r]-s[l-1]</a:t>
            </a:r>
            <a:r>
              <a:rPr lang="zh-CN" altLang="en-US" dirty="0"/>
              <a:t>表示</a:t>
            </a:r>
            <a:endParaRPr lang="en-US" altLang="zh-CN" dirty="0"/>
          </a:p>
          <a:p>
            <a:r>
              <a:rPr lang="zh-CN" altLang="en-US" dirty="0"/>
              <a:t>那么如果枚举右端点，让区间和最大就是让</a:t>
            </a:r>
            <a:r>
              <a:rPr lang="en-US" altLang="zh-CN" dirty="0"/>
              <a:t>s[l-1]</a:t>
            </a:r>
            <a:r>
              <a:rPr lang="zh-CN" altLang="en-US" dirty="0"/>
              <a:t>最小</a:t>
            </a:r>
            <a:endParaRPr lang="en-US" altLang="zh-CN" dirty="0"/>
          </a:p>
          <a:p>
            <a:r>
              <a:rPr lang="zh-CN" altLang="en-US" dirty="0"/>
              <a:t>那么就是求</a:t>
            </a:r>
            <a:r>
              <a:rPr lang="en-US" altLang="zh-CN" dirty="0"/>
              <a:t>f[</a:t>
            </a:r>
            <a:r>
              <a:rPr lang="en-US" altLang="zh-CN" dirty="0" err="1"/>
              <a:t>i</a:t>
            </a:r>
            <a:r>
              <a:rPr lang="en-US" altLang="zh-CN" dirty="0"/>
              <a:t>]=s[</a:t>
            </a:r>
            <a:r>
              <a:rPr lang="en-US" altLang="zh-CN" dirty="0" err="1"/>
              <a:t>i</a:t>
            </a:r>
            <a:r>
              <a:rPr lang="en-US" altLang="zh-CN" dirty="0"/>
              <a:t>]-min{s[k]|</a:t>
            </a:r>
            <a:r>
              <a:rPr lang="en-US" altLang="zh-CN" dirty="0" err="1"/>
              <a:t>i</a:t>
            </a:r>
            <a:r>
              <a:rPr lang="en-US" altLang="zh-CN" dirty="0"/>
              <a:t>-m&lt;=k&lt;=i-1}</a:t>
            </a:r>
          </a:p>
          <a:p>
            <a:r>
              <a:rPr lang="zh-CN" altLang="en-US" dirty="0"/>
              <a:t>这就是个经典滑动窗口问题</a:t>
            </a:r>
            <a:endParaRPr lang="en-US" altLang="zh-CN" dirty="0"/>
          </a:p>
          <a:p>
            <a:r>
              <a:rPr lang="zh-CN" altLang="en-US" dirty="0"/>
              <a:t>这题就是一个经典单调队列优化</a:t>
            </a:r>
            <a:r>
              <a:rPr lang="en-US" altLang="zh-CN" dirty="0" err="1"/>
              <a:t>dp</a:t>
            </a:r>
            <a:r>
              <a:rPr lang="zh-CN" altLang="en-US" dirty="0"/>
              <a:t>的问题</a:t>
            </a:r>
          </a:p>
        </p:txBody>
      </p:sp>
      <p:sp>
        <p:nvSpPr>
          <p:cNvPr id="4" name="日期占位符 3">
            <a:extLst>
              <a:ext uri="{FF2B5EF4-FFF2-40B4-BE49-F238E27FC236}">
                <a16:creationId xmlns:a16="http://schemas.microsoft.com/office/drawing/2014/main" id="{41D8EAA8-8EA4-4342-BF83-CD2BE560E4A5}"/>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3A25C747-5FF1-4255-BE9E-BDBA4A2DE299}"/>
              </a:ext>
            </a:extLst>
          </p:cNvPr>
          <p:cNvPicPr>
            <a:picLocks noChangeAspect="1"/>
          </p:cNvPicPr>
          <p:nvPr/>
        </p:nvPicPr>
        <p:blipFill>
          <a:blip r:embed="rId2"/>
          <a:stretch>
            <a:fillRect/>
          </a:stretch>
        </p:blipFill>
        <p:spPr>
          <a:xfrm>
            <a:off x="3701024" y="1010872"/>
            <a:ext cx="4789952" cy="1477216"/>
          </a:xfrm>
          <a:prstGeom prst="rect">
            <a:avLst/>
          </a:prstGeom>
        </p:spPr>
      </p:pic>
    </p:spTree>
    <p:extLst>
      <p:ext uri="{BB962C8B-B14F-4D97-AF65-F5344CB8AC3E}">
        <p14:creationId xmlns:p14="http://schemas.microsoft.com/office/powerpoint/2010/main" val="2953725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46A94-F351-42E3-BB52-1F9489B873E2}"/>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2A50BBDB-DA86-4502-B378-E5524089481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526FC446-11FF-4EC9-90E7-FC8EE91204A8}"/>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pic>
        <p:nvPicPr>
          <p:cNvPr id="6" name="图片 5">
            <a:extLst>
              <a:ext uri="{FF2B5EF4-FFF2-40B4-BE49-F238E27FC236}">
                <a16:creationId xmlns:a16="http://schemas.microsoft.com/office/drawing/2014/main" id="{9D507D7D-9BCB-47C7-9516-CAEA70DC009C}"/>
              </a:ext>
            </a:extLst>
          </p:cNvPr>
          <p:cNvPicPr>
            <a:picLocks noChangeAspect="1"/>
          </p:cNvPicPr>
          <p:nvPr/>
        </p:nvPicPr>
        <p:blipFill>
          <a:blip r:embed="rId2"/>
          <a:stretch>
            <a:fillRect/>
          </a:stretch>
        </p:blipFill>
        <p:spPr>
          <a:xfrm>
            <a:off x="3035955" y="1068620"/>
            <a:ext cx="7611537" cy="4401164"/>
          </a:xfrm>
          <a:prstGeom prst="rect">
            <a:avLst/>
          </a:prstGeom>
        </p:spPr>
      </p:pic>
    </p:spTree>
    <p:extLst>
      <p:ext uri="{BB962C8B-B14F-4D97-AF65-F5344CB8AC3E}">
        <p14:creationId xmlns:p14="http://schemas.microsoft.com/office/powerpoint/2010/main" val="1527033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9EBC98F-E07B-41DA-9B95-04171BF3CF98}"/>
              </a:ext>
            </a:extLst>
          </p:cNvPr>
          <p:cNvSpPr>
            <a:spLocks noGrp="1"/>
          </p:cNvSpPr>
          <p:nvPr>
            <p:ph type="title"/>
          </p:nvPr>
        </p:nvSpPr>
        <p:spPr/>
        <p:txBody>
          <a:bodyPr/>
          <a:lstStyle/>
          <a:p>
            <a:r>
              <a:rPr lang="zh-CN" altLang="en-US" dirty="0"/>
              <a:t>讲完了</a:t>
            </a:r>
          </a:p>
        </p:txBody>
      </p:sp>
      <p:sp>
        <p:nvSpPr>
          <p:cNvPr id="6" name="文本占位符 5">
            <a:extLst>
              <a:ext uri="{FF2B5EF4-FFF2-40B4-BE49-F238E27FC236}">
                <a16:creationId xmlns:a16="http://schemas.microsoft.com/office/drawing/2014/main" id="{3C32AA58-79B4-4BD0-8A9F-D57805347949}"/>
              </a:ext>
            </a:extLst>
          </p:cNvPr>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讠身寸   讠</a:t>
            </a:r>
            <a:r>
              <a:rPr lang="zh-CN" altLang="en-US" b="0" i="0">
                <a:solidFill>
                  <a:srgbClr val="333333"/>
                </a:solidFill>
                <a:effectLst/>
                <a:latin typeface="Arial" panose="020B0604020202020204" pitchFamily="34" charset="0"/>
              </a:rPr>
              <a:t>身寸</a:t>
            </a:r>
            <a:endParaRPr lang="zh-CN" altLang="en-US" dirty="0"/>
          </a:p>
        </p:txBody>
      </p:sp>
      <p:sp>
        <p:nvSpPr>
          <p:cNvPr id="4" name="日期占位符 3">
            <a:extLst>
              <a:ext uri="{FF2B5EF4-FFF2-40B4-BE49-F238E27FC236}">
                <a16:creationId xmlns:a16="http://schemas.microsoft.com/office/drawing/2014/main" id="{1283F333-13A5-403B-A9A4-C16826E7DDF0}"/>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20996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14AC-AC35-4723-B9A0-F0CAE1834261}"/>
              </a:ext>
            </a:extLst>
          </p:cNvPr>
          <p:cNvSpPr>
            <a:spLocks noGrp="1"/>
          </p:cNvSpPr>
          <p:nvPr>
            <p:ph type="title"/>
          </p:nvPr>
        </p:nvSpPr>
        <p:spPr/>
        <p:txBody>
          <a:bodyPr/>
          <a:lstStyle/>
          <a:p>
            <a:r>
              <a:rPr lang="zh-CN" altLang="en-US" dirty="0"/>
              <a:t>求法</a:t>
            </a:r>
          </a:p>
        </p:txBody>
      </p:sp>
      <p:sp>
        <p:nvSpPr>
          <p:cNvPr id="3" name="内容占位符 2">
            <a:extLst>
              <a:ext uri="{FF2B5EF4-FFF2-40B4-BE49-F238E27FC236}">
                <a16:creationId xmlns:a16="http://schemas.microsoft.com/office/drawing/2014/main" id="{B7581B13-D684-49BB-9304-3E50980E3930}"/>
              </a:ext>
            </a:extLst>
          </p:cNvPr>
          <p:cNvSpPr>
            <a:spLocks noGrp="1"/>
          </p:cNvSpPr>
          <p:nvPr>
            <p:ph idx="1"/>
          </p:nvPr>
        </p:nvSpPr>
        <p:spPr/>
        <p:txBody>
          <a:bodyPr/>
          <a:lstStyle/>
          <a:p>
            <a:r>
              <a:rPr lang="zh-CN" altLang="en-US" dirty="0"/>
              <a:t>差分的求法没啥好说的</a:t>
            </a:r>
            <a:endParaRPr lang="en-US" altLang="zh-CN" dirty="0"/>
          </a:p>
          <a:p>
            <a:r>
              <a:rPr lang="zh-CN" altLang="en-US" dirty="0"/>
              <a:t>要说的就是一个前缀和的求法，不要傻楞每个数直接开个循环加</a:t>
            </a:r>
            <a:endParaRPr lang="en-US" altLang="zh-CN" dirty="0"/>
          </a:p>
          <a:p>
            <a:r>
              <a:rPr lang="zh-CN" altLang="en-US" dirty="0"/>
              <a:t>我们发现由于前缀和做差分等于原序列，也就是</a:t>
            </a:r>
            <a:r>
              <a:rPr lang="en-US" altLang="zh-CN" dirty="0"/>
              <a:t>s{</a:t>
            </a:r>
            <a:r>
              <a:rPr lang="en-US" altLang="zh-CN" dirty="0" err="1"/>
              <a:t>i</a:t>
            </a:r>
            <a:r>
              <a:rPr lang="en-US" altLang="zh-CN" dirty="0"/>
              <a:t>}-s{i-1}=ai</a:t>
            </a:r>
          </a:p>
          <a:p>
            <a:r>
              <a:rPr lang="zh-CN" altLang="en-US" dirty="0"/>
              <a:t>（一般用</a:t>
            </a:r>
            <a:r>
              <a:rPr lang="en-US" altLang="zh-CN" dirty="0"/>
              <a:t>s[</a:t>
            </a:r>
            <a:r>
              <a:rPr lang="en-US" altLang="zh-CN" dirty="0" err="1"/>
              <a:t>i</a:t>
            </a:r>
            <a:r>
              <a:rPr lang="en-US" altLang="zh-CN" dirty="0"/>
              <a:t>]</a:t>
            </a:r>
            <a:r>
              <a:rPr lang="zh-CN" altLang="en-US" dirty="0"/>
              <a:t>表示前</a:t>
            </a:r>
            <a:r>
              <a:rPr lang="en-US" altLang="zh-CN" dirty="0" err="1"/>
              <a:t>i</a:t>
            </a:r>
            <a:r>
              <a:rPr lang="zh-CN" altLang="en-US" dirty="0"/>
              <a:t>个数的前缀和，</a:t>
            </a:r>
            <a:r>
              <a:rPr lang="en-US" altLang="zh-CN" dirty="0"/>
              <a:t>s</a:t>
            </a:r>
            <a:r>
              <a:rPr lang="zh-CN" altLang="en-US" dirty="0"/>
              <a:t>就是</a:t>
            </a:r>
            <a:r>
              <a:rPr lang="en-US" altLang="zh-CN" dirty="0"/>
              <a:t>sum</a:t>
            </a:r>
            <a:r>
              <a:rPr lang="zh-CN" altLang="en-US" dirty="0"/>
              <a:t>）</a:t>
            </a:r>
            <a:endParaRPr lang="en-US" altLang="zh-CN" dirty="0"/>
          </a:p>
          <a:p>
            <a:r>
              <a:rPr lang="zh-CN" altLang="en-US" dirty="0"/>
              <a:t>这也就说前缀和序列是存在递推关系的，可以递推算</a:t>
            </a:r>
            <a:endParaRPr lang="en-US" altLang="zh-CN" dirty="0"/>
          </a:p>
          <a:p>
            <a:r>
              <a:rPr lang="zh-CN" altLang="en-US" dirty="0"/>
              <a:t>只需要遍历</a:t>
            </a:r>
            <a:r>
              <a:rPr lang="en-US" altLang="zh-CN" dirty="0"/>
              <a:t>a[</a:t>
            </a:r>
            <a:r>
              <a:rPr lang="en-US" altLang="zh-CN" dirty="0" err="1"/>
              <a:t>i</a:t>
            </a:r>
            <a:r>
              <a:rPr lang="en-US" altLang="zh-CN" dirty="0"/>
              <a:t>],</a:t>
            </a:r>
            <a:r>
              <a:rPr lang="zh-CN" altLang="en-US" dirty="0"/>
              <a:t>然后让</a:t>
            </a:r>
            <a:r>
              <a:rPr lang="en-US" altLang="zh-CN" dirty="0"/>
              <a:t>s[</a:t>
            </a:r>
            <a:r>
              <a:rPr lang="en-US" altLang="zh-CN" dirty="0" err="1"/>
              <a:t>i</a:t>
            </a:r>
            <a:r>
              <a:rPr lang="en-US" altLang="zh-CN" dirty="0"/>
              <a:t>]=s[i-1]+a[</a:t>
            </a:r>
            <a:r>
              <a:rPr lang="en-US" altLang="zh-CN" dirty="0" err="1"/>
              <a:t>i</a:t>
            </a:r>
            <a:r>
              <a:rPr lang="en-US" altLang="zh-CN" dirty="0"/>
              <a:t>]</a:t>
            </a:r>
            <a:r>
              <a:rPr lang="zh-CN" altLang="en-US" dirty="0"/>
              <a:t>就可以，注意让</a:t>
            </a:r>
            <a:r>
              <a:rPr lang="en-US" altLang="zh-CN" dirty="0"/>
              <a:t>s[0]=0</a:t>
            </a:r>
          </a:p>
          <a:p>
            <a:r>
              <a:rPr lang="zh-CN" altLang="en-US" dirty="0"/>
              <a:t>这个方法同学们应该都能想到，不过还是要提一下</a:t>
            </a:r>
          </a:p>
        </p:txBody>
      </p:sp>
      <p:sp>
        <p:nvSpPr>
          <p:cNvPr id="4" name="日期占位符 3">
            <a:extLst>
              <a:ext uri="{FF2B5EF4-FFF2-40B4-BE49-F238E27FC236}">
                <a16:creationId xmlns:a16="http://schemas.microsoft.com/office/drawing/2014/main" id="{0A7B8D6C-3073-43F7-BB52-2B9C1B5100BD}"/>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23755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D5A02-DE42-4C48-846E-0E0D77EE34EB}"/>
              </a:ext>
            </a:extLst>
          </p:cNvPr>
          <p:cNvSpPr>
            <a:spLocks noGrp="1"/>
          </p:cNvSpPr>
          <p:nvPr>
            <p:ph type="title"/>
          </p:nvPr>
        </p:nvSpPr>
        <p:spPr/>
        <p:txBody>
          <a:bodyPr/>
          <a:lstStyle/>
          <a:p>
            <a:r>
              <a:rPr lang="zh-CN" altLang="en-US" dirty="0"/>
              <a:t>用法</a:t>
            </a:r>
          </a:p>
        </p:txBody>
      </p:sp>
      <p:sp>
        <p:nvSpPr>
          <p:cNvPr id="3" name="内容占位符 2">
            <a:extLst>
              <a:ext uri="{FF2B5EF4-FFF2-40B4-BE49-F238E27FC236}">
                <a16:creationId xmlns:a16="http://schemas.microsoft.com/office/drawing/2014/main" id="{BDD7747E-4036-4C82-B5D9-08848C4E5965}"/>
              </a:ext>
            </a:extLst>
          </p:cNvPr>
          <p:cNvSpPr>
            <a:spLocks noGrp="1"/>
          </p:cNvSpPr>
          <p:nvPr>
            <p:ph idx="1"/>
          </p:nvPr>
        </p:nvSpPr>
        <p:spPr/>
        <p:txBody>
          <a:bodyPr/>
          <a:lstStyle/>
          <a:p>
            <a:r>
              <a:rPr lang="zh-CN" altLang="en-US" dirty="0"/>
              <a:t>这两个转化主要是有两个经典用法</a:t>
            </a:r>
            <a:endParaRPr lang="en-US" altLang="zh-CN" dirty="0"/>
          </a:p>
          <a:p>
            <a:r>
              <a:rPr lang="zh-CN" altLang="en-US" dirty="0"/>
              <a:t>一个是用前缀和快速求区间和，包括区间异或和和区间乘</a:t>
            </a:r>
            <a:endParaRPr lang="en-US" altLang="zh-CN" dirty="0"/>
          </a:p>
          <a:p>
            <a:r>
              <a:rPr lang="zh-CN" altLang="en-US" dirty="0"/>
              <a:t>另一个用法是快速做区间加减法</a:t>
            </a:r>
            <a:endParaRPr lang="en-US" altLang="zh-CN" dirty="0"/>
          </a:p>
        </p:txBody>
      </p:sp>
      <p:sp>
        <p:nvSpPr>
          <p:cNvPr id="4" name="日期占位符 3">
            <a:extLst>
              <a:ext uri="{FF2B5EF4-FFF2-40B4-BE49-F238E27FC236}">
                <a16:creationId xmlns:a16="http://schemas.microsoft.com/office/drawing/2014/main" id="{01761724-66D5-4F7F-AE45-696FC3742978}"/>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354895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9B546-2861-4428-B4DF-37D42522817D}"/>
              </a:ext>
            </a:extLst>
          </p:cNvPr>
          <p:cNvSpPr>
            <a:spLocks noGrp="1"/>
          </p:cNvSpPr>
          <p:nvPr>
            <p:ph type="title"/>
          </p:nvPr>
        </p:nvSpPr>
        <p:spPr/>
        <p:txBody>
          <a:bodyPr/>
          <a:lstStyle/>
          <a:p>
            <a:r>
              <a:rPr lang="zh-CN" altLang="en-US" dirty="0"/>
              <a:t>快速区间和</a:t>
            </a:r>
          </a:p>
        </p:txBody>
      </p:sp>
      <p:sp>
        <p:nvSpPr>
          <p:cNvPr id="3" name="内容占位符 2">
            <a:extLst>
              <a:ext uri="{FF2B5EF4-FFF2-40B4-BE49-F238E27FC236}">
                <a16:creationId xmlns:a16="http://schemas.microsoft.com/office/drawing/2014/main" id="{A235A85C-E600-49FD-B85C-C9B8A2DEAC3F}"/>
              </a:ext>
            </a:extLst>
          </p:cNvPr>
          <p:cNvSpPr>
            <a:spLocks noGrp="1"/>
          </p:cNvSpPr>
          <p:nvPr>
            <p:ph idx="1"/>
          </p:nvPr>
        </p:nvSpPr>
        <p:spPr/>
        <p:txBody>
          <a:bodyPr/>
          <a:lstStyle/>
          <a:p>
            <a:r>
              <a:rPr lang="zh-CN" altLang="en-US" dirty="0"/>
              <a:t>快速区间和就是问你序列中一段连续区间的和是多少</a:t>
            </a:r>
            <a:endParaRPr lang="en-US" altLang="zh-CN" dirty="0"/>
          </a:p>
          <a:p>
            <a:r>
              <a:rPr lang="zh-CN" altLang="en-US" dirty="0"/>
              <a:t>例如问</a:t>
            </a:r>
            <a:r>
              <a:rPr lang="en-US" altLang="zh-CN" dirty="0"/>
              <a:t>al</a:t>
            </a:r>
            <a:r>
              <a:rPr lang="zh-CN" altLang="en-US" dirty="0"/>
              <a:t>到</a:t>
            </a:r>
            <a:r>
              <a:rPr lang="en-US" altLang="zh-CN" dirty="0" err="1"/>
              <a:t>ar</a:t>
            </a:r>
            <a:r>
              <a:rPr lang="zh-CN" altLang="en-US" dirty="0"/>
              <a:t>的和，那就是</a:t>
            </a:r>
            <a:r>
              <a:rPr lang="en-US" altLang="zh-CN" dirty="0" err="1"/>
              <a:t>al+a</a:t>
            </a:r>
            <a:r>
              <a:rPr lang="en-US" altLang="zh-CN" dirty="0"/>
              <a:t>{l+1}+...+a{r-1}+</a:t>
            </a:r>
            <a:r>
              <a:rPr lang="en-US" altLang="zh-CN" dirty="0" err="1"/>
              <a:t>ar</a:t>
            </a:r>
            <a:endParaRPr lang="en-US" altLang="zh-CN" dirty="0"/>
          </a:p>
          <a:p>
            <a:r>
              <a:rPr lang="zh-CN" altLang="en-US" dirty="0"/>
              <a:t>前缀和可以让你在</a:t>
            </a:r>
            <a:r>
              <a:rPr lang="en-US" altLang="zh-CN" dirty="0"/>
              <a:t>O(1)</a:t>
            </a:r>
            <a:r>
              <a:rPr lang="zh-CN" altLang="en-US" dirty="0"/>
              <a:t>的时间完成这个操作</a:t>
            </a:r>
            <a:endParaRPr lang="en-US" altLang="zh-CN" dirty="0"/>
          </a:p>
          <a:p>
            <a:r>
              <a:rPr lang="zh-CN" altLang="en-US" dirty="0"/>
              <a:t>做法很简单，就是让</a:t>
            </a:r>
            <a:r>
              <a:rPr lang="en-US" altLang="zh-CN" dirty="0"/>
              <a:t>s[r]-s[l-1]</a:t>
            </a:r>
            <a:r>
              <a:rPr lang="zh-CN" altLang="en-US" dirty="0"/>
              <a:t>就可以了，其中</a:t>
            </a:r>
            <a:r>
              <a:rPr lang="en-US" altLang="zh-CN" dirty="0"/>
              <a:t>s[0]</a:t>
            </a:r>
            <a:r>
              <a:rPr lang="zh-CN" altLang="en-US" dirty="0"/>
              <a:t>应该为</a:t>
            </a:r>
            <a:r>
              <a:rPr lang="en-US" altLang="zh-CN" dirty="0"/>
              <a:t>0</a:t>
            </a:r>
          </a:p>
          <a:p>
            <a:r>
              <a:rPr lang="zh-CN" altLang="en-US" dirty="0"/>
              <a:t>因为</a:t>
            </a:r>
            <a:r>
              <a:rPr lang="en-US" altLang="zh-CN" dirty="0"/>
              <a:t>s[r]=a[1]+a[2]+...+a[l-1]+a[l]+...+a[r]</a:t>
            </a:r>
          </a:p>
          <a:p>
            <a:r>
              <a:rPr lang="en-US" altLang="zh-CN" dirty="0"/>
              <a:t>s[l-1]=a[1]+a[2]+...+a[l-1]</a:t>
            </a:r>
          </a:p>
          <a:p>
            <a:r>
              <a:rPr lang="en-US" altLang="zh-CN" dirty="0"/>
              <a:t>s[r]-s[l-1]=a[l]+a[l+1]+...+a[r]</a:t>
            </a:r>
          </a:p>
          <a:p>
            <a:r>
              <a:rPr lang="zh-CN" altLang="en-US" dirty="0"/>
              <a:t>这里要记住了，是</a:t>
            </a:r>
            <a:r>
              <a:rPr lang="en-US" altLang="zh-CN" dirty="0"/>
              <a:t>s[r]-s[l-1]</a:t>
            </a:r>
            <a:r>
              <a:rPr lang="zh-CN" altLang="en-US" dirty="0"/>
              <a:t>，不是</a:t>
            </a:r>
            <a:r>
              <a:rPr lang="en-US" altLang="zh-CN" dirty="0"/>
              <a:t>s[r]-s[l]</a:t>
            </a:r>
            <a:r>
              <a:rPr lang="zh-CN" altLang="en-US" dirty="0"/>
              <a:t>，不要手抖打错</a:t>
            </a:r>
          </a:p>
        </p:txBody>
      </p:sp>
      <p:sp>
        <p:nvSpPr>
          <p:cNvPr id="4" name="日期占位符 3">
            <a:extLst>
              <a:ext uri="{FF2B5EF4-FFF2-40B4-BE49-F238E27FC236}">
                <a16:creationId xmlns:a16="http://schemas.microsoft.com/office/drawing/2014/main" id="{98812B00-3393-46BC-BC04-CB2E9A5F0418}"/>
              </a:ext>
            </a:extLst>
          </p:cNvPr>
          <p:cNvSpPr>
            <a:spLocks noGrp="1"/>
          </p:cNvSpPr>
          <p:nvPr>
            <p:ph type="dt" sz="half" idx="10"/>
          </p:nvPr>
        </p:nvSpPr>
        <p:spPr/>
        <p:txBody>
          <a:bodyPr/>
          <a:lstStyle/>
          <a:p>
            <a:pPr rtl="0"/>
            <a:fld id="{1E355DD5-1720-40A4-B380-20F1C19FAD03}" type="datetime1">
              <a:rPr lang="zh-CN" altLang="en-US" smtClean="0"/>
              <a:t>2021/7/19</a:t>
            </a:fld>
            <a:endParaRPr lang="en-US"/>
          </a:p>
        </p:txBody>
      </p:sp>
    </p:spTree>
    <p:extLst>
      <p:ext uri="{BB962C8B-B14F-4D97-AF65-F5344CB8AC3E}">
        <p14:creationId xmlns:p14="http://schemas.microsoft.com/office/powerpoint/2010/main" val="589591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4_TF78438558.potx" id="{227AFF08-FC5F-4BA3-AF05-2635D9D2187B}" vid="{81FF9C36-32E8-4856-B9E7-3CC82E9CD6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{1E2ABB60-51C6-4CE2-B189-99DD0C5D5C52}tf78438558_win32</Template>
  <TotalTime>727</TotalTime>
  <Words>5497</Words>
  <Application>Microsoft Office PowerPoint</Application>
  <PresentationFormat>宽屏</PresentationFormat>
  <Paragraphs>386</Paragraphs>
  <Slides>65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Microsoft YaHei UI</vt:lpstr>
      <vt:lpstr>Arial</vt:lpstr>
      <vt:lpstr>Calibri</vt:lpstr>
      <vt:lpstr>Century Gothic</vt:lpstr>
      <vt:lpstr>Garamond</vt:lpstr>
      <vt:lpstr>SavonVTI</vt:lpstr>
      <vt:lpstr>常见线性转化</vt:lpstr>
      <vt:lpstr>今个我们讲这些</vt:lpstr>
      <vt:lpstr>差分和前缀和</vt:lpstr>
      <vt:lpstr>概念</vt:lpstr>
      <vt:lpstr>关系</vt:lpstr>
      <vt:lpstr>关系</vt:lpstr>
      <vt:lpstr>求法</vt:lpstr>
      <vt:lpstr>用法</vt:lpstr>
      <vt:lpstr>快速区间和</vt:lpstr>
      <vt:lpstr>洛谷1115 – 最大子段和</vt:lpstr>
      <vt:lpstr>最大子段和</vt:lpstr>
      <vt:lpstr>最大子段和</vt:lpstr>
      <vt:lpstr>代码</vt:lpstr>
      <vt:lpstr>快速区间和</vt:lpstr>
      <vt:lpstr>快速区间和</vt:lpstr>
      <vt:lpstr>二维区间和</vt:lpstr>
      <vt:lpstr>二维区间和</vt:lpstr>
      <vt:lpstr>洛谷1719 – 最大加权矩形</vt:lpstr>
      <vt:lpstr>最大加权矩阵</vt:lpstr>
      <vt:lpstr>代码</vt:lpstr>
      <vt:lpstr>树上前缀和</vt:lpstr>
      <vt:lpstr>洛谷2420 – 让我们异或吧</vt:lpstr>
      <vt:lpstr>让我们异或吧</vt:lpstr>
      <vt:lpstr>快速区间加</vt:lpstr>
      <vt:lpstr>快速区间加</vt:lpstr>
      <vt:lpstr>洛谷2367 – 语文成绩</vt:lpstr>
      <vt:lpstr>语文成绩</vt:lpstr>
      <vt:lpstr>代码</vt:lpstr>
      <vt:lpstr>快速区间加</vt:lpstr>
      <vt:lpstr>离散化</vt:lpstr>
      <vt:lpstr>概念</vt:lpstr>
      <vt:lpstr>做法</vt:lpstr>
      <vt:lpstr>洛谷1496 – 火烧赤壁</vt:lpstr>
      <vt:lpstr>火烧赤壁</vt:lpstr>
      <vt:lpstr>火烧赤壁</vt:lpstr>
      <vt:lpstr>代码</vt:lpstr>
      <vt:lpstr>二分的代码</vt:lpstr>
      <vt:lpstr>STL代码</vt:lpstr>
      <vt:lpstr>洛谷1955 - 程序自动分析</vt:lpstr>
      <vt:lpstr>程序自动分析</vt:lpstr>
      <vt:lpstr>洛谷1884 - Overplanting</vt:lpstr>
      <vt:lpstr>Overplanting</vt:lpstr>
      <vt:lpstr>代码</vt:lpstr>
      <vt:lpstr>双指针</vt:lpstr>
      <vt:lpstr>概念</vt:lpstr>
      <vt:lpstr>洛谷1102 – A-B数对</vt:lpstr>
      <vt:lpstr>数对</vt:lpstr>
      <vt:lpstr>数对</vt:lpstr>
      <vt:lpstr>代码</vt:lpstr>
      <vt:lpstr>洛谷3143 - Diamond Collector S</vt:lpstr>
      <vt:lpstr>Diamond Collector S</vt:lpstr>
      <vt:lpstr>代码</vt:lpstr>
      <vt:lpstr>洛谷1638 – 逛画展</vt:lpstr>
      <vt:lpstr>逛画展</vt:lpstr>
      <vt:lpstr>代码</vt:lpstr>
      <vt:lpstr>单调队列</vt:lpstr>
      <vt:lpstr>概念</vt:lpstr>
      <vt:lpstr>洛谷1886 – 滑动窗口</vt:lpstr>
      <vt:lpstr>滑动窗口</vt:lpstr>
      <vt:lpstr>滑动窗口</vt:lpstr>
      <vt:lpstr>代码</vt:lpstr>
      <vt:lpstr>洛谷1714 – 切蛋糕</vt:lpstr>
      <vt:lpstr>切蛋糕</vt:lpstr>
      <vt:lpstr>代码</vt:lpstr>
      <vt:lpstr>讲完了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柴 东辰</dc:creator>
  <cp:lastModifiedBy>柴 东辰</cp:lastModifiedBy>
  <cp:revision>921</cp:revision>
  <dcterms:created xsi:type="dcterms:W3CDTF">2021-07-17T06:38:30Z</dcterms:created>
  <dcterms:modified xsi:type="dcterms:W3CDTF">2021-07-19T05:43:48Z</dcterms:modified>
</cp:coreProperties>
</file>