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60"/>
  </p:notesMasterIdLst>
  <p:handoutMasterIdLst>
    <p:handoutMasterId r:id="rId61"/>
  </p:handoutMasterIdLst>
  <p:sldIdLst>
    <p:sldId id="257" r:id="rId2"/>
    <p:sldId id="262" r:id="rId3"/>
    <p:sldId id="263" r:id="rId4"/>
    <p:sldId id="264" r:id="rId5"/>
    <p:sldId id="269" r:id="rId6"/>
    <p:sldId id="272" r:id="rId7"/>
    <p:sldId id="271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70" r:id="rId21"/>
    <p:sldId id="286" r:id="rId22"/>
    <p:sldId id="287" r:id="rId23"/>
    <p:sldId id="288" r:id="rId24"/>
    <p:sldId id="290" r:id="rId25"/>
    <p:sldId id="291" r:id="rId26"/>
    <p:sldId id="292" r:id="rId27"/>
    <p:sldId id="294" r:id="rId28"/>
    <p:sldId id="295" r:id="rId29"/>
    <p:sldId id="289" r:id="rId30"/>
    <p:sldId id="296" r:id="rId31"/>
    <p:sldId id="297" r:id="rId32"/>
    <p:sldId id="285" r:id="rId33"/>
    <p:sldId id="266" r:id="rId34"/>
    <p:sldId id="267" r:id="rId35"/>
    <p:sldId id="268" r:id="rId36"/>
    <p:sldId id="298" r:id="rId37"/>
    <p:sldId id="305" r:id="rId38"/>
    <p:sldId id="307" r:id="rId39"/>
    <p:sldId id="308" r:id="rId40"/>
    <p:sldId id="309" r:id="rId41"/>
    <p:sldId id="310" r:id="rId42"/>
    <p:sldId id="311" r:id="rId43"/>
    <p:sldId id="299" r:id="rId44"/>
    <p:sldId id="304" r:id="rId45"/>
    <p:sldId id="312" r:id="rId46"/>
    <p:sldId id="313" r:id="rId47"/>
    <p:sldId id="314" r:id="rId48"/>
    <p:sldId id="315" r:id="rId49"/>
    <p:sldId id="316" r:id="rId50"/>
    <p:sldId id="318" r:id="rId51"/>
    <p:sldId id="319" r:id="rId52"/>
    <p:sldId id="320" r:id="rId53"/>
    <p:sldId id="321" r:id="rId54"/>
    <p:sldId id="322" r:id="rId55"/>
    <p:sldId id="323" r:id="rId56"/>
    <p:sldId id="324" r:id="rId57"/>
    <p:sldId id="325" r:id="rId58"/>
    <p:sldId id="317" r:id="rId59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柴 东辰" initials="柴" lastIdx="1" clrIdx="0">
    <p:extLst>
      <p:ext uri="{19B8F6BF-5375-455C-9EA6-DF929625EA0E}">
        <p15:presenceInfo xmlns:p15="http://schemas.microsoft.com/office/powerpoint/2012/main" userId="6eee0f6e7ff00e2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8" autoAdjust="0"/>
    <p:restoredTop sz="94660"/>
  </p:normalViewPr>
  <p:slideViewPr>
    <p:cSldViewPr snapToGrid="0">
      <p:cViewPr varScale="1">
        <p:scale>
          <a:sx n="86" d="100"/>
          <a:sy n="86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2020/2/5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2020/2/5</a:t>
            </a: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  <a:endParaRPr lang="en-US"/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长方形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长方形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长方形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长方形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组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接连接符​​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​​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FFF072-75C7-44FC-8C73-D7DEB070128D}" type="datetime1">
              <a:rPr lang="zh-CN" altLang="en-US" smtClean="0"/>
              <a:t>2021/7/20</a:t>
            </a:fld>
            <a:endParaRPr lang="en-US" dirty="0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116B61-8AFC-4CC4-AF95-DF5E2C758192}" type="datetime1">
              <a:rPr lang="zh-CN" altLang="en-US" smtClean="0"/>
              <a:t>2021/7/20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30B1CA-5CDD-40C6-B3D4-F19C60D48989}" type="datetime1">
              <a:rPr lang="zh-CN" altLang="en-US" smtClean="0"/>
              <a:t>2021/7/20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355DD5-1720-40A4-B380-20F1C19FAD03}" type="datetime1">
              <a:rPr lang="zh-CN" altLang="en-US" smtClean="0"/>
              <a:t>2021/7/20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长方形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长方形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长方形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长方形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grpSp>
        <p:nvGrpSpPr>
          <p:cNvPr id="16" name="组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​​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fld id="{2B93C77E-1F96-468D-8A96-547A00E1EDB4}" type="datetime1">
              <a:rPr lang="zh-CN" altLang="en-US" smtClean="0"/>
              <a:t>2021/7/20</a:t>
            </a:fld>
            <a:endParaRPr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DB2AB6-BB70-4453-B002-DB059848ADBB}" type="datetime1">
              <a:rPr lang="zh-CN" altLang="en-US" smtClean="0"/>
              <a:t>2021/7/20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3B7C30-D6FF-4D1D-BAA3-30D9C62DC2C2}" type="datetime1">
              <a:rPr lang="zh-CN" altLang="en-US" smtClean="0"/>
              <a:t>2021/7/20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1A083C-3DF1-4D7D-B8C7-92909521157B}" type="datetime1">
              <a:rPr lang="zh-CN" altLang="en-US" smtClean="0"/>
              <a:t>2021/7/20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40E74A-E5D1-48E6-803A-2F186739B7B8}" type="datetime1">
              <a:rPr lang="zh-CN" altLang="en-US" smtClean="0"/>
              <a:t>2021/7/20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E4AE443-9521-4BED-AB6B-2A5C380BF0D6}" type="datetime1">
              <a:rPr lang="zh-CN" altLang="en-US" smtClean="0"/>
              <a:t>2021/7/20</a:t>
            </a:fld>
            <a:endParaRPr 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B85E54B-6207-4148-BA3E-E74DFD2782BA}" type="datetime1">
              <a:rPr lang="zh-CN" altLang="en-US" smtClean="0"/>
              <a:t>2021/7/20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algn="l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长方形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长方形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矩形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957BDC0-C26A-4ED8-9FCC-9BB02853F167}" type="datetime1">
              <a:rPr lang="zh-CN" altLang="en-US" smtClean="0"/>
              <a:t>2021/7/20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徽标特写&#10;&#10;说明自动生成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长方形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长方形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4400" dirty="0">
                <a:solidFill>
                  <a:schemeClr val="tx1"/>
                </a:solidFill>
              </a:rPr>
              <a:t>分治</a:t>
            </a:r>
            <a:endParaRPr lang="zh-cn" sz="4400" dirty="0">
              <a:solidFill>
                <a:schemeClr val="tx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 altLang="zh-CN" dirty="0" err="1">
                <a:solidFill>
                  <a:schemeClr val="tx1"/>
                </a:solidFill>
              </a:rPr>
              <a:t>cdcq</a:t>
            </a:r>
            <a:endParaRPr 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C8A173-1B03-4379-B9A2-AF22A8EBC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递归实现和迭代实现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4B19D4-0BF7-4316-A892-1359CC13F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可以看到，快速幂的递归实现和迭代实现分解问题的顺序恰好相反</a:t>
            </a:r>
            <a:endParaRPr lang="en-US" altLang="zh-CN" dirty="0"/>
          </a:p>
          <a:p>
            <a:r>
              <a:rPr lang="zh-CN" altLang="en-US" dirty="0"/>
              <a:t>而实际上，多数使用分治思想解决的问题，递归实现和迭代实现都有这种特点</a:t>
            </a:r>
            <a:endParaRPr lang="en-US" altLang="zh-CN" dirty="0"/>
          </a:p>
          <a:p>
            <a:r>
              <a:rPr lang="zh-CN" altLang="en-US" dirty="0"/>
              <a:t>递归实现往往是从大问题开始，递归地解决小问题，再进行合并</a:t>
            </a:r>
            <a:endParaRPr lang="en-US" altLang="zh-CN" dirty="0"/>
          </a:p>
          <a:p>
            <a:r>
              <a:rPr lang="zh-CN" altLang="en-US" dirty="0"/>
              <a:t>而迭代是提前预知好要解决哪些小问题，从最小的问题开始解决，并不断合并得到大问题</a:t>
            </a:r>
            <a:endParaRPr lang="en-US" altLang="zh-CN" dirty="0"/>
          </a:p>
          <a:p>
            <a:r>
              <a:rPr lang="zh-CN" altLang="en-US" dirty="0"/>
              <a:t>从后面的二分、归并排序、</a:t>
            </a:r>
            <a:r>
              <a:rPr lang="en-US" altLang="zh-CN" dirty="0" err="1"/>
              <a:t>cdq</a:t>
            </a:r>
            <a:r>
              <a:rPr lang="zh-CN" altLang="en-US"/>
              <a:t>分治算法都可以看到这一点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97EF27-D2B7-4220-A323-C3F95257E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36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A2743-5F96-48B7-A28E-BFED29B76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</a:t>
            </a:r>
            <a:r>
              <a:rPr lang="en-US" altLang="zh-CN" dirty="0"/>
              <a:t>1045 – </a:t>
            </a:r>
            <a:r>
              <a:rPr lang="zh-CN" altLang="en-US" dirty="0"/>
              <a:t>麦森数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795323-29AC-4B29-9E16-20CB227F5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输入</a:t>
            </a:r>
            <a:r>
              <a:rPr lang="en-US" altLang="zh-CN" dirty="0"/>
              <a:t>p</a:t>
            </a:r>
            <a:r>
              <a:rPr lang="zh-CN" altLang="en-US" dirty="0"/>
              <a:t>，输出</a:t>
            </a:r>
            <a:r>
              <a:rPr lang="en-US" altLang="zh-CN" dirty="0"/>
              <a:t>2^p-1</a:t>
            </a:r>
            <a:r>
              <a:rPr lang="zh-CN" altLang="en-US" dirty="0"/>
              <a:t>的位数和最后</a:t>
            </a:r>
            <a:r>
              <a:rPr lang="en-US" altLang="zh-CN" dirty="0"/>
              <a:t>500</a:t>
            </a:r>
            <a:r>
              <a:rPr lang="zh-CN" altLang="en-US" dirty="0"/>
              <a:t>位的数字</a:t>
            </a:r>
            <a:endParaRPr lang="en-US" altLang="zh-CN" dirty="0"/>
          </a:p>
          <a:p>
            <a:r>
              <a:rPr lang="en-US" altLang="zh-CN" dirty="0"/>
              <a:t>p&lt;=3100000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2CB1AA-40C2-4593-A353-A028E77E2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21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C5970-A7C4-4B0E-ACF7-8C160D5F3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麦森数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485DAC-D268-4DA7-8F24-5ED5F3BEF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这题很有意思，但是也没啥意思</a:t>
            </a:r>
            <a:endParaRPr lang="en-US" altLang="zh-CN" dirty="0"/>
          </a:p>
          <a:p>
            <a:r>
              <a:rPr lang="zh-CN" altLang="en-US" dirty="0"/>
              <a:t>求一个数的位数，可以用</a:t>
            </a:r>
            <a:r>
              <a:rPr lang="en-US" altLang="zh-CN" dirty="0"/>
              <a:t>log10(n)</a:t>
            </a:r>
            <a:r>
              <a:rPr lang="zh-CN" altLang="en-US" dirty="0"/>
              <a:t>来求</a:t>
            </a:r>
            <a:endParaRPr lang="en-US" altLang="zh-CN" dirty="0"/>
          </a:p>
          <a:p>
            <a:r>
              <a:rPr lang="zh-CN" altLang="en-US" dirty="0"/>
              <a:t>这个数学技巧我感觉很多人，尤其是提高组的选手都很难想到，所以没啥意思</a:t>
            </a:r>
            <a:endParaRPr lang="en-US" altLang="zh-CN" dirty="0"/>
          </a:p>
          <a:p>
            <a:r>
              <a:rPr lang="zh-CN" altLang="en-US" dirty="0"/>
              <a:t>求后</a:t>
            </a:r>
            <a:r>
              <a:rPr lang="en-US" altLang="zh-CN" dirty="0"/>
              <a:t>500</a:t>
            </a:r>
            <a:r>
              <a:rPr lang="zh-CN" altLang="en-US" dirty="0"/>
              <a:t>位其实就可以暴力求，直接算高精度乘法</a:t>
            </a:r>
            <a:endParaRPr lang="en-US" altLang="zh-CN" dirty="0"/>
          </a:p>
          <a:p>
            <a:r>
              <a:rPr lang="zh-CN" altLang="en-US" dirty="0"/>
              <a:t>但是高精度乘要做</a:t>
            </a:r>
            <a:r>
              <a:rPr lang="en-US" altLang="zh-CN" dirty="0"/>
              <a:t>500*500</a:t>
            </a:r>
            <a:r>
              <a:rPr lang="zh-CN" altLang="en-US" dirty="0"/>
              <a:t>次运算，乘法运算次数太大了</a:t>
            </a:r>
            <a:endParaRPr lang="en-US" altLang="zh-CN" dirty="0"/>
          </a:p>
          <a:p>
            <a:r>
              <a:rPr lang="zh-CN" altLang="en-US" dirty="0"/>
              <a:t>这时用快速幂优化就可以了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EFAE1A-D26F-4092-A9A0-D656ACF39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26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07652-A318-4856-B837-95FBDE03E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特别用途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B12BDF-9184-4729-8AE3-F32A4279F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快速幂其实不一定要在数论或数学问题中出现</a:t>
            </a:r>
            <a:endParaRPr lang="en-US" altLang="zh-CN" dirty="0"/>
          </a:p>
          <a:p>
            <a:r>
              <a:rPr lang="zh-CN" altLang="en-US" dirty="0"/>
              <a:t>快速幂有一个非常特别的用途，就是计算模意义下的除法</a:t>
            </a:r>
            <a:endParaRPr lang="en-US" altLang="zh-CN" dirty="0"/>
          </a:p>
          <a:p>
            <a:r>
              <a:rPr lang="zh-CN" altLang="en-US" dirty="0"/>
              <a:t>这个本应在数论课上讲，但是出现的太广泛了，所以这里也要说一下</a:t>
            </a:r>
            <a:endParaRPr lang="en-US" altLang="zh-CN" dirty="0"/>
          </a:p>
          <a:p>
            <a:r>
              <a:rPr lang="zh-CN" altLang="en-US" dirty="0"/>
              <a:t>众嗦粥汁啊，根据费马小定理，如果模数</a:t>
            </a:r>
            <a:r>
              <a:rPr lang="en-US" altLang="zh-CN" dirty="0"/>
              <a:t>p</a:t>
            </a:r>
            <a:r>
              <a:rPr lang="zh-CN" altLang="en-US" dirty="0"/>
              <a:t>是指数，那么</a:t>
            </a:r>
            <a:r>
              <a:rPr lang="en-US" altLang="zh-CN" dirty="0"/>
              <a:t>a</a:t>
            </a:r>
            <a:r>
              <a:rPr lang="zh-CN" altLang="en-US" dirty="0"/>
              <a:t>模</a:t>
            </a:r>
            <a:r>
              <a:rPr lang="en-US" altLang="zh-CN" dirty="0"/>
              <a:t>p</a:t>
            </a:r>
            <a:r>
              <a:rPr lang="zh-CN" altLang="en-US" dirty="0"/>
              <a:t>意义下的逆元就是</a:t>
            </a:r>
            <a:r>
              <a:rPr lang="en-US" altLang="zh-CN" dirty="0"/>
              <a:t>a^{p-2}</a:t>
            </a:r>
          </a:p>
          <a:p>
            <a:r>
              <a:rPr lang="zh-CN" altLang="en-US" dirty="0"/>
              <a:t>也就是说</a:t>
            </a:r>
            <a:r>
              <a:rPr lang="en-US" altLang="zh-CN" dirty="0"/>
              <a:t>a*a^{p-2}%p=1</a:t>
            </a:r>
          </a:p>
          <a:p>
            <a:r>
              <a:rPr lang="zh-CN" altLang="en-US" dirty="0"/>
              <a:t>如果给一个数乘上</a:t>
            </a:r>
            <a:r>
              <a:rPr lang="en-US" altLang="zh-CN" dirty="0"/>
              <a:t>a^{p-1}</a:t>
            </a:r>
            <a:r>
              <a:rPr lang="zh-CN" altLang="en-US" dirty="0"/>
              <a:t>，就相当于在模</a:t>
            </a:r>
            <a:r>
              <a:rPr lang="en-US" altLang="zh-CN" dirty="0"/>
              <a:t>p</a:t>
            </a:r>
            <a:r>
              <a:rPr lang="zh-CN" altLang="en-US" dirty="0"/>
              <a:t>意义下给这个数除了</a:t>
            </a:r>
            <a:r>
              <a:rPr lang="en-US" altLang="zh-CN" dirty="0"/>
              <a:t>a</a:t>
            </a:r>
          </a:p>
          <a:p>
            <a:r>
              <a:rPr lang="zh-CN" altLang="en-US" dirty="0"/>
              <a:t>在一些计数题或者期望计算题里，由于数值可能比较大或者精度比较大，出题人会让你输出模</a:t>
            </a:r>
            <a:r>
              <a:rPr lang="en-US" altLang="zh-CN" dirty="0"/>
              <a:t>p</a:t>
            </a:r>
            <a:r>
              <a:rPr lang="zh-CN" altLang="en-US" dirty="0"/>
              <a:t>意义下的答案</a:t>
            </a:r>
            <a:endParaRPr lang="en-US" altLang="zh-CN" dirty="0"/>
          </a:p>
          <a:p>
            <a:r>
              <a:rPr lang="zh-CN" altLang="en-US" dirty="0"/>
              <a:t>由于模合数很难处理，也没什么意思，所以一般都是模质数，而且是模大质数</a:t>
            </a:r>
            <a:endParaRPr lang="en-US" altLang="zh-CN" dirty="0"/>
          </a:p>
          <a:p>
            <a:r>
              <a:rPr lang="zh-CN" altLang="en-US" dirty="0"/>
              <a:t>最常出现的两个模数是</a:t>
            </a:r>
            <a:r>
              <a:rPr lang="en-US" altLang="zh-CN" dirty="0"/>
              <a:t>10^9+7</a:t>
            </a:r>
            <a:r>
              <a:rPr lang="zh-CN" altLang="en-US" dirty="0"/>
              <a:t>和</a:t>
            </a:r>
            <a:r>
              <a:rPr lang="en-US" altLang="zh-CN" dirty="0"/>
              <a:t>998244353</a:t>
            </a:r>
          </a:p>
          <a:p>
            <a:r>
              <a:rPr lang="zh-CN" altLang="en-US" dirty="0"/>
              <a:t>这个时候一般都会用快速幂</a:t>
            </a:r>
            <a:r>
              <a:rPr lang="en-US" altLang="zh-CN" dirty="0"/>
              <a:t>+</a:t>
            </a:r>
            <a:r>
              <a:rPr lang="zh-CN" altLang="en-US" dirty="0"/>
              <a:t>费马小定理来算期望或者计数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BFCF28-F939-4422-B2BA-CCD59DE68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29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89186D-A90A-4A79-8862-755DC2352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</a:t>
            </a:r>
            <a:r>
              <a:rPr lang="en-US" altLang="zh-CN" dirty="0"/>
              <a:t>1850 – </a:t>
            </a:r>
            <a:r>
              <a:rPr lang="zh-CN" altLang="en-US" dirty="0"/>
              <a:t>换教室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226A76-3BFE-4F80-871D-BEFD4E344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F65ED-A9A1-4CDE-AF40-3A8F079AF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2021/7/20</a:t>
            </a:fld>
            <a:endParaRPr 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AA6184E-7DB5-4572-8CB4-67FC8D4C5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710846"/>
            <a:ext cx="6374044" cy="468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21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857B8-4A58-439D-AF90-BBB249A10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换教室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89CF3A-C64B-4174-BBB6-498FD1321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这个题是一个期望</a:t>
            </a:r>
            <a:r>
              <a:rPr lang="en-US" altLang="zh-CN" dirty="0" err="1"/>
              <a:t>dp</a:t>
            </a:r>
            <a:r>
              <a:rPr lang="zh-CN" altLang="en-US" dirty="0"/>
              <a:t>，但是我们不用管他，只需要关注期望这个要求就可以了</a:t>
            </a:r>
            <a:endParaRPr lang="en-US" altLang="zh-CN" dirty="0"/>
          </a:p>
          <a:p>
            <a:r>
              <a:rPr lang="zh-CN" altLang="en-US" dirty="0"/>
              <a:t>首先同学们要知道什么事期望</a:t>
            </a:r>
            <a:endParaRPr lang="en-US" altLang="zh-CN" dirty="0"/>
          </a:p>
          <a:p>
            <a:r>
              <a:rPr lang="zh-CN" altLang="en-US" dirty="0"/>
              <a:t>期望就是数学期望</a:t>
            </a:r>
            <a:endParaRPr lang="en-US" altLang="zh-CN" dirty="0"/>
          </a:p>
          <a:p>
            <a:r>
              <a:rPr lang="zh-CN" altLang="en-US" dirty="0"/>
              <a:t>它的物理意义是，假设一个随机事件执行无穷次，这个随机事件的结果的平均值就是期望</a:t>
            </a:r>
            <a:endParaRPr lang="en-US" altLang="zh-CN" dirty="0"/>
          </a:p>
          <a:p>
            <a:r>
              <a:rPr lang="zh-CN" altLang="en-US" dirty="0"/>
              <a:t>公式定义是，∑</a:t>
            </a:r>
            <a:r>
              <a:rPr lang="en-US" altLang="zh-CN" dirty="0"/>
              <a:t>f(x)p(x)</a:t>
            </a:r>
            <a:r>
              <a:rPr lang="zh-CN" altLang="en-US" dirty="0"/>
              <a:t>，也就是说把所有可能出现的值乘上这个值出现的概率，再加起来</a:t>
            </a:r>
            <a:endParaRPr lang="en-US" altLang="zh-CN" dirty="0"/>
          </a:p>
          <a:p>
            <a:r>
              <a:rPr lang="zh-CN" altLang="en-US" dirty="0"/>
              <a:t>那么我们会注意到，事件</a:t>
            </a:r>
            <a:r>
              <a:rPr lang="en-US" altLang="zh-CN" dirty="0"/>
              <a:t>x</a:t>
            </a:r>
            <a:r>
              <a:rPr lang="zh-CN" altLang="en-US" dirty="0"/>
              <a:t>发生的概率</a:t>
            </a:r>
            <a:r>
              <a:rPr lang="en-US" altLang="zh-CN" dirty="0"/>
              <a:t>p(x)</a:t>
            </a:r>
            <a:r>
              <a:rPr lang="zh-CN" altLang="en-US" dirty="0"/>
              <a:t>，一般来说都是一个分数，可能出现的次数除总次数</a:t>
            </a:r>
            <a:endParaRPr lang="en-US" altLang="zh-CN" dirty="0"/>
          </a:p>
          <a:p>
            <a:r>
              <a:rPr lang="zh-CN" altLang="en-US" dirty="0"/>
              <a:t>那么如果在模质数意义下输出期望，计算</a:t>
            </a:r>
            <a:r>
              <a:rPr lang="en-US" altLang="zh-CN" dirty="0"/>
              <a:t>p(x)</a:t>
            </a:r>
            <a:r>
              <a:rPr lang="zh-CN" altLang="en-US" dirty="0"/>
              <a:t>的时候最好用快速幂</a:t>
            </a:r>
            <a:r>
              <a:rPr lang="en-US" altLang="zh-CN" dirty="0"/>
              <a:t>+</a:t>
            </a:r>
            <a:r>
              <a:rPr lang="zh-CN" altLang="en-US" dirty="0"/>
              <a:t>费马小定理来做除法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03A8C4-0238-499D-82A3-B7E800262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29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71372-657B-4980-86A2-859E65215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</a:t>
            </a:r>
            <a:r>
              <a:rPr lang="en-US" altLang="zh-CN" dirty="0"/>
              <a:t>4071 – </a:t>
            </a:r>
            <a:r>
              <a:rPr lang="zh-CN" altLang="en-US" dirty="0"/>
              <a:t>排列计数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CD59FF-96BD-4C05-BD19-319029642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0C2608-31D7-45DA-9694-6FEB5807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2021/7/20</a:t>
            </a:fld>
            <a:endParaRPr 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AECC7E1-5826-46E7-A8E6-B0EEC9BA9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069829"/>
            <a:ext cx="6668431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88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D4D90-1667-496B-96D6-2F1915D8B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排列计数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6D3544-8C77-46D4-BBB7-345C57043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这个题需要先进行一系列数学推导，但是我们同样不用管它</a:t>
            </a:r>
            <a:endParaRPr lang="en-US" altLang="zh-CN" dirty="0"/>
          </a:p>
          <a:p>
            <a:r>
              <a:rPr lang="zh-CN" altLang="en-US" dirty="0"/>
              <a:t>我们只需要知道最后的答案长这样</a:t>
            </a:r>
            <a:endParaRPr lang="en-US" altLang="zh-CN" dirty="0"/>
          </a:p>
          <a:p>
            <a:r>
              <a:rPr lang="pt-BR" altLang="zh-CN" dirty="0"/>
              <a:t>f[n-m]*h[n] </a:t>
            </a:r>
            <a:r>
              <a:rPr lang="en-US" altLang="zh-CN" dirty="0"/>
              <a:t>/ (</a:t>
            </a:r>
            <a:r>
              <a:rPr lang="pt-BR" altLang="zh-CN" dirty="0"/>
              <a:t>h[m]*h[n-m])</a:t>
            </a:r>
            <a:endParaRPr lang="en-US" altLang="zh-CN" dirty="0"/>
          </a:p>
          <a:p>
            <a:r>
              <a:rPr lang="zh-CN" altLang="en-US" dirty="0"/>
              <a:t>那么这里的除法也是要用快速幂</a:t>
            </a:r>
            <a:r>
              <a:rPr lang="en-US" altLang="zh-CN" dirty="0"/>
              <a:t>+</a:t>
            </a:r>
            <a:r>
              <a:rPr lang="zh-CN" altLang="en-US" dirty="0"/>
              <a:t>费马小定理来做</a:t>
            </a:r>
            <a:endParaRPr lang="en-US" altLang="zh-CN" dirty="0"/>
          </a:p>
          <a:p>
            <a:r>
              <a:rPr lang="zh-CN" altLang="en-US" dirty="0"/>
              <a:t>类似的，快速幂也可以用来算组合数</a:t>
            </a:r>
            <a:endParaRPr lang="en-US" altLang="zh-CN" dirty="0"/>
          </a:p>
          <a:p>
            <a:r>
              <a:rPr lang="zh-CN" altLang="en-US" dirty="0"/>
              <a:t>众嗦粥汁，组合数的公式是</a:t>
            </a:r>
            <a:r>
              <a:rPr lang="en-US" altLang="zh-CN" dirty="0"/>
              <a:t>c(</a:t>
            </a:r>
            <a:r>
              <a:rPr lang="en-US" altLang="zh-CN" dirty="0" err="1"/>
              <a:t>n,m</a:t>
            </a:r>
            <a:r>
              <a:rPr lang="en-US" altLang="zh-CN" dirty="0"/>
              <a:t>)=n!/(m!(n-m)!)</a:t>
            </a:r>
          </a:p>
          <a:p>
            <a:r>
              <a:rPr lang="zh-CN" altLang="en-US" dirty="0"/>
              <a:t>如果要暴力算组合数，而且是模质数意义下的组合数，一般可以用快速幂</a:t>
            </a:r>
            <a:endParaRPr lang="en-US" altLang="zh-CN" dirty="0"/>
          </a:p>
          <a:p>
            <a:endParaRPr lang="pt-BR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3FF248-C504-49B6-BBD4-1291C0DF5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69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2F3A0-7894-42B3-B590-D1D2A57C0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排列计数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D5CEAC-40EE-4100-84DA-0D4E6D923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这道题的代码最后长这样</a:t>
            </a:r>
            <a:endParaRPr lang="en-US" altLang="zh-CN" dirty="0"/>
          </a:p>
          <a:p>
            <a:r>
              <a:rPr lang="zh-CN" altLang="en-US" dirty="0"/>
              <a:t>其中</a:t>
            </a:r>
            <a:r>
              <a:rPr lang="en-US" altLang="zh-CN" dirty="0" err="1"/>
              <a:t>qcp</a:t>
            </a:r>
            <a:r>
              <a:rPr lang="zh-CN" altLang="en-US" dirty="0"/>
              <a:t>就是</a:t>
            </a:r>
            <a:r>
              <a:rPr lang="en-US" altLang="zh-CN" dirty="0" err="1"/>
              <a:t>quick_pow</a:t>
            </a:r>
            <a:r>
              <a:rPr lang="zh-CN" altLang="en-US" dirty="0"/>
              <a:t>，快速幂的意思</a:t>
            </a:r>
            <a:endParaRPr lang="en-US" altLang="zh-CN" dirty="0"/>
          </a:p>
          <a:p>
            <a:r>
              <a:rPr lang="en-US" altLang="zh-CN" dirty="0"/>
              <a:t>*</a:t>
            </a:r>
            <a:r>
              <a:rPr lang="en-US" altLang="zh-CN" dirty="0" err="1"/>
              <a:t>qcp</a:t>
            </a:r>
            <a:r>
              <a:rPr lang="en-US" altLang="zh-CN" dirty="0"/>
              <a:t>(j[m],mo-2)%</a:t>
            </a:r>
            <a:r>
              <a:rPr lang="en-US" altLang="zh-CN" dirty="0" err="1"/>
              <a:t>mo</a:t>
            </a:r>
            <a:r>
              <a:rPr lang="zh-CN" altLang="en-US" dirty="0"/>
              <a:t>就是在模</a:t>
            </a:r>
            <a:r>
              <a:rPr lang="en-US" altLang="zh-CN" dirty="0" err="1"/>
              <a:t>mo</a:t>
            </a:r>
            <a:r>
              <a:rPr lang="zh-CN" altLang="en-US" dirty="0"/>
              <a:t>意义下除了</a:t>
            </a:r>
            <a:r>
              <a:rPr lang="en-US" altLang="zh-CN" dirty="0"/>
              <a:t>j[m]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723576-E227-4992-AEBA-1BE53C2DC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2021/7/20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5CAAC61-DF1A-4047-9B1B-17D93DE1C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342132"/>
            <a:ext cx="9932273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100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C6984F-2530-49AF-9FF0-7DE5A36AC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归并排序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2AD4482B-D46F-429A-AEBD-B207E63E73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B84934-6F6C-4298-854D-94CB61559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31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EBDA1-EBD9-433D-93C1-08E722046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今个我们讲这些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3DB58B-4EDA-4058-A365-D9799D6F3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分治</a:t>
            </a:r>
            <a:endParaRPr lang="en-US" altLang="zh-CN" dirty="0"/>
          </a:p>
          <a:p>
            <a:r>
              <a:rPr lang="zh-CN" altLang="en-US" dirty="0"/>
              <a:t>快速幂</a:t>
            </a:r>
            <a:endParaRPr lang="en-US" altLang="zh-CN" dirty="0"/>
          </a:p>
          <a:p>
            <a:r>
              <a:rPr lang="zh-CN" altLang="en-US" dirty="0"/>
              <a:t>归并排序</a:t>
            </a:r>
            <a:endParaRPr lang="en-US" altLang="zh-CN" dirty="0"/>
          </a:p>
          <a:p>
            <a:r>
              <a:rPr lang="en-US" altLang="zh-CN" dirty="0" err="1"/>
              <a:t>cdq</a:t>
            </a:r>
            <a:r>
              <a:rPr lang="zh-CN" altLang="en-US" dirty="0"/>
              <a:t>分治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359F17-2747-435C-A1C5-1431DE72A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2021/7/20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3F94FEE-76BF-439A-96AC-2F81E71D7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409" y="1978566"/>
            <a:ext cx="2777898" cy="267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843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75EAC-1C0B-40C6-A62C-C32C25F1E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346C10-0D32-4708-933A-C13D1BFDE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同学们都知道三大基本排序</a:t>
            </a:r>
            <a:endParaRPr lang="en-US" altLang="zh-CN" dirty="0"/>
          </a:p>
          <a:p>
            <a:r>
              <a:rPr lang="zh-CN" altLang="en-US" dirty="0"/>
              <a:t>选择冒泡和归并</a:t>
            </a:r>
            <a:endParaRPr lang="en-US" altLang="zh-CN" dirty="0"/>
          </a:p>
          <a:p>
            <a:r>
              <a:rPr lang="zh-CN" altLang="en-US" dirty="0"/>
              <a:t>其中的归并排序不止是一个排序方式，它的分治思想在其他地方也有高论</a:t>
            </a:r>
            <a:endParaRPr lang="en-US" altLang="zh-CN" dirty="0"/>
          </a:p>
          <a:p>
            <a:r>
              <a:rPr lang="zh-CN" altLang="en-US" dirty="0"/>
              <a:t>先来复习一下分治排序的做法</a:t>
            </a:r>
            <a:endParaRPr lang="en-US" altLang="zh-CN" dirty="0"/>
          </a:p>
          <a:p>
            <a:r>
              <a:rPr lang="zh-CN" altLang="en-US" dirty="0"/>
              <a:t>函数</a:t>
            </a:r>
            <a:r>
              <a:rPr lang="en-US" altLang="zh-CN" dirty="0"/>
              <a:t>f(</a:t>
            </a:r>
            <a:r>
              <a:rPr lang="en-US" altLang="zh-CN" dirty="0" err="1"/>
              <a:t>l,r</a:t>
            </a:r>
            <a:r>
              <a:rPr lang="en-US" altLang="zh-CN" dirty="0"/>
              <a:t>)</a:t>
            </a:r>
            <a:r>
              <a:rPr lang="zh-CN" altLang="en-US" dirty="0"/>
              <a:t>表示对区间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</a:t>
            </a:r>
            <a:r>
              <a:rPr lang="zh-CN" altLang="en-US" dirty="0"/>
              <a:t>里的所有数排序，一开始当然是调用</a:t>
            </a:r>
            <a:r>
              <a:rPr lang="en-US" altLang="zh-CN" dirty="0"/>
              <a:t>f(1,n)</a:t>
            </a:r>
            <a:r>
              <a:rPr lang="zh-CN" altLang="en-US" dirty="0"/>
              <a:t>啦</a:t>
            </a:r>
            <a:endParaRPr lang="en-US" altLang="zh-CN" dirty="0"/>
          </a:p>
          <a:p>
            <a:r>
              <a:rPr lang="zh-CN" altLang="en-US" dirty="0"/>
              <a:t>然后把区间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</a:t>
            </a:r>
            <a:r>
              <a:rPr lang="zh-CN" altLang="en-US" dirty="0"/>
              <a:t>划分为两个子问题，</a:t>
            </a:r>
            <a:r>
              <a:rPr lang="en-US" altLang="zh-CN" dirty="0"/>
              <a:t>[</a:t>
            </a:r>
            <a:r>
              <a:rPr lang="en-US" altLang="zh-CN" dirty="0" err="1"/>
              <a:t>l,mid</a:t>
            </a:r>
            <a:r>
              <a:rPr lang="en-US" altLang="zh-CN" dirty="0"/>
              <a:t>]</a:t>
            </a:r>
            <a:r>
              <a:rPr lang="zh-CN" altLang="en-US" dirty="0"/>
              <a:t>和</a:t>
            </a:r>
            <a:r>
              <a:rPr lang="en-US" altLang="zh-CN" dirty="0"/>
              <a:t>[mid+1,r]</a:t>
            </a:r>
          </a:p>
          <a:p>
            <a:r>
              <a:rPr lang="zh-CN" altLang="en-US" dirty="0"/>
              <a:t>对左右两半区间分别排好序后，再把两个排好序的区间合并为一个大的有序区间</a:t>
            </a:r>
            <a:endParaRPr lang="en-US" altLang="zh-CN" dirty="0"/>
          </a:p>
          <a:p>
            <a:r>
              <a:rPr lang="zh-CN" altLang="en-US" dirty="0"/>
              <a:t>这个区间合并是比较好做的，因为如果从小到大往大区间里填数，那么每次一定是从两个小区间的最小端填数</a:t>
            </a:r>
            <a:endParaRPr lang="en-US" altLang="zh-CN" dirty="0"/>
          </a:p>
          <a:p>
            <a:r>
              <a:rPr lang="zh-CN" altLang="en-US" dirty="0"/>
              <a:t>只需从两个最小值中选取更小的那个，放进大区间里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0B2776-8201-4266-A45C-663548B5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54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D7A9A3-5768-4865-96B7-2421021F0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BDBFBC-D6B4-40E2-BAD6-C2C0EB614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和快速幂类似，每次分治都会使问题的规模减少至少一半</a:t>
            </a:r>
            <a:endParaRPr lang="en-US" altLang="zh-CN" dirty="0"/>
          </a:p>
          <a:p>
            <a:r>
              <a:rPr lang="zh-CN" altLang="en-US" dirty="0"/>
              <a:t>因此至多</a:t>
            </a:r>
            <a:r>
              <a:rPr lang="en-US" altLang="zh-CN" dirty="0" err="1"/>
              <a:t>logn</a:t>
            </a:r>
            <a:r>
              <a:rPr lang="zh-CN" altLang="en-US" dirty="0"/>
              <a:t>次分治后区间长度就会减少为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这时子问题就非常容易解决了，长度为</a:t>
            </a:r>
            <a:r>
              <a:rPr lang="en-US" altLang="zh-CN" dirty="0"/>
              <a:t>1</a:t>
            </a:r>
            <a:r>
              <a:rPr lang="zh-CN" altLang="en-US" dirty="0"/>
              <a:t>的区间是根本不需要排序的</a:t>
            </a:r>
            <a:endParaRPr lang="en-US" altLang="zh-CN" dirty="0"/>
          </a:p>
          <a:p>
            <a:r>
              <a:rPr lang="zh-CN" altLang="en-US" dirty="0"/>
              <a:t>整个归并排序就是不断把大问题分为小问题，直至小问题非常容易解决为止，再逐步把小问题合并为大问题的过程</a:t>
            </a:r>
            <a:endParaRPr lang="en-US" altLang="zh-CN" dirty="0"/>
          </a:p>
          <a:p>
            <a:r>
              <a:rPr lang="zh-CN" altLang="en-US" dirty="0"/>
              <a:t>可以说归并排序是分治思想最经典的体现了</a:t>
            </a:r>
            <a:endParaRPr lang="en-US" altLang="zh-CN" dirty="0"/>
          </a:p>
          <a:p>
            <a:r>
              <a:rPr lang="zh-CN" altLang="en-US" dirty="0"/>
              <a:t>但是有同学就会有疑问，每次分治虽然问题规模减半，但是问题数量却加倍了</a:t>
            </a:r>
            <a:endParaRPr lang="en-US" altLang="zh-CN" dirty="0"/>
          </a:p>
          <a:p>
            <a:r>
              <a:rPr lang="zh-CN" altLang="en-US" dirty="0"/>
              <a:t>那么如何分析归并排序的时间复杂度呢</a:t>
            </a:r>
            <a:endParaRPr lang="en-US" altLang="zh-CN" dirty="0"/>
          </a:p>
          <a:p>
            <a:r>
              <a:rPr lang="zh-CN" altLang="en-US" dirty="0"/>
              <a:t>这就要请出算法圣经，大板砖</a:t>
            </a:r>
            <a:r>
              <a:rPr lang="en-US" altLang="zh-CN" dirty="0"/>
              <a:t>《</a:t>
            </a:r>
            <a:r>
              <a:rPr lang="zh-CN" altLang="en-US" dirty="0"/>
              <a:t>算法导论</a:t>
            </a:r>
            <a:r>
              <a:rPr lang="en-US" altLang="zh-CN" dirty="0"/>
              <a:t>》</a:t>
            </a:r>
            <a:r>
              <a:rPr lang="zh-CN" altLang="en-US" dirty="0"/>
              <a:t>中介绍的主定理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B342BA-8ECC-489C-8208-988A220CC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08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676038-76F2-4473-B324-C87DE4315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主定理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570C4F-63C5-4D2A-9F04-F0C7F06D1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假设有递归关系式</a:t>
            </a:r>
            <a:r>
              <a:rPr lang="en-US" altLang="zh-CN" dirty="0"/>
              <a:t>T(n)=</a:t>
            </a:r>
            <a:r>
              <a:rPr lang="en-US" altLang="zh-CN" dirty="0" err="1"/>
              <a:t>aT</a:t>
            </a:r>
            <a:r>
              <a:rPr lang="en-US" altLang="zh-CN" dirty="0"/>
              <a:t>(n/b)+f(n)</a:t>
            </a:r>
            <a:r>
              <a:rPr lang="zh-CN" altLang="en-US" dirty="0"/>
              <a:t>，其中</a:t>
            </a:r>
            <a:r>
              <a:rPr lang="en-US" altLang="zh-CN" dirty="0"/>
              <a:t>n</a:t>
            </a:r>
            <a:r>
              <a:rPr lang="zh-CN" altLang="en-US" dirty="0"/>
              <a:t>是问题规模，</a:t>
            </a:r>
            <a:r>
              <a:rPr lang="en-US" altLang="zh-CN" dirty="0"/>
              <a:t>a</a:t>
            </a:r>
            <a:r>
              <a:rPr lang="zh-CN" altLang="en-US" dirty="0"/>
              <a:t>是递推子问题数量，</a:t>
            </a:r>
            <a:r>
              <a:rPr lang="en-US" altLang="zh-CN" dirty="0"/>
              <a:t>n/b</a:t>
            </a:r>
            <a:r>
              <a:rPr lang="zh-CN" altLang="en-US" dirty="0"/>
              <a:t>为每个子问题的规模，</a:t>
            </a:r>
            <a:r>
              <a:rPr lang="en-US" altLang="zh-CN" dirty="0"/>
              <a:t>f(n)</a:t>
            </a:r>
            <a:r>
              <a:rPr lang="zh-CN" altLang="en-US" dirty="0"/>
              <a:t>为递归以外做的工作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71EA16-BD49-4CA7-BFDF-2C18DF656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2021/7/20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C459F18-B928-45DB-8E29-280D12FD4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517" y="2894469"/>
            <a:ext cx="8154538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249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FD501-B2B4-434E-A09E-877ACB0D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渐进符号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406AAE-6E64-466A-A897-7D90BB6FB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主定理的三种情况看上去非常复杂，但是没关系，虽然严格证明困难，意会一下还是可以的</a:t>
            </a:r>
            <a:endParaRPr lang="en-US" altLang="zh-CN" dirty="0"/>
          </a:p>
          <a:p>
            <a:r>
              <a:rPr lang="zh-CN" altLang="en-US" dirty="0"/>
              <a:t>首先要理解三种情况种出现的</a:t>
            </a:r>
            <a:r>
              <a:rPr lang="en-US" altLang="zh-CN" dirty="0"/>
              <a:t>3</a:t>
            </a:r>
            <a:r>
              <a:rPr lang="zh-CN" altLang="en-US" dirty="0"/>
              <a:t>个不同的符号：</a:t>
            </a:r>
            <a:r>
              <a:rPr lang="en-US" altLang="zh-CN" dirty="0"/>
              <a:t>O</a:t>
            </a:r>
            <a:r>
              <a:rPr lang="zh-CN" altLang="en-US" dirty="0"/>
              <a:t>，</a:t>
            </a:r>
            <a:r>
              <a:rPr lang="en-US" altLang="zh-CN" dirty="0"/>
              <a:t>Θ</a:t>
            </a:r>
            <a:r>
              <a:rPr lang="zh-CN" altLang="en-US" dirty="0"/>
              <a:t>，</a:t>
            </a:r>
            <a:r>
              <a:rPr lang="en-US" altLang="zh-CN" dirty="0"/>
              <a:t>Ω</a:t>
            </a:r>
          </a:p>
          <a:p>
            <a:r>
              <a:rPr lang="zh-CN" altLang="en-US" dirty="0"/>
              <a:t>这些都是渐进符号，对于前两个符号，同学们应该见过很多遍，它们经常在复杂度分析里出现</a:t>
            </a:r>
            <a:endParaRPr lang="en-US" altLang="zh-CN" dirty="0"/>
          </a:p>
          <a:p>
            <a:r>
              <a:rPr lang="zh-CN" altLang="en-US" dirty="0"/>
              <a:t>但是需要说明的是，在不少地方，</a:t>
            </a:r>
            <a:r>
              <a:rPr lang="en-US" altLang="zh-CN" dirty="0"/>
              <a:t>O</a:t>
            </a:r>
            <a:r>
              <a:rPr lang="zh-CN" altLang="en-US" dirty="0"/>
              <a:t>和</a:t>
            </a:r>
            <a:r>
              <a:rPr lang="en-US" altLang="zh-CN" dirty="0"/>
              <a:t>Θ</a:t>
            </a:r>
            <a:r>
              <a:rPr lang="zh-CN" altLang="en-US" dirty="0"/>
              <a:t>经常被混用，我们这里要清楚它们的区别</a:t>
            </a:r>
            <a:endParaRPr lang="en-US" altLang="zh-CN" dirty="0"/>
          </a:p>
          <a:p>
            <a:r>
              <a:rPr lang="zh-CN" altLang="en-US" dirty="0"/>
              <a:t>严格的数学定义就不说了，这里简单来说</a:t>
            </a:r>
            <a:endParaRPr lang="en-US" altLang="zh-CN" dirty="0"/>
          </a:p>
          <a:p>
            <a:r>
              <a:rPr lang="en-US" altLang="zh-CN" dirty="0"/>
              <a:t>O(f(n))</a:t>
            </a:r>
            <a:r>
              <a:rPr lang="zh-CN" altLang="en-US" dirty="0"/>
              <a:t>就是指问题的复杂度不超过</a:t>
            </a:r>
            <a:r>
              <a:rPr lang="en-US" altLang="zh-CN" dirty="0"/>
              <a:t>f(n)</a:t>
            </a:r>
            <a:r>
              <a:rPr lang="zh-CN" altLang="en-US" dirty="0"/>
              <a:t>，即</a:t>
            </a:r>
            <a:r>
              <a:rPr lang="en-US" altLang="zh-CN" dirty="0"/>
              <a:t>O</a:t>
            </a:r>
            <a:r>
              <a:rPr lang="zh-CN" altLang="en-US" dirty="0"/>
              <a:t>规定了问题的上界</a:t>
            </a:r>
            <a:endParaRPr lang="en-US" altLang="zh-CN" dirty="0"/>
          </a:p>
          <a:p>
            <a:r>
              <a:rPr lang="en-US" altLang="zh-CN" dirty="0"/>
              <a:t>Ω(f(n))</a:t>
            </a:r>
            <a:r>
              <a:rPr lang="zh-CN" altLang="en-US" dirty="0"/>
              <a:t>指问题的复杂度不小于</a:t>
            </a:r>
            <a:r>
              <a:rPr lang="en-US" altLang="zh-CN" dirty="0"/>
              <a:t>f(n)</a:t>
            </a:r>
            <a:r>
              <a:rPr lang="zh-CN" altLang="en-US" dirty="0"/>
              <a:t>，即</a:t>
            </a:r>
            <a:r>
              <a:rPr lang="en-US" altLang="zh-CN" dirty="0"/>
              <a:t>Ω</a:t>
            </a:r>
            <a:r>
              <a:rPr lang="zh-CN" altLang="en-US" dirty="0"/>
              <a:t>规定了问题的下界</a:t>
            </a:r>
            <a:endParaRPr lang="en-US" altLang="zh-CN" dirty="0"/>
          </a:p>
          <a:p>
            <a:r>
              <a:rPr lang="zh-CN" altLang="en-US" dirty="0"/>
              <a:t>而当复杂度同时满足</a:t>
            </a:r>
            <a:r>
              <a:rPr lang="en-US" altLang="zh-CN" dirty="0"/>
              <a:t>O(f(n))</a:t>
            </a:r>
            <a:r>
              <a:rPr lang="zh-CN" altLang="en-US" dirty="0"/>
              <a:t>和</a:t>
            </a:r>
            <a:r>
              <a:rPr lang="en-US" altLang="zh-CN" dirty="0"/>
              <a:t>Ω(f(n))</a:t>
            </a:r>
            <a:r>
              <a:rPr lang="zh-CN" altLang="en-US" dirty="0"/>
              <a:t>时，我们就说问题复杂度满足</a:t>
            </a:r>
            <a:r>
              <a:rPr lang="en-US" altLang="zh-CN" dirty="0"/>
              <a:t>Θ(f(n))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14A3CA-1092-4F1C-8DBC-899A77890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2021/7/20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E372289-6C12-4E29-9778-9D46BC365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259" y="1696694"/>
            <a:ext cx="635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7850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FB42F-39E1-4AE5-A970-724FE9C1F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渐进符号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B1C1CA-DCCD-4FBA-B059-5EA46D779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这里需要强调两个点</a:t>
            </a:r>
            <a:endParaRPr lang="en-US" altLang="zh-CN" dirty="0"/>
          </a:p>
          <a:p>
            <a:r>
              <a:rPr lang="zh-CN" altLang="en-US" dirty="0"/>
              <a:t>第一个是，渐进符号正如其名，其表示的意思是，随着问题规模</a:t>
            </a:r>
            <a:r>
              <a:rPr lang="en-US" altLang="zh-CN" dirty="0"/>
              <a:t>n</a:t>
            </a:r>
            <a:r>
              <a:rPr lang="zh-CN" altLang="en-US" dirty="0"/>
              <a:t>不断增加，计算量</a:t>
            </a:r>
            <a:r>
              <a:rPr lang="en-US" altLang="zh-CN" dirty="0"/>
              <a:t>h(n)</a:t>
            </a:r>
            <a:r>
              <a:rPr lang="zh-CN" altLang="en-US" dirty="0"/>
              <a:t>的增加速度不小于</a:t>
            </a:r>
            <a:r>
              <a:rPr lang="en-US" altLang="zh-CN" dirty="0"/>
              <a:t>f(n)</a:t>
            </a:r>
            <a:r>
              <a:rPr lang="zh-CN" altLang="en-US" dirty="0"/>
              <a:t>，不大于</a:t>
            </a:r>
            <a:r>
              <a:rPr lang="en-US" altLang="zh-CN" dirty="0"/>
              <a:t>f(n)</a:t>
            </a:r>
            <a:r>
              <a:rPr lang="zh-CN" altLang="en-US" dirty="0"/>
              <a:t>，或者几乎与</a:t>
            </a:r>
            <a:r>
              <a:rPr lang="en-US" altLang="zh-CN" dirty="0"/>
              <a:t>f(n)</a:t>
            </a:r>
            <a:r>
              <a:rPr lang="zh-CN" altLang="en-US" dirty="0"/>
              <a:t>一样</a:t>
            </a:r>
            <a:endParaRPr lang="en-US" altLang="zh-CN" dirty="0"/>
          </a:p>
          <a:p>
            <a:r>
              <a:rPr lang="zh-CN" altLang="en-US" dirty="0"/>
              <a:t>而并不是说计算量近似等于</a:t>
            </a:r>
            <a:r>
              <a:rPr lang="en-US" altLang="zh-CN" dirty="0"/>
              <a:t>f(n)</a:t>
            </a:r>
            <a:r>
              <a:rPr lang="zh-CN" altLang="en-US" dirty="0"/>
              <a:t>，因为当</a:t>
            </a:r>
            <a:r>
              <a:rPr lang="en-US" altLang="zh-CN" dirty="0"/>
              <a:t>n</a:t>
            </a:r>
            <a:r>
              <a:rPr lang="zh-CN" altLang="en-US" dirty="0"/>
              <a:t>比较小的时候，可能会出现计算量远超</a:t>
            </a:r>
            <a:r>
              <a:rPr lang="en-US" altLang="zh-CN" dirty="0"/>
              <a:t>f(n)</a:t>
            </a:r>
            <a:r>
              <a:rPr lang="zh-CN" altLang="en-US" dirty="0"/>
              <a:t>的情况</a:t>
            </a:r>
            <a:endParaRPr lang="en-US" altLang="zh-CN" dirty="0"/>
          </a:p>
          <a:p>
            <a:r>
              <a:rPr lang="zh-CN" altLang="en-US" dirty="0"/>
              <a:t>此外，在渐进符号里常数也是被忽略的，也就是说</a:t>
            </a:r>
            <a:r>
              <a:rPr lang="en-US" altLang="zh-CN" dirty="0"/>
              <a:t>Θ(</a:t>
            </a:r>
            <a:r>
              <a:rPr lang="en-US" altLang="zh-CN" dirty="0" err="1"/>
              <a:t>af</a:t>
            </a:r>
            <a:r>
              <a:rPr lang="en-US" altLang="zh-CN" dirty="0"/>
              <a:t>(n)+b)</a:t>
            </a:r>
            <a:r>
              <a:rPr lang="zh-CN" altLang="en-US" dirty="0"/>
              <a:t>和</a:t>
            </a:r>
            <a:r>
              <a:rPr lang="en-US" altLang="zh-CN" dirty="0"/>
              <a:t>Θ(f(n))</a:t>
            </a:r>
            <a:r>
              <a:rPr lang="zh-CN" altLang="en-US" dirty="0"/>
              <a:t>是一样的</a:t>
            </a:r>
            <a:endParaRPr lang="en-US" altLang="zh-CN" dirty="0"/>
          </a:p>
          <a:p>
            <a:r>
              <a:rPr lang="zh-CN" altLang="en-US" dirty="0"/>
              <a:t>第二个是，由于在算法竞赛中，我们往往需要考虑最坏情况</a:t>
            </a:r>
            <a:endParaRPr lang="en-US" altLang="zh-CN" dirty="0"/>
          </a:p>
          <a:p>
            <a:r>
              <a:rPr lang="zh-CN" altLang="en-US" dirty="0"/>
              <a:t>也就是说即使出题人绝顶聪明，也没有任何一种数据能把你卡掉</a:t>
            </a:r>
            <a:endParaRPr lang="en-US" altLang="zh-CN" dirty="0"/>
          </a:p>
          <a:p>
            <a:r>
              <a:rPr lang="zh-CN" altLang="en-US" dirty="0"/>
              <a:t>这就导致在</a:t>
            </a:r>
            <a:r>
              <a:rPr lang="en-US" altLang="zh-CN" dirty="0"/>
              <a:t>OI</a:t>
            </a:r>
            <a:r>
              <a:rPr lang="zh-CN" altLang="en-US" dirty="0"/>
              <a:t>或</a:t>
            </a:r>
            <a:r>
              <a:rPr lang="en-US" altLang="zh-CN" dirty="0"/>
              <a:t>ACM</a:t>
            </a:r>
            <a:r>
              <a:rPr lang="zh-CN" altLang="en-US" dirty="0"/>
              <a:t>中，</a:t>
            </a:r>
            <a:r>
              <a:rPr lang="en-US" altLang="zh-CN" dirty="0"/>
              <a:t>O</a:t>
            </a:r>
            <a:r>
              <a:rPr lang="zh-CN" altLang="en-US" dirty="0"/>
              <a:t>和</a:t>
            </a:r>
            <a:r>
              <a:rPr lang="en-US" altLang="zh-CN" dirty="0"/>
              <a:t>Θ</a:t>
            </a:r>
            <a:r>
              <a:rPr lang="zh-CN" altLang="en-US" dirty="0"/>
              <a:t>的意义往往是一样的，因为只要能跑过就行了，最快能跑多快我们是不关心的</a:t>
            </a:r>
            <a:endParaRPr lang="en-US" altLang="zh-CN" dirty="0"/>
          </a:p>
          <a:p>
            <a:r>
              <a:rPr lang="zh-CN" altLang="en-US" dirty="0"/>
              <a:t>这也是</a:t>
            </a:r>
            <a:r>
              <a:rPr lang="en-US" altLang="zh-CN" dirty="0"/>
              <a:t>O</a:t>
            </a:r>
            <a:r>
              <a:rPr lang="zh-CN" altLang="en-US" dirty="0"/>
              <a:t>和</a:t>
            </a:r>
            <a:r>
              <a:rPr lang="en-US" altLang="zh-CN" dirty="0"/>
              <a:t>Θ</a:t>
            </a:r>
            <a:r>
              <a:rPr lang="zh-CN" altLang="en-US" dirty="0"/>
              <a:t>经常被误用的比较主要的原因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4085C0-15FA-4080-BC77-5198BC9E9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929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BE6E6A-CDC5-46FA-95A1-2F8EA7B24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主定理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604333-77DC-44E3-BEDC-0055868D1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说完了渐进符号，我们再来看主定理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条和第</a:t>
            </a:r>
            <a:r>
              <a:rPr lang="en-US" altLang="zh-CN" dirty="0"/>
              <a:t>3</a:t>
            </a:r>
            <a:r>
              <a:rPr lang="zh-CN" altLang="en-US" dirty="0"/>
              <a:t>条中的</a:t>
            </a:r>
            <a:r>
              <a:rPr lang="en-US" altLang="zh-CN" dirty="0"/>
              <a:t>ε</a:t>
            </a:r>
            <a:r>
              <a:rPr lang="zh-CN" altLang="en-US" dirty="0"/>
              <a:t>其实是为了严谨做出的修正，我们意会的话可以忽略他们</a:t>
            </a:r>
            <a:endParaRPr lang="en-US" altLang="zh-CN" dirty="0"/>
          </a:p>
          <a:p>
            <a:r>
              <a:rPr lang="zh-CN" altLang="en-US" dirty="0"/>
              <a:t>这样</a:t>
            </a:r>
            <a:r>
              <a:rPr lang="en-US" altLang="zh-CN" dirty="0"/>
              <a:t>3</a:t>
            </a:r>
            <a:r>
              <a:rPr lang="zh-CN" altLang="en-US" dirty="0"/>
              <a:t>条定理的意思可以理解为</a:t>
            </a:r>
            <a:endParaRPr lang="en-US" altLang="zh-CN" dirty="0"/>
          </a:p>
          <a:p>
            <a:r>
              <a:rPr lang="en-US" altLang="zh-CN" dirty="0"/>
              <a:t>(1)</a:t>
            </a:r>
            <a:r>
              <a:rPr lang="zh-CN" altLang="en-US" dirty="0"/>
              <a:t> 如果分治外的操作不比</a:t>
            </a:r>
            <a:r>
              <a:rPr lang="en-US" altLang="zh-CN" dirty="0" err="1"/>
              <a:t>n^logb</a:t>
            </a:r>
            <a:r>
              <a:rPr lang="en-US" altLang="zh-CN" dirty="0"/>
              <a:t>(a)</a:t>
            </a:r>
            <a:r>
              <a:rPr lang="zh-CN" altLang="en-US" dirty="0"/>
              <a:t>多，那么总的复杂度为</a:t>
            </a:r>
            <a:r>
              <a:rPr lang="en-US" altLang="zh-CN" dirty="0"/>
              <a:t>Θ(</a:t>
            </a:r>
            <a:r>
              <a:rPr lang="en-US" altLang="zh-CN" dirty="0" err="1"/>
              <a:t>n^logb</a:t>
            </a:r>
            <a:r>
              <a:rPr lang="en-US" altLang="zh-CN" dirty="0"/>
              <a:t>(a))</a:t>
            </a:r>
          </a:p>
          <a:p>
            <a:r>
              <a:rPr lang="zh-CN" altLang="en-US" dirty="0"/>
              <a:t>更进一步地，可以理解为如果分治外的操作比分治操作增速慢，那么就是分治操作占主要复杂度</a:t>
            </a:r>
            <a:endParaRPr lang="en-US" altLang="zh-CN" dirty="0"/>
          </a:p>
          <a:p>
            <a:r>
              <a:rPr lang="en-US" altLang="zh-CN" dirty="0"/>
              <a:t>(2) </a:t>
            </a:r>
            <a:r>
              <a:rPr lang="zh-CN" altLang="en-US" dirty="0"/>
              <a:t>如果分治外的操作数量级和</a:t>
            </a:r>
            <a:r>
              <a:rPr lang="en-US" altLang="zh-CN" dirty="0" err="1"/>
              <a:t>n^logb</a:t>
            </a:r>
            <a:r>
              <a:rPr lang="en-US" altLang="zh-CN" dirty="0"/>
              <a:t>(a)</a:t>
            </a:r>
            <a:r>
              <a:rPr lang="zh-CN" altLang="en-US" dirty="0"/>
              <a:t>相当，那么总复杂度为</a:t>
            </a:r>
            <a:r>
              <a:rPr lang="en-US" altLang="zh-CN" dirty="0"/>
              <a:t>Θ(</a:t>
            </a:r>
            <a:r>
              <a:rPr lang="en-US" altLang="zh-CN" dirty="0" err="1"/>
              <a:t>n^logb</a:t>
            </a:r>
            <a:r>
              <a:rPr lang="en-US" altLang="zh-CN" dirty="0"/>
              <a:t>(a)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这是最常见的情况，如果数量级相当，那么总复杂度还要再乘上</a:t>
            </a:r>
            <a:r>
              <a:rPr lang="en-US" altLang="zh-CN" dirty="0" err="1"/>
              <a:t>logn</a:t>
            </a:r>
            <a:endParaRPr lang="en-US" altLang="zh-CN" dirty="0"/>
          </a:p>
          <a:p>
            <a:r>
              <a:rPr lang="en-US" altLang="zh-CN" dirty="0"/>
              <a:t>(3) </a:t>
            </a:r>
            <a:r>
              <a:rPr lang="zh-CN" altLang="en-US" dirty="0"/>
              <a:t>如果分治外操作数量级不比</a:t>
            </a:r>
            <a:r>
              <a:rPr lang="en-US" altLang="zh-CN" dirty="0" err="1"/>
              <a:t>n^logb</a:t>
            </a:r>
            <a:r>
              <a:rPr lang="en-US" altLang="zh-CN" dirty="0"/>
              <a:t>(a)</a:t>
            </a:r>
            <a:r>
              <a:rPr lang="zh-CN" altLang="en-US" dirty="0"/>
              <a:t>小，那么当</a:t>
            </a:r>
            <a:r>
              <a:rPr lang="en-US" altLang="zh-CN" dirty="0"/>
              <a:t>n</a:t>
            </a:r>
            <a:r>
              <a:rPr lang="zh-CN" altLang="en-US" dirty="0"/>
              <a:t>很大时，总复杂度会趋向于</a:t>
            </a:r>
            <a:r>
              <a:rPr lang="en-US" altLang="zh-CN" dirty="0"/>
              <a:t>Θ(f(n))</a:t>
            </a:r>
          </a:p>
          <a:p>
            <a:r>
              <a:rPr lang="zh-CN" altLang="en-US" dirty="0"/>
              <a:t>也就是说如果分治外的操作非常慢，那么算法就会被这些操作占主导，分治的作用减弱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CCBCBA-DDF9-41F1-A3DE-23EFB2A00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2021/7/20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FD00F1-DE67-49B5-BAEB-6F2179972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956" y="394718"/>
            <a:ext cx="8154538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058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772BA-7AA5-4989-AFDB-2AFE3A4A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复杂度分析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D57C3A-124C-4600-94F0-BBE2899B1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回到归并排序，首先分治排序的</a:t>
            </a:r>
            <a:r>
              <a:rPr lang="en-US" altLang="zh-CN" dirty="0"/>
              <a:t>b</a:t>
            </a:r>
            <a:r>
              <a:rPr lang="zh-CN" altLang="en-US" dirty="0"/>
              <a:t>和</a:t>
            </a:r>
            <a:r>
              <a:rPr lang="en-US" altLang="zh-CN" dirty="0"/>
              <a:t>a</a:t>
            </a:r>
            <a:r>
              <a:rPr lang="zh-CN" altLang="en-US" dirty="0"/>
              <a:t>都是</a:t>
            </a:r>
            <a:r>
              <a:rPr lang="en-US" altLang="zh-CN" dirty="0"/>
              <a:t>2</a:t>
            </a:r>
            <a:r>
              <a:rPr lang="zh-CN" altLang="en-US" dirty="0"/>
              <a:t>，也就是说问题规模每次减少</a:t>
            </a:r>
            <a:r>
              <a:rPr lang="en-US" altLang="zh-CN" dirty="0"/>
              <a:t>1</a:t>
            </a:r>
            <a:r>
              <a:rPr lang="zh-CN" altLang="en-US" dirty="0"/>
              <a:t>半，问题数量每次增加</a:t>
            </a:r>
            <a:r>
              <a:rPr lang="en-US" altLang="zh-CN" dirty="0"/>
              <a:t>1</a:t>
            </a:r>
            <a:r>
              <a:rPr lang="zh-CN" altLang="en-US" dirty="0"/>
              <a:t>倍</a:t>
            </a:r>
            <a:endParaRPr lang="en-US" altLang="zh-CN" dirty="0"/>
          </a:p>
          <a:p>
            <a:r>
              <a:rPr lang="zh-CN" altLang="en-US" dirty="0"/>
              <a:t>那么我们分治外操作就要和</a:t>
            </a:r>
            <a:r>
              <a:rPr lang="en-US" altLang="zh-CN" dirty="0"/>
              <a:t>Θ(n^log2(2))</a:t>
            </a:r>
            <a:r>
              <a:rPr lang="zh-CN" altLang="en-US" dirty="0"/>
              <a:t>也就是和</a:t>
            </a:r>
            <a:r>
              <a:rPr lang="en-US" altLang="zh-CN" dirty="0"/>
              <a:t>Θ(n)</a:t>
            </a:r>
            <a:r>
              <a:rPr lang="zh-CN" altLang="en-US" dirty="0"/>
              <a:t>相比</a:t>
            </a:r>
            <a:endParaRPr lang="en-US" altLang="zh-CN" dirty="0"/>
          </a:p>
          <a:p>
            <a:r>
              <a:rPr lang="zh-CN" altLang="en-US" dirty="0"/>
              <a:t>显然，把两半序列合并成一个序列，</a:t>
            </a:r>
            <a:r>
              <a:rPr lang="en-US" altLang="zh-CN" dirty="0"/>
              <a:t>n</a:t>
            </a:r>
            <a:r>
              <a:rPr lang="zh-CN" altLang="en-US" dirty="0"/>
              <a:t>个元素中的每一个都要被访问到</a:t>
            </a:r>
            <a:endParaRPr lang="en-US" altLang="zh-CN" dirty="0"/>
          </a:p>
          <a:p>
            <a:r>
              <a:rPr lang="zh-CN" altLang="en-US" dirty="0"/>
              <a:t>因此分治外操作的复杂度</a:t>
            </a:r>
            <a:r>
              <a:rPr lang="en-US" altLang="zh-CN" dirty="0"/>
              <a:t>f(n)=Θ(n)</a:t>
            </a:r>
          </a:p>
          <a:p>
            <a:r>
              <a:rPr lang="zh-CN" altLang="en-US" dirty="0"/>
              <a:t>所以根据主定理，归并排序的总复杂度就是</a:t>
            </a:r>
            <a:r>
              <a:rPr lang="en-US" altLang="zh-CN" dirty="0"/>
              <a:t>Θ(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  <a:r>
              <a:rPr lang="zh-CN" altLang="en-US" dirty="0"/>
              <a:t>的</a:t>
            </a:r>
            <a:endParaRPr lang="en-US" altLang="zh-CN" dirty="0"/>
          </a:p>
          <a:p>
            <a:r>
              <a:rPr lang="zh-CN" altLang="en-US" dirty="0"/>
              <a:t>现在你知道</a:t>
            </a:r>
            <a:r>
              <a:rPr lang="en-US" altLang="zh-CN" dirty="0" err="1"/>
              <a:t>nlogn</a:t>
            </a:r>
            <a:r>
              <a:rPr lang="zh-CN" altLang="en-US" dirty="0"/>
              <a:t>的复杂度是怎么来的了吧</a:t>
            </a:r>
            <a:r>
              <a:rPr lang="en-US" altLang="zh-CN" dirty="0"/>
              <a:t>~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61CA28-7884-481C-8F38-124BE6C16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88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0DEEF5-D565-4634-A09C-DE1AD1363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复杂度分析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A5EFEF-AA9A-449E-8ACF-C0DC0FDBE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除了主定理之外，还有一种方式来理解归并排序的时间复杂度</a:t>
            </a:r>
            <a:endParaRPr lang="en-US" altLang="zh-CN" dirty="0"/>
          </a:p>
          <a:p>
            <a:r>
              <a:rPr lang="zh-CN" altLang="en-US" dirty="0"/>
              <a:t>根据右图可以看到，我们可以把问题看成</a:t>
            </a:r>
            <a:r>
              <a:rPr lang="en-US" altLang="zh-CN" dirty="0" err="1"/>
              <a:t>logn</a:t>
            </a:r>
            <a:r>
              <a:rPr lang="zh-CN" altLang="en-US" dirty="0"/>
              <a:t>层</a:t>
            </a:r>
            <a:endParaRPr lang="en-US" altLang="zh-CN" dirty="0"/>
          </a:p>
          <a:p>
            <a:r>
              <a:rPr lang="zh-CN" altLang="en-US" dirty="0"/>
              <a:t>每一层都要把整个序列遍历一遍</a:t>
            </a:r>
            <a:endParaRPr lang="en-US" altLang="zh-CN" dirty="0"/>
          </a:p>
          <a:p>
            <a:r>
              <a:rPr lang="zh-CN" altLang="en-US" dirty="0"/>
              <a:t>因此总共的时间复杂度是</a:t>
            </a:r>
            <a:r>
              <a:rPr lang="en-US" altLang="zh-CN" dirty="0"/>
              <a:t>Θ(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同学们以后学到线段树的时候会发现</a:t>
            </a:r>
            <a:endParaRPr lang="en-US" altLang="zh-CN" dirty="0"/>
          </a:p>
          <a:p>
            <a:r>
              <a:rPr lang="zh-CN" altLang="en-US" dirty="0"/>
              <a:t>线段树的节点数量也可以用这种方式来证明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F3B07E-2EA1-4924-9F65-5CE91F8EB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2021/7/20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500E451-DD69-4D5A-A6AF-15D87EA6C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358" y="642594"/>
            <a:ext cx="4901910" cy="312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6988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0AC3F-0946-4177-BB0D-61F53FD5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复杂度分析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9D7106-0720-40D9-9C51-6E54D0379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有同学就会问了</a:t>
            </a:r>
            <a:endParaRPr lang="en-US" altLang="zh-CN" dirty="0"/>
          </a:p>
          <a:p>
            <a:r>
              <a:rPr lang="zh-CN" altLang="en-US" dirty="0"/>
              <a:t>那我要是</a:t>
            </a:r>
            <a:r>
              <a:rPr lang="en-US" altLang="zh-CN" dirty="0"/>
              <a:t>3</a:t>
            </a:r>
            <a:r>
              <a:rPr lang="zh-CN" altLang="en-US" dirty="0"/>
              <a:t>分归并排序，会不会让速度变得更快呀</a:t>
            </a:r>
            <a:endParaRPr lang="en-US" altLang="zh-CN" dirty="0"/>
          </a:p>
          <a:p>
            <a:r>
              <a:rPr lang="zh-CN" altLang="en-US" dirty="0"/>
              <a:t>答案是会更快，但是复杂度没有变</a:t>
            </a:r>
            <a:endParaRPr lang="en-US" altLang="zh-CN" dirty="0"/>
          </a:p>
          <a:p>
            <a:r>
              <a:rPr lang="zh-CN" altLang="en-US" dirty="0"/>
              <a:t>更快的原因是</a:t>
            </a:r>
            <a:r>
              <a:rPr lang="en-US" altLang="zh-CN" dirty="0"/>
              <a:t>3</a:t>
            </a:r>
            <a:r>
              <a:rPr lang="zh-CN" altLang="en-US" dirty="0"/>
              <a:t>分会让层数降低，但是复杂度还是得靠主定理算</a:t>
            </a:r>
            <a:endParaRPr lang="en-US" altLang="zh-CN" dirty="0"/>
          </a:p>
          <a:p>
            <a:r>
              <a:rPr lang="en-US" altLang="zh-CN" dirty="0"/>
              <a:t>a=3</a:t>
            </a:r>
            <a:r>
              <a:rPr lang="zh-CN" altLang="en-US" dirty="0"/>
              <a:t>，</a:t>
            </a:r>
            <a:r>
              <a:rPr lang="en-US" altLang="zh-CN" dirty="0"/>
              <a:t>b=3</a:t>
            </a:r>
            <a:r>
              <a:rPr lang="zh-CN" altLang="en-US" dirty="0"/>
              <a:t>，</a:t>
            </a:r>
            <a:r>
              <a:rPr lang="en-US" altLang="zh-CN" dirty="0"/>
              <a:t>f(n)=n</a:t>
            </a:r>
          </a:p>
          <a:p>
            <a:r>
              <a:rPr lang="zh-CN" altLang="en-US" dirty="0"/>
              <a:t>那么主定理告诉我们，</a:t>
            </a:r>
            <a:r>
              <a:rPr lang="en-US" altLang="zh-CN" dirty="0"/>
              <a:t>T(n)=Θ(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有同学会问，层数不是降为</a:t>
            </a:r>
            <a:r>
              <a:rPr lang="en-US" altLang="zh-CN" dirty="0"/>
              <a:t>log3(n)</a:t>
            </a:r>
            <a:r>
              <a:rPr lang="zh-CN" altLang="en-US" dirty="0"/>
              <a:t>了吗，如何从分层的角度理解呢</a:t>
            </a:r>
            <a:endParaRPr lang="en-US" altLang="zh-CN" dirty="0"/>
          </a:p>
          <a:p>
            <a:r>
              <a:rPr lang="zh-CN" altLang="en-US" dirty="0"/>
              <a:t>事实上，</a:t>
            </a:r>
            <a:r>
              <a:rPr lang="en-US" altLang="zh-CN" dirty="0"/>
              <a:t>3</a:t>
            </a:r>
            <a:r>
              <a:rPr lang="zh-CN" altLang="en-US" dirty="0"/>
              <a:t>分之后，复杂度为</a:t>
            </a:r>
            <a:r>
              <a:rPr lang="en-US" altLang="zh-CN" dirty="0"/>
              <a:t>Θ(nlog3(n))=Θ(</a:t>
            </a:r>
            <a:r>
              <a:rPr lang="en-US" altLang="zh-CN" dirty="0" err="1"/>
              <a:t>nlogn</a:t>
            </a:r>
            <a:r>
              <a:rPr lang="en-US" altLang="zh-CN" dirty="0"/>
              <a:t>/log3(2))=Θ(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这里用了换地公式，给</a:t>
            </a:r>
            <a:r>
              <a:rPr lang="en-US" altLang="zh-CN" dirty="0"/>
              <a:t>log3(n)</a:t>
            </a:r>
            <a:r>
              <a:rPr lang="zh-CN" altLang="en-US" dirty="0"/>
              <a:t>换出一个</a:t>
            </a:r>
            <a:r>
              <a:rPr lang="en-US" altLang="zh-CN" dirty="0"/>
              <a:t>1/log3(2)</a:t>
            </a:r>
            <a:r>
              <a:rPr lang="zh-CN" altLang="en-US" dirty="0"/>
              <a:t>的常数</a:t>
            </a:r>
            <a:endParaRPr lang="en-US" altLang="zh-CN" dirty="0"/>
          </a:p>
          <a:p>
            <a:r>
              <a:rPr lang="zh-CN" altLang="en-US" dirty="0"/>
              <a:t>而常数在复杂度分析里是不考虑的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A318BE-3793-480F-A647-E36002EE0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2021/7/20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4703269-3E51-43CE-A010-4E126D075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918" y="2333625"/>
            <a:ext cx="361950" cy="3619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34D0971-0B1F-428E-81C2-299116D307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919" y="4227157"/>
            <a:ext cx="28575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4524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DDC04-68D3-49BF-86AE-8976FC732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</a:t>
            </a:r>
            <a:r>
              <a:rPr lang="en-US" altLang="zh-CN" dirty="0"/>
              <a:t>1908 – </a:t>
            </a:r>
            <a:r>
              <a:rPr lang="zh-CN" altLang="en-US" dirty="0"/>
              <a:t>逆序对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72B053-5C07-4708-90A4-FE73D8EB4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给你一个序列</a:t>
            </a:r>
            <a:r>
              <a:rPr lang="en-US" altLang="zh-CN" dirty="0"/>
              <a:t>a</a:t>
            </a:r>
            <a:r>
              <a:rPr lang="zh-CN" altLang="en-US" dirty="0"/>
              <a:t>，长度为</a:t>
            </a:r>
            <a:r>
              <a:rPr lang="en-US" altLang="zh-CN" dirty="0"/>
              <a:t>n</a:t>
            </a:r>
            <a:r>
              <a:rPr lang="zh-CN" altLang="en-US" dirty="0"/>
              <a:t>，问你其中逆序对的个数</a:t>
            </a:r>
            <a:endParaRPr lang="en-US" altLang="zh-CN" dirty="0"/>
          </a:p>
          <a:p>
            <a:r>
              <a:rPr lang="zh-CN" altLang="en-US" dirty="0"/>
              <a:t>所谓逆序对，一对数</a:t>
            </a:r>
            <a:r>
              <a:rPr lang="en-US" altLang="zh-CN" dirty="0" err="1"/>
              <a:t>i</a:t>
            </a:r>
            <a:r>
              <a:rPr lang="en-US" altLang="zh-CN" dirty="0"/>
              <a:t>&lt;j</a:t>
            </a:r>
            <a:r>
              <a:rPr lang="zh-CN" altLang="en-US" dirty="0"/>
              <a:t>，使得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]&gt;a[j]</a:t>
            </a:r>
          </a:p>
          <a:p>
            <a:r>
              <a:rPr lang="en-US" altLang="zh-CN" dirty="0"/>
              <a:t>n&lt;=5e5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249547-156A-4242-BEE2-0BA5C2281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12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8B0FB80-A245-48A9-BAA7-D6CF03F6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分治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FF404D9-8C8A-4ABC-AFF3-FCAC815402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239F0D-DC94-4CCC-A634-88E369851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39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F713A-BA90-43D9-A637-FEFFEDB9B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逆序对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B99FF8-83BF-457A-AA0F-9BD15A089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求逆序对也是典中典了</a:t>
            </a:r>
            <a:endParaRPr lang="en-US" altLang="zh-CN" dirty="0"/>
          </a:p>
          <a:p>
            <a:r>
              <a:rPr lang="zh-CN" altLang="en-US" dirty="0"/>
              <a:t>这里以归并排序的形式来做逆序对，当然树状数组线段树平衡树这些数据结构都可以做</a:t>
            </a:r>
            <a:endParaRPr lang="en-US" altLang="zh-CN" dirty="0"/>
          </a:p>
          <a:p>
            <a:r>
              <a:rPr lang="zh-CN" altLang="en-US" dirty="0"/>
              <a:t>但是这些数据结垢都不如分治</a:t>
            </a:r>
            <a:r>
              <a:rPr lang="zh-CN" altLang="en-US" sz="4000" b="1" dirty="0"/>
              <a:t>优雅</a:t>
            </a:r>
            <a:endParaRPr lang="en-US" altLang="zh-CN" sz="4000" b="1" dirty="0"/>
          </a:p>
          <a:p>
            <a:r>
              <a:rPr lang="zh-CN" altLang="en-US" dirty="0"/>
              <a:t>我们还是照例把大问题分成小问题</a:t>
            </a:r>
            <a:endParaRPr lang="en-US" altLang="zh-CN" dirty="0"/>
          </a:p>
          <a:p>
            <a:r>
              <a:rPr lang="en-US" altLang="zh-CN" dirty="0"/>
              <a:t>f(</a:t>
            </a:r>
            <a:r>
              <a:rPr lang="en-US" altLang="zh-CN" dirty="0" err="1"/>
              <a:t>l,r</a:t>
            </a:r>
            <a:r>
              <a:rPr lang="en-US" altLang="zh-CN" dirty="0"/>
              <a:t>)</a:t>
            </a:r>
            <a:r>
              <a:rPr lang="zh-CN" altLang="en-US" dirty="0"/>
              <a:t>表示求区间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</a:t>
            </a:r>
            <a:r>
              <a:rPr lang="zh-CN" altLang="en-US" dirty="0"/>
              <a:t>内部的逆序对个数，而</a:t>
            </a:r>
            <a:r>
              <a:rPr lang="en-US" altLang="zh-CN" dirty="0"/>
              <a:t>f(</a:t>
            </a:r>
            <a:r>
              <a:rPr lang="en-US" altLang="zh-CN" dirty="0" err="1"/>
              <a:t>l,r</a:t>
            </a:r>
            <a:r>
              <a:rPr lang="en-US" altLang="zh-CN" dirty="0"/>
              <a:t>)</a:t>
            </a:r>
            <a:r>
              <a:rPr lang="zh-CN" altLang="en-US" dirty="0"/>
              <a:t>被分解为</a:t>
            </a:r>
            <a:r>
              <a:rPr lang="en-US" altLang="zh-CN" dirty="0"/>
              <a:t>f(</a:t>
            </a:r>
            <a:r>
              <a:rPr lang="en-US" altLang="zh-CN" dirty="0" err="1"/>
              <a:t>l,mid</a:t>
            </a:r>
            <a:r>
              <a:rPr lang="en-US" altLang="zh-CN" dirty="0"/>
              <a:t>)</a:t>
            </a:r>
            <a:r>
              <a:rPr lang="zh-CN" altLang="en-US" dirty="0"/>
              <a:t>和</a:t>
            </a:r>
            <a:r>
              <a:rPr lang="en-US" altLang="zh-CN" dirty="0"/>
              <a:t>f(mid+1,r)</a:t>
            </a:r>
            <a:r>
              <a:rPr lang="zh-CN" altLang="en-US" dirty="0"/>
              <a:t>两个小问题来解决</a:t>
            </a:r>
            <a:endParaRPr lang="en-US" altLang="zh-CN" dirty="0"/>
          </a:p>
          <a:p>
            <a:r>
              <a:rPr lang="zh-CN" altLang="en-US" dirty="0"/>
              <a:t>不如假设</a:t>
            </a:r>
            <a:r>
              <a:rPr lang="en-US" altLang="zh-CN" dirty="0"/>
              <a:t>f(</a:t>
            </a:r>
            <a:r>
              <a:rPr lang="en-US" altLang="zh-CN" dirty="0" err="1"/>
              <a:t>l,mid</a:t>
            </a:r>
            <a:r>
              <a:rPr lang="en-US" altLang="zh-CN" dirty="0"/>
              <a:t>)</a:t>
            </a:r>
            <a:r>
              <a:rPr lang="zh-CN" altLang="en-US" dirty="0"/>
              <a:t>和</a:t>
            </a:r>
            <a:r>
              <a:rPr lang="en-US" altLang="zh-CN" dirty="0"/>
              <a:t>f(mid+1,r)</a:t>
            </a:r>
            <a:r>
              <a:rPr lang="zh-CN" altLang="en-US" dirty="0"/>
              <a:t>可以成功解决自己的问题</a:t>
            </a:r>
            <a:endParaRPr lang="en-US" altLang="zh-CN" dirty="0"/>
          </a:p>
          <a:p>
            <a:r>
              <a:rPr lang="zh-CN" altLang="en-US" dirty="0"/>
              <a:t>那么我们已经分别知道了左半边内部的逆序对个数，右半边内部的逆序对个数，现在需要考虑的只有一个在左边，一个在右边的逆序对个数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31A032-D503-47D6-9C54-9DD847C4B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876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4E308-0CEF-41DF-8AFB-DA95B5FE9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逆序对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6DCE28-2539-4ABF-A831-23201F2A0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</a:t>
            </a:r>
            <a:r>
              <a:rPr lang="en-US" altLang="zh-CN" dirty="0"/>
              <a:t>f(</a:t>
            </a:r>
            <a:r>
              <a:rPr lang="en-US" altLang="zh-CN" dirty="0" err="1"/>
              <a:t>l,mid</a:t>
            </a:r>
            <a:r>
              <a:rPr lang="en-US" altLang="zh-CN" dirty="0"/>
              <a:t>)</a:t>
            </a:r>
            <a:r>
              <a:rPr lang="zh-CN" altLang="en-US" dirty="0"/>
              <a:t>和</a:t>
            </a:r>
            <a:r>
              <a:rPr lang="en-US" altLang="zh-CN" dirty="0"/>
              <a:t>f(mid+1,r)</a:t>
            </a:r>
            <a:r>
              <a:rPr lang="zh-CN" altLang="en-US" dirty="0"/>
              <a:t>已经把左右两边都排好序了，这就是一个容易解决的问题</a:t>
            </a:r>
            <a:endParaRPr lang="en-US" altLang="zh-CN" dirty="0"/>
          </a:p>
          <a:p>
            <a:r>
              <a:rPr lang="zh-CN" altLang="en-US" dirty="0"/>
              <a:t>复习一下归并排序的做法，从两边中剩余最小的数中选取一个放到大区间中</a:t>
            </a:r>
            <a:endParaRPr lang="en-US" altLang="zh-CN" dirty="0"/>
          </a:p>
          <a:p>
            <a:r>
              <a:rPr lang="zh-CN" altLang="en-US" dirty="0"/>
              <a:t>当右边的一个数加入大区间时，它对答案的贡献就是左边剩下的逆序对数</a:t>
            </a:r>
            <a:endParaRPr lang="en-US" altLang="zh-CN" dirty="0"/>
          </a:p>
          <a:p>
            <a:r>
              <a:rPr lang="zh-CN" altLang="en-US" dirty="0"/>
              <a:t>因为左边剩下的数都比他大（放的晚），而且都比他左</a:t>
            </a:r>
            <a:endParaRPr lang="en-US" altLang="zh-CN" dirty="0"/>
          </a:p>
          <a:p>
            <a:r>
              <a:rPr lang="zh-CN" altLang="en-US" dirty="0"/>
              <a:t>这样就可以统计跨左右两边的逆序对个数，结合左边内部的和右边内部的个数，就可以得到整个区间的个数</a:t>
            </a:r>
            <a:endParaRPr lang="en-US" altLang="zh-CN" dirty="0"/>
          </a:p>
          <a:p>
            <a:r>
              <a:rPr lang="zh-CN" altLang="en-US" dirty="0"/>
              <a:t>区间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</a:t>
            </a:r>
            <a:r>
              <a:rPr lang="zh-CN" altLang="en-US" dirty="0"/>
              <a:t>的答案将会帮助上一层问题求解，与此同时也完成了这个区间的排序，方便上层统计</a:t>
            </a:r>
            <a:endParaRPr lang="en-US" altLang="zh-CN" dirty="0"/>
          </a:p>
          <a:p>
            <a:r>
              <a:rPr lang="zh-CN" altLang="en-US" dirty="0"/>
              <a:t>是不是非常优美呀</a:t>
            </a:r>
            <a:r>
              <a:rPr lang="en-US" altLang="zh-CN" dirty="0"/>
              <a:t>~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4D4CBF-2A54-490C-81B4-ACCD63AAF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85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78969-D6F9-4EC3-AD35-69EB28FF9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逆序对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7C5409-060D-4431-84C2-FFC8CB602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有同学就问了</a:t>
            </a:r>
            <a:endParaRPr lang="en-US" altLang="zh-CN" dirty="0"/>
          </a:p>
          <a:p>
            <a:r>
              <a:rPr lang="zh-CN" altLang="en-US" dirty="0"/>
              <a:t>刚才这个做法，我们是要假设</a:t>
            </a:r>
            <a:r>
              <a:rPr lang="en-US" altLang="zh-CN" dirty="0"/>
              <a:t>f(</a:t>
            </a:r>
            <a:r>
              <a:rPr lang="en-US" altLang="zh-CN" dirty="0" err="1"/>
              <a:t>l,mid</a:t>
            </a:r>
            <a:r>
              <a:rPr lang="en-US" altLang="zh-CN" dirty="0"/>
              <a:t>)</a:t>
            </a:r>
            <a:r>
              <a:rPr lang="zh-CN" altLang="en-US" dirty="0"/>
              <a:t>和</a:t>
            </a:r>
            <a:r>
              <a:rPr lang="en-US" altLang="zh-CN" dirty="0"/>
              <a:t>f(mid+1,r)</a:t>
            </a:r>
            <a:r>
              <a:rPr lang="zh-CN" altLang="en-US" dirty="0"/>
              <a:t>都能成功完成自己任务的啊</a:t>
            </a:r>
            <a:endParaRPr lang="en-US" altLang="zh-CN" dirty="0"/>
          </a:p>
          <a:p>
            <a:r>
              <a:rPr lang="zh-CN" altLang="en-US" dirty="0"/>
              <a:t>那要是他们没成功完成咋办</a:t>
            </a:r>
            <a:endParaRPr lang="en-US" altLang="zh-CN" dirty="0"/>
          </a:p>
          <a:p>
            <a:r>
              <a:rPr lang="zh-CN" altLang="en-US" dirty="0"/>
              <a:t>这就要说到分治算法正确性证明的一个重要角度，那就是归纳的思想</a:t>
            </a:r>
            <a:endParaRPr lang="en-US" altLang="zh-CN" dirty="0"/>
          </a:p>
          <a:p>
            <a:r>
              <a:rPr lang="zh-CN" altLang="en-US" dirty="0"/>
              <a:t>数学归纳法：</a:t>
            </a:r>
            <a:endParaRPr lang="en-US" altLang="zh-CN" dirty="0"/>
          </a:p>
          <a:p>
            <a:r>
              <a:rPr lang="zh-CN" altLang="en-US" dirty="0"/>
              <a:t>①如果</a:t>
            </a:r>
            <a:r>
              <a:rPr lang="en-US" altLang="zh-CN" dirty="0"/>
              <a:t>f(</a:t>
            </a:r>
            <a:r>
              <a:rPr lang="en-US" altLang="zh-CN" dirty="0" err="1"/>
              <a:t>l,mid</a:t>
            </a:r>
            <a:r>
              <a:rPr lang="en-US" altLang="zh-CN" dirty="0"/>
              <a:t>)</a:t>
            </a:r>
            <a:r>
              <a:rPr lang="zh-CN" altLang="en-US" dirty="0"/>
              <a:t>和</a:t>
            </a:r>
            <a:r>
              <a:rPr lang="en-US" altLang="zh-CN" dirty="0"/>
              <a:t>f(mid+1,r)</a:t>
            </a:r>
            <a:r>
              <a:rPr lang="zh-CN" altLang="en-US" dirty="0"/>
              <a:t>正确，那么</a:t>
            </a:r>
            <a:r>
              <a:rPr lang="en-US" altLang="zh-CN" dirty="0"/>
              <a:t>f(</a:t>
            </a:r>
            <a:r>
              <a:rPr lang="en-US" altLang="zh-CN" dirty="0" err="1"/>
              <a:t>l,r</a:t>
            </a:r>
            <a:r>
              <a:rPr lang="en-US" altLang="zh-CN" dirty="0"/>
              <a:t>)</a:t>
            </a:r>
            <a:r>
              <a:rPr lang="zh-CN" altLang="en-US" dirty="0"/>
              <a:t>正确</a:t>
            </a:r>
            <a:endParaRPr lang="en-US" altLang="zh-CN" dirty="0"/>
          </a:p>
          <a:p>
            <a:r>
              <a:rPr lang="zh-CN" altLang="en-US" dirty="0"/>
              <a:t>②</a:t>
            </a:r>
            <a:r>
              <a:rPr lang="en-US" altLang="zh-CN" dirty="0"/>
              <a:t>f(</a:t>
            </a:r>
            <a:r>
              <a:rPr lang="en-US" altLang="zh-CN" dirty="0" err="1"/>
              <a:t>k,k</a:t>
            </a:r>
            <a:r>
              <a:rPr lang="en-US" altLang="zh-CN" dirty="0"/>
              <a:t>)</a:t>
            </a:r>
            <a:r>
              <a:rPr lang="zh-CN" altLang="en-US" dirty="0"/>
              <a:t>显然正确</a:t>
            </a:r>
            <a:endParaRPr lang="en-US" altLang="zh-CN" dirty="0"/>
          </a:p>
          <a:p>
            <a:r>
              <a:rPr lang="zh-CN" altLang="en-US" dirty="0"/>
              <a:t>归纳可得</a:t>
            </a:r>
            <a:r>
              <a:rPr lang="en-US" altLang="zh-CN" dirty="0"/>
              <a:t>f(1,n)</a:t>
            </a:r>
            <a:r>
              <a:rPr lang="zh-CN" altLang="en-US" dirty="0"/>
              <a:t>正确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41BB19-161B-4E85-9441-15C9DD95A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2021/7/20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C755BC5-6FE0-4AB2-BEE5-3BCC76DBA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376" y="1709394"/>
            <a:ext cx="828675" cy="6096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6DC8B30-AA15-48E7-A990-D03DDB7F43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948" y="4539007"/>
            <a:ext cx="46672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9031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0CDCAD-4B51-4CE3-94E3-7BB10628E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5E8396-A86E-4037-A780-6E065EA55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9A99C3-6BA4-46C0-B891-BA57FC32F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2021/7/20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A2C80F-64AB-403D-B280-DDEE0F603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92" y="1916688"/>
            <a:ext cx="11222016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0238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5126B-012C-450F-BB71-47ED18E8A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</a:t>
            </a:r>
            <a:r>
              <a:rPr lang="en-US" altLang="zh-CN" dirty="0"/>
              <a:t>1966 – </a:t>
            </a:r>
            <a:r>
              <a:rPr lang="zh-CN" altLang="en-US" dirty="0"/>
              <a:t>火柴排队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432A28-3455-4164-8299-2A186B75A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给你</a:t>
            </a:r>
            <a:r>
              <a:rPr lang="en-US" altLang="zh-CN" dirty="0"/>
              <a:t>2</a:t>
            </a:r>
            <a:r>
              <a:rPr lang="zh-CN" altLang="en-US" dirty="0"/>
              <a:t>盒火柴，每盒火柴都有</a:t>
            </a:r>
            <a:r>
              <a:rPr lang="en-US" altLang="zh-CN" dirty="0"/>
              <a:t>n</a:t>
            </a:r>
            <a:r>
              <a:rPr lang="zh-CN" altLang="en-US" dirty="0"/>
              <a:t>根火柴，每根火柴的高度各不相同</a:t>
            </a:r>
            <a:endParaRPr lang="en-US" altLang="zh-CN" dirty="0"/>
          </a:p>
          <a:p>
            <a:r>
              <a:rPr lang="zh-CN" altLang="en-US" dirty="0"/>
              <a:t>一开始两盒火柴都是排好序的，现在每次你可以交换相邻两个火柴的顺序</a:t>
            </a:r>
            <a:endParaRPr lang="en-US" altLang="zh-CN" dirty="0"/>
          </a:p>
          <a:p>
            <a:r>
              <a:rPr lang="zh-CN" altLang="en-US" dirty="0"/>
              <a:t>问你最少的交换次数，使得∑</a:t>
            </a:r>
            <a:r>
              <a:rPr lang="en-US" altLang="zh-CN" dirty="0"/>
              <a:t>(ai-bi)^2</a:t>
            </a:r>
            <a:r>
              <a:rPr lang="zh-CN" altLang="en-US" dirty="0"/>
              <a:t>最小</a:t>
            </a:r>
            <a:endParaRPr lang="en-US" altLang="zh-CN" dirty="0"/>
          </a:p>
          <a:p>
            <a:r>
              <a:rPr lang="en-US" altLang="zh-CN" dirty="0"/>
              <a:t>n&lt;=1e5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21970F-3E01-4946-A5F4-3996334BE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133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5CC0B-BA37-4803-B6AA-7FDF1CD8D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火柴排队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E2D7E-68D9-4B18-93E5-FC59B59DB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首先技巧</a:t>
            </a:r>
            <a:r>
              <a:rPr lang="en-US" altLang="zh-CN" dirty="0"/>
              <a:t>1</a:t>
            </a:r>
            <a:r>
              <a:rPr lang="zh-CN" altLang="en-US" dirty="0"/>
              <a:t>，遇到这种公式不是很直观的题，先尝试公式变形，分离常数</a:t>
            </a:r>
            <a:endParaRPr lang="en-US" altLang="zh-CN" dirty="0"/>
          </a:p>
          <a:p>
            <a:r>
              <a:rPr lang="zh-CN" altLang="en-US" dirty="0"/>
              <a:t>∑</a:t>
            </a:r>
            <a:r>
              <a:rPr lang="en-US" altLang="zh-CN" dirty="0"/>
              <a:t>(ai-bi)^2=</a:t>
            </a:r>
            <a:r>
              <a:rPr lang="zh-CN" altLang="en-US" dirty="0"/>
              <a:t>∑</a:t>
            </a:r>
            <a:r>
              <a:rPr lang="en-US" altLang="zh-CN" dirty="0"/>
              <a:t>(ai^2-2aibi+bi^2)=</a:t>
            </a:r>
            <a:r>
              <a:rPr lang="zh-CN" altLang="en-US" dirty="0"/>
              <a:t>∑</a:t>
            </a:r>
            <a:r>
              <a:rPr lang="en-US" altLang="zh-CN" dirty="0"/>
              <a:t>(ai^2+bi^2)-2</a:t>
            </a:r>
            <a:r>
              <a:rPr lang="zh-CN" altLang="en-US" dirty="0"/>
              <a:t>∑</a:t>
            </a:r>
            <a:r>
              <a:rPr lang="en-US" altLang="zh-CN" dirty="0" err="1"/>
              <a:t>aibi</a:t>
            </a:r>
            <a:endParaRPr lang="en-US" altLang="zh-CN" dirty="0"/>
          </a:p>
          <a:p>
            <a:r>
              <a:rPr lang="zh-CN" altLang="en-US" dirty="0"/>
              <a:t>∑</a:t>
            </a:r>
            <a:r>
              <a:rPr lang="en-US" altLang="zh-CN" dirty="0"/>
              <a:t>(ai^2+bi^2)</a:t>
            </a:r>
            <a:r>
              <a:rPr lang="zh-CN" altLang="en-US" dirty="0"/>
              <a:t>是不会变的，只要让∑</a:t>
            </a:r>
            <a:r>
              <a:rPr lang="en-US" altLang="zh-CN" dirty="0" err="1"/>
              <a:t>aibi</a:t>
            </a:r>
            <a:r>
              <a:rPr lang="zh-CN" altLang="en-US" dirty="0"/>
              <a:t>最大就可以了</a:t>
            </a:r>
            <a:endParaRPr lang="en-US" altLang="zh-CN" dirty="0"/>
          </a:p>
          <a:p>
            <a:r>
              <a:rPr lang="zh-CN" altLang="en-US" dirty="0"/>
              <a:t>∑</a:t>
            </a:r>
            <a:r>
              <a:rPr lang="en-US" altLang="zh-CN" dirty="0" err="1"/>
              <a:t>aibi</a:t>
            </a:r>
            <a:r>
              <a:rPr lang="zh-CN" altLang="en-US" dirty="0"/>
              <a:t>最大是经典贪心问题，结论是给</a:t>
            </a:r>
            <a:r>
              <a:rPr lang="en-US" altLang="zh-CN" dirty="0"/>
              <a:t>ai</a:t>
            </a:r>
            <a:r>
              <a:rPr lang="zh-CN" altLang="en-US" dirty="0"/>
              <a:t>和</a:t>
            </a:r>
            <a:r>
              <a:rPr lang="en-US" altLang="zh-CN" dirty="0"/>
              <a:t>bi</a:t>
            </a:r>
            <a:r>
              <a:rPr lang="zh-CN" altLang="en-US" dirty="0"/>
              <a:t>都从大到小排序，然后对应的两个数匹配</a:t>
            </a:r>
            <a:endParaRPr lang="en-US" altLang="zh-CN" dirty="0"/>
          </a:p>
          <a:p>
            <a:r>
              <a:rPr lang="zh-CN" altLang="en-US" dirty="0"/>
              <a:t>证明也很简单，技巧</a:t>
            </a:r>
            <a:r>
              <a:rPr lang="en-US" altLang="zh-CN" dirty="0"/>
              <a:t>2</a:t>
            </a:r>
            <a:r>
              <a:rPr lang="zh-CN" altLang="en-US" dirty="0"/>
              <a:t>，对于这种顺序贪心可以尝试交换两个元素</a:t>
            </a:r>
            <a:endParaRPr lang="en-US" altLang="zh-CN" dirty="0"/>
          </a:p>
          <a:p>
            <a:r>
              <a:rPr lang="zh-CN" altLang="en-US" dirty="0"/>
              <a:t>首先易证如果</a:t>
            </a:r>
            <a:r>
              <a:rPr lang="en-US" altLang="zh-CN" dirty="0"/>
              <a:t>a&lt;b</a:t>
            </a:r>
            <a:r>
              <a:rPr lang="zh-CN" altLang="en-US" dirty="0"/>
              <a:t>，</a:t>
            </a:r>
            <a:r>
              <a:rPr lang="en-US" altLang="zh-CN" dirty="0"/>
              <a:t>c&lt;d</a:t>
            </a:r>
            <a:r>
              <a:rPr lang="zh-CN" altLang="en-US" dirty="0"/>
              <a:t>，那么</a:t>
            </a:r>
            <a:r>
              <a:rPr lang="en-US" altLang="zh-CN" dirty="0" err="1"/>
              <a:t>ac+bd</a:t>
            </a:r>
            <a:r>
              <a:rPr lang="en-US" altLang="zh-CN" dirty="0"/>
              <a:t>&gt;</a:t>
            </a:r>
            <a:r>
              <a:rPr lang="en-US" altLang="zh-CN" dirty="0" err="1"/>
              <a:t>ad+bc</a:t>
            </a:r>
            <a:endParaRPr lang="en-US" altLang="zh-CN" dirty="0"/>
          </a:p>
          <a:p>
            <a:r>
              <a:rPr lang="zh-CN" altLang="en-US" dirty="0"/>
              <a:t>所以只要有两组元素，他们不是大对大小对小，那么就一定可以交换其中一边的顺序，使得答案增加</a:t>
            </a:r>
            <a:endParaRPr lang="en-US" altLang="zh-CN" dirty="0"/>
          </a:p>
          <a:p>
            <a:r>
              <a:rPr lang="zh-CN" altLang="en-US" dirty="0"/>
              <a:t>知道了元素对应之后，还可以发现交换一边的第</a:t>
            </a:r>
            <a:r>
              <a:rPr lang="en-US" altLang="zh-CN" dirty="0" err="1"/>
              <a:t>i</a:t>
            </a:r>
            <a:r>
              <a:rPr lang="zh-CN" altLang="en-US" dirty="0"/>
              <a:t>和第</a:t>
            </a:r>
            <a:r>
              <a:rPr lang="en-US" altLang="zh-CN" dirty="0"/>
              <a:t>i+1</a:t>
            </a:r>
            <a:r>
              <a:rPr lang="zh-CN" altLang="en-US" dirty="0"/>
              <a:t>个和交换对面的第</a:t>
            </a:r>
            <a:r>
              <a:rPr lang="en-US" altLang="zh-CN" dirty="0" err="1"/>
              <a:t>i</a:t>
            </a:r>
            <a:r>
              <a:rPr lang="zh-CN" altLang="en-US" dirty="0"/>
              <a:t>个和第</a:t>
            </a:r>
            <a:r>
              <a:rPr lang="en-US" altLang="zh-CN" dirty="0"/>
              <a:t>i+1</a:t>
            </a:r>
            <a:r>
              <a:rPr lang="zh-CN" altLang="en-US" dirty="0"/>
              <a:t>个是等价的</a:t>
            </a:r>
            <a:endParaRPr lang="en-US" altLang="zh-CN" dirty="0"/>
          </a:p>
          <a:p>
            <a:r>
              <a:rPr lang="zh-CN" altLang="en-US" dirty="0"/>
              <a:t>因此只要动一边就好了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18D7C7-678A-4021-866E-CF4853871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351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1DBD7-522E-409F-A0DA-097D7E3D9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火柴排队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495ECD-38B6-4BEA-BC3F-96A07660B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问题就转化为，给你一个原序列</a:t>
            </a:r>
            <a:r>
              <a:rPr lang="en-US" altLang="zh-CN" dirty="0"/>
              <a:t>s</a:t>
            </a:r>
            <a:r>
              <a:rPr lang="zh-CN" altLang="en-US" dirty="0"/>
              <a:t>和一个目标序列</a:t>
            </a:r>
            <a:r>
              <a:rPr lang="en-US" altLang="zh-CN" dirty="0"/>
              <a:t>t</a:t>
            </a:r>
            <a:r>
              <a:rPr lang="zh-CN" altLang="en-US" dirty="0"/>
              <a:t>，问你最少多少次交换把</a:t>
            </a:r>
            <a:r>
              <a:rPr lang="en-US" altLang="zh-CN" dirty="0"/>
              <a:t>s</a:t>
            </a:r>
            <a:r>
              <a:rPr lang="zh-CN" altLang="en-US" dirty="0"/>
              <a:t>换成</a:t>
            </a:r>
            <a:r>
              <a:rPr lang="en-US" altLang="zh-CN" dirty="0"/>
              <a:t>t</a:t>
            </a:r>
          </a:p>
          <a:p>
            <a:r>
              <a:rPr lang="zh-CN" altLang="en-US" dirty="0"/>
              <a:t>需要注意，火柴的高度是各不相同的，因此</a:t>
            </a:r>
            <a:r>
              <a:rPr lang="en-US" altLang="zh-CN" dirty="0"/>
              <a:t>s</a:t>
            </a:r>
            <a:r>
              <a:rPr lang="zh-CN" altLang="en-US" dirty="0"/>
              <a:t>的位置和</a:t>
            </a:r>
            <a:r>
              <a:rPr lang="en-US" altLang="zh-CN" dirty="0"/>
              <a:t>t</a:t>
            </a:r>
            <a:r>
              <a:rPr lang="zh-CN" altLang="en-US" dirty="0"/>
              <a:t>的位置是一一对应的，不存在一个位置可以移动到多个位置的情况</a:t>
            </a:r>
            <a:endParaRPr lang="en-US" altLang="zh-CN" dirty="0"/>
          </a:p>
          <a:p>
            <a:r>
              <a:rPr lang="zh-CN" altLang="en-US" dirty="0"/>
              <a:t>因此问题可以转化为给一个排列</a:t>
            </a:r>
            <a:r>
              <a:rPr lang="en-US" altLang="zh-CN" dirty="0"/>
              <a:t>s</a:t>
            </a:r>
            <a:r>
              <a:rPr lang="zh-CN" altLang="en-US" dirty="0"/>
              <a:t>，问多少步可以转化为</a:t>
            </a:r>
            <a:r>
              <a:rPr lang="en-US" altLang="zh-CN" dirty="0"/>
              <a:t>123...n</a:t>
            </a:r>
          </a:p>
          <a:p>
            <a:r>
              <a:rPr lang="zh-CN" altLang="en-US" dirty="0"/>
              <a:t>这里需要知道一个结论：交换相邻两个数，只会让序列逆序对个数</a:t>
            </a:r>
            <a:r>
              <a:rPr lang="en-US" altLang="zh-CN" dirty="0"/>
              <a:t>+1</a:t>
            </a:r>
            <a:r>
              <a:rPr lang="zh-CN" altLang="en-US" dirty="0"/>
              <a:t>或者</a:t>
            </a:r>
            <a:r>
              <a:rPr lang="en-US" altLang="zh-CN" dirty="0"/>
              <a:t>-1</a:t>
            </a:r>
          </a:p>
          <a:p>
            <a:r>
              <a:rPr lang="zh-CN" altLang="en-US" dirty="0"/>
              <a:t>因为是相邻两个数内部交换，因此其他所有数和它们的顺序关系都没变，只有他们自己的顺序变了</a:t>
            </a:r>
            <a:endParaRPr lang="en-US" altLang="zh-CN" dirty="0"/>
          </a:p>
          <a:p>
            <a:r>
              <a:rPr lang="zh-CN" altLang="en-US" dirty="0"/>
              <a:t>而要变换到</a:t>
            </a:r>
            <a:r>
              <a:rPr lang="en-US" altLang="zh-CN" dirty="0"/>
              <a:t>123...n</a:t>
            </a:r>
            <a:r>
              <a:rPr lang="zh-CN" altLang="en-US" dirty="0"/>
              <a:t>，我们是不可能交换两个顺序的数的，因为早晚也要会换回来，而任何时候又不缺逆序来交换，当没有逆序可以交换了，排列就变成</a:t>
            </a:r>
            <a:r>
              <a:rPr lang="en-US" altLang="zh-CN" dirty="0"/>
              <a:t>123...n</a:t>
            </a:r>
            <a:r>
              <a:rPr lang="zh-CN" altLang="en-US" dirty="0"/>
              <a:t>了</a:t>
            </a:r>
            <a:endParaRPr lang="en-US" altLang="zh-CN" dirty="0"/>
          </a:p>
          <a:p>
            <a:r>
              <a:rPr lang="zh-CN" altLang="en-US" dirty="0"/>
              <a:t>因此整个转化就是不断交换相邻逆序，每次逆序对</a:t>
            </a:r>
            <a:r>
              <a:rPr lang="en-US" altLang="zh-CN" dirty="0"/>
              <a:t>-1</a:t>
            </a:r>
            <a:r>
              <a:rPr lang="zh-CN" altLang="en-US" dirty="0"/>
              <a:t>，最少需要的步数就是逆序对个数</a:t>
            </a:r>
            <a:endParaRPr lang="en-US" altLang="zh-CN" dirty="0"/>
          </a:p>
          <a:p>
            <a:r>
              <a:rPr lang="zh-CN" altLang="en-US" dirty="0"/>
              <a:t>代码就不写了，就是普普通通逆序对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CBB832-7DC4-482C-9FC3-9379C2106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956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0AD54C77-5523-450C-9D87-3E5519B19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cdq</a:t>
            </a:r>
            <a:r>
              <a:rPr lang="zh-CN" altLang="en-US" dirty="0"/>
              <a:t>分治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32B9CC65-50E3-4B86-A06A-1B62338EE9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2A1505-8483-43B2-AE25-E2A583996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940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C3E8C300-D980-4AC4-B6CB-F5F80D310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概念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2F3ADABB-3D7A-4F4B-B2C1-FE3EA40D2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cdq</a:t>
            </a:r>
            <a:r>
              <a:rPr lang="zh-CN" altLang="en-US" dirty="0"/>
              <a:t>分治一般用于解决涉及到多维偏序的问题</a:t>
            </a:r>
            <a:endParaRPr lang="en-US" altLang="zh-CN" dirty="0"/>
          </a:p>
          <a:p>
            <a:r>
              <a:rPr lang="zh-CN" altLang="en-US" dirty="0"/>
              <a:t>偏序可以简单地理解为大小关系，多维偏序就是对多个维度的大小关系有要求</a:t>
            </a:r>
            <a:endParaRPr lang="en-US" altLang="zh-CN" dirty="0"/>
          </a:p>
          <a:p>
            <a:r>
              <a:rPr lang="en-US" altLang="zh-CN" dirty="0" err="1"/>
              <a:t>cdq</a:t>
            </a:r>
            <a:r>
              <a:rPr lang="zh-CN" altLang="en-US" dirty="0"/>
              <a:t>分治的思想主要就是区间分治，然后计算左边区间对右边区间产生的贡献</a:t>
            </a:r>
            <a:endParaRPr lang="en-US" altLang="zh-CN" dirty="0"/>
          </a:p>
          <a:p>
            <a:r>
              <a:rPr lang="zh-CN" altLang="en-US" dirty="0"/>
              <a:t>求逆序对实际上就是一个</a:t>
            </a:r>
            <a:r>
              <a:rPr lang="en-US" altLang="zh-CN" dirty="0" err="1"/>
              <a:t>cdq</a:t>
            </a:r>
            <a:r>
              <a:rPr lang="zh-CN" altLang="en-US" dirty="0"/>
              <a:t>分治</a:t>
            </a:r>
            <a:endParaRPr lang="en-US" altLang="zh-CN" dirty="0"/>
          </a:p>
          <a:p>
            <a:r>
              <a:rPr lang="zh-CN" altLang="en-US" dirty="0"/>
              <a:t>逆序对中的第一维其实是数组下标，由于输入就是按照下标顺序输入的，所以被我们忽略了</a:t>
            </a:r>
            <a:endParaRPr lang="en-US" altLang="zh-CN" dirty="0"/>
          </a:p>
          <a:p>
            <a:r>
              <a:rPr lang="zh-CN" altLang="en-US" dirty="0"/>
              <a:t>而什么叫左边区间对右边区间产生贡献呢？</a:t>
            </a:r>
            <a:endParaRPr lang="en-US" altLang="zh-CN" dirty="0"/>
          </a:p>
          <a:p>
            <a:r>
              <a:rPr lang="zh-CN" altLang="en-US" dirty="0"/>
              <a:t>首先由于这事一个分治的过程，所以我们会假设左右两半区间内部的贡献计算完毕了</a:t>
            </a:r>
            <a:endParaRPr lang="en-US" altLang="zh-CN" dirty="0"/>
          </a:p>
          <a:p>
            <a:r>
              <a:rPr lang="zh-CN" altLang="en-US" dirty="0"/>
              <a:t>因此只需要考虑跨区间点对对答案的贡献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05598D-65FA-48E5-B530-E7061EA0E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C77E-1F96-468D-8A96-547A00E1EDB4}" type="datetime1">
              <a:rPr lang="en-US" altLang="zh-CN" smtClean="0"/>
              <a:pPr/>
              <a:t>7/20/2021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71147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12BDF-EB26-48C6-992F-2309B0F13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7CB0D1-CD7C-4059-B66C-B19182316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由于在分治开始之前第一维就有序，所以第一维的左半边区间一定比右半边区间小</a:t>
            </a:r>
            <a:endParaRPr lang="en-US" altLang="zh-CN" dirty="0"/>
          </a:p>
          <a:p>
            <a:r>
              <a:rPr lang="zh-CN" altLang="en-US" dirty="0"/>
              <a:t>那么跨区间的点对就自带第一维大小关系的性质，接下来只需要考虑第二维</a:t>
            </a:r>
            <a:endParaRPr lang="en-US" altLang="zh-CN" dirty="0"/>
          </a:p>
          <a:p>
            <a:r>
              <a:rPr lang="zh-CN" altLang="en-US" dirty="0"/>
              <a:t>回想一下，求逆序对的时候，在左右区间合并的时候求逆序对</a:t>
            </a:r>
            <a:endParaRPr lang="en-US" altLang="zh-CN" dirty="0"/>
          </a:p>
          <a:p>
            <a:r>
              <a:rPr lang="zh-CN" altLang="en-US" dirty="0"/>
              <a:t>当右边一个数要加入大区间，左边已经加过的数都是比它小的，还没加的就是比它大的</a:t>
            </a:r>
            <a:endParaRPr lang="en-US" altLang="zh-CN" dirty="0"/>
          </a:p>
          <a:p>
            <a:r>
              <a:rPr lang="zh-CN" altLang="en-US" dirty="0"/>
              <a:t>这就满足了第二维的关系</a:t>
            </a:r>
            <a:endParaRPr lang="en-US" altLang="zh-CN" dirty="0"/>
          </a:p>
          <a:p>
            <a:r>
              <a:rPr lang="zh-CN" altLang="en-US" dirty="0"/>
              <a:t>比如说在逆序对里，左边的下标一定小于右边的下标，而当右边一个数被拿出时，左边还没有被拿出的数的值一定大于这个数的值，左边没有拿出的数就构成坐标比右边小，而数值比右边大，它们的数量就可以统计进答案了</a:t>
            </a:r>
            <a:endParaRPr lang="en-US" altLang="zh-CN" dirty="0"/>
          </a:p>
          <a:p>
            <a:r>
              <a:rPr lang="zh-CN" altLang="en-US" dirty="0"/>
              <a:t>如果再有第三维关系，就只能上数据结构了，用树状数组和线段树维护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03D79A-DD1C-4CFA-999C-A2F9FD7B8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30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0F81EE-21BD-40EF-BCE0-5D34BFB63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42A891-D6ED-4E47-864B-3B722F4DF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分治就是分而治之，化整为零的思想</a:t>
            </a:r>
            <a:endParaRPr lang="en-US" altLang="zh-CN" dirty="0"/>
          </a:p>
          <a:p>
            <a:r>
              <a:rPr lang="zh-CN" altLang="en-US" dirty="0"/>
              <a:t>关于化整为零有一个有趣的小故事</a:t>
            </a:r>
            <a:endParaRPr lang="en-US" altLang="zh-CN" dirty="0"/>
          </a:p>
          <a:p>
            <a:r>
              <a:rPr lang="zh-CN" altLang="en-US" dirty="0"/>
              <a:t>村图书馆要搬迁，但是村里人都巨大爱看书，没书看不行！</a:t>
            </a:r>
            <a:endParaRPr lang="en-US" altLang="zh-CN" dirty="0"/>
          </a:p>
          <a:p>
            <a:r>
              <a:rPr lang="zh-CN" altLang="en-US" dirty="0"/>
              <a:t>请人般要花很多钱，怎么办？</a:t>
            </a:r>
            <a:endParaRPr lang="en-US" altLang="zh-CN" dirty="0"/>
          </a:p>
          <a:p>
            <a:r>
              <a:rPr lang="zh-CN" altLang="en-US" dirty="0"/>
              <a:t>答案是让所有人免费借很多书，只不过从旧馆借，还到新馆去</a:t>
            </a:r>
            <a:endParaRPr lang="en-US" altLang="zh-CN" dirty="0"/>
          </a:p>
          <a:p>
            <a:r>
              <a:rPr lang="zh-CN" altLang="en-US" dirty="0"/>
              <a:t>算法里的分治思想和这个不太一样</a:t>
            </a:r>
            <a:endParaRPr lang="en-US" altLang="zh-CN" dirty="0"/>
          </a:p>
          <a:p>
            <a:r>
              <a:rPr lang="zh-CN" altLang="en-US" dirty="0"/>
              <a:t>但是原理都相同的，都是把困难的大问题化解为简单的小问题</a:t>
            </a:r>
            <a:endParaRPr lang="en-US" altLang="zh-CN" dirty="0"/>
          </a:p>
          <a:p>
            <a:r>
              <a:rPr lang="zh-CN" altLang="en-US" dirty="0"/>
              <a:t>然后先解决小问题，再根据小问题的答案解决大问题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DA08AB-FF17-4F4E-9C82-F86D05679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719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59BCD4-8B83-461A-BD6B-3B8219695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cdq</a:t>
            </a:r>
            <a:r>
              <a:rPr lang="zh-CN" altLang="en-US" dirty="0"/>
              <a:t>分治和数据结垢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340F1C-1BE4-428F-A5BE-071C2A390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同学们一定注意到了，逆序对既可以用归并排序算，也可以用树状数组算</a:t>
            </a:r>
            <a:endParaRPr lang="en-US" altLang="zh-CN" dirty="0"/>
          </a:p>
          <a:p>
            <a:r>
              <a:rPr lang="zh-CN" altLang="en-US" dirty="0"/>
              <a:t>这就是因为值域线段树</a:t>
            </a:r>
            <a:r>
              <a:rPr lang="en-US" altLang="zh-CN" dirty="0"/>
              <a:t>/</a:t>
            </a:r>
            <a:r>
              <a:rPr lang="zh-CN" altLang="en-US" dirty="0"/>
              <a:t>树状数组维护的实际上也是一个偏序关系</a:t>
            </a:r>
            <a:endParaRPr lang="en-US" altLang="zh-CN" dirty="0"/>
          </a:p>
          <a:p>
            <a:r>
              <a:rPr lang="zh-CN" altLang="en-US" dirty="0"/>
              <a:t>数据结垢相比分治，最大的优势其实是动态维护</a:t>
            </a:r>
            <a:endParaRPr lang="en-US" altLang="zh-CN" dirty="0"/>
          </a:p>
          <a:p>
            <a:r>
              <a:rPr lang="zh-CN" altLang="en-US" dirty="0"/>
              <a:t>也就是说可以随时修改，随时查询，不像离线分治，只能提前知道所有信息，然后统一求解</a:t>
            </a:r>
            <a:endParaRPr lang="en-US" altLang="zh-CN" dirty="0"/>
          </a:p>
          <a:p>
            <a:r>
              <a:rPr lang="zh-CN" altLang="en-US" dirty="0"/>
              <a:t>代价就是常数大，代码长，空间大，而且许多属性维护起来很困那，但是用分治计算就简单多了</a:t>
            </a:r>
            <a:endParaRPr lang="en-US" altLang="zh-CN" dirty="0"/>
          </a:p>
          <a:p>
            <a:r>
              <a:rPr lang="zh-CN" altLang="en-US" dirty="0"/>
              <a:t>因此还是希望同学们不要无脑上数据结垢，不妨想想有没有分治做法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C07DB2-FA73-4E16-BBC7-D9443150B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515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F3983-4474-47C9-83FD-5B2AE8522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</a:t>
            </a:r>
            <a:r>
              <a:rPr lang="en-US" altLang="zh-CN" dirty="0"/>
              <a:t>3810 – </a:t>
            </a:r>
            <a:r>
              <a:rPr lang="zh-CN" altLang="en-US" dirty="0"/>
              <a:t>三维偏序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D16696-B62D-440A-AFA3-E73B2B50E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天上的星星已经被你数完了，所以你要去太空数星星</a:t>
            </a:r>
            <a:endParaRPr lang="en-US" altLang="zh-CN" dirty="0"/>
          </a:p>
          <a:p>
            <a:r>
              <a:rPr lang="zh-CN" altLang="en-US" dirty="0"/>
              <a:t>太空中有</a:t>
            </a:r>
            <a:r>
              <a:rPr lang="en-US" altLang="zh-CN" dirty="0"/>
              <a:t>n</a:t>
            </a:r>
            <a:r>
              <a:rPr lang="zh-CN" altLang="en-US" dirty="0"/>
              <a:t>个星星，每个都有</a:t>
            </a:r>
            <a:r>
              <a:rPr lang="en-US" altLang="zh-CN" dirty="0"/>
              <a:t>3</a:t>
            </a:r>
            <a:r>
              <a:rPr lang="zh-CN" altLang="en-US" dirty="0"/>
              <a:t>个坐标</a:t>
            </a:r>
            <a:r>
              <a:rPr lang="en-US" altLang="zh-CN" dirty="0" err="1"/>
              <a:t>xi,yi,zi</a:t>
            </a:r>
            <a:r>
              <a:rPr lang="zh-CN" altLang="en-US" dirty="0"/>
              <a:t>，表示它们的立体位置</a:t>
            </a:r>
            <a:endParaRPr lang="en-US" altLang="zh-CN" dirty="0"/>
          </a:p>
          <a:p>
            <a:r>
              <a:rPr lang="zh-CN" altLang="en-US" dirty="0"/>
              <a:t>现在问你对于每个星星</a:t>
            </a:r>
            <a:r>
              <a:rPr lang="en-US" altLang="zh-CN" dirty="0" err="1"/>
              <a:t>i</a:t>
            </a:r>
            <a:r>
              <a:rPr lang="zh-CN" altLang="en-US" dirty="0"/>
              <a:t>，有多少个星星</a:t>
            </a:r>
            <a:r>
              <a:rPr lang="en-US" altLang="zh-CN" dirty="0"/>
              <a:t>j</a:t>
            </a:r>
            <a:r>
              <a:rPr lang="zh-CN" altLang="en-US" dirty="0"/>
              <a:t>满足</a:t>
            </a:r>
            <a:r>
              <a:rPr lang="en-US" altLang="zh-CN" dirty="0" err="1"/>
              <a:t>xj</a:t>
            </a:r>
            <a:r>
              <a:rPr lang="en-US" altLang="zh-CN" dirty="0"/>
              <a:t>&lt;=xi</a:t>
            </a:r>
            <a:r>
              <a:rPr lang="zh-CN" altLang="en-US" dirty="0"/>
              <a:t>，</a:t>
            </a:r>
            <a:r>
              <a:rPr lang="en-US" altLang="zh-CN" dirty="0" err="1"/>
              <a:t>yj</a:t>
            </a:r>
            <a:r>
              <a:rPr lang="en-US" altLang="zh-CN" dirty="0"/>
              <a:t>&lt;=</a:t>
            </a:r>
            <a:r>
              <a:rPr lang="en-US" altLang="zh-CN" dirty="0" err="1"/>
              <a:t>yi</a:t>
            </a:r>
            <a:r>
              <a:rPr lang="zh-CN" altLang="en-US" dirty="0"/>
              <a:t>，</a:t>
            </a:r>
            <a:r>
              <a:rPr lang="en-US" altLang="zh-CN" dirty="0" err="1"/>
              <a:t>zj</a:t>
            </a:r>
            <a:r>
              <a:rPr lang="en-US" altLang="zh-CN" dirty="0"/>
              <a:t>&lt;=</a:t>
            </a:r>
            <a:r>
              <a:rPr lang="en-US" altLang="zh-CN" dirty="0" err="1"/>
              <a:t>zi</a:t>
            </a:r>
            <a:endParaRPr lang="en-US" altLang="zh-CN" dirty="0"/>
          </a:p>
          <a:p>
            <a:r>
              <a:rPr lang="en-US" altLang="zh-CN" dirty="0"/>
              <a:t>n&lt;=1e5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13EB83-834C-42D3-8FF1-A6A22AFE1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344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EDC713-FF5B-43C5-B016-FA674E1E6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三维偏序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F6E341-77D5-4415-AE91-4565EFB16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有同学说我会二维线段树！</a:t>
            </a:r>
            <a:endParaRPr lang="en-US" altLang="zh-CN" dirty="0"/>
          </a:p>
          <a:p>
            <a:r>
              <a:rPr lang="zh-CN" altLang="en-US" dirty="0"/>
              <a:t>能你不轻</a:t>
            </a:r>
            <a:endParaRPr lang="en-US" altLang="zh-CN" dirty="0"/>
          </a:p>
          <a:p>
            <a:r>
              <a:rPr lang="zh-CN" altLang="en-US" dirty="0"/>
              <a:t>直接二维线段树空间开不出来，动态开点的话巨麻烦不说，数据再大点可能就卡常</a:t>
            </a:r>
            <a:endParaRPr lang="en-US" altLang="zh-CN" dirty="0"/>
          </a:p>
          <a:p>
            <a:r>
              <a:rPr lang="zh-CN" altLang="en-US" dirty="0"/>
              <a:t>还是得用</a:t>
            </a:r>
            <a:r>
              <a:rPr lang="en-US" altLang="zh-CN" dirty="0" err="1"/>
              <a:t>cdq</a:t>
            </a:r>
            <a:r>
              <a:rPr lang="zh-CN" altLang="en-US" dirty="0"/>
              <a:t>分治</a:t>
            </a:r>
            <a:endParaRPr lang="en-US" altLang="zh-CN" dirty="0"/>
          </a:p>
          <a:p>
            <a:r>
              <a:rPr lang="zh-CN" altLang="en-US" dirty="0"/>
              <a:t>就用我们刚才讲的思路，第一维对</a:t>
            </a:r>
            <a:r>
              <a:rPr lang="en-US" altLang="zh-CN" dirty="0"/>
              <a:t>x</a:t>
            </a:r>
            <a:r>
              <a:rPr lang="zh-CN" altLang="en-US" dirty="0"/>
              <a:t>排序，第二位用归并排序对</a:t>
            </a:r>
            <a:r>
              <a:rPr lang="en-US" altLang="zh-CN" dirty="0"/>
              <a:t>y</a:t>
            </a:r>
            <a:r>
              <a:rPr lang="zh-CN" altLang="en-US" dirty="0"/>
              <a:t>排序</a:t>
            </a:r>
            <a:endParaRPr lang="en-US" altLang="zh-CN" dirty="0"/>
          </a:p>
          <a:p>
            <a:r>
              <a:rPr lang="zh-CN" altLang="en-US" dirty="0"/>
              <a:t>这样就能找出所有的</a:t>
            </a:r>
            <a:r>
              <a:rPr lang="en-US" altLang="zh-CN" dirty="0" err="1"/>
              <a:t>xj</a:t>
            </a:r>
            <a:r>
              <a:rPr lang="en-US" altLang="zh-CN" dirty="0"/>
              <a:t>&lt;=xi</a:t>
            </a:r>
            <a:r>
              <a:rPr lang="zh-CN" altLang="en-US" dirty="0"/>
              <a:t>，</a:t>
            </a:r>
            <a:r>
              <a:rPr lang="en-US" altLang="zh-CN" dirty="0" err="1"/>
              <a:t>yj</a:t>
            </a:r>
            <a:r>
              <a:rPr lang="en-US" altLang="zh-CN" dirty="0"/>
              <a:t>&lt;=</a:t>
            </a:r>
            <a:r>
              <a:rPr lang="en-US" altLang="zh-CN" dirty="0" err="1"/>
              <a:t>yi</a:t>
            </a:r>
            <a:r>
              <a:rPr lang="zh-CN" altLang="en-US" dirty="0"/>
              <a:t>的点对，和逆序对思路是一样的</a:t>
            </a:r>
            <a:endParaRPr lang="en-US" altLang="zh-CN" dirty="0"/>
          </a:p>
          <a:p>
            <a:r>
              <a:rPr lang="zh-CN" altLang="en-US" dirty="0"/>
              <a:t>第三维有权值树状数组维护就可以了，</a:t>
            </a:r>
            <a:r>
              <a:rPr lang="en-US" altLang="zh-CN" dirty="0"/>
              <a:t>t[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表示坐标</a:t>
            </a:r>
            <a:r>
              <a:rPr lang="en-US" altLang="zh-CN" dirty="0" err="1"/>
              <a:t>i</a:t>
            </a:r>
            <a:r>
              <a:rPr lang="zh-CN" altLang="en-US" dirty="0"/>
              <a:t>出现了多少次，然后树状数组能够查询</a:t>
            </a:r>
            <a:r>
              <a:rPr lang="en-US" altLang="zh-CN" dirty="0"/>
              <a:t>j&lt;=i</a:t>
            </a:r>
            <a:r>
              <a:rPr lang="zh-CN" altLang="en-US" dirty="0"/>
              <a:t>的</a:t>
            </a:r>
            <a:r>
              <a:rPr lang="en-US" altLang="zh-CN" dirty="0"/>
              <a:t>t[j]</a:t>
            </a:r>
            <a:r>
              <a:rPr lang="zh-CN" altLang="en-US" dirty="0"/>
              <a:t>的和，也就是说找到了</a:t>
            </a:r>
            <a:r>
              <a:rPr lang="en-US" altLang="zh-CN" dirty="0" err="1"/>
              <a:t>zj</a:t>
            </a:r>
            <a:r>
              <a:rPr lang="en-US" altLang="zh-CN" dirty="0"/>
              <a:t>&lt;=</a:t>
            </a:r>
            <a:r>
              <a:rPr lang="en-US" altLang="zh-CN" dirty="0" err="1"/>
              <a:t>zi</a:t>
            </a:r>
            <a:r>
              <a:rPr lang="zh-CN" altLang="en-US" dirty="0"/>
              <a:t>的数量</a:t>
            </a:r>
            <a:endParaRPr lang="en-US" altLang="zh-CN" dirty="0"/>
          </a:p>
          <a:p>
            <a:r>
              <a:rPr lang="zh-CN" altLang="en-US" dirty="0"/>
              <a:t>麻烦得是相等的情况比较难处理，需要好好想想</a:t>
            </a:r>
            <a:endParaRPr lang="en-US" altLang="zh-CN" dirty="0"/>
          </a:p>
          <a:p>
            <a:r>
              <a:rPr lang="zh-CN" altLang="en-US" dirty="0"/>
              <a:t>这道题是省选入门题，同学们不用深究细节，大致理解思想就可以了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B91255-A9AA-4C8A-BD99-CE4F7D15C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2021/7/20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8CD965-C1A3-4E39-8E79-A10335AB2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027" y="2014194"/>
            <a:ext cx="8001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3407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FA2776-2A3C-4DBE-AAC5-09424B5C4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</a:t>
            </a:r>
            <a:r>
              <a:rPr lang="en-US" altLang="zh-CN" dirty="0"/>
              <a:t>2345 - </a:t>
            </a:r>
            <a:r>
              <a:rPr lang="en-US" altLang="zh-CN" dirty="0" err="1"/>
              <a:t>MooFest</a:t>
            </a:r>
            <a:r>
              <a:rPr lang="en-US" altLang="zh-CN" dirty="0"/>
              <a:t> 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5A33B-B52B-47D3-9B4F-69928208E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数轴上有</a:t>
            </a:r>
            <a:r>
              <a:rPr lang="en-US" altLang="zh-CN" dirty="0"/>
              <a:t>n</a:t>
            </a:r>
            <a:r>
              <a:rPr lang="zh-CN" altLang="en-US" dirty="0"/>
              <a:t>头牛，每头牛的坐标为</a:t>
            </a:r>
            <a:r>
              <a:rPr lang="en-US" altLang="zh-CN" dirty="0"/>
              <a:t>xi</a:t>
            </a:r>
            <a:r>
              <a:rPr lang="zh-CN" altLang="en-US" dirty="0"/>
              <a:t>，听力为</a:t>
            </a:r>
            <a:r>
              <a:rPr lang="en-US" altLang="zh-CN" dirty="0"/>
              <a:t>vi</a:t>
            </a:r>
            <a:r>
              <a:rPr lang="zh-CN" altLang="en-US" dirty="0"/>
              <a:t>，如果第</a:t>
            </a:r>
            <a:r>
              <a:rPr lang="en-US" altLang="zh-CN" dirty="0" err="1"/>
              <a:t>i</a:t>
            </a:r>
            <a:r>
              <a:rPr lang="zh-CN" altLang="en-US" dirty="0"/>
              <a:t>头和第</a:t>
            </a:r>
            <a:r>
              <a:rPr lang="en-US" altLang="zh-CN" dirty="0"/>
              <a:t>j</a:t>
            </a:r>
            <a:r>
              <a:rPr lang="zh-CN" altLang="en-US" dirty="0"/>
              <a:t>头奶牛说话，会发出</a:t>
            </a:r>
            <a:r>
              <a:rPr lang="en-US" altLang="zh-CN" dirty="0"/>
              <a:t>max{</a:t>
            </a:r>
            <a:r>
              <a:rPr lang="en-US" altLang="zh-CN" dirty="0" err="1"/>
              <a:t>vi,vj</a:t>
            </a:r>
            <a:r>
              <a:rPr lang="en-US" altLang="zh-CN" dirty="0"/>
              <a:t>}*|xi-</a:t>
            </a:r>
            <a:r>
              <a:rPr lang="en-US" altLang="zh-CN" dirty="0" err="1"/>
              <a:t>xj</a:t>
            </a:r>
            <a:r>
              <a:rPr lang="en-US" altLang="zh-CN" dirty="0"/>
              <a:t>|</a:t>
            </a:r>
            <a:r>
              <a:rPr lang="zh-CN" altLang="en-US" dirty="0"/>
              <a:t>的音量</a:t>
            </a:r>
            <a:endParaRPr lang="en-US" altLang="zh-CN" dirty="0"/>
          </a:p>
          <a:p>
            <a:r>
              <a:rPr lang="zh-CN" altLang="en-US" dirty="0"/>
              <a:t>假设没两头奶牛都在互相说话，问总的音量大小</a:t>
            </a:r>
            <a:endParaRPr lang="en-US" altLang="zh-CN" dirty="0"/>
          </a:p>
          <a:p>
            <a:r>
              <a:rPr lang="en-US" altLang="zh-CN" dirty="0" err="1"/>
              <a:t>n,xi,vi</a:t>
            </a:r>
            <a:r>
              <a:rPr lang="en-US" altLang="zh-CN" dirty="0"/>
              <a:t>&lt;=2e4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DC56FF-B2F5-4496-96A3-33A9CC64D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626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73B6C9-CE2E-4B60-A075-741774453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MooFest</a:t>
            </a:r>
            <a:r>
              <a:rPr lang="en-US" altLang="zh-CN" dirty="0"/>
              <a:t> 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F70557-1462-48AC-BDE1-A05654AAA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原题数据量是</a:t>
            </a:r>
            <a:r>
              <a:rPr lang="en-US" altLang="zh-CN" dirty="0"/>
              <a:t>2e4</a:t>
            </a:r>
            <a:r>
              <a:rPr lang="zh-CN" altLang="en-US" dirty="0"/>
              <a:t>，但是开到</a:t>
            </a:r>
            <a:r>
              <a:rPr lang="en-US" altLang="zh-CN" dirty="0"/>
              <a:t>2e5</a:t>
            </a:r>
            <a:r>
              <a:rPr lang="zh-CN" altLang="en-US" dirty="0"/>
              <a:t>也是可以做的</a:t>
            </a:r>
            <a:endParaRPr lang="en-US" altLang="zh-CN" dirty="0"/>
          </a:p>
          <a:p>
            <a:r>
              <a:rPr lang="zh-CN" altLang="en-US" dirty="0"/>
              <a:t>先来看题目要求的公式，</a:t>
            </a:r>
            <a:r>
              <a:rPr lang="en-US" altLang="zh-CN" dirty="0"/>
              <a:t>max{</a:t>
            </a:r>
            <a:r>
              <a:rPr lang="en-US" altLang="zh-CN" dirty="0" err="1"/>
              <a:t>vi,vj</a:t>
            </a:r>
            <a:r>
              <a:rPr lang="en-US" altLang="zh-CN" dirty="0"/>
              <a:t>}*|xi-</a:t>
            </a:r>
            <a:r>
              <a:rPr lang="en-US" altLang="zh-CN" dirty="0" err="1"/>
              <a:t>xj</a:t>
            </a:r>
            <a:r>
              <a:rPr lang="en-US" altLang="zh-CN" dirty="0"/>
              <a:t>|</a:t>
            </a:r>
          </a:p>
          <a:p>
            <a:r>
              <a:rPr lang="zh-CN" altLang="en-US" dirty="0"/>
              <a:t>柿子的两部分都挺烦人的，不管是</a:t>
            </a:r>
            <a:r>
              <a:rPr lang="en-US" altLang="zh-CN" dirty="0"/>
              <a:t>max</a:t>
            </a:r>
            <a:r>
              <a:rPr lang="zh-CN" altLang="en-US" dirty="0"/>
              <a:t>还是绝对值都很难大规模快速算，要想办法拆掉</a:t>
            </a:r>
            <a:endParaRPr lang="en-US" altLang="zh-CN" dirty="0"/>
          </a:p>
          <a:p>
            <a:r>
              <a:rPr lang="zh-CN" altLang="en-US" dirty="0"/>
              <a:t>回想递归分治过程中，左边区间的某一个维度一定大于右边区间</a:t>
            </a:r>
            <a:endParaRPr lang="en-US" altLang="zh-CN" dirty="0"/>
          </a:p>
          <a:p>
            <a:r>
              <a:rPr lang="zh-CN" altLang="en-US" dirty="0"/>
              <a:t>是不是就能很好地解决</a:t>
            </a:r>
            <a:r>
              <a:rPr lang="en-US" altLang="zh-CN" dirty="0"/>
              <a:t>max{</a:t>
            </a:r>
            <a:r>
              <a:rPr lang="en-US" altLang="zh-CN" dirty="0" err="1"/>
              <a:t>vi,vj</a:t>
            </a:r>
            <a:r>
              <a:rPr lang="en-US" altLang="zh-CN" dirty="0"/>
              <a:t>}*|xi-</a:t>
            </a:r>
            <a:r>
              <a:rPr lang="en-US" altLang="zh-CN" dirty="0" err="1"/>
              <a:t>xj</a:t>
            </a:r>
            <a:r>
              <a:rPr lang="en-US" altLang="zh-CN" dirty="0"/>
              <a:t>|</a:t>
            </a:r>
            <a:r>
              <a:rPr lang="zh-CN" altLang="en-US" dirty="0"/>
              <a:t>中的一个？</a:t>
            </a:r>
            <a:endParaRPr lang="en-US" altLang="zh-CN" dirty="0"/>
          </a:p>
          <a:p>
            <a:r>
              <a:rPr lang="zh-CN" altLang="en-US" dirty="0"/>
              <a:t>我们一开始先按照</a:t>
            </a:r>
            <a:r>
              <a:rPr lang="en-US" altLang="zh-CN" dirty="0"/>
              <a:t>vi</a:t>
            </a:r>
            <a:r>
              <a:rPr lang="zh-CN" altLang="en-US" dirty="0"/>
              <a:t>排序，这样左边区间的</a:t>
            </a:r>
            <a:r>
              <a:rPr lang="en-US" altLang="zh-CN" dirty="0"/>
              <a:t>vi</a:t>
            </a:r>
            <a:r>
              <a:rPr lang="zh-CN" altLang="en-US" dirty="0"/>
              <a:t>一定小于右边区间的</a:t>
            </a:r>
            <a:r>
              <a:rPr lang="en-US" altLang="zh-CN" dirty="0"/>
              <a:t>vi</a:t>
            </a:r>
            <a:r>
              <a:rPr lang="zh-CN" altLang="en-US" dirty="0"/>
              <a:t>，那么跨区间之间的点对，一定都是右边的点提供</a:t>
            </a:r>
            <a:r>
              <a:rPr lang="en-US" altLang="zh-CN" dirty="0"/>
              <a:t>vi</a:t>
            </a:r>
          </a:p>
          <a:p>
            <a:r>
              <a:rPr lang="zh-CN" altLang="en-US" dirty="0"/>
              <a:t>这样就把</a:t>
            </a:r>
            <a:r>
              <a:rPr lang="en-US" altLang="zh-CN" dirty="0"/>
              <a:t>max</a:t>
            </a:r>
            <a:r>
              <a:rPr lang="zh-CN" altLang="en-US" dirty="0"/>
              <a:t>消掉了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429C33-6D2C-4729-BA37-D21878753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459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EC84B-CF25-48F4-9F68-49DCDFFAE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MooFest</a:t>
            </a:r>
            <a:r>
              <a:rPr lang="en-US" altLang="zh-CN" dirty="0"/>
              <a:t> 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6DEF73-7847-48FB-BC9B-1B9BAF1F0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接下来还要考虑绝对值如何去掉</a:t>
            </a:r>
            <a:endParaRPr lang="en-US" altLang="zh-CN" dirty="0"/>
          </a:p>
          <a:p>
            <a:r>
              <a:rPr lang="zh-CN" altLang="en-US" dirty="0"/>
              <a:t>既然已经对</a:t>
            </a:r>
            <a:r>
              <a:rPr lang="en-US" altLang="zh-CN" dirty="0"/>
              <a:t>v</a:t>
            </a:r>
            <a:r>
              <a:rPr lang="zh-CN" altLang="en-US" dirty="0"/>
              <a:t>排序了，那么归并排序的过程中就要对</a:t>
            </a:r>
            <a:r>
              <a:rPr lang="en-US" altLang="zh-CN" dirty="0"/>
              <a:t>x</a:t>
            </a:r>
            <a:r>
              <a:rPr lang="zh-CN" altLang="en-US" dirty="0"/>
              <a:t>排序</a:t>
            </a:r>
            <a:endParaRPr lang="en-US" altLang="zh-CN" dirty="0"/>
          </a:p>
          <a:p>
            <a:r>
              <a:rPr lang="zh-CN" altLang="en-US" dirty="0"/>
              <a:t>之前已经说过很多次了，每当右边的一个点被拿出，那么左边没有被拿出的，</a:t>
            </a:r>
            <a:r>
              <a:rPr lang="en-US" altLang="zh-CN" dirty="0"/>
              <a:t>x</a:t>
            </a:r>
            <a:r>
              <a:rPr lang="zh-CN" altLang="en-US" dirty="0"/>
              <a:t>一定大于右边的，而已经被拿出的一定小于左边的</a:t>
            </a:r>
            <a:endParaRPr lang="en-US" altLang="zh-CN" dirty="0"/>
          </a:p>
          <a:p>
            <a:r>
              <a:rPr lang="zh-CN" altLang="en-US" dirty="0"/>
              <a:t>分开计算这两种共情况，就把绝对值消掉了</a:t>
            </a:r>
            <a:endParaRPr lang="en-US" altLang="zh-CN" dirty="0"/>
          </a:p>
          <a:p>
            <a:r>
              <a:rPr lang="zh-CN" altLang="en-US" dirty="0"/>
              <a:t>只需要单独统计一下被拿出和没有被拿出的个数，以及被拿出和没有被拿出的坐标和，就容易计算答案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FA1838-BCF7-46EC-B2C3-76ABA70D6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597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C7531-E9CB-4A6B-934B-7FAF924BC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B32D2A-DA10-4AB7-B65E-B9C7820BA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1DC8C5-11C1-417C-B4F3-F0940328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2021/7/20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4C85EB5-CC77-4513-A3E1-0441A2F94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014194"/>
            <a:ext cx="8869013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4216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22CD5-643A-437D-9C5D-A428E9A9B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38383A-D266-47DC-924C-6AB915FF4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1ECA6B-AEE9-4A55-9F90-6E296DC3F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2021/7/20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4CC71FD-527D-4312-B169-13433585B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213" y="426129"/>
            <a:ext cx="7189736" cy="597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3556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8E74303-C016-4ADE-80B6-8AC8695D6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杂题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CE25F26-091B-4DE1-8DC1-7C72A318DE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C63E3F-2129-4B32-A410-6C49EA4FD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728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EFA0F69-9EF9-4C79-ACA0-7AA4342FE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</a:t>
            </a:r>
            <a:r>
              <a:rPr lang="en-US" altLang="zh-CN" dirty="0"/>
              <a:t>1228 – </a:t>
            </a:r>
            <a:r>
              <a:rPr lang="zh-CN" altLang="en-US" dirty="0"/>
              <a:t>地毯填补问题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3C63BE-6804-4515-9DA1-241EF325E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83D98C-847C-4B76-9253-4FF7D4288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C77E-1F96-468D-8A96-547A00E1EDB4}" type="datetime1">
              <a:rPr lang="en-US" altLang="zh-CN" smtClean="0"/>
              <a:t>7/20/2021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D567A76-1FCC-4C73-9E61-D58A5482F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788851"/>
            <a:ext cx="6117371" cy="461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138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86DD2-7195-42A8-B2C7-F349DB61C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204A71-3523-4ADF-924F-29B941EA4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分治本质上不是一个算法，而是一个思想</a:t>
            </a:r>
            <a:endParaRPr lang="en-US" altLang="zh-CN" dirty="0"/>
          </a:p>
          <a:p>
            <a:r>
              <a:rPr lang="zh-CN" altLang="en-US" dirty="0"/>
              <a:t>分治思想在整个算法体系里应用的都非常广泛</a:t>
            </a:r>
            <a:endParaRPr lang="en-US" altLang="zh-CN" dirty="0"/>
          </a:p>
          <a:p>
            <a:r>
              <a:rPr lang="zh-CN" altLang="en-US" dirty="0"/>
              <a:t>例如快速幂，倍增求</a:t>
            </a:r>
            <a:r>
              <a:rPr lang="en-US" altLang="zh-CN" dirty="0" err="1"/>
              <a:t>lca</a:t>
            </a:r>
            <a:r>
              <a:rPr lang="zh-CN" altLang="en-US" dirty="0"/>
              <a:t>，归并排序，线段树，</a:t>
            </a:r>
            <a:r>
              <a:rPr lang="en-US" altLang="zh-CN" dirty="0" err="1"/>
              <a:t>cdq</a:t>
            </a:r>
            <a:r>
              <a:rPr lang="zh-CN" altLang="en-US" dirty="0"/>
              <a:t>分治，甚至后缀数组</a:t>
            </a:r>
            <a:r>
              <a:rPr lang="en-US" altLang="zh-CN" dirty="0"/>
              <a:t>FFT</a:t>
            </a:r>
            <a:r>
              <a:rPr lang="zh-CN" altLang="en-US" dirty="0"/>
              <a:t>都利用了分治思想</a:t>
            </a:r>
            <a:endParaRPr lang="en-US" altLang="zh-CN" dirty="0"/>
          </a:p>
          <a:p>
            <a:r>
              <a:rPr lang="zh-CN" altLang="en-US" dirty="0"/>
              <a:t>因此好好看好好学</a:t>
            </a:r>
            <a:endParaRPr lang="en-US" altLang="zh-CN" dirty="0"/>
          </a:p>
          <a:p>
            <a:r>
              <a:rPr lang="zh-CN" altLang="en-US" dirty="0"/>
              <a:t>分治虽然不常出题，但是也是非常有用的</a:t>
            </a:r>
            <a:endParaRPr lang="en-US" altLang="zh-CN" dirty="0"/>
          </a:p>
          <a:p>
            <a:r>
              <a:rPr lang="zh-CN" altLang="en-US" dirty="0"/>
              <a:t>接下来会讲几个涉及到分治思维的算法</a:t>
            </a:r>
            <a:endParaRPr lang="en-US" altLang="zh-CN" dirty="0"/>
          </a:p>
          <a:p>
            <a:r>
              <a:rPr lang="zh-CN" altLang="en-US" dirty="0"/>
              <a:t>来帮助大家理解分治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291BB3-F7A1-44BB-9720-173214EF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2021/7/20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AA03159-992E-40AD-82FC-AB3B47C25F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800" y="3313219"/>
            <a:ext cx="9652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1660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73584-61CC-4573-B1DD-3FE3B13E0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地毯填补问题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D17E3-31A1-485C-BE5A-B193DC033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分治我们一般是自顶向下，考虑如何把大问题拆分为小问题</a:t>
            </a:r>
            <a:endParaRPr lang="en-US" altLang="zh-CN" dirty="0"/>
          </a:p>
          <a:p>
            <a:r>
              <a:rPr lang="zh-CN" altLang="en-US" dirty="0"/>
              <a:t>这题还真就不一样，得从小问题入手，考虑如何扩展为大问题</a:t>
            </a:r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/>
              <a:t>k=1</a:t>
            </a:r>
            <a:r>
              <a:rPr lang="zh-CN" altLang="en-US" dirty="0"/>
              <a:t>的时候，这是一个</a:t>
            </a:r>
            <a:r>
              <a:rPr lang="en-US" altLang="zh-CN" dirty="0"/>
              <a:t>2*2</a:t>
            </a:r>
            <a:r>
              <a:rPr lang="zh-CN" altLang="en-US" dirty="0"/>
              <a:t>的方形</a:t>
            </a:r>
            <a:endParaRPr lang="en-US" altLang="zh-CN" dirty="0"/>
          </a:p>
          <a:p>
            <a:r>
              <a:rPr lang="zh-CN" altLang="en-US" dirty="0"/>
              <a:t>显然，不管公主坐在哪里，都会坐到方形的一个角上</a:t>
            </a:r>
            <a:endParaRPr lang="en-US" altLang="zh-CN" dirty="0"/>
          </a:p>
          <a:p>
            <a:r>
              <a:rPr lang="zh-CN" altLang="en-US" dirty="0"/>
              <a:t>那么剩下的</a:t>
            </a:r>
            <a:r>
              <a:rPr lang="en-US" altLang="zh-CN" dirty="0"/>
              <a:t>3</a:t>
            </a:r>
            <a:r>
              <a:rPr lang="zh-CN" altLang="en-US" dirty="0"/>
              <a:t>个块刚好可以由其中的某块填上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4DA4B8-F5E7-4F19-958A-1C29D7FA3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2021/7/20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327BF1D-6D26-41DB-A494-AFBCDED5C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088" y="4027932"/>
            <a:ext cx="2076740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5184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1F06B5-6CAB-44F8-848B-4D9515D6A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地毯填补问题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86EFE5-FA00-4B8E-ABE3-00790AF7D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接着我们考虑</a:t>
            </a:r>
            <a:r>
              <a:rPr lang="en-US" altLang="zh-CN" dirty="0"/>
              <a:t>k=2</a:t>
            </a:r>
            <a:r>
              <a:rPr lang="zh-CN" altLang="en-US" dirty="0"/>
              <a:t>，可以发现不管公主坐到哪里，她一定坐在一个</a:t>
            </a:r>
            <a:r>
              <a:rPr lang="en-US" altLang="zh-CN" dirty="0"/>
              <a:t>2*2</a:t>
            </a:r>
            <a:r>
              <a:rPr lang="zh-CN" altLang="en-US" dirty="0"/>
              <a:t>的角落里</a:t>
            </a:r>
            <a:endParaRPr lang="en-US" altLang="zh-CN" dirty="0"/>
          </a:p>
          <a:p>
            <a:r>
              <a:rPr lang="zh-CN" altLang="en-US" dirty="0"/>
              <a:t>这个角落可以按照</a:t>
            </a:r>
            <a:r>
              <a:rPr lang="en-US" altLang="zh-CN" dirty="0"/>
              <a:t>k=1</a:t>
            </a:r>
            <a:r>
              <a:rPr lang="zh-CN" altLang="en-US" dirty="0"/>
              <a:t>的情况填满</a:t>
            </a:r>
            <a:endParaRPr lang="en-US" altLang="zh-CN" dirty="0"/>
          </a:p>
          <a:p>
            <a:r>
              <a:rPr lang="zh-CN" altLang="en-US" dirty="0"/>
              <a:t>而如果我们把中间周围一圈</a:t>
            </a:r>
            <a:r>
              <a:rPr lang="en-US" altLang="zh-CN" dirty="0"/>
              <a:t>3</a:t>
            </a:r>
            <a:r>
              <a:rPr lang="zh-CN" altLang="en-US" dirty="0"/>
              <a:t>个再填上，那么剩下的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2*2</a:t>
            </a:r>
            <a:r>
              <a:rPr lang="zh-CN" altLang="en-US" dirty="0"/>
              <a:t>的角落也恰好是每个角落有</a:t>
            </a:r>
            <a:r>
              <a:rPr lang="en-US" altLang="zh-CN" dirty="0"/>
              <a:t>1</a:t>
            </a:r>
            <a:r>
              <a:rPr lang="zh-CN" altLang="en-US" dirty="0"/>
              <a:t>块</a:t>
            </a:r>
            <a:endParaRPr lang="en-US" altLang="zh-CN" dirty="0"/>
          </a:p>
          <a:p>
            <a:r>
              <a:rPr lang="zh-CN" altLang="en-US" dirty="0"/>
              <a:t>那么剩下的这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2*2</a:t>
            </a:r>
            <a:r>
              <a:rPr lang="zh-CN" altLang="en-US" dirty="0"/>
              <a:t>又可以按照</a:t>
            </a:r>
            <a:r>
              <a:rPr lang="en-US" altLang="zh-CN" dirty="0"/>
              <a:t>k=1</a:t>
            </a:r>
            <a:r>
              <a:rPr lang="zh-CN" altLang="en-US" dirty="0"/>
              <a:t>的情况填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06467B-2476-4149-AC03-2E1765D87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2021/7/20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FBB9104-E173-42B0-AC58-65CE7B422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240871"/>
            <a:ext cx="2381409" cy="197453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79D6CF0-77AC-45D6-80CD-514794BD3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233" y="4240871"/>
            <a:ext cx="2415334" cy="197453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A20CE30-E2F8-4E1C-9C61-5661D7A4C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5591" y="4240501"/>
            <a:ext cx="2235073" cy="197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596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AB05E-D8BE-4710-80F6-B7591F537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地毯填补问题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C8DACC-A5FC-4D5F-A157-DC4FB31F8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而当</a:t>
            </a:r>
            <a:r>
              <a:rPr lang="en-US" altLang="zh-CN" dirty="0"/>
              <a:t>k=3</a:t>
            </a:r>
            <a:r>
              <a:rPr lang="zh-CN" altLang="en-US" dirty="0"/>
              <a:t>的时候</a:t>
            </a:r>
            <a:endParaRPr lang="en-US" altLang="zh-CN" dirty="0"/>
          </a:p>
          <a:p>
            <a:r>
              <a:rPr lang="zh-CN" altLang="en-US" dirty="0"/>
              <a:t>先把一个</a:t>
            </a:r>
            <a:r>
              <a:rPr lang="en-US" altLang="zh-CN" dirty="0"/>
              <a:t>4*4</a:t>
            </a:r>
            <a:r>
              <a:rPr lang="zh-CN" altLang="en-US" dirty="0"/>
              <a:t>填满，接着把中间</a:t>
            </a:r>
            <a:r>
              <a:rPr lang="en-US" altLang="zh-CN" dirty="0"/>
              <a:t>2*2</a:t>
            </a:r>
            <a:r>
              <a:rPr lang="zh-CN" altLang="en-US" dirty="0"/>
              <a:t>剩下的</a:t>
            </a:r>
            <a:r>
              <a:rPr lang="en-US" altLang="zh-CN" dirty="0"/>
              <a:t>3</a:t>
            </a:r>
            <a:r>
              <a:rPr lang="zh-CN" altLang="en-US" dirty="0"/>
              <a:t>个填满，发现剩下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4*4</a:t>
            </a:r>
            <a:r>
              <a:rPr lang="zh-CN" altLang="en-US" dirty="0"/>
              <a:t>就又各又一个方块了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0D203A-33DA-494C-A513-A5F12606A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2021/7/20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EF4A504-E93B-4BD7-9405-EFF849033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20" y="3239916"/>
            <a:ext cx="3741012" cy="316088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BA29C44-5D0B-41F3-A8DC-73BEB0483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4668" y="3239916"/>
            <a:ext cx="3685894" cy="316088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BF21DAA-B87D-4E20-9172-39CDDC903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766" y="3239916"/>
            <a:ext cx="3912468" cy="316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6411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C706D-B9EF-4C72-827D-5A4BDB76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地毯填补问题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2279A5-0A74-4343-8FEE-971A26623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发现这个规律之后，我们就可以从大到小递归了</a:t>
            </a:r>
            <a:endParaRPr lang="en-US" altLang="zh-CN" dirty="0"/>
          </a:p>
          <a:p>
            <a:r>
              <a:rPr lang="zh-CN" altLang="en-US" dirty="0"/>
              <a:t>先把整个大矩形划分为</a:t>
            </a:r>
            <a:r>
              <a:rPr lang="en-US" altLang="zh-CN" dirty="0"/>
              <a:t>4</a:t>
            </a:r>
            <a:r>
              <a:rPr lang="zh-CN" altLang="en-US" dirty="0"/>
              <a:t>块，找到公主在哪块，然后递归地去填这一块</a:t>
            </a:r>
            <a:endParaRPr lang="en-US" altLang="zh-CN" dirty="0"/>
          </a:p>
          <a:p>
            <a:r>
              <a:rPr lang="zh-CN" altLang="en-US" dirty="0"/>
              <a:t>填完之后，把中间</a:t>
            </a:r>
            <a:r>
              <a:rPr lang="en-US" altLang="zh-CN" dirty="0"/>
              <a:t>2*2</a:t>
            </a:r>
            <a:r>
              <a:rPr lang="zh-CN" altLang="en-US" dirty="0"/>
              <a:t>剩下的</a:t>
            </a:r>
            <a:r>
              <a:rPr lang="en-US" altLang="zh-CN" dirty="0"/>
              <a:t>3</a:t>
            </a:r>
            <a:r>
              <a:rPr lang="zh-CN" altLang="en-US" dirty="0"/>
              <a:t>个块用一个图形填满，然后递归剩下的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endParaRPr lang="en-US" altLang="zh-CN" dirty="0"/>
          </a:p>
          <a:p>
            <a:r>
              <a:rPr lang="zh-CN" altLang="en-US" dirty="0"/>
              <a:t>由于剩下的</a:t>
            </a:r>
            <a:r>
              <a:rPr lang="en-US" altLang="zh-CN" dirty="0"/>
              <a:t>3</a:t>
            </a:r>
            <a:r>
              <a:rPr lang="zh-CN" altLang="en-US" dirty="0"/>
              <a:t>个块每块恰好有一个，因此也可以完全套用之前的做法去解决</a:t>
            </a:r>
            <a:endParaRPr lang="en-US" altLang="zh-CN" dirty="0"/>
          </a:p>
          <a:p>
            <a:r>
              <a:rPr lang="zh-CN" altLang="en-US" dirty="0"/>
              <a:t>更进一步地，你可以发现当</a:t>
            </a:r>
            <a:r>
              <a:rPr lang="en-US" altLang="zh-CN" dirty="0"/>
              <a:t>k=1</a:t>
            </a:r>
            <a:r>
              <a:rPr lang="zh-CN" altLang="en-US" dirty="0"/>
              <a:t>的时候，这个分治策略也是适用的</a:t>
            </a:r>
            <a:endParaRPr lang="en-US" altLang="zh-CN" dirty="0"/>
          </a:p>
          <a:p>
            <a:r>
              <a:rPr lang="en-US" altLang="zh-CN" dirty="0"/>
              <a:t>2*2</a:t>
            </a:r>
            <a:r>
              <a:rPr lang="zh-CN" altLang="en-US" dirty="0"/>
              <a:t>的块可以划分为</a:t>
            </a:r>
            <a:r>
              <a:rPr lang="en-US" altLang="zh-CN" dirty="0"/>
              <a:t>4</a:t>
            </a:r>
            <a:r>
              <a:rPr lang="zh-CN" altLang="en-US" dirty="0"/>
              <a:t>个块，公主在的那一块已经满了，而剩下的</a:t>
            </a:r>
            <a:r>
              <a:rPr lang="en-US" altLang="zh-CN" dirty="0"/>
              <a:t>3</a:t>
            </a:r>
            <a:r>
              <a:rPr lang="zh-CN" altLang="en-US" dirty="0"/>
              <a:t>块就是其他情况中的，中间</a:t>
            </a:r>
            <a:r>
              <a:rPr lang="en-US" altLang="zh-CN" dirty="0"/>
              <a:t>2*2</a:t>
            </a:r>
            <a:r>
              <a:rPr lang="zh-CN" altLang="en-US" dirty="0"/>
              <a:t>剩下的</a:t>
            </a:r>
            <a:r>
              <a:rPr lang="en-US" altLang="zh-CN" dirty="0"/>
              <a:t>3</a:t>
            </a:r>
            <a:r>
              <a:rPr lang="zh-CN" altLang="en-US" dirty="0"/>
              <a:t>个块</a:t>
            </a:r>
            <a:endParaRPr lang="en-US" altLang="zh-CN" dirty="0"/>
          </a:p>
          <a:p>
            <a:r>
              <a:rPr lang="zh-CN" altLang="en-US" dirty="0"/>
              <a:t>是不是非常的有趣呀</a:t>
            </a:r>
            <a:r>
              <a:rPr lang="en-US" altLang="zh-CN"/>
              <a:t>~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6858EF-CB2E-4940-86BA-D72495B2B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950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66D64C-4104-4B87-9E02-1D57F5E77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</a:t>
            </a:r>
            <a:r>
              <a:rPr lang="en-US" altLang="zh-CN" dirty="0"/>
              <a:t>1429 – </a:t>
            </a:r>
            <a:r>
              <a:rPr lang="zh-CN" altLang="en-US" dirty="0"/>
              <a:t>平面最近点对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32B5E7-4336-4807-974F-83D70463F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平面上有</a:t>
            </a:r>
            <a:r>
              <a:rPr lang="en-US" altLang="zh-CN" dirty="0"/>
              <a:t>n</a:t>
            </a:r>
            <a:r>
              <a:rPr lang="zh-CN" altLang="en-US" dirty="0"/>
              <a:t>个点，坐标都是实数，找出一对点使得直线距离最短</a:t>
            </a:r>
            <a:endParaRPr lang="en-US" altLang="zh-CN" dirty="0"/>
          </a:p>
          <a:p>
            <a:r>
              <a:rPr lang="en-US" altLang="zh-CN" dirty="0"/>
              <a:t>n&lt;=2e5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1DED13-0612-49A9-A4B9-241CF32C2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432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2CFF25-88D0-4A2C-A91F-58A28AC6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平面最近点对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295170-3539-4444-AAFD-848198C21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这题其实有一个神奇的做法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6B028B-074F-4A90-8DE1-743C36680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2021/7/20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5726B04-DACB-4757-9180-891FDCBFE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574524"/>
            <a:ext cx="6856759" cy="364088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393485D-8AD4-4BB4-8F23-6E624F5F98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664" y="2046230"/>
            <a:ext cx="3429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8348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5369F8-3D59-4CA3-884C-92A514EE6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平面最近点对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74BDD7-0A12-4967-8637-4A992CAC0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不过我们还是可以用分治来做</a:t>
            </a:r>
            <a:endParaRPr lang="en-US" altLang="zh-CN" dirty="0"/>
          </a:p>
          <a:p>
            <a:r>
              <a:rPr lang="zh-CN" altLang="en-US" dirty="0"/>
              <a:t>首先对其中一个坐标排个序，然后就可以按照序列分治的方式</a:t>
            </a:r>
            <a:endParaRPr lang="en-US" altLang="zh-CN" dirty="0"/>
          </a:p>
          <a:p>
            <a:r>
              <a:rPr lang="en-US" altLang="zh-CN" dirty="0"/>
              <a:t>f(</a:t>
            </a:r>
            <a:r>
              <a:rPr lang="en-US" altLang="zh-CN" dirty="0" err="1"/>
              <a:t>l,mid</a:t>
            </a:r>
            <a:r>
              <a:rPr lang="en-US" altLang="zh-CN" dirty="0"/>
              <a:t>)</a:t>
            </a:r>
            <a:r>
              <a:rPr lang="zh-CN" altLang="en-US" dirty="0"/>
              <a:t>和</a:t>
            </a:r>
            <a:r>
              <a:rPr lang="en-US" altLang="zh-CN" dirty="0"/>
              <a:t>f(mid+1,r)</a:t>
            </a:r>
            <a:r>
              <a:rPr lang="zh-CN" altLang="en-US" dirty="0"/>
              <a:t>负责解决两边区间内部的贡献，接下来只需要考虑跨过中线的贡献</a:t>
            </a:r>
            <a:endParaRPr lang="en-US" altLang="zh-CN" dirty="0"/>
          </a:p>
          <a:p>
            <a:r>
              <a:rPr lang="zh-CN" altLang="en-US" dirty="0"/>
              <a:t>不难想象，最近点对一定不会离这个中线很远，而且距离中线的距离一定小于两边内部的最短距离</a:t>
            </a:r>
            <a:endParaRPr lang="en-US" altLang="zh-CN" dirty="0"/>
          </a:p>
          <a:p>
            <a:r>
              <a:rPr lang="zh-CN" altLang="en-US" dirty="0"/>
              <a:t>然后两两枚举左右两边的点对计算距离</a:t>
            </a:r>
            <a:endParaRPr lang="en-US" altLang="zh-CN" dirty="0"/>
          </a:p>
          <a:p>
            <a:r>
              <a:rPr lang="zh-CN" altLang="en-US" dirty="0"/>
              <a:t>因此这样能显著加速</a:t>
            </a:r>
            <a:endParaRPr lang="en-US" altLang="zh-CN" dirty="0"/>
          </a:p>
          <a:p>
            <a:r>
              <a:rPr lang="zh-CN" altLang="en-US" dirty="0"/>
              <a:t>但是还是无法解决一个极端情况</a:t>
            </a:r>
            <a:endParaRPr lang="en-US" altLang="zh-CN" dirty="0"/>
          </a:p>
          <a:p>
            <a:r>
              <a:rPr lang="zh-CN" altLang="en-US" dirty="0"/>
              <a:t>就是两边的点横坐标都非常集中，还是容易被卡成</a:t>
            </a:r>
            <a:r>
              <a:rPr lang="en-US" altLang="zh-CN" dirty="0"/>
              <a:t>n^2</a:t>
            </a:r>
          </a:p>
          <a:p>
            <a:r>
              <a:rPr lang="zh-CN" altLang="en-US" dirty="0"/>
              <a:t>那么还是要研究一些几何性质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F7111C-B5B7-4CB4-BA92-DED936F80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956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350EF-3FA0-4DD1-87D1-994B1A069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平面最近点对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4EB265-4806-409A-B100-D6270D90A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首先，对于左边的一个点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，假设左右两半区间内部的最近点对距离为</a:t>
            </a:r>
            <a:r>
              <a:rPr lang="en-US" altLang="zh-CN" dirty="0"/>
              <a:t>d</a:t>
            </a:r>
          </a:p>
          <a:p>
            <a:r>
              <a:rPr lang="zh-CN" altLang="en-US" dirty="0"/>
              <a:t>右边的点的坐标范围必须在</a:t>
            </a:r>
            <a:r>
              <a:rPr lang="en-US" altLang="zh-CN" dirty="0"/>
              <a:t>(</a:t>
            </a:r>
            <a:r>
              <a:rPr lang="en-US" altLang="zh-CN" dirty="0" err="1"/>
              <a:t>mid,y</a:t>
            </a:r>
            <a:r>
              <a:rPr lang="en-US" altLang="zh-CN" dirty="0"/>
              <a:t>-d)</a:t>
            </a:r>
            <a:r>
              <a:rPr lang="zh-CN" altLang="en-US" dirty="0"/>
              <a:t>到</a:t>
            </a:r>
            <a:r>
              <a:rPr lang="en-US" altLang="zh-CN" dirty="0"/>
              <a:t>(</a:t>
            </a:r>
            <a:r>
              <a:rPr lang="en-US" altLang="zh-CN" dirty="0" err="1"/>
              <a:t>mid+d,y+d</a:t>
            </a:r>
            <a:r>
              <a:rPr lang="en-US" altLang="zh-CN" dirty="0"/>
              <a:t>)</a:t>
            </a:r>
            <a:r>
              <a:rPr lang="zh-CN" altLang="en-US" dirty="0"/>
              <a:t>这样一个</a:t>
            </a:r>
            <a:r>
              <a:rPr lang="en-US" altLang="zh-CN" dirty="0"/>
              <a:t>d*2d</a:t>
            </a:r>
            <a:r>
              <a:rPr lang="zh-CN" altLang="en-US" dirty="0"/>
              <a:t>的长方形上</a:t>
            </a:r>
            <a:endParaRPr lang="en-US" altLang="zh-CN" dirty="0"/>
          </a:p>
          <a:p>
            <a:r>
              <a:rPr lang="zh-CN" altLang="en-US" dirty="0"/>
              <a:t>超出这个范围的点距离一定打过</a:t>
            </a:r>
            <a:r>
              <a:rPr lang="en-US" altLang="zh-CN" dirty="0"/>
              <a:t>d</a:t>
            </a:r>
            <a:r>
              <a:rPr lang="zh-CN" altLang="en-US" dirty="0"/>
              <a:t>，否则没有意义</a:t>
            </a:r>
            <a:endParaRPr lang="en-US" altLang="zh-CN" dirty="0"/>
          </a:p>
          <a:p>
            <a:r>
              <a:rPr lang="zh-CN" altLang="en-US" dirty="0"/>
              <a:t>然后易证，在这样一个</a:t>
            </a:r>
            <a:r>
              <a:rPr lang="en-US" altLang="zh-CN" dirty="0"/>
              <a:t>d*2d</a:t>
            </a:r>
            <a:r>
              <a:rPr lang="zh-CN" altLang="en-US" dirty="0"/>
              <a:t>的长方形之内，至多有</a:t>
            </a:r>
            <a:r>
              <a:rPr lang="en-US" altLang="zh-CN" dirty="0"/>
              <a:t>6</a:t>
            </a:r>
            <a:r>
              <a:rPr lang="zh-CN" altLang="en-US" dirty="0"/>
              <a:t>个点</a:t>
            </a:r>
            <a:endParaRPr lang="en-US" altLang="zh-CN" dirty="0"/>
          </a:p>
          <a:p>
            <a:r>
              <a:rPr lang="zh-CN" altLang="en-US" dirty="0"/>
              <a:t>因为如果超过</a:t>
            </a:r>
            <a:r>
              <a:rPr lang="en-US" altLang="zh-CN" dirty="0"/>
              <a:t>6</a:t>
            </a:r>
            <a:r>
              <a:rPr lang="zh-CN" altLang="en-US" dirty="0"/>
              <a:t>个点，则无论如何分配点的位置，距离都会小于</a:t>
            </a:r>
            <a:r>
              <a:rPr lang="en-US" altLang="zh-CN" dirty="0"/>
              <a:t>d</a:t>
            </a:r>
          </a:p>
          <a:p>
            <a:r>
              <a:rPr lang="zh-CN" altLang="en-US" dirty="0"/>
              <a:t>因此只需要枚举每一个左边的点，再枚举右边对应方形内的点，就可以把分治外操作复杂度压倒</a:t>
            </a:r>
            <a:r>
              <a:rPr lang="en-US" altLang="zh-CN" dirty="0"/>
              <a:t>f(n)=O(n)</a:t>
            </a:r>
          </a:p>
          <a:p>
            <a:r>
              <a:rPr lang="zh-CN" altLang="en-US" dirty="0"/>
              <a:t>这样用主定理</a:t>
            </a:r>
            <a:r>
              <a:rPr lang="zh-CN" altLang="en-US"/>
              <a:t>算出来总复杂度就是</a:t>
            </a:r>
            <a:r>
              <a:rPr lang="en-US" altLang="zh-CN"/>
              <a:t>O</a:t>
            </a:r>
            <a:r>
              <a:rPr lang="en-US" altLang="zh-CN" dirty="0"/>
              <a:t>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229F19-18CF-48DB-BD04-7FE4680FB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290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7D0D68-3777-4BC5-9FA3-E966A181A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讲完了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67A954-28DB-49D4-8C7C-C49ADABC57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AC050C-BD36-4EC0-8A1A-662CFA8FF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C77E-1F96-468D-8A96-547A00E1EDB4}" type="datetime1">
              <a:rPr lang="en-US" altLang="zh-CN" smtClean="0"/>
              <a:t>7/20/2021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5838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717C247-CEBC-4DA5-85E7-BB9C58836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快速幂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C7B09E6-D6FA-4E8B-8B7F-D401693D6F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B176E6-C304-404C-89D2-5014B1C94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29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4ADA0-E36D-4048-BD40-A957834B7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BC219D-3155-4AF4-A0D1-1CD48AF9E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快速幂可以在</a:t>
            </a:r>
            <a:r>
              <a:rPr lang="en-US" altLang="zh-CN" dirty="0"/>
              <a:t>O(</a:t>
            </a:r>
            <a:r>
              <a:rPr lang="en-US" altLang="zh-CN" dirty="0" err="1"/>
              <a:t>logb</a:t>
            </a:r>
            <a:r>
              <a:rPr lang="en-US" altLang="zh-CN" dirty="0"/>
              <a:t>)</a:t>
            </a:r>
            <a:r>
              <a:rPr lang="zh-CN" altLang="en-US" dirty="0"/>
              <a:t>的时间复杂度内计算</a:t>
            </a:r>
            <a:r>
              <a:rPr lang="en-US" altLang="zh-CN" dirty="0" err="1"/>
              <a:t>a^b</a:t>
            </a:r>
            <a:endParaRPr lang="en-US" altLang="zh-CN" dirty="0"/>
          </a:p>
          <a:p>
            <a:r>
              <a:rPr lang="zh-CN" altLang="en-US" dirty="0"/>
              <a:t>方法很简单</a:t>
            </a:r>
            <a:endParaRPr lang="en-US" altLang="zh-CN" dirty="0"/>
          </a:p>
          <a:p>
            <a:r>
              <a:rPr lang="zh-CN" altLang="en-US" dirty="0"/>
              <a:t>注意到如果</a:t>
            </a:r>
            <a:r>
              <a:rPr lang="en-US" altLang="zh-CN" dirty="0"/>
              <a:t>b</a:t>
            </a:r>
            <a:r>
              <a:rPr lang="zh-CN" altLang="en-US" dirty="0"/>
              <a:t>是偶数，那么可以先计算</a:t>
            </a:r>
            <a:r>
              <a:rPr lang="en-US" altLang="zh-CN" dirty="0"/>
              <a:t>a^{b/2}</a:t>
            </a:r>
            <a:r>
              <a:rPr lang="zh-CN" altLang="en-US" dirty="0"/>
              <a:t>再平方，这样问题的规模就减少一半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b</a:t>
            </a:r>
            <a:r>
              <a:rPr lang="zh-CN" altLang="en-US" dirty="0"/>
              <a:t>是奇数，那么可以计算</a:t>
            </a:r>
            <a:r>
              <a:rPr lang="en-US" altLang="zh-CN" dirty="0"/>
              <a:t>a^{b/2}</a:t>
            </a:r>
            <a:r>
              <a:rPr lang="zh-CN" altLang="en-US" dirty="0"/>
              <a:t>平方后再乘</a:t>
            </a:r>
            <a:r>
              <a:rPr lang="en-US" altLang="zh-CN" dirty="0"/>
              <a:t>a</a:t>
            </a:r>
            <a:r>
              <a:rPr lang="zh-CN" altLang="en-US" dirty="0"/>
              <a:t>，问题规模同样以不大的代价减少一半</a:t>
            </a:r>
            <a:endParaRPr lang="en-US" altLang="zh-CN" dirty="0"/>
          </a:p>
          <a:p>
            <a:r>
              <a:rPr lang="zh-CN" altLang="en-US" dirty="0"/>
              <a:t>这里的</a:t>
            </a:r>
            <a:r>
              <a:rPr lang="en-US" altLang="zh-CN" dirty="0" err="1"/>
              <a:t>a^b</a:t>
            </a:r>
            <a:r>
              <a:rPr lang="zh-CN" altLang="en-US" dirty="0"/>
              <a:t>就是大问题，而</a:t>
            </a:r>
            <a:r>
              <a:rPr lang="en-US" altLang="zh-CN" dirty="0"/>
              <a:t>a^{b/2}</a:t>
            </a:r>
            <a:r>
              <a:rPr lang="zh-CN" altLang="en-US" dirty="0"/>
              <a:t>就是小问题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b</a:t>
            </a:r>
            <a:r>
              <a:rPr lang="zh-CN" altLang="en-US" dirty="0"/>
              <a:t>是偶数，大问题的答案就可以由小问题直接平方得到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b</a:t>
            </a:r>
            <a:r>
              <a:rPr lang="zh-CN" altLang="en-US" dirty="0"/>
              <a:t>是奇数，大问题的答案可以由小问题平方再乘</a:t>
            </a:r>
            <a:r>
              <a:rPr lang="en-US" altLang="zh-CN" dirty="0"/>
              <a:t>a</a:t>
            </a:r>
            <a:r>
              <a:rPr lang="zh-CN" altLang="en-US" dirty="0"/>
              <a:t>得到</a:t>
            </a:r>
            <a:endParaRPr lang="en-US" altLang="zh-CN" dirty="0"/>
          </a:p>
          <a:p>
            <a:r>
              <a:rPr lang="zh-CN" altLang="en-US" dirty="0"/>
              <a:t>容易理解，问题的规模每次至少减少一半，至多</a:t>
            </a:r>
            <a:r>
              <a:rPr lang="en-US" altLang="zh-CN" dirty="0" err="1"/>
              <a:t>logb</a:t>
            </a:r>
            <a:r>
              <a:rPr lang="zh-CN" altLang="en-US" dirty="0"/>
              <a:t>次后指数就减少到</a:t>
            </a:r>
            <a:r>
              <a:rPr lang="en-US" altLang="zh-CN" dirty="0"/>
              <a:t>1</a:t>
            </a:r>
            <a:r>
              <a:rPr lang="zh-CN" altLang="en-US" dirty="0"/>
              <a:t>了，这时就不用再计算了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AB8A79-A1B1-4126-9478-EEA5A74C1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38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EB37A2-3617-4B0C-9461-7D9FB455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BF38C9-1616-482F-BF0B-660F23585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一种根据定义的实现是利用递归实现</a:t>
            </a:r>
            <a:endParaRPr lang="en-US" altLang="zh-CN" dirty="0"/>
          </a:p>
          <a:p>
            <a:r>
              <a:rPr lang="zh-CN" altLang="en-US" dirty="0"/>
              <a:t>（由于大指数必定爆</a:t>
            </a:r>
            <a:r>
              <a:rPr lang="en-US" altLang="zh-CN" dirty="0" err="1"/>
              <a:t>longlong</a:t>
            </a:r>
            <a:r>
              <a:rPr lang="zh-CN" altLang="en-US" dirty="0"/>
              <a:t>所以一般快速幂都取模）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89F5EC-4C1E-4E49-ABAE-33AE42318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2021/7/20</a:t>
            </a:fld>
            <a:endParaRPr 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659517F-3350-41F8-BFEB-662E4AE83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593" y="2913351"/>
            <a:ext cx="7744906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88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1C829-CC48-4B3A-929B-3DBDB510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CAFF45-57D9-431C-A1C4-D792AAD5F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不过递归缺点太多了</a:t>
            </a:r>
            <a:endParaRPr lang="en-US" altLang="zh-CN" dirty="0"/>
          </a:p>
          <a:p>
            <a:r>
              <a:rPr lang="zh-CN" altLang="en-US" dirty="0"/>
              <a:t>慢，爆栈，等等</a:t>
            </a:r>
            <a:endParaRPr lang="en-US" altLang="zh-CN" dirty="0"/>
          </a:p>
          <a:p>
            <a:r>
              <a:rPr lang="zh-CN" altLang="en-US" dirty="0"/>
              <a:t>所以一般我们用迭代写法</a:t>
            </a:r>
            <a:endParaRPr lang="en-US" altLang="zh-CN" dirty="0"/>
          </a:p>
          <a:p>
            <a:r>
              <a:rPr lang="zh-CN" altLang="en-US" dirty="0"/>
              <a:t>迭代写法的原理和递归还不太一样</a:t>
            </a:r>
            <a:endParaRPr lang="en-US" altLang="zh-CN" dirty="0"/>
          </a:p>
          <a:p>
            <a:r>
              <a:rPr lang="zh-CN" altLang="en-US" dirty="0"/>
              <a:t>迭代是从</a:t>
            </a:r>
            <a:r>
              <a:rPr lang="en-US" altLang="zh-CN" dirty="0"/>
              <a:t>a</a:t>
            </a:r>
            <a:r>
              <a:rPr lang="zh-CN" altLang="en-US" dirty="0"/>
              <a:t>开始，不断对</a:t>
            </a:r>
            <a:r>
              <a:rPr lang="en-US" altLang="zh-CN" dirty="0"/>
              <a:t>a</a:t>
            </a:r>
            <a:r>
              <a:rPr lang="zh-CN" altLang="en-US" dirty="0"/>
              <a:t>做平方，也就是说计算出</a:t>
            </a:r>
            <a:r>
              <a:rPr lang="en-US" altLang="zh-CN" dirty="0"/>
              <a:t>a^2,a^4,...</a:t>
            </a:r>
          </a:p>
          <a:p>
            <a:r>
              <a:rPr lang="zh-CN" altLang="en-US" dirty="0"/>
              <a:t>然后把</a:t>
            </a:r>
            <a:r>
              <a:rPr lang="en-US" altLang="zh-CN" dirty="0"/>
              <a:t>b</a:t>
            </a:r>
            <a:r>
              <a:rPr lang="zh-CN" altLang="en-US" dirty="0"/>
              <a:t>写成</a:t>
            </a:r>
            <a:r>
              <a:rPr lang="en-US" altLang="zh-CN" dirty="0"/>
              <a:t>2</a:t>
            </a:r>
            <a:r>
              <a:rPr lang="zh-CN" altLang="en-US" dirty="0"/>
              <a:t>的幂之和的形式，也就是</a:t>
            </a:r>
            <a:r>
              <a:rPr lang="en-US" altLang="zh-CN" dirty="0"/>
              <a:t>b=2^k1+2^k2+...</a:t>
            </a:r>
            <a:r>
              <a:rPr lang="zh-CN" altLang="en-US" dirty="0"/>
              <a:t>，如果</a:t>
            </a:r>
            <a:r>
              <a:rPr lang="en-US" altLang="zh-CN" dirty="0"/>
              <a:t>b</a:t>
            </a:r>
            <a:r>
              <a:rPr lang="zh-CN" altLang="en-US" dirty="0"/>
              <a:t>的第</a:t>
            </a:r>
            <a:r>
              <a:rPr lang="en-US" altLang="zh-CN" dirty="0"/>
              <a:t>k</a:t>
            </a:r>
            <a:r>
              <a:rPr lang="zh-CN" altLang="en-US" dirty="0"/>
              <a:t>个二进制位为</a:t>
            </a:r>
            <a:r>
              <a:rPr lang="en-US" altLang="zh-CN" dirty="0"/>
              <a:t>1</a:t>
            </a:r>
            <a:r>
              <a:rPr lang="zh-CN" altLang="en-US" dirty="0"/>
              <a:t>，就说明存在</a:t>
            </a:r>
            <a:r>
              <a:rPr lang="en-US" altLang="zh-CN" dirty="0"/>
              <a:t>2^k</a:t>
            </a:r>
            <a:r>
              <a:rPr lang="zh-CN" altLang="en-US" dirty="0"/>
              <a:t>这一项</a:t>
            </a:r>
            <a:endParaRPr lang="en-US" altLang="zh-CN" dirty="0"/>
          </a:p>
          <a:p>
            <a:r>
              <a:rPr lang="zh-CN" altLang="en-US" dirty="0"/>
              <a:t>这时就把</a:t>
            </a:r>
            <a:r>
              <a:rPr lang="en-US" altLang="zh-CN" dirty="0"/>
              <a:t>a^{2^k}</a:t>
            </a:r>
            <a:r>
              <a:rPr lang="zh-CN" altLang="en-US" dirty="0"/>
              <a:t>乘进答案里边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EDBF81-DA25-4225-9F64-D36A2A12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2021/7/20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E4A848F-26B5-4496-848A-732F5F6AB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177" y="457200"/>
            <a:ext cx="6179023" cy="253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8223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44_TF78438558.potx" id="{227AFF08-FC5F-4BA3-AF05-2635D9D2187B}" vid="{81FF9C36-32E8-4856-B9E7-3CC82E9CD62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{1E2ABB60-51C6-4CE2-B189-99DD0C5D5C52}tf78438558_win32</Template>
  <TotalTime>577</TotalTime>
  <Words>5391</Words>
  <Application>Microsoft Office PowerPoint</Application>
  <PresentationFormat>宽屏</PresentationFormat>
  <Paragraphs>389</Paragraphs>
  <Slides>58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3" baseType="lpstr">
      <vt:lpstr>Microsoft YaHei UI</vt:lpstr>
      <vt:lpstr>Calibri</vt:lpstr>
      <vt:lpstr>Century Gothic</vt:lpstr>
      <vt:lpstr>Garamond</vt:lpstr>
      <vt:lpstr>SavonVTI</vt:lpstr>
      <vt:lpstr>分治</vt:lpstr>
      <vt:lpstr>今个我们讲这些</vt:lpstr>
      <vt:lpstr>分治</vt:lpstr>
      <vt:lpstr>概念</vt:lpstr>
      <vt:lpstr>应用</vt:lpstr>
      <vt:lpstr>快速幂</vt:lpstr>
      <vt:lpstr>概念</vt:lpstr>
      <vt:lpstr>实现</vt:lpstr>
      <vt:lpstr>实现</vt:lpstr>
      <vt:lpstr>递归实现和迭代实现</vt:lpstr>
      <vt:lpstr>洛谷1045 – 麦森数</vt:lpstr>
      <vt:lpstr>麦森数</vt:lpstr>
      <vt:lpstr>特别用途</vt:lpstr>
      <vt:lpstr>洛谷1850 – 换教室</vt:lpstr>
      <vt:lpstr>换教室</vt:lpstr>
      <vt:lpstr>洛谷4071 – 排列计数</vt:lpstr>
      <vt:lpstr>排列计数</vt:lpstr>
      <vt:lpstr>排列计数</vt:lpstr>
      <vt:lpstr>归并排序</vt:lpstr>
      <vt:lpstr>概念</vt:lpstr>
      <vt:lpstr>概念</vt:lpstr>
      <vt:lpstr>主定理</vt:lpstr>
      <vt:lpstr>渐进符号</vt:lpstr>
      <vt:lpstr>渐进符号</vt:lpstr>
      <vt:lpstr>主定理</vt:lpstr>
      <vt:lpstr>复杂度分析</vt:lpstr>
      <vt:lpstr>复杂度分析</vt:lpstr>
      <vt:lpstr>复杂度分析</vt:lpstr>
      <vt:lpstr>洛谷1908 – 逆序对</vt:lpstr>
      <vt:lpstr>逆序对</vt:lpstr>
      <vt:lpstr>逆序对</vt:lpstr>
      <vt:lpstr>逆序对</vt:lpstr>
      <vt:lpstr>代码</vt:lpstr>
      <vt:lpstr>洛谷1966 – 火柴排队</vt:lpstr>
      <vt:lpstr>火柴排队</vt:lpstr>
      <vt:lpstr>火柴排队</vt:lpstr>
      <vt:lpstr>cdq分治</vt:lpstr>
      <vt:lpstr>概念</vt:lpstr>
      <vt:lpstr>概念</vt:lpstr>
      <vt:lpstr>cdq分治和数据结垢</vt:lpstr>
      <vt:lpstr>洛谷3810 – 三维偏序</vt:lpstr>
      <vt:lpstr>三维偏序</vt:lpstr>
      <vt:lpstr>洛谷2345 - MooFest G</vt:lpstr>
      <vt:lpstr>MooFest G</vt:lpstr>
      <vt:lpstr>MooFest G</vt:lpstr>
      <vt:lpstr>代码</vt:lpstr>
      <vt:lpstr>代码</vt:lpstr>
      <vt:lpstr>杂题</vt:lpstr>
      <vt:lpstr>洛谷1228 – 地毯填补问题</vt:lpstr>
      <vt:lpstr>地毯填补问题</vt:lpstr>
      <vt:lpstr>地毯填补问题</vt:lpstr>
      <vt:lpstr>地毯填补问题</vt:lpstr>
      <vt:lpstr>地毯填补问题</vt:lpstr>
      <vt:lpstr>洛谷1429 – 平面最近点对</vt:lpstr>
      <vt:lpstr>平面最近点对</vt:lpstr>
      <vt:lpstr>平面最近点对</vt:lpstr>
      <vt:lpstr>平面最近点对</vt:lpstr>
      <vt:lpstr>讲完了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分治</dc:title>
  <dc:creator>柴 东辰</dc:creator>
  <cp:lastModifiedBy>柴 东辰</cp:lastModifiedBy>
  <cp:revision>1290</cp:revision>
  <dcterms:created xsi:type="dcterms:W3CDTF">2021-07-18T12:54:29Z</dcterms:created>
  <dcterms:modified xsi:type="dcterms:W3CDTF">2021-07-20T05:42:26Z</dcterms:modified>
</cp:coreProperties>
</file>