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9" r:id="rId4"/>
    <p:sldId id="257" r:id="rId5"/>
    <p:sldId id="261" r:id="rId6"/>
    <p:sldId id="262" r:id="rId7"/>
    <p:sldId id="263" r:id="rId8"/>
    <p:sldId id="274" r:id="rId9"/>
    <p:sldId id="275" r:id="rId10"/>
    <p:sldId id="292" r:id="rId11"/>
    <p:sldId id="298" r:id="rId12"/>
    <p:sldId id="293" r:id="rId13"/>
    <p:sldId id="295" r:id="rId14"/>
    <p:sldId id="294" r:id="rId15"/>
    <p:sldId id="299" r:id="rId16"/>
    <p:sldId id="306" r:id="rId17"/>
    <p:sldId id="278" r:id="rId18"/>
    <p:sldId id="279" r:id="rId19"/>
    <p:sldId id="280" r:id="rId20"/>
    <p:sldId id="307" r:id="rId21"/>
    <p:sldId id="308" r:id="rId22"/>
    <p:sldId id="258" r:id="rId23"/>
    <p:sldId id="260" r:id="rId24"/>
    <p:sldId id="281" r:id="rId25"/>
    <p:sldId id="305" r:id="rId26"/>
    <p:sldId id="282" r:id="rId27"/>
    <p:sldId id="273" r:id="rId28"/>
    <p:sldId id="285" r:id="rId29"/>
    <p:sldId id="286" r:id="rId30"/>
    <p:sldId id="296" r:id="rId31"/>
    <p:sldId id="297" r:id="rId32"/>
    <p:sldId id="287" r:id="rId33"/>
    <p:sldId id="288" r:id="rId34"/>
    <p:sldId id="309" r:id="rId35"/>
    <p:sldId id="300" r:id="rId36"/>
    <p:sldId id="301" r:id="rId37"/>
    <p:sldId id="310" r:id="rId38"/>
    <p:sldId id="289" r:id="rId39"/>
    <p:sldId id="290" r:id="rId40"/>
    <p:sldId id="302" r:id="rId41"/>
    <p:sldId id="303" r:id="rId42"/>
    <p:sldId id="304"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5" d="100"/>
          <a:sy n="65" d="100"/>
        </p:scale>
        <p:origin x="72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7/19/2021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7/19/2021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7/19/2021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思维与构造题选讲</a:t>
            </a:r>
            <a:endParaRPr lang="zh-CN" altLang="en-US" dirty="0"/>
          </a:p>
        </p:txBody>
      </p:sp>
      <p:sp>
        <p:nvSpPr>
          <p:cNvPr id="3" name="副标题 2"/>
          <p:cNvSpPr>
            <a:spLocks noGrp="1"/>
          </p:cNvSpPr>
          <p:nvPr>
            <p:ph type="subTitle" idx="1"/>
          </p:nvPr>
        </p:nvSpPr>
        <p:spPr/>
        <p:txBody>
          <a:bodyPr/>
          <a:lstStyle/>
          <a:p>
            <a:r>
              <a:rPr lang="en-US" altLang="zh-CN" dirty="0" err="1" smtClean="0"/>
              <a:t>ComeIntoPower</a:t>
            </a:r>
            <a:endParaRPr lang="zh-CN" altLang="en-US" dirty="0"/>
          </a:p>
        </p:txBody>
      </p:sp>
    </p:spTree>
    <p:extLst>
      <p:ext uri="{BB962C8B-B14F-4D97-AF65-F5344CB8AC3E}">
        <p14:creationId xmlns:p14="http://schemas.microsoft.com/office/powerpoint/2010/main" val="1843898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AT5759 </a:t>
            </a:r>
            <a:r>
              <a:rPr lang="en-US" altLang="zh-CN" dirty="0" err="1" smtClean="0"/>
              <a:t>ThREE</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677334" y="2160589"/>
            <a:ext cx="8550976" cy="2293424"/>
          </a:xfrm>
          <a:prstGeom prst="rect">
            <a:avLst/>
          </a:prstGeom>
        </p:spPr>
      </p:pic>
      <p:pic>
        <p:nvPicPr>
          <p:cNvPr id="5" name="图片 4"/>
          <p:cNvPicPr>
            <a:picLocks noChangeAspect="1"/>
          </p:cNvPicPr>
          <p:nvPr/>
        </p:nvPicPr>
        <p:blipFill>
          <a:blip r:embed="rId3"/>
          <a:stretch>
            <a:fillRect/>
          </a:stretch>
        </p:blipFill>
        <p:spPr>
          <a:xfrm>
            <a:off x="631641" y="4454012"/>
            <a:ext cx="3159301" cy="1474839"/>
          </a:xfrm>
          <a:prstGeom prst="rect">
            <a:avLst/>
          </a:prstGeom>
        </p:spPr>
      </p:pic>
    </p:spTree>
    <p:extLst>
      <p:ext uri="{BB962C8B-B14F-4D97-AF65-F5344CB8AC3E}">
        <p14:creationId xmlns:p14="http://schemas.microsoft.com/office/powerpoint/2010/main" val="16034225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图上的构造题怎么做？</a:t>
            </a:r>
            <a:endParaRPr lang="zh-CN" altLang="en-US" dirty="0"/>
          </a:p>
        </p:txBody>
      </p:sp>
      <p:sp>
        <p:nvSpPr>
          <p:cNvPr id="3" name="内容占位符 2"/>
          <p:cNvSpPr>
            <a:spLocks noGrp="1"/>
          </p:cNvSpPr>
          <p:nvPr>
            <p:ph idx="1"/>
          </p:nvPr>
        </p:nvSpPr>
        <p:spPr/>
        <p:txBody>
          <a:bodyPr/>
          <a:lstStyle/>
          <a:p>
            <a:r>
              <a:rPr lang="zh-CN" altLang="en-US" dirty="0" smtClean="0"/>
              <a:t>考虑图的特殊结构：链、菊花树、二分图、环</a:t>
            </a:r>
            <a:r>
              <a:rPr lang="en-US" altLang="zh-CN" dirty="0" smtClean="0"/>
              <a:t>…</a:t>
            </a:r>
          </a:p>
          <a:p>
            <a:endParaRPr lang="en-US" altLang="zh-CN" dirty="0"/>
          </a:p>
          <a:p>
            <a:r>
              <a:rPr lang="zh-CN" altLang="en-US" dirty="0" smtClean="0"/>
              <a:t>从中发现有用的性质</a:t>
            </a:r>
            <a:endParaRPr lang="en-US" altLang="zh-CN" dirty="0" smtClean="0"/>
          </a:p>
          <a:p>
            <a:endParaRPr lang="en-US" altLang="zh-CN" dirty="0" smtClean="0"/>
          </a:p>
          <a:p>
            <a:r>
              <a:rPr lang="zh-CN" altLang="en-US" dirty="0"/>
              <a:t>还</a:t>
            </a:r>
            <a:r>
              <a:rPr lang="zh-CN" altLang="en-US" dirty="0" smtClean="0"/>
              <a:t>可以考虑更奇怪的对称结构，比如</a:t>
            </a:r>
            <a:endParaRPr lang="zh-CN" altLang="en-US" dirty="0"/>
          </a:p>
        </p:txBody>
      </p:sp>
      <p:sp>
        <p:nvSpPr>
          <p:cNvPr id="4" name="AutoShape 2" descr="https://upload.wikimedia.org/wikipedia/commons/thumb/0/05/Paley13.svg/240px-Paley13.svg.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https://upload.wikimedia.org/wikipedia/commons/thumb/0/05/Paley13.svg/360px-Paley13.svg.png"/>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a:blip r:embed="rId2"/>
          <a:stretch>
            <a:fillRect/>
          </a:stretch>
        </p:blipFill>
        <p:spPr>
          <a:xfrm>
            <a:off x="4975668" y="2726920"/>
            <a:ext cx="3867349" cy="3822896"/>
          </a:xfrm>
          <a:prstGeom prst="rect">
            <a:avLst/>
          </a:prstGeom>
        </p:spPr>
      </p:pic>
    </p:spTree>
    <p:extLst>
      <p:ext uri="{BB962C8B-B14F-4D97-AF65-F5344CB8AC3E}">
        <p14:creationId xmlns:p14="http://schemas.microsoft.com/office/powerpoint/2010/main" val="34988873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AT5759 </a:t>
            </a:r>
            <a:r>
              <a:rPr lang="en-US" altLang="zh-CN" dirty="0" err="1"/>
              <a:t>ThREE</a:t>
            </a:r>
            <a:endParaRPr lang="zh-CN" altLang="en-US" dirty="0"/>
          </a:p>
        </p:txBody>
      </p:sp>
      <p:sp>
        <p:nvSpPr>
          <p:cNvPr id="3" name="内容占位符 2"/>
          <p:cNvSpPr>
            <a:spLocks noGrp="1"/>
          </p:cNvSpPr>
          <p:nvPr>
            <p:ph idx="1"/>
          </p:nvPr>
        </p:nvSpPr>
        <p:spPr>
          <a:xfrm>
            <a:off x="677334" y="1691149"/>
            <a:ext cx="8596668" cy="4350214"/>
          </a:xfrm>
        </p:spPr>
        <p:txBody>
          <a:bodyPr/>
          <a:lstStyle/>
          <a:p>
            <a:r>
              <a:rPr lang="zh-CN" altLang="en-US" dirty="0" smtClean="0"/>
              <a:t>我们用</a:t>
            </a:r>
            <a:r>
              <a:rPr lang="en-US" altLang="zh-CN" dirty="0" smtClean="0"/>
              <a:t>0,1,2</a:t>
            </a:r>
            <a:r>
              <a:rPr lang="zh-CN" altLang="en-US" dirty="0" smtClean="0"/>
              <a:t>表示模</a:t>
            </a:r>
            <a:r>
              <a:rPr lang="en-US" altLang="zh-CN" dirty="0" smtClean="0"/>
              <a:t>3</a:t>
            </a:r>
            <a:r>
              <a:rPr lang="zh-CN" altLang="en-US" dirty="0" smtClean="0"/>
              <a:t>余</a:t>
            </a:r>
            <a:r>
              <a:rPr lang="en-US" altLang="zh-CN" dirty="0" smtClean="0"/>
              <a:t>0,1,2</a:t>
            </a:r>
            <a:r>
              <a:rPr lang="zh-CN" altLang="en-US" dirty="0" smtClean="0"/>
              <a:t>的数。</a:t>
            </a:r>
            <a:endParaRPr lang="en-US" altLang="zh-CN" dirty="0" smtClean="0"/>
          </a:p>
          <a:p>
            <a:r>
              <a:rPr lang="zh-CN" altLang="en-US" dirty="0" smtClean="0"/>
              <a:t>如果是一条链，如何构造？</a:t>
            </a:r>
            <a:endParaRPr lang="en-US" altLang="zh-CN" dirty="0" smtClean="0"/>
          </a:p>
          <a:p>
            <a:r>
              <a:rPr lang="zh-CN" altLang="en-US" dirty="0" smtClean="0"/>
              <a:t>好像非常简单：</a:t>
            </a:r>
            <a:r>
              <a:rPr lang="en-US" altLang="zh-CN" dirty="0" smtClean="0"/>
              <a:t>12121212…0000…</a:t>
            </a:r>
          </a:p>
          <a:p>
            <a:r>
              <a:rPr lang="zh-CN" altLang="en-US" dirty="0" smtClean="0"/>
              <a:t>但是怎么扩展到一般树？</a:t>
            </a:r>
            <a:endParaRPr lang="en-US" altLang="zh-CN" dirty="0" smtClean="0"/>
          </a:p>
          <a:p>
            <a:r>
              <a:rPr lang="zh-CN" altLang="en-US" dirty="0" smtClean="0"/>
              <a:t>考虑另外一种情况，菊花树的情况如何构造？</a:t>
            </a:r>
            <a:endParaRPr lang="en-US" altLang="zh-CN" dirty="0" smtClean="0"/>
          </a:p>
          <a:p>
            <a:r>
              <a:rPr lang="zh-CN" altLang="en-US" dirty="0"/>
              <a:t>第一</a:t>
            </a:r>
            <a:r>
              <a:rPr lang="zh-CN" altLang="en-US" dirty="0" smtClean="0"/>
              <a:t>层为</a:t>
            </a:r>
            <a:r>
              <a:rPr lang="en-US" altLang="zh-CN" dirty="0" smtClean="0"/>
              <a:t>1</a:t>
            </a:r>
            <a:r>
              <a:rPr lang="zh-CN" altLang="en-US" dirty="0" smtClean="0"/>
              <a:t>，第二层为</a:t>
            </a:r>
            <a:r>
              <a:rPr lang="en-US" altLang="zh-CN" dirty="0" smtClean="0"/>
              <a:t>2</a:t>
            </a:r>
            <a:r>
              <a:rPr lang="zh-CN" altLang="en-US" dirty="0" smtClean="0"/>
              <a:t>。其余地方用</a:t>
            </a:r>
            <a:r>
              <a:rPr lang="en-US" altLang="zh-CN" dirty="0" smtClean="0"/>
              <a:t>0</a:t>
            </a:r>
            <a:r>
              <a:rPr lang="zh-CN" altLang="en-US" dirty="0" smtClean="0"/>
              <a:t>填充。</a:t>
            </a:r>
            <a:endParaRPr lang="en-US" altLang="zh-CN" dirty="0" smtClean="0"/>
          </a:p>
          <a:p>
            <a:r>
              <a:rPr lang="zh-CN" altLang="en-US" dirty="0" smtClean="0"/>
              <a:t>自然而然想到我们可以对树进行黑白染色。经典</a:t>
            </a:r>
            <a:r>
              <a:rPr lang="en-US" altLang="zh-CN" dirty="0" smtClean="0"/>
              <a:t>trick</a:t>
            </a:r>
            <a:r>
              <a:rPr lang="zh-CN" altLang="en-US" dirty="0" smtClean="0"/>
              <a:t>。</a:t>
            </a:r>
            <a:endParaRPr lang="en-US" altLang="zh-CN" dirty="0" smtClean="0"/>
          </a:p>
          <a:p>
            <a:r>
              <a:rPr lang="zh-CN" altLang="en-US" dirty="0"/>
              <a:t>两</a:t>
            </a:r>
            <a:r>
              <a:rPr lang="zh-CN" altLang="en-US" dirty="0" smtClean="0"/>
              <a:t>个相距</a:t>
            </a:r>
            <a:r>
              <a:rPr lang="en-US" altLang="zh-CN" dirty="0" smtClean="0"/>
              <a:t>3</a:t>
            </a:r>
            <a:r>
              <a:rPr lang="zh-CN" altLang="en-US" dirty="0" smtClean="0"/>
              <a:t>的点一定颜色不同。</a:t>
            </a:r>
            <a:endParaRPr lang="en-US" altLang="zh-CN" dirty="0" smtClean="0"/>
          </a:p>
          <a:p>
            <a:r>
              <a:rPr lang="zh-CN" altLang="en-US" dirty="0" smtClean="0"/>
              <a:t>对于黑白集合中较小集合，如果它</a:t>
            </a:r>
            <a:r>
              <a:rPr lang="en-US" altLang="zh-CN" dirty="0" smtClean="0"/>
              <a:t>&gt;n/3</a:t>
            </a:r>
            <a:r>
              <a:rPr lang="zh-CN" altLang="en-US" dirty="0" smtClean="0"/>
              <a:t>，那么填入所有的</a:t>
            </a:r>
            <a:r>
              <a:rPr lang="en-US" altLang="zh-CN" dirty="0" smtClean="0"/>
              <a:t>1</a:t>
            </a:r>
          </a:p>
          <a:p>
            <a:r>
              <a:rPr lang="zh-CN" altLang="en-US" dirty="0" smtClean="0"/>
              <a:t>否则填入</a:t>
            </a:r>
            <a:r>
              <a:rPr lang="en-US" altLang="zh-CN" dirty="0" smtClean="0"/>
              <a:t>0</a:t>
            </a:r>
            <a:r>
              <a:rPr lang="zh-CN" altLang="en-US" dirty="0" smtClean="0"/>
              <a:t>。</a:t>
            </a:r>
            <a:endParaRPr lang="zh-CN" altLang="en-US" dirty="0"/>
          </a:p>
        </p:txBody>
      </p:sp>
      <p:pic>
        <p:nvPicPr>
          <p:cNvPr id="4" name="图片 3"/>
          <p:cNvPicPr>
            <a:picLocks noChangeAspect="1"/>
          </p:cNvPicPr>
          <p:nvPr/>
        </p:nvPicPr>
        <p:blipFill>
          <a:blip r:embed="rId2"/>
          <a:stretch>
            <a:fillRect/>
          </a:stretch>
        </p:blipFill>
        <p:spPr>
          <a:xfrm>
            <a:off x="6105834" y="1691149"/>
            <a:ext cx="4190724" cy="2197220"/>
          </a:xfrm>
          <a:prstGeom prst="rect">
            <a:avLst/>
          </a:prstGeom>
        </p:spPr>
      </p:pic>
      <p:pic>
        <p:nvPicPr>
          <p:cNvPr id="5" name="图片 4"/>
          <p:cNvPicPr>
            <a:picLocks noChangeAspect="1"/>
          </p:cNvPicPr>
          <p:nvPr/>
        </p:nvPicPr>
        <p:blipFill>
          <a:blip r:embed="rId3"/>
          <a:stretch>
            <a:fillRect/>
          </a:stretch>
        </p:blipFill>
        <p:spPr>
          <a:xfrm>
            <a:off x="7796090" y="4524849"/>
            <a:ext cx="2955823" cy="1516514"/>
          </a:xfrm>
          <a:prstGeom prst="rect">
            <a:avLst/>
          </a:prstGeom>
        </p:spPr>
      </p:pic>
    </p:spTree>
    <p:extLst>
      <p:ext uri="{BB962C8B-B14F-4D97-AF65-F5344CB8AC3E}">
        <p14:creationId xmlns:p14="http://schemas.microsoft.com/office/powerpoint/2010/main" val="389482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AT5759 </a:t>
            </a:r>
            <a:r>
              <a:rPr lang="en-US" altLang="zh-CN" dirty="0" err="1"/>
              <a:t>ThREE</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2"/>
          <a:stretch>
            <a:fillRect/>
          </a:stretch>
        </p:blipFill>
        <p:spPr>
          <a:xfrm>
            <a:off x="4414511" y="1174021"/>
            <a:ext cx="3918151" cy="4470630"/>
          </a:xfrm>
          <a:prstGeom prst="rect">
            <a:avLst/>
          </a:prstGeom>
        </p:spPr>
      </p:pic>
      <p:pic>
        <p:nvPicPr>
          <p:cNvPr id="6" name="图片 5"/>
          <p:cNvPicPr>
            <a:picLocks noChangeAspect="1"/>
          </p:cNvPicPr>
          <p:nvPr/>
        </p:nvPicPr>
        <p:blipFill>
          <a:blip r:embed="rId3"/>
          <a:stretch>
            <a:fillRect/>
          </a:stretch>
        </p:blipFill>
        <p:spPr>
          <a:xfrm>
            <a:off x="677334" y="2160589"/>
            <a:ext cx="3270418" cy="2508379"/>
          </a:xfrm>
          <a:prstGeom prst="rect">
            <a:avLst/>
          </a:prstGeom>
        </p:spPr>
      </p:pic>
    </p:spTree>
    <p:extLst>
      <p:ext uri="{BB962C8B-B14F-4D97-AF65-F5344CB8AC3E}">
        <p14:creationId xmlns:p14="http://schemas.microsoft.com/office/powerpoint/2010/main" val="4367324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P5441 </a:t>
            </a:r>
            <a:r>
              <a:rPr lang="en-US" altLang="zh-CN" dirty="0" smtClean="0"/>
              <a:t>[XR-2]</a:t>
            </a:r>
            <a:r>
              <a:rPr lang="zh-CN" altLang="en-US" dirty="0" smtClean="0"/>
              <a:t>伤痕</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677334" y="1430778"/>
            <a:ext cx="7226671" cy="4743694"/>
          </a:xfrm>
          <a:prstGeom prst="rect">
            <a:avLst/>
          </a:prstGeom>
        </p:spPr>
      </p:pic>
    </p:spTree>
    <p:extLst>
      <p:ext uri="{BB962C8B-B14F-4D97-AF65-F5344CB8AC3E}">
        <p14:creationId xmlns:p14="http://schemas.microsoft.com/office/powerpoint/2010/main" val="23156978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P5441 [XR-2]</a:t>
            </a:r>
            <a:r>
              <a:rPr lang="zh-CN" altLang="en-US" dirty="0"/>
              <a:t>伤痕</a:t>
            </a:r>
          </a:p>
        </p:txBody>
      </p:sp>
      <p:sp>
        <p:nvSpPr>
          <p:cNvPr id="3" name="内容占位符 2"/>
          <p:cNvSpPr>
            <a:spLocks noGrp="1"/>
          </p:cNvSpPr>
          <p:nvPr>
            <p:ph idx="1"/>
          </p:nvPr>
        </p:nvSpPr>
        <p:spPr/>
        <p:txBody>
          <a:bodyPr/>
          <a:lstStyle/>
          <a:p>
            <a:r>
              <a:rPr lang="zh-CN" altLang="en-US" dirty="0" smtClean="0"/>
              <a:t>反过来考虑</a:t>
            </a:r>
            <a:r>
              <a:rPr lang="en-US" altLang="zh-CN" dirty="0" smtClean="0"/>
              <a:t>4</a:t>
            </a:r>
            <a:r>
              <a:rPr lang="zh-CN" altLang="en-US" dirty="0" smtClean="0"/>
              <a:t>个点什么时候不是强联通，减少此情况的数量。</a:t>
            </a:r>
            <a:endParaRPr lang="en-US" altLang="zh-CN" dirty="0" smtClean="0"/>
          </a:p>
          <a:p>
            <a:r>
              <a:rPr lang="zh-CN" altLang="en-US" dirty="0" smtClean="0"/>
              <a:t>要么是一个点没有入边，要么是一个点没有出边。</a:t>
            </a:r>
            <a:endParaRPr lang="en-US" altLang="zh-CN" dirty="0" smtClean="0"/>
          </a:p>
          <a:p>
            <a:r>
              <a:rPr lang="zh-CN" altLang="en-US" dirty="0" smtClean="0"/>
              <a:t>要么是两组点之间只有一个方向的边。</a:t>
            </a:r>
            <a:endParaRPr lang="en-US" altLang="zh-CN" dirty="0" smtClean="0"/>
          </a:p>
          <a:p>
            <a:endParaRPr lang="en-US" altLang="zh-CN" dirty="0"/>
          </a:p>
          <a:p>
            <a:r>
              <a:rPr lang="zh-CN" altLang="en-US" dirty="0" smtClean="0"/>
              <a:t>尝试减少一个点没有入边的情况。总共的出边个数为</a:t>
            </a:r>
            <a:endParaRPr lang="en-US" altLang="zh-CN" dirty="0" smtClean="0"/>
          </a:p>
          <a:p>
            <a:r>
              <a:rPr lang="en-US" altLang="zh-CN" dirty="0" smtClean="0"/>
              <a:t>n(n-1)/2-n=n(n-3)/2</a:t>
            </a:r>
          </a:p>
          <a:p>
            <a:r>
              <a:rPr lang="zh-CN" altLang="en-US" dirty="0" smtClean="0"/>
              <a:t>如果点</a:t>
            </a:r>
            <a:r>
              <a:rPr lang="en-US" altLang="zh-CN" dirty="0" err="1" smtClean="0"/>
              <a:t>i</a:t>
            </a:r>
            <a:r>
              <a:rPr lang="zh-CN" altLang="en-US" dirty="0" smtClean="0"/>
              <a:t>的出边个数为</a:t>
            </a:r>
            <a:r>
              <a:rPr lang="en-US" altLang="zh-CN" dirty="0" smtClean="0"/>
              <a:t>S(</a:t>
            </a:r>
            <a:r>
              <a:rPr lang="en-US" altLang="zh-CN" dirty="0" err="1" smtClean="0"/>
              <a:t>i</a:t>
            </a:r>
            <a:r>
              <a:rPr lang="en-US" altLang="zh-CN" dirty="0" smtClean="0"/>
              <a:t>)</a:t>
            </a:r>
            <a:r>
              <a:rPr lang="zh-CN" altLang="en-US" dirty="0" smtClean="0"/>
              <a:t>，那么总的情况数为</a:t>
            </a:r>
            <a:r>
              <a:rPr lang="en-US" altLang="zh-CN" dirty="0" smtClean="0"/>
              <a:t>C(S(</a:t>
            </a:r>
            <a:r>
              <a:rPr lang="en-US" altLang="zh-CN" dirty="0" err="1" smtClean="0"/>
              <a:t>i</a:t>
            </a:r>
            <a:r>
              <a:rPr lang="en-US" altLang="zh-CN" dirty="0" smtClean="0"/>
              <a:t>),3)</a:t>
            </a:r>
          </a:p>
          <a:p>
            <a:r>
              <a:rPr lang="zh-CN" altLang="en-US" dirty="0" smtClean="0"/>
              <a:t>可以证明</a:t>
            </a:r>
            <a:r>
              <a:rPr lang="en-US" altLang="zh-CN" dirty="0" smtClean="0"/>
              <a:t>S(</a:t>
            </a:r>
            <a:r>
              <a:rPr lang="en-US" altLang="zh-CN" dirty="0" err="1" smtClean="0"/>
              <a:t>i</a:t>
            </a:r>
            <a:r>
              <a:rPr lang="en-US" altLang="zh-CN" dirty="0" smtClean="0"/>
              <a:t>)=(n-3)/2</a:t>
            </a:r>
            <a:r>
              <a:rPr lang="zh-CN" altLang="en-US" dirty="0" smtClean="0"/>
              <a:t>的时候最小。</a:t>
            </a:r>
            <a:endParaRPr lang="zh-CN" altLang="en-US" dirty="0"/>
          </a:p>
        </p:txBody>
      </p:sp>
      <p:pic>
        <p:nvPicPr>
          <p:cNvPr id="4" name="图片 3"/>
          <p:cNvPicPr>
            <a:picLocks noChangeAspect="1"/>
          </p:cNvPicPr>
          <p:nvPr/>
        </p:nvPicPr>
        <p:blipFill>
          <a:blip r:embed="rId2"/>
          <a:stretch>
            <a:fillRect/>
          </a:stretch>
        </p:blipFill>
        <p:spPr>
          <a:xfrm>
            <a:off x="7125165" y="269500"/>
            <a:ext cx="1835244" cy="2641736"/>
          </a:xfrm>
          <a:prstGeom prst="rect">
            <a:avLst/>
          </a:prstGeom>
        </p:spPr>
      </p:pic>
      <p:pic>
        <p:nvPicPr>
          <p:cNvPr id="5" name="图片 4"/>
          <p:cNvPicPr>
            <a:picLocks noChangeAspect="1"/>
          </p:cNvPicPr>
          <p:nvPr/>
        </p:nvPicPr>
        <p:blipFill>
          <a:blip r:embed="rId3"/>
          <a:stretch>
            <a:fillRect/>
          </a:stretch>
        </p:blipFill>
        <p:spPr>
          <a:xfrm>
            <a:off x="8519527" y="2404019"/>
            <a:ext cx="1822544" cy="2698889"/>
          </a:xfrm>
          <a:prstGeom prst="rect">
            <a:avLst/>
          </a:prstGeom>
        </p:spPr>
      </p:pic>
      <p:pic>
        <p:nvPicPr>
          <p:cNvPr id="6" name="图片 5"/>
          <p:cNvPicPr>
            <a:picLocks noChangeAspect="1"/>
          </p:cNvPicPr>
          <p:nvPr/>
        </p:nvPicPr>
        <p:blipFill>
          <a:blip r:embed="rId4"/>
          <a:stretch>
            <a:fillRect/>
          </a:stretch>
        </p:blipFill>
        <p:spPr>
          <a:xfrm>
            <a:off x="6994983" y="4606886"/>
            <a:ext cx="2095608" cy="1930499"/>
          </a:xfrm>
          <a:prstGeom prst="rect">
            <a:avLst/>
          </a:prstGeom>
        </p:spPr>
      </p:pic>
    </p:spTree>
    <p:extLst>
      <p:ext uri="{BB962C8B-B14F-4D97-AF65-F5344CB8AC3E}">
        <p14:creationId xmlns:p14="http://schemas.microsoft.com/office/powerpoint/2010/main" val="2958860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P5441 [XR-2]</a:t>
            </a:r>
            <a:r>
              <a:rPr lang="zh-CN" altLang="en-US" dirty="0"/>
              <a:t>伤痕</a:t>
            </a:r>
          </a:p>
        </p:txBody>
      </p:sp>
      <p:sp>
        <p:nvSpPr>
          <p:cNvPr id="3" name="内容占位符 2"/>
          <p:cNvSpPr>
            <a:spLocks noGrp="1"/>
          </p:cNvSpPr>
          <p:nvPr>
            <p:ph idx="1"/>
          </p:nvPr>
        </p:nvSpPr>
        <p:spPr/>
        <p:txBody>
          <a:bodyPr/>
          <a:lstStyle/>
          <a:p>
            <a:r>
              <a:rPr lang="zh-CN" altLang="en-US" dirty="0" smtClean="0"/>
              <a:t>现在我们进行一个如下的构造：</a:t>
            </a:r>
            <a:endParaRPr lang="en-US" altLang="zh-CN" dirty="0" smtClean="0"/>
          </a:p>
          <a:p>
            <a:endParaRPr lang="en-US" altLang="zh-CN" dirty="0"/>
          </a:p>
          <a:p>
            <a:endParaRPr lang="en-US" altLang="zh-CN" dirty="0" smtClean="0"/>
          </a:p>
          <a:p>
            <a:endParaRPr lang="en-US" altLang="zh-CN" dirty="0"/>
          </a:p>
          <a:p>
            <a:r>
              <a:rPr lang="zh-CN" altLang="en-US" dirty="0" smtClean="0"/>
              <a:t>我们发现它满足</a:t>
            </a:r>
            <a:r>
              <a:rPr lang="en-US" altLang="zh-CN" dirty="0" smtClean="0"/>
              <a:t>S=(n-3)/2</a:t>
            </a:r>
          </a:p>
          <a:p>
            <a:r>
              <a:rPr lang="zh-CN" altLang="en-US" dirty="0" smtClean="0"/>
              <a:t>而且其他情况不存在。为什么呢？</a:t>
            </a:r>
            <a:endParaRPr lang="en-US" altLang="zh-CN" dirty="0" smtClean="0"/>
          </a:p>
          <a:p>
            <a:r>
              <a:rPr lang="zh-CN" altLang="en-US" dirty="0" smtClean="0"/>
              <a:t>第二种情况已经包含在第一种情况。</a:t>
            </a:r>
            <a:endParaRPr lang="en-US" altLang="zh-CN" dirty="0" smtClean="0"/>
          </a:p>
          <a:p>
            <a:r>
              <a:rPr lang="zh-CN" altLang="en-US" dirty="0"/>
              <a:t>第三</a:t>
            </a:r>
            <a:r>
              <a:rPr lang="zh-CN" altLang="en-US" dirty="0" smtClean="0"/>
              <a:t>种情况也可以验证不存在。</a:t>
            </a:r>
            <a:endParaRPr lang="en-US" altLang="zh-CN" dirty="0" smtClean="0"/>
          </a:p>
        </p:txBody>
      </p:sp>
      <p:pic>
        <p:nvPicPr>
          <p:cNvPr id="4" name="图片 3"/>
          <p:cNvPicPr>
            <a:picLocks noChangeAspect="1"/>
          </p:cNvPicPr>
          <p:nvPr/>
        </p:nvPicPr>
        <p:blipFill>
          <a:blip r:embed="rId2"/>
          <a:stretch>
            <a:fillRect/>
          </a:stretch>
        </p:blipFill>
        <p:spPr>
          <a:xfrm>
            <a:off x="677333" y="2663801"/>
            <a:ext cx="7602399" cy="1033128"/>
          </a:xfrm>
          <a:prstGeom prst="rect">
            <a:avLst/>
          </a:prstGeom>
        </p:spPr>
      </p:pic>
      <p:pic>
        <p:nvPicPr>
          <p:cNvPr id="5" name="图片 4"/>
          <p:cNvPicPr>
            <a:picLocks noChangeAspect="1"/>
          </p:cNvPicPr>
          <p:nvPr/>
        </p:nvPicPr>
        <p:blipFill>
          <a:blip r:embed="rId3"/>
          <a:stretch>
            <a:fillRect/>
          </a:stretch>
        </p:blipFill>
        <p:spPr>
          <a:xfrm>
            <a:off x="5545392" y="3365786"/>
            <a:ext cx="3307019" cy="3178788"/>
          </a:xfrm>
          <a:prstGeom prst="rect">
            <a:avLst/>
          </a:prstGeom>
        </p:spPr>
      </p:pic>
    </p:spTree>
    <p:extLst>
      <p:ext uri="{BB962C8B-B14F-4D97-AF65-F5344CB8AC3E}">
        <p14:creationId xmlns:p14="http://schemas.microsoft.com/office/powerpoint/2010/main" val="182955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覆盖完全图</a:t>
            </a:r>
            <a:endParaRPr lang="zh-CN" altLang="en-US" dirty="0"/>
          </a:p>
        </p:txBody>
      </p:sp>
      <p:sp>
        <p:nvSpPr>
          <p:cNvPr id="3" name="内容占位符 2"/>
          <p:cNvSpPr>
            <a:spLocks noGrp="1"/>
          </p:cNvSpPr>
          <p:nvPr>
            <p:ph idx="1"/>
          </p:nvPr>
        </p:nvSpPr>
        <p:spPr/>
        <p:txBody>
          <a:bodyPr/>
          <a:lstStyle/>
          <a:p>
            <a:r>
              <a:rPr lang="zh-CN" altLang="en-US" dirty="0" smtClean="0"/>
              <a:t>假设现在有一个</a:t>
            </a:r>
            <a:r>
              <a:rPr lang="en-US" altLang="zh-CN" dirty="0" smtClean="0"/>
              <a:t>n</a:t>
            </a:r>
            <a:r>
              <a:rPr lang="zh-CN" altLang="en-US" dirty="0" smtClean="0"/>
              <a:t>个点的无向完全图，</a:t>
            </a:r>
            <a:r>
              <a:rPr lang="en-US" altLang="zh-CN" dirty="0" smtClean="0"/>
              <a:t>n</a:t>
            </a:r>
            <a:r>
              <a:rPr lang="zh-CN" altLang="en-US" dirty="0" smtClean="0"/>
              <a:t>为奇数。那么它有</a:t>
            </a:r>
            <a:r>
              <a:rPr lang="en-US" altLang="zh-CN" dirty="0" smtClean="0"/>
              <a:t>n(n-1)/2</a:t>
            </a:r>
            <a:r>
              <a:rPr lang="zh-CN" altLang="en-US" dirty="0" smtClean="0"/>
              <a:t>条边。</a:t>
            </a:r>
            <a:endParaRPr lang="en-US" altLang="zh-CN" dirty="0" smtClean="0"/>
          </a:p>
          <a:p>
            <a:endParaRPr lang="en-US" altLang="zh-CN" dirty="0"/>
          </a:p>
          <a:p>
            <a:r>
              <a:rPr lang="zh-CN" altLang="en-US" dirty="0" smtClean="0"/>
              <a:t>现在你需要构造</a:t>
            </a:r>
            <a:r>
              <a:rPr lang="en-US" altLang="zh-CN" dirty="0" smtClean="0"/>
              <a:t>(n-1)/2</a:t>
            </a:r>
            <a:r>
              <a:rPr lang="zh-CN" altLang="en-US" dirty="0" smtClean="0"/>
              <a:t>个长为</a:t>
            </a:r>
            <a:r>
              <a:rPr lang="en-US" altLang="zh-CN" dirty="0" smtClean="0"/>
              <a:t>n</a:t>
            </a:r>
            <a:r>
              <a:rPr lang="zh-CN" altLang="en-US" dirty="0" smtClean="0"/>
              <a:t>的简单环覆盖这个图，且这些环的边不可重合。</a:t>
            </a:r>
            <a:endParaRPr lang="en-US" altLang="zh-CN" dirty="0" smtClean="0"/>
          </a:p>
          <a:p>
            <a:endParaRPr lang="en-US" altLang="zh-CN" dirty="0"/>
          </a:p>
          <a:p>
            <a:r>
              <a:rPr lang="zh-CN" altLang="en-US" dirty="0" smtClean="0"/>
              <a:t>比如</a:t>
            </a:r>
            <a:r>
              <a:rPr lang="en-US" altLang="zh-CN" dirty="0" smtClean="0"/>
              <a:t>n=3</a:t>
            </a:r>
            <a:r>
              <a:rPr lang="zh-CN" altLang="en-US" dirty="0" smtClean="0"/>
              <a:t>的时候，显然构造</a:t>
            </a:r>
            <a:r>
              <a:rPr lang="en-US" altLang="zh-CN" dirty="0" smtClean="0"/>
              <a:t>1-2-3</a:t>
            </a:r>
            <a:r>
              <a:rPr lang="zh-CN" altLang="en-US" dirty="0" smtClean="0"/>
              <a:t>即可。</a:t>
            </a:r>
            <a:endParaRPr lang="en-US" altLang="zh-CN" dirty="0" smtClean="0"/>
          </a:p>
          <a:p>
            <a:endParaRPr lang="en-US" altLang="zh-CN" dirty="0"/>
          </a:p>
          <a:p>
            <a:r>
              <a:rPr lang="en-US" altLang="zh-CN" dirty="0" smtClean="0"/>
              <a:t>n=5</a:t>
            </a:r>
            <a:r>
              <a:rPr lang="zh-CN" altLang="en-US" dirty="0" smtClean="0"/>
              <a:t>的时候，可以构造</a:t>
            </a:r>
            <a:r>
              <a:rPr lang="en-US" altLang="zh-CN" dirty="0" smtClean="0"/>
              <a:t>1-2-3-4-5</a:t>
            </a:r>
            <a:r>
              <a:rPr lang="zh-CN" altLang="en-US" dirty="0" smtClean="0"/>
              <a:t>，</a:t>
            </a:r>
            <a:r>
              <a:rPr lang="en-US" altLang="zh-CN" dirty="0" smtClean="0"/>
              <a:t>1-3-5-2-4</a:t>
            </a:r>
            <a:r>
              <a:rPr lang="zh-CN" altLang="en-US" dirty="0" smtClean="0"/>
              <a:t>。</a:t>
            </a:r>
            <a:endParaRPr lang="zh-CN" altLang="en-US" dirty="0"/>
          </a:p>
        </p:txBody>
      </p:sp>
    </p:spTree>
    <p:extLst>
      <p:ext uri="{BB962C8B-B14F-4D97-AF65-F5344CB8AC3E}">
        <p14:creationId xmlns:p14="http://schemas.microsoft.com/office/powerpoint/2010/main" val="21509523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覆盖完全图</a:t>
            </a:r>
          </a:p>
        </p:txBody>
      </p:sp>
      <p:sp>
        <p:nvSpPr>
          <p:cNvPr id="3" name="内容占位符 2"/>
          <p:cNvSpPr>
            <a:spLocks noGrp="1"/>
          </p:cNvSpPr>
          <p:nvPr>
            <p:ph idx="1"/>
          </p:nvPr>
        </p:nvSpPr>
        <p:spPr/>
        <p:txBody>
          <a:bodyPr/>
          <a:lstStyle/>
          <a:p>
            <a:r>
              <a:rPr lang="zh-CN" altLang="en-US" dirty="0" smtClean="0"/>
              <a:t>第一个尝试：构造一堆等差数列</a:t>
            </a:r>
            <a:endParaRPr lang="en-US" altLang="zh-CN" dirty="0"/>
          </a:p>
          <a:p>
            <a:r>
              <a:rPr lang="zh-CN" altLang="en-US" dirty="0" smtClean="0"/>
              <a:t>依次构造</a:t>
            </a:r>
            <a:r>
              <a:rPr lang="en-US" altLang="zh-CN" dirty="0" smtClean="0"/>
              <a:t>1-2-3-4-5-… 1-3-5-7-… 1-4-7-…</a:t>
            </a:r>
          </a:p>
          <a:p>
            <a:r>
              <a:rPr lang="zh-CN" altLang="en-US" dirty="0" smtClean="0"/>
              <a:t>这些边永远不会重合。</a:t>
            </a:r>
            <a:endParaRPr lang="en-US" altLang="zh-CN" dirty="0" smtClean="0"/>
          </a:p>
          <a:p>
            <a:endParaRPr lang="en-US" altLang="zh-CN" dirty="0"/>
          </a:p>
          <a:p>
            <a:r>
              <a:rPr lang="zh-CN" altLang="en-US" dirty="0" smtClean="0"/>
              <a:t>但是能不能覆盖这个图呢？</a:t>
            </a:r>
            <a:endParaRPr lang="en-US" altLang="zh-CN" dirty="0" smtClean="0"/>
          </a:p>
          <a:p>
            <a:r>
              <a:rPr lang="en-US" altLang="zh-CN" dirty="0" smtClean="0"/>
              <a:t>n=3,5,7</a:t>
            </a:r>
            <a:r>
              <a:rPr lang="zh-CN" altLang="en-US" dirty="0" smtClean="0"/>
              <a:t>都可以！</a:t>
            </a:r>
            <a:endParaRPr lang="en-US" altLang="zh-CN" dirty="0"/>
          </a:p>
          <a:p>
            <a:r>
              <a:rPr lang="zh-CN" altLang="en-US" dirty="0" smtClean="0"/>
              <a:t>但是如果</a:t>
            </a:r>
            <a:r>
              <a:rPr lang="en-US" altLang="zh-CN" dirty="0" smtClean="0"/>
              <a:t>n</a:t>
            </a:r>
            <a:r>
              <a:rPr lang="zh-CN" altLang="en-US" dirty="0" smtClean="0"/>
              <a:t>不是质数，这样就会出问题！</a:t>
            </a:r>
            <a:endParaRPr lang="en-US" altLang="zh-CN" dirty="0" smtClean="0"/>
          </a:p>
          <a:p>
            <a:r>
              <a:rPr lang="zh-CN" altLang="en-US" dirty="0" smtClean="0"/>
              <a:t>反例：</a:t>
            </a:r>
            <a:r>
              <a:rPr lang="en-US" altLang="zh-CN" dirty="0" smtClean="0"/>
              <a:t>n=9</a:t>
            </a:r>
            <a:r>
              <a:rPr lang="zh-CN" altLang="en-US" dirty="0" smtClean="0"/>
              <a:t>时，会构造出</a:t>
            </a:r>
            <a:r>
              <a:rPr lang="en-US" altLang="zh-CN" dirty="0" smtClean="0"/>
              <a:t>1-4-7-1-4-7-1-4-7</a:t>
            </a:r>
            <a:endParaRPr lang="zh-CN" altLang="en-US" dirty="0"/>
          </a:p>
        </p:txBody>
      </p:sp>
    </p:spTree>
    <p:extLst>
      <p:ext uri="{BB962C8B-B14F-4D97-AF65-F5344CB8AC3E}">
        <p14:creationId xmlns:p14="http://schemas.microsoft.com/office/powerpoint/2010/main" val="3496088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覆盖完全图</a:t>
            </a:r>
          </a:p>
        </p:txBody>
      </p:sp>
      <p:sp>
        <p:nvSpPr>
          <p:cNvPr id="3" name="内容占位符 2"/>
          <p:cNvSpPr>
            <a:spLocks noGrp="1"/>
          </p:cNvSpPr>
          <p:nvPr>
            <p:ph idx="1"/>
          </p:nvPr>
        </p:nvSpPr>
        <p:spPr>
          <a:xfrm>
            <a:off x="677334" y="1661653"/>
            <a:ext cx="8596668" cy="4379710"/>
          </a:xfrm>
        </p:spPr>
        <p:txBody>
          <a:bodyPr/>
          <a:lstStyle/>
          <a:p>
            <a:r>
              <a:rPr lang="zh-CN" altLang="en-US" dirty="0" smtClean="0"/>
              <a:t>思考：如何设立一个特殊条件？</a:t>
            </a:r>
            <a:endParaRPr lang="en-US" altLang="zh-CN" dirty="0" smtClean="0"/>
          </a:p>
          <a:p>
            <a:endParaRPr lang="en-US" altLang="zh-CN" dirty="0"/>
          </a:p>
          <a:p>
            <a:r>
              <a:rPr lang="zh-CN" altLang="en-US" dirty="0" smtClean="0"/>
              <a:t>把</a:t>
            </a:r>
            <a:r>
              <a:rPr lang="en-US" altLang="zh-CN" dirty="0" smtClean="0"/>
              <a:t>1</a:t>
            </a:r>
            <a:r>
              <a:rPr lang="zh-CN" altLang="en-US" dirty="0" smtClean="0"/>
              <a:t>从每个环里拿出来，那么就变成了</a:t>
            </a:r>
            <a:r>
              <a:rPr lang="en-US" altLang="zh-CN" dirty="0" smtClean="0"/>
              <a:t>(n-1)/2</a:t>
            </a:r>
            <a:r>
              <a:rPr lang="zh-CN" altLang="en-US" dirty="0" smtClean="0"/>
              <a:t>条边不重合的链，且这些链的首尾元素互不相同。</a:t>
            </a:r>
            <a:endParaRPr lang="en-US" altLang="zh-CN" dirty="0"/>
          </a:p>
          <a:p>
            <a:r>
              <a:rPr lang="zh-CN" altLang="en-US" dirty="0" smtClean="0"/>
              <a:t>问题转化为如何在大小为偶数的图中找这种链</a:t>
            </a:r>
            <a:endParaRPr lang="en-US" altLang="zh-CN" dirty="0" smtClean="0"/>
          </a:p>
          <a:p>
            <a:r>
              <a:rPr lang="zh-CN" altLang="en-US" dirty="0" smtClean="0"/>
              <a:t>对称地构造方案！</a:t>
            </a:r>
            <a:endParaRPr lang="en-US" altLang="zh-CN" dirty="0" smtClean="0"/>
          </a:p>
        </p:txBody>
      </p:sp>
      <p:pic>
        <p:nvPicPr>
          <p:cNvPr id="4" name="图片 3"/>
          <p:cNvPicPr>
            <a:picLocks noChangeAspect="1"/>
          </p:cNvPicPr>
          <p:nvPr/>
        </p:nvPicPr>
        <p:blipFill>
          <a:blip r:embed="rId2"/>
          <a:stretch>
            <a:fillRect/>
          </a:stretch>
        </p:blipFill>
        <p:spPr>
          <a:xfrm>
            <a:off x="1210931" y="4100975"/>
            <a:ext cx="2946551" cy="2279767"/>
          </a:xfrm>
          <a:prstGeom prst="rect">
            <a:avLst/>
          </a:prstGeom>
        </p:spPr>
      </p:pic>
      <p:pic>
        <p:nvPicPr>
          <p:cNvPr id="5" name="图片 4"/>
          <p:cNvPicPr>
            <a:picLocks noChangeAspect="1"/>
          </p:cNvPicPr>
          <p:nvPr/>
        </p:nvPicPr>
        <p:blipFill>
          <a:blip r:embed="rId3"/>
          <a:stretch>
            <a:fillRect/>
          </a:stretch>
        </p:blipFill>
        <p:spPr>
          <a:xfrm>
            <a:off x="5899355" y="4061869"/>
            <a:ext cx="2653788" cy="2602557"/>
          </a:xfrm>
          <a:prstGeom prst="rect">
            <a:avLst/>
          </a:prstGeom>
        </p:spPr>
      </p:pic>
      <p:pic>
        <p:nvPicPr>
          <p:cNvPr id="6" name="图片 5"/>
          <p:cNvPicPr>
            <a:picLocks noChangeAspect="1"/>
          </p:cNvPicPr>
          <p:nvPr/>
        </p:nvPicPr>
        <p:blipFill>
          <a:blip r:embed="rId4"/>
          <a:stretch>
            <a:fillRect/>
          </a:stretch>
        </p:blipFill>
        <p:spPr>
          <a:xfrm>
            <a:off x="8664540" y="2982452"/>
            <a:ext cx="3546130" cy="3565831"/>
          </a:xfrm>
          <a:prstGeom prst="rect">
            <a:avLst/>
          </a:prstGeom>
        </p:spPr>
      </p:pic>
    </p:spTree>
    <p:extLst>
      <p:ext uri="{BB962C8B-B14F-4D97-AF65-F5344CB8AC3E}">
        <p14:creationId xmlns:p14="http://schemas.microsoft.com/office/powerpoint/2010/main" val="55017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内容安排</a:t>
            </a:r>
            <a:endParaRPr lang="zh-CN" altLang="en-US" dirty="0"/>
          </a:p>
        </p:txBody>
      </p:sp>
      <p:sp>
        <p:nvSpPr>
          <p:cNvPr id="3" name="内容占位符 2"/>
          <p:cNvSpPr>
            <a:spLocks noGrp="1"/>
          </p:cNvSpPr>
          <p:nvPr>
            <p:ph idx="1"/>
          </p:nvPr>
        </p:nvSpPr>
        <p:spPr/>
        <p:txBody>
          <a:bodyPr/>
          <a:lstStyle/>
          <a:p>
            <a:r>
              <a:rPr lang="zh-CN" altLang="en-US" dirty="0" smtClean="0"/>
              <a:t>经典构造题和构造方法</a:t>
            </a:r>
            <a:endParaRPr lang="en-US" altLang="zh-CN" dirty="0" smtClean="0"/>
          </a:p>
          <a:p>
            <a:pPr marL="0" indent="0">
              <a:buNone/>
            </a:pPr>
            <a:endParaRPr lang="en-US" altLang="zh-CN" dirty="0"/>
          </a:p>
          <a:p>
            <a:r>
              <a:rPr lang="zh-CN" altLang="en-US" dirty="0" smtClean="0"/>
              <a:t>一些神奇的题！</a:t>
            </a:r>
            <a:endParaRPr lang="en-US" altLang="zh-CN" dirty="0" smtClean="0"/>
          </a:p>
          <a:p>
            <a:endParaRPr lang="en-US" altLang="zh-CN" dirty="0"/>
          </a:p>
          <a:p>
            <a:r>
              <a:rPr lang="zh-CN" altLang="en-US" dirty="0" smtClean="0"/>
              <a:t>由于大家可能基础还比较薄弱，所以不安排需要一些特别算法的题。但并不意味着变简单了（确信）</a:t>
            </a:r>
            <a:endParaRPr lang="zh-CN" altLang="en-US" dirty="0"/>
          </a:p>
        </p:txBody>
      </p:sp>
    </p:spTree>
    <p:extLst>
      <p:ext uri="{BB962C8B-B14F-4D97-AF65-F5344CB8AC3E}">
        <p14:creationId xmlns:p14="http://schemas.microsoft.com/office/powerpoint/2010/main" val="39304440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Codeforces</a:t>
            </a:r>
            <a:r>
              <a:rPr lang="en-US" altLang="zh-CN" dirty="0" smtClean="0"/>
              <a:t> 1103C</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677333" y="2160589"/>
            <a:ext cx="8681101" cy="2608056"/>
          </a:xfrm>
          <a:prstGeom prst="rect">
            <a:avLst/>
          </a:prstGeom>
        </p:spPr>
      </p:pic>
      <p:pic>
        <p:nvPicPr>
          <p:cNvPr id="5" name="图片 4"/>
          <p:cNvPicPr>
            <a:picLocks noChangeAspect="1"/>
          </p:cNvPicPr>
          <p:nvPr/>
        </p:nvPicPr>
        <p:blipFill>
          <a:blip r:embed="rId3"/>
          <a:stretch>
            <a:fillRect/>
          </a:stretch>
        </p:blipFill>
        <p:spPr>
          <a:xfrm>
            <a:off x="677332" y="4678877"/>
            <a:ext cx="7017111" cy="1905098"/>
          </a:xfrm>
          <a:prstGeom prst="rect">
            <a:avLst/>
          </a:prstGeom>
        </p:spPr>
      </p:pic>
    </p:spTree>
    <p:extLst>
      <p:ext uri="{BB962C8B-B14F-4D97-AF65-F5344CB8AC3E}">
        <p14:creationId xmlns:p14="http://schemas.microsoft.com/office/powerpoint/2010/main" val="23691739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Codeforces</a:t>
            </a:r>
            <a:r>
              <a:rPr lang="en-US" altLang="zh-CN" dirty="0"/>
              <a:t> 1103C</a:t>
            </a:r>
            <a:endParaRPr lang="zh-CN" altLang="en-US" dirty="0"/>
          </a:p>
        </p:txBody>
      </p:sp>
      <p:sp>
        <p:nvSpPr>
          <p:cNvPr id="3" name="内容占位符 2"/>
          <p:cNvSpPr>
            <a:spLocks noGrp="1"/>
          </p:cNvSpPr>
          <p:nvPr>
            <p:ph idx="1"/>
          </p:nvPr>
        </p:nvSpPr>
        <p:spPr/>
        <p:txBody>
          <a:bodyPr/>
          <a:lstStyle/>
          <a:p>
            <a:r>
              <a:rPr lang="zh-CN" altLang="en-US" dirty="0" smtClean="0"/>
              <a:t>这种题要么是论文题，要么是平凡的题</a:t>
            </a:r>
            <a:endParaRPr lang="en-US" altLang="zh-CN" dirty="0" smtClean="0"/>
          </a:p>
          <a:p>
            <a:r>
              <a:rPr lang="zh-CN" altLang="en-US" dirty="0"/>
              <a:t>既然摆在这里了，那到底是哪一边似乎也</a:t>
            </a:r>
            <a:r>
              <a:rPr lang="zh-CN" altLang="en-US" dirty="0" smtClean="0"/>
              <a:t>不言而喻了</a:t>
            </a:r>
            <a:r>
              <a:rPr lang="en-US" altLang="zh-CN" dirty="0" smtClean="0"/>
              <a:t>…</a:t>
            </a:r>
          </a:p>
          <a:p>
            <a:r>
              <a:rPr lang="zh-CN" altLang="en-US" dirty="0" smtClean="0"/>
              <a:t>构造图的另一个套路：无向图真是太麻烦了，考虑图的生成树！</a:t>
            </a:r>
            <a:endParaRPr lang="en-US" altLang="zh-CN" dirty="0" smtClean="0"/>
          </a:p>
          <a:p>
            <a:r>
              <a:rPr lang="zh-CN" altLang="en-US" dirty="0"/>
              <a:t>这</a:t>
            </a:r>
            <a:r>
              <a:rPr lang="zh-CN" altLang="en-US" dirty="0" smtClean="0"/>
              <a:t>在</a:t>
            </a:r>
            <a:r>
              <a:rPr lang="zh-CN" altLang="en-US" dirty="0"/>
              <a:t>数学</a:t>
            </a:r>
            <a:r>
              <a:rPr lang="zh-CN" altLang="en-US" dirty="0" smtClean="0"/>
              <a:t>竞赛中的证明也有用处（其实在构造这一点上数竞和</a:t>
            </a:r>
            <a:r>
              <a:rPr lang="en-US" altLang="zh-CN" dirty="0" smtClean="0"/>
              <a:t>OI</a:t>
            </a:r>
            <a:r>
              <a:rPr lang="zh-CN" altLang="en-US" dirty="0" smtClean="0"/>
              <a:t>是有相通之处的）</a:t>
            </a:r>
            <a:endParaRPr lang="en-US" altLang="zh-CN" dirty="0" smtClean="0"/>
          </a:p>
          <a:p>
            <a:r>
              <a:rPr lang="zh-CN" altLang="en-US" dirty="0" smtClean="0"/>
              <a:t>考虑一个</a:t>
            </a:r>
            <a:r>
              <a:rPr lang="en-US" altLang="zh-CN" dirty="0" smtClean="0"/>
              <a:t>DFS</a:t>
            </a:r>
            <a:r>
              <a:rPr lang="zh-CN" altLang="en-US" dirty="0" smtClean="0"/>
              <a:t>生成树</a:t>
            </a:r>
            <a:endParaRPr lang="en-US" altLang="zh-CN" dirty="0" smtClean="0"/>
          </a:p>
          <a:p>
            <a:r>
              <a:rPr lang="zh-CN" altLang="en-US" dirty="0" smtClean="0"/>
              <a:t>如果生成树深度</a:t>
            </a:r>
            <a:r>
              <a:rPr lang="zh-CN" altLang="en-US" dirty="0"/>
              <a:t>≥</a:t>
            </a:r>
            <a:r>
              <a:rPr lang="en-US" altLang="zh-CN" dirty="0" smtClean="0"/>
              <a:t>n/k</a:t>
            </a:r>
            <a:r>
              <a:rPr lang="zh-CN" altLang="en-US" dirty="0" smtClean="0"/>
              <a:t>，那么解决。</a:t>
            </a:r>
            <a:endParaRPr lang="en-US" altLang="zh-CN" dirty="0" smtClean="0"/>
          </a:p>
          <a:p>
            <a:r>
              <a:rPr lang="zh-CN" altLang="en-US" dirty="0" smtClean="0"/>
              <a:t>否则存在</a:t>
            </a:r>
            <a:r>
              <a:rPr lang="en-US" altLang="zh-CN" dirty="0" smtClean="0"/>
              <a:t>k</a:t>
            </a:r>
            <a:r>
              <a:rPr lang="zh-CN" altLang="en-US" dirty="0" smtClean="0"/>
              <a:t>个不同叶子</a:t>
            </a:r>
            <a:endParaRPr lang="en-US" altLang="zh-CN" dirty="0" smtClean="0"/>
          </a:p>
          <a:p>
            <a:r>
              <a:rPr lang="zh-CN" altLang="en-US" dirty="0" smtClean="0"/>
              <a:t>由于“度数大于等于</a:t>
            </a:r>
            <a:r>
              <a:rPr lang="en-US" altLang="zh-CN" dirty="0" smtClean="0"/>
              <a:t>3</a:t>
            </a:r>
            <a:r>
              <a:rPr lang="zh-CN" altLang="en-US" dirty="0" smtClean="0"/>
              <a:t>”，所以该叶子至少有</a:t>
            </a:r>
            <a:r>
              <a:rPr lang="en-US" altLang="zh-CN" dirty="0" smtClean="0"/>
              <a:t>2</a:t>
            </a:r>
            <a:r>
              <a:rPr lang="zh-CN" altLang="en-US" dirty="0" smtClean="0"/>
              <a:t>个反向边，一定可以构造出来满足条件的环。</a:t>
            </a:r>
            <a:endParaRPr lang="en-US" altLang="zh-CN" dirty="0" smtClean="0"/>
          </a:p>
          <a:p>
            <a:endParaRPr lang="zh-CN" altLang="en-US" dirty="0"/>
          </a:p>
        </p:txBody>
      </p:sp>
    </p:spTree>
    <p:extLst>
      <p:ext uri="{BB962C8B-B14F-4D97-AF65-F5344CB8AC3E}">
        <p14:creationId xmlns:p14="http://schemas.microsoft.com/office/powerpoint/2010/main" val="426746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P7115 [NOIP2020</a:t>
            </a:r>
            <a:r>
              <a:rPr lang="en-US" altLang="zh-CN" dirty="0"/>
              <a:t>] </a:t>
            </a:r>
            <a:r>
              <a:rPr lang="zh-CN" altLang="en-US" dirty="0"/>
              <a:t>移球游戏</a:t>
            </a:r>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677334" y="1413753"/>
            <a:ext cx="6409792" cy="4220252"/>
          </a:xfrm>
          <a:prstGeom prst="rect">
            <a:avLst/>
          </a:prstGeom>
        </p:spPr>
      </p:pic>
      <p:pic>
        <p:nvPicPr>
          <p:cNvPr id="5" name="图片 4"/>
          <p:cNvPicPr>
            <a:picLocks noChangeAspect="1"/>
          </p:cNvPicPr>
          <p:nvPr/>
        </p:nvPicPr>
        <p:blipFill>
          <a:blip r:embed="rId3"/>
          <a:stretch>
            <a:fillRect/>
          </a:stretch>
        </p:blipFill>
        <p:spPr>
          <a:xfrm>
            <a:off x="7087126" y="1930400"/>
            <a:ext cx="4184865" cy="3149762"/>
          </a:xfrm>
          <a:prstGeom prst="rect">
            <a:avLst/>
          </a:prstGeom>
        </p:spPr>
      </p:pic>
    </p:spTree>
    <p:extLst>
      <p:ext uri="{BB962C8B-B14F-4D97-AF65-F5344CB8AC3E}">
        <p14:creationId xmlns:p14="http://schemas.microsoft.com/office/powerpoint/2010/main" val="16148133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P7115 [NOIP2020</a:t>
            </a:r>
            <a:r>
              <a:rPr lang="en-US" altLang="zh-CN" dirty="0"/>
              <a:t>] </a:t>
            </a:r>
            <a:r>
              <a:rPr lang="zh-CN" altLang="en-US" dirty="0"/>
              <a:t>移球游戏</a:t>
            </a:r>
          </a:p>
        </p:txBody>
      </p:sp>
      <p:sp>
        <p:nvSpPr>
          <p:cNvPr id="3" name="内容占位符 2"/>
          <p:cNvSpPr>
            <a:spLocks noGrp="1"/>
          </p:cNvSpPr>
          <p:nvPr>
            <p:ph idx="1"/>
          </p:nvPr>
        </p:nvSpPr>
        <p:spPr>
          <a:xfrm>
            <a:off x="677334" y="2160589"/>
            <a:ext cx="8596668" cy="4554843"/>
          </a:xfrm>
        </p:spPr>
        <p:txBody>
          <a:bodyPr>
            <a:normAutofit/>
          </a:bodyPr>
          <a:lstStyle/>
          <a:p>
            <a:r>
              <a:rPr lang="zh-CN" altLang="en-US" dirty="0" smtClean="0"/>
              <a:t>考虑</a:t>
            </a:r>
            <a:r>
              <a:rPr lang="en-US" altLang="zh-CN" dirty="0" smtClean="0"/>
              <a:t>2</a:t>
            </a:r>
            <a:r>
              <a:rPr lang="zh-CN" altLang="en-US" dirty="0" smtClean="0"/>
              <a:t>种颜色的情况。也就是说有</a:t>
            </a:r>
            <a:r>
              <a:rPr lang="en-US" altLang="zh-CN" dirty="0" smtClean="0"/>
              <a:t>2</a:t>
            </a:r>
            <a:r>
              <a:rPr lang="zh-CN" altLang="en-US" dirty="0" smtClean="0"/>
              <a:t>个柱和一个额外的</a:t>
            </a:r>
            <a:r>
              <a:rPr lang="zh-CN" altLang="en-US" dirty="0"/>
              <a:t>空</a:t>
            </a:r>
            <a:r>
              <a:rPr lang="zh-CN" altLang="en-US" dirty="0" smtClean="0"/>
              <a:t>柱。</a:t>
            </a:r>
            <a:endParaRPr lang="en-US" altLang="zh-CN" dirty="0" smtClean="0"/>
          </a:p>
          <a:p>
            <a:r>
              <a:rPr lang="zh-CN" altLang="en-US" dirty="0" smtClean="0"/>
              <a:t>对于一个柱</a:t>
            </a:r>
            <a:r>
              <a:rPr lang="en-US" altLang="zh-CN" dirty="0" smtClean="0"/>
              <a:t>A</a:t>
            </a:r>
            <a:r>
              <a:rPr lang="zh-CN" altLang="en-US" dirty="0" smtClean="0"/>
              <a:t>，怎么把</a:t>
            </a:r>
            <a:r>
              <a:rPr lang="en-US" altLang="zh-CN" dirty="0" smtClean="0"/>
              <a:t>0</a:t>
            </a:r>
            <a:r>
              <a:rPr lang="zh-CN" altLang="en-US" dirty="0" smtClean="0"/>
              <a:t>和</a:t>
            </a:r>
            <a:r>
              <a:rPr lang="en-US" altLang="zh-CN" dirty="0" smtClean="0"/>
              <a:t>1</a:t>
            </a:r>
            <a:r>
              <a:rPr lang="zh-CN" altLang="en-US" dirty="0" smtClean="0"/>
              <a:t>分开呢？</a:t>
            </a:r>
            <a:endParaRPr lang="en-US" altLang="zh-CN" dirty="0" smtClean="0"/>
          </a:p>
          <a:p>
            <a:r>
              <a:rPr lang="zh-CN" altLang="en-US" dirty="0" smtClean="0"/>
              <a:t>暂时利用另一个柱</a:t>
            </a:r>
            <a:r>
              <a:rPr lang="en-US" altLang="zh-CN" dirty="0" smtClean="0"/>
              <a:t>B</a:t>
            </a:r>
            <a:r>
              <a:rPr lang="zh-CN" altLang="en-US" dirty="0" smtClean="0"/>
              <a:t>。首先计算</a:t>
            </a:r>
            <a:r>
              <a:rPr lang="en-US" altLang="zh-CN" dirty="0" smtClean="0"/>
              <a:t>0</a:t>
            </a:r>
            <a:r>
              <a:rPr lang="zh-CN" altLang="en-US" dirty="0" smtClean="0"/>
              <a:t>的个数为</a:t>
            </a:r>
            <a:r>
              <a:rPr lang="en-US" altLang="zh-CN" dirty="0" smtClean="0"/>
              <a:t>x</a:t>
            </a:r>
            <a:r>
              <a:rPr lang="zh-CN" altLang="en-US" dirty="0" smtClean="0"/>
              <a:t>。将</a:t>
            </a:r>
            <a:r>
              <a:rPr lang="en-US" altLang="zh-CN" dirty="0" smtClean="0"/>
              <a:t>B</a:t>
            </a:r>
            <a:r>
              <a:rPr lang="zh-CN" altLang="en-US" dirty="0" smtClean="0"/>
              <a:t>上</a:t>
            </a:r>
            <a:r>
              <a:rPr lang="en-US" altLang="zh-CN" dirty="0" smtClean="0"/>
              <a:t>x</a:t>
            </a:r>
            <a:r>
              <a:rPr lang="zh-CN" altLang="en-US" dirty="0" smtClean="0"/>
              <a:t>个移到</a:t>
            </a:r>
            <a:r>
              <a:rPr lang="zh-CN" altLang="en-US" dirty="0"/>
              <a:t>额外</a:t>
            </a:r>
            <a:r>
              <a:rPr lang="zh-CN" altLang="en-US" dirty="0" smtClean="0"/>
              <a:t>柱</a:t>
            </a:r>
            <a:r>
              <a:rPr lang="en-US" altLang="zh-CN" dirty="0" smtClean="0"/>
              <a:t>C</a:t>
            </a:r>
            <a:r>
              <a:rPr lang="zh-CN" altLang="en-US" dirty="0" smtClean="0"/>
              <a:t>上。</a:t>
            </a:r>
            <a:endParaRPr lang="en-US" altLang="zh-CN" dirty="0" smtClean="0"/>
          </a:p>
          <a:p>
            <a:r>
              <a:rPr lang="zh-CN" altLang="en-US" dirty="0" smtClean="0"/>
              <a:t>接着不断移动</a:t>
            </a:r>
            <a:r>
              <a:rPr lang="en-US" altLang="zh-CN" dirty="0" smtClean="0"/>
              <a:t>A</a:t>
            </a:r>
            <a:r>
              <a:rPr lang="zh-CN" altLang="en-US" dirty="0" smtClean="0"/>
              <a:t>上的球，如果是</a:t>
            </a:r>
            <a:r>
              <a:rPr lang="en-US" altLang="zh-CN" dirty="0" smtClean="0"/>
              <a:t>0</a:t>
            </a:r>
            <a:r>
              <a:rPr lang="zh-CN" altLang="en-US" dirty="0" smtClean="0"/>
              <a:t>就移到</a:t>
            </a:r>
            <a:r>
              <a:rPr lang="en-US" altLang="zh-CN" dirty="0" smtClean="0"/>
              <a:t>B</a:t>
            </a:r>
            <a:r>
              <a:rPr lang="zh-CN" altLang="en-US" dirty="0" smtClean="0"/>
              <a:t>。否则移到</a:t>
            </a:r>
            <a:r>
              <a:rPr lang="en-US" altLang="zh-CN" dirty="0" smtClean="0"/>
              <a:t>C</a:t>
            </a:r>
            <a:r>
              <a:rPr lang="zh-CN" altLang="en-US" dirty="0" smtClean="0"/>
              <a:t>。</a:t>
            </a:r>
            <a:endParaRPr lang="en-US" altLang="zh-CN" dirty="0" smtClean="0"/>
          </a:p>
          <a:p>
            <a:r>
              <a:rPr lang="zh-CN" altLang="en-US" dirty="0" smtClean="0"/>
              <a:t>最后把</a:t>
            </a:r>
            <a:r>
              <a:rPr lang="en-US" altLang="zh-CN" dirty="0" smtClean="0"/>
              <a:t>0,1</a:t>
            </a:r>
            <a:r>
              <a:rPr lang="zh-CN" altLang="en-US" dirty="0" smtClean="0"/>
              <a:t>的段依次移回去，</a:t>
            </a:r>
            <a:r>
              <a:rPr lang="en-US" altLang="zh-CN" dirty="0" smtClean="0"/>
              <a:t>B</a:t>
            </a:r>
            <a:r>
              <a:rPr lang="zh-CN" altLang="en-US" dirty="0" smtClean="0"/>
              <a:t>上的</a:t>
            </a:r>
            <a:r>
              <a:rPr lang="en-US" altLang="zh-CN" dirty="0" smtClean="0"/>
              <a:t>x</a:t>
            </a:r>
            <a:r>
              <a:rPr lang="zh-CN" altLang="en-US" dirty="0" smtClean="0"/>
              <a:t>个也移回去。</a:t>
            </a:r>
            <a:endParaRPr lang="en-US" altLang="zh-CN" dirty="0" smtClean="0"/>
          </a:p>
          <a:p>
            <a:r>
              <a:rPr lang="zh-CN" altLang="en-US" dirty="0"/>
              <a:t>用</a:t>
            </a:r>
            <a:r>
              <a:rPr lang="zh-CN" altLang="en-US" dirty="0" smtClean="0"/>
              <a:t>了多少次数？</a:t>
            </a:r>
            <a:r>
              <a:rPr lang="en-US" altLang="zh-CN" dirty="0" err="1" smtClean="0"/>
              <a:t>x+m+m+x</a:t>
            </a:r>
            <a:r>
              <a:rPr lang="zh-CN" altLang="en-US" dirty="0"/>
              <a:t>≤</a:t>
            </a:r>
            <a:r>
              <a:rPr lang="en-US" altLang="zh-CN" dirty="0" err="1" smtClean="0"/>
              <a:t>m+m+m+m</a:t>
            </a:r>
            <a:r>
              <a:rPr lang="en-US" altLang="zh-CN" dirty="0" smtClean="0"/>
              <a:t>=4m</a:t>
            </a:r>
          </a:p>
          <a:p>
            <a:r>
              <a:rPr lang="zh-CN" altLang="en-US" dirty="0" smtClean="0"/>
              <a:t>如果把</a:t>
            </a:r>
            <a:r>
              <a:rPr lang="en-US" altLang="zh-CN" dirty="0" smtClean="0"/>
              <a:t>x</a:t>
            </a:r>
            <a:r>
              <a:rPr lang="zh-CN" altLang="en-US" dirty="0" smtClean="0"/>
              <a:t>改成</a:t>
            </a:r>
            <a:r>
              <a:rPr lang="en-US" altLang="zh-CN" dirty="0" smtClean="0"/>
              <a:t>0,1</a:t>
            </a:r>
            <a:r>
              <a:rPr lang="zh-CN" altLang="en-US" dirty="0" smtClean="0"/>
              <a:t>个数中较小的那个，那么我们有</a:t>
            </a:r>
            <a:r>
              <a:rPr lang="en-US" altLang="zh-CN" dirty="0" err="1" smtClean="0"/>
              <a:t>x+m+m+x</a:t>
            </a:r>
            <a:r>
              <a:rPr lang="zh-CN" altLang="en-US" dirty="0" smtClean="0"/>
              <a:t>≤</a:t>
            </a:r>
            <a:r>
              <a:rPr lang="en-US" altLang="zh-CN" dirty="0" smtClean="0"/>
              <a:t>3m</a:t>
            </a:r>
          </a:p>
          <a:p>
            <a:r>
              <a:rPr lang="zh-CN" altLang="en-US" dirty="0" smtClean="0"/>
              <a:t>把两个柱都排序，耗费</a:t>
            </a:r>
            <a:r>
              <a:rPr lang="en-US" altLang="zh-CN" dirty="0" smtClean="0"/>
              <a:t>6m</a:t>
            </a:r>
            <a:r>
              <a:rPr lang="zh-CN" altLang="en-US" dirty="0" smtClean="0"/>
              <a:t>。</a:t>
            </a:r>
            <a:endParaRPr lang="en-US" altLang="zh-CN" dirty="0" smtClean="0"/>
          </a:p>
          <a:p>
            <a:r>
              <a:rPr lang="zh-CN" altLang="en-US" dirty="0"/>
              <a:t>排</a:t>
            </a:r>
            <a:r>
              <a:rPr lang="zh-CN" altLang="en-US" dirty="0" smtClean="0"/>
              <a:t>完序后怎么办？把所有</a:t>
            </a:r>
            <a:r>
              <a:rPr lang="en-US" altLang="zh-CN" dirty="0" smtClean="0"/>
              <a:t>0</a:t>
            </a:r>
            <a:r>
              <a:rPr lang="zh-CN" altLang="en-US" dirty="0" smtClean="0"/>
              <a:t>放到空柱，然后将所有</a:t>
            </a:r>
            <a:r>
              <a:rPr lang="en-US" altLang="zh-CN" dirty="0" smtClean="0"/>
              <a:t>1</a:t>
            </a:r>
            <a:r>
              <a:rPr lang="zh-CN" altLang="en-US" dirty="0" smtClean="0"/>
              <a:t>放到另一个柱子上，耗费</a:t>
            </a:r>
            <a:r>
              <a:rPr lang="en-US" altLang="zh-CN" dirty="0" smtClean="0"/>
              <a:t>2m</a:t>
            </a:r>
            <a:r>
              <a:rPr lang="zh-CN" altLang="en-US" dirty="0" smtClean="0"/>
              <a:t>。</a:t>
            </a:r>
            <a:endParaRPr lang="en-US" altLang="zh-CN" dirty="0" smtClean="0"/>
          </a:p>
          <a:p>
            <a:r>
              <a:rPr lang="zh-CN" altLang="en-US" dirty="0" smtClean="0"/>
              <a:t>一共</a:t>
            </a:r>
            <a:r>
              <a:rPr lang="en-US" altLang="zh-CN" dirty="0" smtClean="0"/>
              <a:t>8m</a:t>
            </a:r>
            <a:r>
              <a:rPr lang="zh-CN" altLang="en-US" dirty="0" smtClean="0"/>
              <a:t>。</a:t>
            </a:r>
            <a:endParaRPr lang="en-US" altLang="zh-CN" dirty="0" smtClean="0"/>
          </a:p>
          <a:p>
            <a:endParaRPr lang="en-US" altLang="zh-CN" dirty="0" smtClean="0"/>
          </a:p>
          <a:p>
            <a:endParaRPr lang="en-US" altLang="zh-CN" dirty="0"/>
          </a:p>
        </p:txBody>
      </p:sp>
    </p:spTree>
    <p:extLst>
      <p:ext uri="{BB962C8B-B14F-4D97-AF65-F5344CB8AC3E}">
        <p14:creationId xmlns:p14="http://schemas.microsoft.com/office/powerpoint/2010/main" val="167284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t>
            </a:r>
            <a:r>
              <a:rPr lang="en-US" altLang="zh-CN" dirty="0" smtClean="0"/>
              <a:t>7115 </a:t>
            </a:r>
            <a:r>
              <a:rPr lang="en-US" altLang="zh-CN" dirty="0"/>
              <a:t>[NOIP2020] </a:t>
            </a:r>
            <a:r>
              <a:rPr lang="zh-CN" altLang="en-US" dirty="0"/>
              <a:t>移球游戏</a:t>
            </a:r>
          </a:p>
        </p:txBody>
      </p:sp>
      <p:sp>
        <p:nvSpPr>
          <p:cNvPr id="3" name="内容占位符 2"/>
          <p:cNvSpPr>
            <a:spLocks noGrp="1"/>
          </p:cNvSpPr>
          <p:nvPr>
            <p:ph idx="1"/>
          </p:nvPr>
        </p:nvSpPr>
        <p:spPr>
          <a:xfrm>
            <a:off x="677334" y="1651819"/>
            <a:ext cx="8596668" cy="5004620"/>
          </a:xfrm>
        </p:spPr>
        <p:txBody>
          <a:bodyPr/>
          <a:lstStyle/>
          <a:p>
            <a:r>
              <a:rPr lang="zh-CN" altLang="en-US" dirty="0" smtClean="0"/>
              <a:t>扩展到</a:t>
            </a:r>
            <a:r>
              <a:rPr lang="en-US" altLang="zh-CN" dirty="0" smtClean="0"/>
              <a:t>n</a:t>
            </a:r>
            <a:r>
              <a:rPr lang="zh-CN" altLang="en-US" dirty="0" smtClean="0"/>
              <a:t>种颜色？</a:t>
            </a:r>
            <a:endParaRPr lang="en-US" altLang="zh-CN" dirty="0" smtClean="0"/>
          </a:p>
          <a:p>
            <a:r>
              <a:rPr lang="zh-CN" altLang="en-US" dirty="0" smtClean="0"/>
              <a:t>使用分治算法！每次将</a:t>
            </a:r>
            <a:r>
              <a:rPr lang="en-US" altLang="zh-CN" dirty="0" smtClean="0"/>
              <a:t>1~n/2</a:t>
            </a:r>
            <a:r>
              <a:rPr lang="zh-CN" altLang="en-US" dirty="0" smtClean="0"/>
              <a:t>视为颜色</a:t>
            </a:r>
            <a:r>
              <a:rPr lang="en-US" altLang="zh-CN" dirty="0" smtClean="0"/>
              <a:t>0</a:t>
            </a:r>
            <a:r>
              <a:rPr lang="zh-CN" altLang="en-US" dirty="0" smtClean="0"/>
              <a:t>，</a:t>
            </a:r>
            <a:r>
              <a:rPr lang="en-US" altLang="zh-CN" dirty="0" smtClean="0"/>
              <a:t>n/2+1~n</a:t>
            </a:r>
            <a:r>
              <a:rPr lang="zh-CN" altLang="en-US" dirty="0" smtClean="0"/>
              <a:t>视为颜色</a:t>
            </a:r>
            <a:r>
              <a:rPr lang="en-US" altLang="zh-CN" dirty="0" smtClean="0"/>
              <a:t>1</a:t>
            </a:r>
            <a:r>
              <a:rPr lang="zh-CN" altLang="en-US" dirty="0" smtClean="0"/>
              <a:t>。</a:t>
            </a:r>
            <a:endParaRPr lang="en-US" altLang="zh-CN" dirty="0" smtClean="0"/>
          </a:p>
          <a:p>
            <a:r>
              <a:rPr lang="zh-CN" altLang="en-US" dirty="0" smtClean="0"/>
              <a:t>严格定义递归的过程：</a:t>
            </a:r>
            <a:r>
              <a:rPr lang="en-US" altLang="zh-CN" dirty="0" smtClean="0"/>
              <a:t>solve(</a:t>
            </a:r>
            <a:r>
              <a:rPr lang="en-US" altLang="zh-CN" dirty="0" err="1" smtClean="0"/>
              <a:t>l,r</a:t>
            </a:r>
            <a:r>
              <a:rPr lang="en-US" altLang="zh-CN" dirty="0" smtClean="0"/>
              <a:t>)</a:t>
            </a:r>
            <a:r>
              <a:rPr lang="zh-CN" altLang="en-US" dirty="0" smtClean="0"/>
              <a:t>表示所有颜色</a:t>
            </a:r>
            <a:r>
              <a:rPr lang="en-US" altLang="zh-CN" dirty="0" err="1" smtClean="0"/>
              <a:t>l~r</a:t>
            </a:r>
            <a:r>
              <a:rPr lang="zh-CN" altLang="en-US" dirty="0" smtClean="0"/>
              <a:t>的球都在柱</a:t>
            </a:r>
            <a:r>
              <a:rPr lang="en-US" altLang="zh-CN" dirty="0" err="1" smtClean="0"/>
              <a:t>l~r</a:t>
            </a:r>
            <a:r>
              <a:rPr lang="zh-CN" altLang="en-US" dirty="0" smtClean="0"/>
              <a:t>之中。每次需要维持额外柱是空，而且颜色</a:t>
            </a:r>
            <a:r>
              <a:rPr lang="en-US" altLang="zh-CN" dirty="0" smtClean="0"/>
              <a:t>0</a:t>
            </a:r>
            <a:r>
              <a:rPr lang="zh-CN" altLang="en-US" dirty="0" smtClean="0"/>
              <a:t>的球在前一半，颜色</a:t>
            </a:r>
            <a:r>
              <a:rPr lang="en-US" altLang="zh-CN" dirty="0" smtClean="0"/>
              <a:t>1</a:t>
            </a:r>
            <a:r>
              <a:rPr lang="zh-CN" altLang="en-US" dirty="0" smtClean="0"/>
              <a:t>的球在后一半。</a:t>
            </a:r>
            <a:endParaRPr lang="en-US" altLang="zh-CN" dirty="0"/>
          </a:p>
          <a:p>
            <a:r>
              <a:rPr lang="zh-CN" altLang="en-US" dirty="0"/>
              <a:t>对每个柱进行排序需要</a:t>
            </a:r>
            <a:r>
              <a:rPr lang="en-US" altLang="zh-CN" dirty="0"/>
              <a:t>3nm</a:t>
            </a:r>
            <a:r>
              <a:rPr lang="zh-CN" altLang="en-US" dirty="0" smtClean="0"/>
              <a:t>。</a:t>
            </a:r>
            <a:endParaRPr lang="en-US" altLang="zh-CN" dirty="0" smtClean="0"/>
          </a:p>
          <a:p>
            <a:r>
              <a:rPr lang="zh-CN" altLang="en-US" dirty="0" smtClean="0"/>
              <a:t>如何将颜色</a:t>
            </a:r>
            <a:r>
              <a:rPr lang="en-US" altLang="zh-CN" dirty="0"/>
              <a:t>1</a:t>
            </a:r>
            <a:r>
              <a:rPr lang="zh-CN" altLang="en-US" dirty="0" smtClean="0"/>
              <a:t>的球都放到后一半？</a:t>
            </a:r>
            <a:endParaRPr lang="en-US" altLang="zh-CN" dirty="0" smtClean="0"/>
          </a:p>
          <a:p>
            <a:r>
              <a:rPr lang="zh-CN" altLang="en-US" dirty="0" smtClean="0"/>
              <a:t>对于两个柱，如果它们中</a:t>
            </a:r>
            <a:r>
              <a:rPr lang="en-US" altLang="zh-CN" dirty="0"/>
              <a:t>1</a:t>
            </a:r>
            <a:r>
              <a:rPr lang="zh-CN" altLang="en-US" dirty="0" smtClean="0"/>
              <a:t>的数量超过</a:t>
            </a:r>
            <a:r>
              <a:rPr lang="en-US" altLang="zh-CN" dirty="0" smtClean="0"/>
              <a:t>m</a:t>
            </a:r>
            <a:r>
              <a:rPr lang="zh-CN" altLang="en-US" dirty="0" smtClean="0"/>
              <a:t>，那么可以将所有</a:t>
            </a:r>
            <a:r>
              <a:rPr lang="en-US" altLang="zh-CN" dirty="0" smtClean="0"/>
              <a:t>0</a:t>
            </a:r>
            <a:r>
              <a:rPr lang="zh-CN" altLang="en-US" dirty="0" smtClean="0"/>
              <a:t>放到空柱，然后制造出一个</a:t>
            </a:r>
            <a:r>
              <a:rPr lang="en-US" altLang="zh-CN" dirty="0" smtClean="0"/>
              <a:t>1</a:t>
            </a:r>
            <a:r>
              <a:rPr lang="zh-CN" altLang="en-US" dirty="0" smtClean="0"/>
              <a:t>的柱，然后再把</a:t>
            </a:r>
            <a:r>
              <a:rPr lang="en-US" altLang="zh-CN" dirty="0" smtClean="0"/>
              <a:t>0</a:t>
            </a:r>
            <a:r>
              <a:rPr lang="zh-CN" altLang="en-US" dirty="0" smtClean="0"/>
              <a:t>放回去。如果它们中</a:t>
            </a:r>
            <a:r>
              <a:rPr lang="en-US" altLang="zh-CN" dirty="0" smtClean="0"/>
              <a:t>0</a:t>
            </a:r>
            <a:r>
              <a:rPr lang="zh-CN" altLang="en-US" dirty="0" smtClean="0"/>
              <a:t>的数量超过</a:t>
            </a:r>
            <a:r>
              <a:rPr lang="en-US" altLang="zh-CN" dirty="0" smtClean="0"/>
              <a:t>m</a:t>
            </a:r>
            <a:r>
              <a:rPr lang="zh-CN" altLang="en-US" dirty="0" smtClean="0"/>
              <a:t>，那么可以首先将一个柱全部放到空柱，然后另一个柱把</a:t>
            </a:r>
            <a:r>
              <a:rPr lang="en-US" altLang="zh-CN" dirty="0" smtClean="0"/>
              <a:t>0</a:t>
            </a:r>
            <a:r>
              <a:rPr lang="zh-CN" altLang="en-US" dirty="0" smtClean="0"/>
              <a:t>放过来，然后</a:t>
            </a:r>
            <a:r>
              <a:rPr lang="zh-CN" altLang="en-US" dirty="0"/>
              <a:t>再</a:t>
            </a:r>
            <a:r>
              <a:rPr lang="zh-CN" altLang="en-US" dirty="0" smtClean="0"/>
              <a:t>依次从空柱放</a:t>
            </a:r>
            <a:r>
              <a:rPr lang="en-US" altLang="zh-CN" dirty="0" smtClean="0"/>
              <a:t>0</a:t>
            </a:r>
            <a:r>
              <a:rPr lang="zh-CN" altLang="en-US" dirty="0" smtClean="0"/>
              <a:t>和</a:t>
            </a:r>
            <a:r>
              <a:rPr lang="en-US" altLang="zh-CN" dirty="0" smtClean="0"/>
              <a:t>1</a:t>
            </a:r>
            <a:r>
              <a:rPr lang="zh-CN" altLang="en-US" dirty="0" smtClean="0"/>
              <a:t>过来，制造出一个</a:t>
            </a:r>
            <a:r>
              <a:rPr lang="en-US" altLang="zh-CN" dirty="0" smtClean="0"/>
              <a:t>0</a:t>
            </a:r>
            <a:r>
              <a:rPr lang="zh-CN" altLang="en-US" dirty="0" smtClean="0"/>
              <a:t>的柱。</a:t>
            </a:r>
            <a:endParaRPr lang="en-US" altLang="zh-CN" dirty="0" smtClean="0"/>
          </a:p>
          <a:p>
            <a:r>
              <a:rPr lang="zh-CN" altLang="en-US" dirty="0" smtClean="0"/>
              <a:t>每次操作最多需要</a:t>
            </a:r>
            <a:r>
              <a:rPr lang="en-US" altLang="zh-CN" dirty="0" smtClean="0"/>
              <a:t>3m</a:t>
            </a:r>
            <a:r>
              <a:rPr lang="zh-CN" altLang="en-US" dirty="0" smtClean="0"/>
              <a:t>。一共</a:t>
            </a:r>
            <a:r>
              <a:rPr lang="en-US" altLang="zh-CN" dirty="0" smtClean="0"/>
              <a:t>3nm</a:t>
            </a:r>
            <a:r>
              <a:rPr lang="zh-CN" altLang="en-US" dirty="0" smtClean="0"/>
              <a:t>。</a:t>
            </a:r>
            <a:endParaRPr lang="en-US" altLang="zh-CN" dirty="0" smtClean="0"/>
          </a:p>
          <a:p>
            <a:r>
              <a:rPr lang="zh-CN" altLang="en-US" dirty="0" smtClean="0"/>
              <a:t>通过分治可得</a:t>
            </a:r>
            <a:r>
              <a:rPr lang="en-US" altLang="zh-CN" dirty="0" smtClean="0"/>
              <a:t>6nmlogn</a:t>
            </a:r>
            <a:r>
              <a:rPr lang="zh-CN" altLang="en-US" dirty="0" smtClean="0"/>
              <a:t>的复杂度，可通过该题。</a:t>
            </a:r>
            <a:endParaRPr lang="en-US" altLang="zh-CN" dirty="0" smtClean="0"/>
          </a:p>
          <a:p>
            <a:r>
              <a:rPr lang="zh-CN" altLang="en-US" dirty="0"/>
              <a:t>用</a:t>
            </a:r>
            <a:r>
              <a:rPr lang="zh-CN" altLang="en-US" dirty="0" smtClean="0"/>
              <a:t>一些操作可以把常数压小一点，留作读者练习。</a:t>
            </a:r>
            <a:endParaRPr lang="en-US" altLang="zh-CN" dirty="0" smtClean="0"/>
          </a:p>
          <a:p>
            <a:endParaRPr lang="zh-CN" altLang="en-US" dirty="0"/>
          </a:p>
        </p:txBody>
      </p:sp>
    </p:spTree>
    <p:extLst>
      <p:ext uri="{BB962C8B-B14F-4D97-AF65-F5344CB8AC3E}">
        <p14:creationId xmlns:p14="http://schemas.microsoft.com/office/powerpoint/2010/main" val="122491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P7115 [NOIP2020] </a:t>
            </a:r>
            <a:r>
              <a:rPr lang="zh-CN" altLang="en-US" dirty="0"/>
              <a:t>移球游戏</a:t>
            </a:r>
          </a:p>
        </p:txBody>
      </p:sp>
      <p:sp>
        <p:nvSpPr>
          <p:cNvPr id="3" name="内容占位符 2"/>
          <p:cNvSpPr>
            <a:spLocks noGrp="1"/>
          </p:cNvSpPr>
          <p:nvPr>
            <p:ph idx="1"/>
          </p:nvPr>
        </p:nvSpPr>
        <p:spPr/>
        <p:txBody>
          <a:bodyPr/>
          <a:lstStyle/>
          <a:p>
            <a:r>
              <a:rPr lang="zh-CN" altLang="en-US" dirty="0" smtClean="0"/>
              <a:t>如果将每个柱先单独排序？</a:t>
            </a:r>
            <a:endParaRPr lang="en-US" altLang="zh-CN" dirty="0" smtClean="0"/>
          </a:p>
          <a:p>
            <a:r>
              <a:rPr lang="zh-CN" altLang="en-US" dirty="0" smtClean="0"/>
              <a:t>很难做。将最小的颜色拿出来后，剩下的球难以快速排序。</a:t>
            </a:r>
            <a:endParaRPr lang="en-US" altLang="zh-CN" dirty="0" smtClean="0"/>
          </a:p>
          <a:p>
            <a:r>
              <a:rPr lang="zh-CN" altLang="en-US" dirty="0" smtClean="0"/>
              <a:t>而且对柱排序，复杂度带的是</a:t>
            </a:r>
            <a:r>
              <a:rPr lang="en-US" altLang="zh-CN" dirty="0" err="1" smtClean="0"/>
              <a:t>logm</a:t>
            </a:r>
            <a:r>
              <a:rPr lang="zh-CN" altLang="en-US" dirty="0" smtClean="0"/>
              <a:t>，比</a:t>
            </a:r>
            <a:r>
              <a:rPr lang="en-US" altLang="zh-CN" dirty="0" err="1" smtClean="0"/>
              <a:t>logn</a:t>
            </a:r>
            <a:r>
              <a:rPr lang="zh-CN" altLang="en-US" dirty="0" smtClean="0"/>
              <a:t>大。</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43946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实际实现细节</a:t>
            </a:r>
            <a:endParaRPr lang="zh-CN" altLang="en-US" dirty="0"/>
          </a:p>
        </p:txBody>
      </p:sp>
      <p:sp>
        <p:nvSpPr>
          <p:cNvPr id="3" name="内容占位符 2"/>
          <p:cNvSpPr>
            <a:spLocks noGrp="1"/>
          </p:cNvSpPr>
          <p:nvPr>
            <p:ph idx="1"/>
          </p:nvPr>
        </p:nvSpPr>
        <p:spPr>
          <a:xfrm>
            <a:off x="677334" y="1627568"/>
            <a:ext cx="8596668" cy="3880773"/>
          </a:xfrm>
        </p:spPr>
        <p:txBody>
          <a:bodyPr/>
          <a:lstStyle/>
          <a:p>
            <a:r>
              <a:rPr lang="zh-CN" altLang="en-US" dirty="0" smtClean="0"/>
              <a:t>使用一个</a:t>
            </a:r>
            <a:r>
              <a:rPr lang="en-US" altLang="zh-CN" dirty="0" smtClean="0"/>
              <a:t>vector</a:t>
            </a:r>
            <a:r>
              <a:rPr lang="zh-CN" altLang="en-US" dirty="0" smtClean="0"/>
              <a:t>存储所有操作</a:t>
            </a:r>
            <a:endParaRPr lang="en-US" altLang="zh-CN" dirty="0" smtClean="0"/>
          </a:p>
          <a:p>
            <a:r>
              <a:rPr lang="zh-CN" altLang="en-US" dirty="0" smtClean="0"/>
              <a:t>使用一些函数和</a:t>
            </a:r>
            <a:r>
              <a:rPr lang="en-US" altLang="zh-CN" dirty="0" smtClean="0"/>
              <a:t>STL</a:t>
            </a:r>
            <a:r>
              <a:rPr lang="zh-CN" altLang="en-US" dirty="0" smtClean="0"/>
              <a:t>简化</a:t>
            </a:r>
            <a:endParaRPr lang="en-US" altLang="zh-CN" dirty="0" smtClean="0"/>
          </a:p>
          <a:p>
            <a:r>
              <a:rPr lang="zh-CN" altLang="en-US" dirty="0" smtClean="0"/>
              <a:t>在必要的地方加入</a:t>
            </a:r>
            <a:r>
              <a:rPr lang="en-US" altLang="zh-CN" dirty="0" smtClean="0"/>
              <a:t>assert</a:t>
            </a:r>
            <a:r>
              <a:rPr lang="zh-CN" altLang="en-US" dirty="0" smtClean="0"/>
              <a:t>方便调试</a:t>
            </a:r>
            <a:endParaRPr lang="en-US" altLang="zh-CN" dirty="0" smtClean="0"/>
          </a:p>
          <a:p>
            <a:r>
              <a:rPr lang="zh-CN" altLang="en-US" dirty="0" smtClean="0"/>
              <a:t>有代码量的构造题</a:t>
            </a:r>
            <a:endParaRPr lang="en-US" altLang="zh-CN" dirty="0" smtClean="0"/>
          </a:p>
          <a:p>
            <a:endParaRPr lang="zh-CN" altLang="en-US" dirty="0"/>
          </a:p>
        </p:txBody>
      </p:sp>
      <p:pic>
        <p:nvPicPr>
          <p:cNvPr id="6" name="图片 5"/>
          <p:cNvPicPr>
            <a:picLocks noChangeAspect="1"/>
          </p:cNvPicPr>
          <p:nvPr/>
        </p:nvPicPr>
        <p:blipFill>
          <a:blip r:embed="rId2"/>
          <a:stretch>
            <a:fillRect/>
          </a:stretch>
        </p:blipFill>
        <p:spPr>
          <a:xfrm>
            <a:off x="677334" y="3382846"/>
            <a:ext cx="3067208" cy="2324219"/>
          </a:xfrm>
          <a:prstGeom prst="rect">
            <a:avLst/>
          </a:prstGeom>
        </p:spPr>
      </p:pic>
      <p:pic>
        <p:nvPicPr>
          <p:cNvPr id="7" name="图片 6"/>
          <p:cNvPicPr>
            <a:picLocks noChangeAspect="1"/>
          </p:cNvPicPr>
          <p:nvPr/>
        </p:nvPicPr>
        <p:blipFill>
          <a:blip r:embed="rId3"/>
          <a:stretch>
            <a:fillRect/>
          </a:stretch>
        </p:blipFill>
        <p:spPr>
          <a:xfrm>
            <a:off x="4511378" y="341220"/>
            <a:ext cx="3562533" cy="3638737"/>
          </a:xfrm>
          <a:prstGeom prst="rect">
            <a:avLst/>
          </a:prstGeom>
        </p:spPr>
      </p:pic>
      <p:pic>
        <p:nvPicPr>
          <p:cNvPr id="8" name="图片 7"/>
          <p:cNvPicPr>
            <a:picLocks noChangeAspect="1"/>
          </p:cNvPicPr>
          <p:nvPr/>
        </p:nvPicPr>
        <p:blipFill>
          <a:blip r:embed="rId4"/>
          <a:stretch>
            <a:fillRect/>
          </a:stretch>
        </p:blipFill>
        <p:spPr>
          <a:xfrm>
            <a:off x="7330742" y="91950"/>
            <a:ext cx="5086611" cy="4845299"/>
          </a:xfrm>
          <a:prstGeom prst="rect">
            <a:avLst/>
          </a:prstGeom>
        </p:spPr>
      </p:pic>
      <p:pic>
        <p:nvPicPr>
          <p:cNvPr id="9" name="图片 8"/>
          <p:cNvPicPr>
            <a:picLocks noChangeAspect="1"/>
          </p:cNvPicPr>
          <p:nvPr/>
        </p:nvPicPr>
        <p:blipFill>
          <a:blip r:embed="rId5"/>
          <a:stretch>
            <a:fillRect/>
          </a:stretch>
        </p:blipFill>
        <p:spPr>
          <a:xfrm>
            <a:off x="4511378" y="5122142"/>
            <a:ext cx="3479979" cy="1149409"/>
          </a:xfrm>
          <a:prstGeom prst="rect">
            <a:avLst/>
          </a:prstGeom>
        </p:spPr>
      </p:pic>
    </p:spTree>
    <p:extLst>
      <p:ext uri="{BB962C8B-B14F-4D97-AF65-F5344CB8AC3E}">
        <p14:creationId xmlns:p14="http://schemas.microsoft.com/office/powerpoint/2010/main" val="6161763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一些神奇的题</a:t>
            </a:r>
            <a:endParaRPr lang="zh-CN" altLang="en-US" dirty="0"/>
          </a:p>
        </p:txBody>
      </p:sp>
      <p:sp>
        <p:nvSpPr>
          <p:cNvPr id="3" name="内容占位符 2"/>
          <p:cNvSpPr>
            <a:spLocks noGrp="1"/>
          </p:cNvSpPr>
          <p:nvPr>
            <p:ph idx="1"/>
          </p:nvPr>
        </p:nvSpPr>
        <p:spPr/>
        <p:txBody>
          <a:bodyPr/>
          <a:lstStyle/>
          <a:p>
            <a:r>
              <a:rPr lang="zh-CN" altLang="en-US" dirty="0" smtClean="0"/>
              <a:t>不一定会显式地让你构造</a:t>
            </a:r>
            <a:endParaRPr lang="en-US" altLang="zh-CN" dirty="0" smtClean="0"/>
          </a:p>
          <a:p>
            <a:endParaRPr lang="en-US" altLang="zh-CN" dirty="0"/>
          </a:p>
          <a:p>
            <a:r>
              <a:rPr lang="zh-CN" altLang="en-US" dirty="0" smtClean="0"/>
              <a:t>大胆猜想！</a:t>
            </a:r>
            <a:endParaRPr lang="zh-CN" altLang="en-US" dirty="0"/>
          </a:p>
        </p:txBody>
      </p:sp>
    </p:spTree>
    <p:extLst>
      <p:ext uri="{BB962C8B-B14F-4D97-AF65-F5344CB8AC3E}">
        <p14:creationId xmlns:p14="http://schemas.microsoft.com/office/powerpoint/2010/main" val="27418705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与</a:t>
            </a:r>
            <a:r>
              <a:rPr lang="zh-CN" altLang="en-US" dirty="0" smtClean="0"/>
              <a:t>非图</a:t>
            </a:r>
            <a:endParaRPr lang="zh-CN" altLang="en-US" dirty="0"/>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677334" y="2160588"/>
            <a:ext cx="6878980" cy="3551953"/>
          </a:xfrm>
          <a:prstGeom prst="rect">
            <a:avLst/>
          </a:prstGeom>
        </p:spPr>
      </p:pic>
    </p:spTree>
    <p:extLst>
      <p:ext uri="{BB962C8B-B14F-4D97-AF65-F5344CB8AC3E}">
        <p14:creationId xmlns:p14="http://schemas.microsoft.com/office/powerpoint/2010/main" val="33990046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与非图</a:t>
            </a:r>
          </a:p>
        </p:txBody>
      </p:sp>
      <p:sp>
        <p:nvSpPr>
          <p:cNvPr id="3" name="内容占位符 2"/>
          <p:cNvSpPr>
            <a:spLocks noGrp="1"/>
          </p:cNvSpPr>
          <p:nvPr>
            <p:ph idx="1"/>
          </p:nvPr>
        </p:nvSpPr>
        <p:spPr>
          <a:xfrm>
            <a:off x="677334" y="2160589"/>
            <a:ext cx="8596668" cy="4446688"/>
          </a:xfrm>
        </p:spPr>
        <p:txBody>
          <a:bodyPr/>
          <a:lstStyle/>
          <a:p>
            <a:r>
              <a:rPr lang="zh-CN" altLang="en-US" dirty="0" smtClean="0"/>
              <a:t>与非运算非常难处理，因为与非运算是</a:t>
            </a:r>
            <a:r>
              <a:rPr lang="en-US" altLang="zh-CN" dirty="0" smtClean="0"/>
              <a:t>general</a:t>
            </a:r>
            <a:r>
              <a:rPr lang="zh-CN" altLang="en-US" dirty="0" smtClean="0"/>
              <a:t>的，它可以实现所有布尔逻辑式。</a:t>
            </a:r>
            <a:endParaRPr lang="en-US" altLang="zh-CN" dirty="0" smtClean="0"/>
          </a:p>
          <a:p>
            <a:r>
              <a:rPr lang="zh-CN" altLang="en-US" dirty="0" smtClean="0"/>
              <a:t>考虑答案为</a:t>
            </a:r>
            <a:r>
              <a:rPr lang="en-US" altLang="zh-CN" dirty="0" smtClean="0"/>
              <a:t>0</a:t>
            </a:r>
            <a:r>
              <a:rPr lang="zh-CN" altLang="en-US" dirty="0" smtClean="0"/>
              <a:t>的时候，显然此时全</a:t>
            </a:r>
            <a:r>
              <a:rPr lang="en-US" altLang="zh-CN" dirty="0" smtClean="0"/>
              <a:t>0</a:t>
            </a:r>
            <a:r>
              <a:rPr lang="zh-CN" altLang="en-US" dirty="0" smtClean="0"/>
              <a:t>串优美度等于全</a:t>
            </a:r>
            <a:r>
              <a:rPr lang="en-US" altLang="zh-CN" dirty="0" smtClean="0"/>
              <a:t>1</a:t>
            </a:r>
            <a:r>
              <a:rPr lang="zh-CN" altLang="en-US" dirty="0" smtClean="0"/>
              <a:t>串优美度。</a:t>
            </a:r>
            <a:endParaRPr lang="en-US" altLang="zh-CN" dirty="0" smtClean="0"/>
          </a:p>
          <a:p>
            <a:r>
              <a:rPr lang="zh-CN" altLang="en-US" dirty="0" smtClean="0"/>
              <a:t>那么答案为</a:t>
            </a:r>
            <a:r>
              <a:rPr lang="en-US" altLang="zh-CN" dirty="0" smtClean="0"/>
              <a:t>1</a:t>
            </a:r>
            <a:r>
              <a:rPr lang="zh-CN" altLang="en-US" dirty="0" smtClean="0"/>
              <a:t>的时候，</a:t>
            </a:r>
            <a:r>
              <a:rPr lang="zh-CN" altLang="en-US" dirty="0"/>
              <a:t>全</a:t>
            </a:r>
            <a:r>
              <a:rPr lang="en-US" altLang="zh-CN" dirty="0"/>
              <a:t>0</a:t>
            </a:r>
            <a:r>
              <a:rPr lang="zh-CN" altLang="en-US" dirty="0"/>
              <a:t>串优美</a:t>
            </a:r>
            <a:r>
              <a:rPr lang="zh-CN" altLang="en-US" dirty="0" smtClean="0"/>
              <a:t>度不等于</a:t>
            </a:r>
            <a:r>
              <a:rPr lang="zh-CN" altLang="en-US" dirty="0"/>
              <a:t>全</a:t>
            </a:r>
            <a:r>
              <a:rPr lang="en-US" altLang="zh-CN" dirty="0"/>
              <a:t>1</a:t>
            </a:r>
            <a:r>
              <a:rPr lang="zh-CN" altLang="en-US" dirty="0"/>
              <a:t>串优美</a:t>
            </a:r>
            <a:r>
              <a:rPr lang="zh-CN" altLang="en-US" dirty="0" smtClean="0"/>
              <a:t>度。</a:t>
            </a:r>
            <a:endParaRPr lang="en-US" altLang="zh-CN" dirty="0" smtClean="0"/>
          </a:p>
          <a:p>
            <a:r>
              <a:rPr lang="zh-CN" altLang="en-US" dirty="0" smtClean="0"/>
              <a:t>答案的上限不会就是</a:t>
            </a:r>
            <a:r>
              <a:rPr lang="en-US" altLang="zh-CN" dirty="0" smtClean="0"/>
              <a:t>1</a:t>
            </a:r>
            <a:r>
              <a:rPr lang="zh-CN" altLang="en-US" dirty="0" smtClean="0"/>
              <a:t>吧？很有可能！一个</a:t>
            </a:r>
            <a:r>
              <a:rPr lang="zh-CN" altLang="en-US" dirty="0"/>
              <a:t>布尔</a:t>
            </a:r>
            <a:r>
              <a:rPr lang="zh-CN" altLang="en-US" dirty="0" smtClean="0"/>
              <a:t>逻辑式很有可能因为其中一个翻转而改变。</a:t>
            </a:r>
            <a:endParaRPr lang="en-US" altLang="zh-CN" dirty="0" smtClean="0"/>
          </a:p>
          <a:p>
            <a:r>
              <a:rPr lang="zh-CN" altLang="en-US" dirty="0" smtClean="0"/>
              <a:t>设</a:t>
            </a:r>
            <a:r>
              <a:rPr lang="en-US" altLang="zh-CN" dirty="0" smtClean="0"/>
              <a:t>f(</a:t>
            </a:r>
            <a:r>
              <a:rPr lang="en-US" altLang="zh-CN" dirty="0" err="1" smtClean="0"/>
              <a:t>i</a:t>
            </a:r>
            <a:r>
              <a:rPr lang="en-US" altLang="zh-CN" dirty="0" smtClean="0"/>
              <a:t>)=0…01..1</a:t>
            </a:r>
            <a:r>
              <a:rPr lang="zh-CN" altLang="en-US" dirty="0" smtClean="0"/>
              <a:t>的优美度，其中前面有</a:t>
            </a:r>
            <a:r>
              <a:rPr lang="en-US" altLang="zh-CN" dirty="0"/>
              <a:t>i</a:t>
            </a:r>
            <a:r>
              <a:rPr lang="zh-CN" altLang="en-US" dirty="0" smtClean="0"/>
              <a:t>个</a:t>
            </a:r>
            <a:r>
              <a:rPr lang="en-US" altLang="zh-CN" dirty="0" smtClean="0"/>
              <a:t>0</a:t>
            </a:r>
          </a:p>
          <a:p>
            <a:r>
              <a:rPr lang="zh-CN" altLang="en-US" dirty="0" smtClean="0"/>
              <a:t>那么</a:t>
            </a:r>
            <a:r>
              <a:rPr lang="en-US" altLang="zh-CN" dirty="0" smtClean="0"/>
              <a:t>f(0)</a:t>
            </a:r>
            <a:r>
              <a:rPr lang="zh-CN" altLang="en-US" dirty="0" smtClean="0"/>
              <a:t>≠</a:t>
            </a:r>
            <a:r>
              <a:rPr lang="en-US" altLang="zh-CN" dirty="0" smtClean="0"/>
              <a:t>f(n)</a:t>
            </a:r>
          </a:p>
          <a:p>
            <a:r>
              <a:rPr lang="zh-CN" altLang="en-US" dirty="0" smtClean="0"/>
              <a:t>如果我们发现</a:t>
            </a:r>
            <a:r>
              <a:rPr lang="en-US" altLang="zh-CN" dirty="0" smtClean="0"/>
              <a:t>f(0)=f(</a:t>
            </a:r>
            <a:r>
              <a:rPr lang="en-US" altLang="zh-CN" dirty="0" err="1" smtClean="0"/>
              <a:t>i</a:t>
            </a:r>
            <a:r>
              <a:rPr lang="en-US" altLang="zh-CN" dirty="0" smtClean="0"/>
              <a:t>)</a:t>
            </a:r>
            <a:r>
              <a:rPr lang="zh-CN" altLang="en-US" dirty="0" smtClean="0"/>
              <a:t>≠</a:t>
            </a:r>
            <a:r>
              <a:rPr lang="en-US" altLang="zh-CN" dirty="0" smtClean="0"/>
              <a:t>f(i+1)=f(n)</a:t>
            </a:r>
            <a:r>
              <a:rPr lang="zh-CN" altLang="en-US" dirty="0" smtClean="0"/>
              <a:t>，那么将</a:t>
            </a:r>
            <a:r>
              <a:rPr lang="en-US" altLang="zh-CN" dirty="0" err="1" smtClean="0"/>
              <a:t>i</a:t>
            </a:r>
            <a:r>
              <a:rPr lang="zh-CN" altLang="en-US" dirty="0" smtClean="0"/>
              <a:t>设为</a:t>
            </a:r>
            <a:r>
              <a:rPr lang="en-US" altLang="zh-CN" dirty="0" smtClean="0"/>
              <a:t>2</a:t>
            </a:r>
            <a:r>
              <a:rPr lang="zh-CN" altLang="en-US" dirty="0" smtClean="0"/>
              <a:t>即可。</a:t>
            </a:r>
            <a:endParaRPr lang="en-US" altLang="zh-CN" dirty="0" smtClean="0"/>
          </a:p>
          <a:p>
            <a:r>
              <a:rPr lang="zh-CN" altLang="en-US" dirty="0" smtClean="0"/>
              <a:t>进行二分，维持</a:t>
            </a:r>
            <a:r>
              <a:rPr lang="en-US" altLang="zh-CN" dirty="0" smtClean="0"/>
              <a:t>f(0)=f(l)</a:t>
            </a:r>
            <a:r>
              <a:rPr lang="zh-CN" altLang="en-US" dirty="0" smtClean="0"/>
              <a:t>≠</a:t>
            </a:r>
            <a:r>
              <a:rPr lang="en-US" altLang="zh-CN" dirty="0" smtClean="0"/>
              <a:t>f(r)=f(n)</a:t>
            </a:r>
            <a:r>
              <a:rPr lang="zh-CN" altLang="en-US" dirty="0" smtClean="0"/>
              <a:t>。对于</a:t>
            </a:r>
            <a:r>
              <a:rPr lang="zh-CN" altLang="en-US" dirty="0"/>
              <a:t>二</a:t>
            </a:r>
            <a:r>
              <a:rPr lang="zh-CN" altLang="en-US" dirty="0" smtClean="0"/>
              <a:t>分中点</a:t>
            </a:r>
            <a:r>
              <a:rPr lang="en-US" altLang="zh-CN" dirty="0" smtClean="0"/>
              <a:t>mid</a:t>
            </a:r>
            <a:r>
              <a:rPr lang="zh-CN" altLang="en-US" dirty="0" smtClean="0"/>
              <a:t>，检查是否答案。否则如果</a:t>
            </a:r>
            <a:r>
              <a:rPr lang="en-US" altLang="zh-CN" dirty="0" smtClean="0"/>
              <a:t>f(l)</a:t>
            </a:r>
            <a:r>
              <a:rPr lang="zh-CN" altLang="en-US" dirty="0" smtClean="0"/>
              <a:t>≠</a:t>
            </a:r>
            <a:r>
              <a:rPr lang="en-US" altLang="zh-CN" dirty="0" smtClean="0"/>
              <a:t>f(mid)</a:t>
            </a:r>
            <a:r>
              <a:rPr lang="zh-CN" altLang="en-US" dirty="0" smtClean="0"/>
              <a:t>，那么</a:t>
            </a:r>
            <a:r>
              <a:rPr lang="en-US" altLang="zh-CN" dirty="0" smtClean="0"/>
              <a:t>r=mid-1</a:t>
            </a:r>
            <a:r>
              <a:rPr lang="zh-CN" altLang="en-US" dirty="0" smtClean="0"/>
              <a:t>。否则</a:t>
            </a:r>
            <a:r>
              <a:rPr lang="en-US" altLang="zh-CN" dirty="0" smtClean="0"/>
              <a:t>l=mid+1</a:t>
            </a:r>
            <a:r>
              <a:rPr lang="zh-CN" altLang="en-US" dirty="0" smtClean="0"/>
              <a:t>。</a:t>
            </a:r>
            <a:endParaRPr lang="en-US" altLang="zh-CN" dirty="0" smtClean="0"/>
          </a:p>
          <a:p>
            <a:r>
              <a:rPr lang="en-US" altLang="zh-CN" dirty="0" smtClean="0"/>
              <a:t>f</a:t>
            </a:r>
            <a:r>
              <a:rPr lang="zh-CN" altLang="en-US" dirty="0" smtClean="0"/>
              <a:t>本身不是可以二分的序列，只是这样的询问是可以二分的。经典</a:t>
            </a:r>
            <a:r>
              <a:rPr lang="en-US" altLang="zh-CN" dirty="0" smtClean="0"/>
              <a:t>trick</a:t>
            </a:r>
            <a:r>
              <a:rPr lang="zh-CN" altLang="en-US" dirty="0" smtClean="0"/>
              <a:t>。</a:t>
            </a:r>
            <a:endParaRPr lang="en-US" altLang="zh-CN" dirty="0" smtClean="0"/>
          </a:p>
        </p:txBody>
      </p:sp>
    </p:spTree>
    <p:extLst>
      <p:ext uri="{BB962C8B-B14F-4D97-AF65-F5344CB8AC3E}">
        <p14:creationId xmlns:p14="http://schemas.microsoft.com/office/powerpoint/2010/main" val="85956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到底什么是构造题？</a:t>
            </a:r>
            <a:endParaRPr lang="zh-CN" altLang="en-US" dirty="0"/>
          </a:p>
        </p:txBody>
      </p:sp>
      <p:sp>
        <p:nvSpPr>
          <p:cNvPr id="3" name="内容占位符 2"/>
          <p:cNvSpPr>
            <a:spLocks noGrp="1"/>
          </p:cNvSpPr>
          <p:nvPr>
            <p:ph idx="1"/>
          </p:nvPr>
        </p:nvSpPr>
        <p:spPr>
          <a:xfrm>
            <a:off x="677333" y="2160589"/>
            <a:ext cx="8948447" cy="3880773"/>
          </a:xfrm>
        </p:spPr>
        <p:txBody>
          <a:bodyPr/>
          <a:lstStyle/>
          <a:p>
            <a:r>
              <a:rPr lang="zh-CN" altLang="en-US" dirty="0" smtClean="0"/>
              <a:t>不同于“维护数据结构并回答询问”的数据结构题、“寻找最大值或最小值”的最值问题、“计算某个东西的数量模</a:t>
            </a:r>
            <a:r>
              <a:rPr lang="en-US" altLang="zh-CN" dirty="0" smtClean="0"/>
              <a:t>998244353</a:t>
            </a:r>
            <a:r>
              <a:rPr lang="zh-CN" altLang="en-US" dirty="0" smtClean="0"/>
              <a:t>”的计数问题，构造题致力于让你给出一组方案，使得在一定限制内满足某些条件。方案通常不唯一，构造方法也可以不唯一。</a:t>
            </a:r>
            <a:endParaRPr lang="en-US" altLang="zh-CN" dirty="0" smtClean="0"/>
          </a:p>
          <a:p>
            <a:endParaRPr lang="en-US" altLang="zh-CN" dirty="0"/>
          </a:p>
          <a:p>
            <a:r>
              <a:rPr lang="zh-CN" altLang="en-US" dirty="0" smtClean="0"/>
              <a:t>例子：</a:t>
            </a:r>
            <a:endParaRPr lang="en-US" altLang="zh-CN" dirty="0" smtClean="0"/>
          </a:p>
          <a:p>
            <a:r>
              <a:rPr lang="zh-CN" altLang="en-US" dirty="0" smtClean="0"/>
              <a:t>（</a:t>
            </a:r>
            <a:r>
              <a:rPr lang="en-US" altLang="zh-CN" dirty="0" smtClean="0"/>
              <a:t>1</a:t>
            </a:r>
            <a:r>
              <a:rPr lang="zh-CN" altLang="en-US" dirty="0" smtClean="0"/>
              <a:t>）给定一个排列，允许元素交换操作，输出一组操作将这个排列排序。操作个数限制在</a:t>
            </a:r>
            <a:r>
              <a:rPr lang="en-US" altLang="zh-CN" dirty="0" smtClean="0"/>
              <a:t>O(n)</a:t>
            </a:r>
            <a:r>
              <a:rPr lang="zh-CN" altLang="en-US" dirty="0" smtClean="0"/>
              <a:t>。</a:t>
            </a:r>
            <a:endParaRPr lang="en-US" altLang="zh-CN" dirty="0" smtClean="0"/>
          </a:p>
          <a:p>
            <a:r>
              <a:rPr lang="zh-CN" altLang="en-US" dirty="0" smtClean="0"/>
              <a:t>（</a:t>
            </a:r>
            <a:r>
              <a:rPr lang="en-US" altLang="zh-CN" dirty="0" smtClean="0"/>
              <a:t>2</a:t>
            </a:r>
            <a:r>
              <a:rPr lang="zh-CN" altLang="en-US" dirty="0" smtClean="0"/>
              <a:t>）输入一个数</a:t>
            </a:r>
            <a:r>
              <a:rPr lang="en-US" altLang="zh-CN" dirty="0" smtClean="0"/>
              <a:t>n</a:t>
            </a:r>
            <a:r>
              <a:rPr lang="zh-CN" altLang="en-US" dirty="0" smtClean="0"/>
              <a:t>，输出一个边长为整数的非直角三角形，且该三角形的面积是</a:t>
            </a:r>
            <a:r>
              <a:rPr lang="en-US" altLang="zh-CN" dirty="0" smtClean="0"/>
              <a:t>n</a:t>
            </a:r>
            <a:r>
              <a:rPr lang="zh-CN" altLang="en-US" dirty="0" smtClean="0"/>
              <a:t>。</a:t>
            </a:r>
            <a:endParaRPr lang="en-US" altLang="zh-CN" dirty="0" smtClean="0"/>
          </a:p>
          <a:p>
            <a:r>
              <a:rPr lang="zh-CN" altLang="en-US" dirty="0" smtClean="0"/>
              <a:t>（</a:t>
            </a:r>
            <a:r>
              <a:rPr lang="en-US" altLang="zh-CN" dirty="0" smtClean="0"/>
              <a:t>3</a:t>
            </a:r>
            <a:r>
              <a:rPr lang="zh-CN" altLang="en-US" dirty="0" smtClean="0"/>
              <a:t>）无输入，输出两个字符串使得它们的哈希相等。</a:t>
            </a:r>
            <a:endParaRPr lang="zh-CN" altLang="en-US" dirty="0"/>
          </a:p>
        </p:txBody>
      </p:sp>
    </p:spTree>
    <p:extLst>
      <p:ext uri="{BB962C8B-B14F-4D97-AF65-F5344CB8AC3E}">
        <p14:creationId xmlns:p14="http://schemas.microsoft.com/office/powerpoint/2010/main" val="26408380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LOJ525 </a:t>
            </a:r>
            <a:r>
              <a:rPr lang="zh-CN" altLang="en-US" dirty="0" smtClean="0"/>
              <a:t>多项式</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677334" y="1592022"/>
            <a:ext cx="8242724" cy="3359323"/>
          </a:xfrm>
          <a:prstGeom prst="rect">
            <a:avLst/>
          </a:prstGeom>
        </p:spPr>
      </p:pic>
      <p:pic>
        <p:nvPicPr>
          <p:cNvPr id="5" name="图片 4"/>
          <p:cNvPicPr>
            <a:picLocks noChangeAspect="1"/>
          </p:cNvPicPr>
          <p:nvPr/>
        </p:nvPicPr>
        <p:blipFill>
          <a:blip r:embed="rId3"/>
          <a:stretch>
            <a:fillRect/>
          </a:stretch>
        </p:blipFill>
        <p:spPr>
          <a:xfrm>
            <a:off x="677334" y="4951345"/>
            <a:ext cx="2997354" cy="939848"/>
          </a:xfrm>
          <a:prstGeom prst="rect">
            <a:avLst/>
          </a:prstGeom>
        </p:spPr>
      </p:pic>
    </p:spTree>
    <p:extLst>
      <p:ext uri="{BB962C8B-B14F-4D97-AF65-F5344CB8AC3E}">
        <p14:creationId xmlns:p14="http://schemas.microsoft.com/office/powerpoint/2010/main" val="22398146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LOJ525 </a:t>
            </a:r>
            <a:r>
              <a:rPr lang="zh-CN" altLang="en-US" dirty="0"/>
              <a:t>多项式</a:t>
            </a:r>
          </a:p>
        </p:txBody>
      </p:sp>
      <p:sp>
        <p:nvSpPr>
          <p:cNvPr id="3" name="内容占位符 2"/>
          <p:cNvSpPr>
            <a:spLocks noGrp="1"/>
          </p:cNvSpPr>
          <p:nvPr>
            <p:ph idx="1"/>
          </p:nvPr>
        </p:nvSpPr>
        <p:spPr>
          <a:xfrm>
            <a:off x="677334" y="1423169"/>
            <a:ext cx="8596668" cy="5125115"/>
          </a:xfrm>
        </p:spPr>
        <p:txBody>
          <a:bodyPr>
            <a:normAutofit/>
          </a:bodyPr>
          <a:lstStyle/>
          <a:p>
            <a:r>
              <a:rPr lang="zh-CN" altLang="en-US" dirty="0" smtClean="0"/>
              <a:t>可以很快得到一个答案</a:t>
            </a:r>
            <a:r>
              <a:rPr lang="en-US" altLang="zh-CN" dirty="0" smtClean="0"/>
              <a:t>x(x-1)(x-2)…(x-k+1)</a:t>
            </a:r>
            <a:r>
              <a:rPr lang="zh-CN" altLang="en-US" dirty="0" smtClean="0"/>
              <a:t>。但是算出这个的各项系数要用</a:t>
            </a:r>
            <a:r>
              <a:rPr lang="en-US" altLang="zh-CN" dirty="0" smtClean="0"/>
              <a:t>FFT</a:t>
            </a:r>
            <a:r>
              <a:rPr lang="zh-CN" altLang="en-US" dirty="0" smtClean="0"/>
              <a:t>。本课程显然不要求用</a:t>
            </a:r>
            <a:r>
              <a:rPr lang="en-US" altLang="zh-CN" dirty="0" smtClean="0"/>
              <a:t>FFT</a:t>
            </a:r>
            <a:r>
              <a:rPr lang="zh-CN" altLang="en-US" dirty="0" smtClean="0"/>
              <a:t>。</a:t>
            </a:r>
            <a:endParaRPr lang="en-US" altLang="zh-CN" dirty="0" smtClean="0"/>
          </a:p>
          <a:p>
            <a:r>
              <a:rPr lang="zh-CN" altLang="en-US" dirty="0" smtClean="0"/>
              <a:t>怎么办呢？</a:t>
            </a:r>
            <a:endParaRPr lang="en-US" altLang="zh-CN" dirty="0" smtClean="0"/>
          </a:p>
          <a:p>
            <a:r>
              <a:rPr lang="zh-CN" altLang="en-US" dirty="0" smtClean="0"/>
              <a:t>如果</a:t>
            </a:r>
            <a:r>
              <a:rPr lang="en-US" altLang="zh-CN" dirty="0" smtClean="0"/>
              <a:t>k</a:t>
            </a:r>
            <a:r>
              <a:rPr lang="zh-CN" altLang="en-US" dirty="0" smtClean="0"/>
              <a:t>为质数，由费马小定理可得</a:t>
            </a:r>
            <a:r>
              <a:rPr lang="en-US" altLang="zh-CN" dirty="0" err="1" smtClean="0"/>
              <a:t>x^k-x</a:t>
            </a:r>
            <a:r>
              <a:rPr lang="en-US" altLang="zh-CN" dirty="0" smtClean="0"/>
              <a:t>=0</a:t>
            </a:r>
            <a:r>
              <a:rPr lang="zh-CN" altLang="en-US" dirty="0" smtClean="0"/>
              <a:t>。</a:t>
            </a:r>
            <a:endParaRPr lang="en-US" altLang="zh-CN" dirty="0" smtClean="0"/>
          </a:p>
          <a:p>
            <a:r>
              <a:rPr lang="zh-CN" altLang="en-US" dirty="0" smtClean="0"/>
              <a:t>如果</a:t>
            </a:r>
            <a:r>
              <a:rPr lang="en-US" altLang="zh-CN" dirty="0" smtClean="0"/>
              <a:t>k</a:t>
            </a:r>
            <a:r>
              <a:rPr lang="zh-CN" altLang="en-US" dirty="0" smtClean="0"/>
              <a:t>为合数，由扩展欧拉定理</a:t>
            </a:r>
            <a:endParaRPr lang="en-US" altLang="zh-CN" dirty="0"/>
          </a:p>
          <a:p>
            <a:endParaRPr lang="en-US" altLang="zh-CN" dirty="0" smtClean="0"/>
          </a:p>
          <a:p>
            <a:endParaRPr lang="en-US" altLang="zh-CN" dirty="0"/>
          </a:p>
          <a:p>
            <a:endParaRPr lang="en-US" altLang="zh-CN" dirty="0" smtClean="0"/>
          </a:p>
          <a:p>
            <a:r>
              <a:rPr lang="zh-CN" altLang="en-US" dirty="0" smtClean="0"/>
              <a:t>我们有</a:t>
            </a:r>
            <a:r>
              <a:rPr lang="en-US" altLang="zh-CN" dirty="0" smtClean="0"/>
              <a:t>x^(2*phi(k))-x^(phi(k))=0</a:t>
            </a:r>
            <a:r>
              <a:rPr lang="zh-CN" altLang="en-US" dirty="0" smtClean="0"/>
              <a:t>。</a:t>
            </a:r>
            <a:endParaRPr lang="en-US" altLang="zh-CN" dirty="0" smtClean="0"/>
          </a:p>
          <a:p>
            <a:r>
              <a:rPr lang="zh-CN" altLang="en-US" dirty="0" smtClean="0"/>
              <a:t>由于</a:t>
            </a:r>
            <a:r>
              <a:rPr lang="en-US" altLang="zh-CN" dirty="0" smtClean="0"/>
              <a:t>2*phi(k)&lt;2*k&lt;60000</a:t>
            </a:r>
            <a:r>
              <a:rPr lang="zh-CN" altLang="en-US" dirty="0" smtClean="0"/>
              <a:t>，构造完成。</a:t>
            </a:r>
            <a:endParaRPr lang="en-US" altLang="zh-CN" dirty="0" smtClean="0"/>
          </a:p>
        </p:txBody>
      </p:sp>
      <p:pic>
        <p:nvPicPr>
          <p:cNvPr id="5" name="图片 4"/>
          <p:cNvPicPr>
            <a:picLocks noChangeAspect="1"/>
          </p:cNvPicPr>
          <p:nvPr/>
        </p:nvPicPr>
        <p:blipFill>
          <a:blip r:embed="rId2"/>
          <a:stretch>
            <a:fillRect/>
          </a:stretch>
        </p:blipFill>
        <p:spPr>
          <a:xfrm>
            <a:off x="917772" y="3444553"/>
            <a:ext cx="7505622" cy="979963"/>
          </a:xfrm>
          <a:prstGeom prst="rect">
            <a:avLst/>
          </a:prstGeom>
        </p:spPr>
      </p:pic>
      <p:pic>
        <p:nvPicPr>
          <p:cNvPr id="4" name="图片 3"/>
          <p:cNvPicPr>
            <a:picLocks noChangeAspect="1"/>
          </p:cNvPicPr>
          <p:nvPr/>
        </p:nvPicPr>
        <p:blipFill>
          <a:blip r:embed="rId3"/>
          <a:stretch>
            <a:fillRect/>
          </a:stretch>
        </p:blipFill>
        <p:spPr>
          <a:xfrm>
            <a:off x="8649536" y="3315536"/>
            <a:ext cx="3542464" cy="3542464"/>
          </a:xfrm>
          <a:prstGeom prst="rect">
            <a:avLst/>
          </a:prstGeom>
        </p:spPr>
      </p:pic>
    </p:spTree>
    <p:extLst>
      <p:ext uri="{BB962C8B-B14F-4D97-AF65-F5344CB8AC3E}">
        <p14:creationId xmlns:p14="http://schemas.microsoft.com/office/powerpoint/2010/main" val="22501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图染色</a:t>
            </a:r>
            <a:endParaRPr lang="zh-CN" altLang="en-US" dirty="0"/>
          </a:p>
        </p:txBody>
      </p:sp>
      <p:sp>
        <p:nvSpPr>
          <p:cNvPr id="3" name="内容占位符 2"/>
          <p:cNvSpPr>
            <a:spLocks noGrp="1"/>
          </p:cNvSpPr>
          <p:nvPr>
            <p:ph idx="1"/>
          </p:nvPr>
        </p:nvSpPr>
        <p:spPr>
          <a:xfrm>
            <a:off x="677334" y="3962399"/>
            <a:ext cx="8596668" cy="3880773"/>
          </a:xfrm>
        </p:spPr>
        <p:txBody>
          <a:bodyPr/>
          <a:lstStyle/>
          <a:p>
            <a:r>
              <a:rPr lang="zh-CN" altLang="en-US" dirty="0" smtClean="0"/>
              <a:t>竞赛图的意思是一个有向的完全图。</a:t>
            </a:r>
            <a:endParaRPr lang="zh-CN" altLang="en-US" dirty="0"/>
          </a:p>
          <a:p>
            <a:endParaRPr lang="zh-CN" altLang="en-US" dirty="0"/>
          </a:p>
        </p:txBody>
      </p:sp>
      <p:pic>
        <p:nvPicPr>
          <p:cNvPr id="4" name="图片 3"/>
          <p:cNvPicPr>
            <a:picLocks noChangeAspect="1"/>
          </p:cNvPicPr>
          <p:nvPr/>
        </p:nvPicPr>
        <p:blipFill>
          <a:blip r:embed="rId2"/>
          <a:stretch>
            <a:fillRect/>
          </a:stretch>
        </p:blipFill>
        <p:spPr>
          <a:xfrm>
            <a:off x="677334" y="2160588"/>
            <a:ext cx="6991810" cy="1801811"/>
          </a:xfrm>
          <a:prstGeom prst="rect">
            <a:avLst/>
          </a:prstGeom>
        </p:spPr>
      </p:pic>
    </p:spTree>
    <p:extLst>
      <p:ext uri="{BB962C8B-B14F-4D97-AF65-F5344CB8AC3E}">
        <p14:creationId xmlns:p14="http://schemas.microsoft.com/office/powerpoint/2010/main" val="18129725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图染色</a:t>
            </a:r>
          </a:p>
        </p:txBody>
      </p:sp>
      <p:sp>
        <p:nvSpPr>
          <p:cNvPr id="3" name="内容占位符 2"/>
          <p:cNvSpPr>
            <a:spLocks noGrp="1"/>
          </p:cNvSpPr>
          <p:nvPr>
            <p:ph idx="1"/>
          </p:nvPr>
        </p:nvSpPr>
        <p:spPr/>
        <p:txBody>
          <a:bodyPr/>
          <a:lstStyle/>
          <a:p>
            <a:r>
              <a:rPr lang="zh-CN" altLang="en-US" dirty="0" smtClean="0"/>
              <a:t>注意到</a:t>
            </a:r>
            <a:r>
              <a:rPr lang="en-US" altLang="zh-CN" dirty="0" smtClean="0"/>
              <a:t>C(14,7)=3432&gt;3000</a:t>
            </a:r>
          </a:p>
          <a:p>
            <a:r>
              <a:rPr lang="zh-CN" altLang="en-US" dirty="0" smtClean="0"/>
              <a:t>给每个点一个独一无二的由</a:t>
            </a:r>
            <a:r>
              <a:rPr lang="en-US" altLang="zh-CN" dirty="0" smtClean="0"/>
              <a:t>7</a:t>
            </a:r>
            <a:r>
              <a:rPr lang="zh-CN" altLang="en-US" dirty="0" smtClean="0"/>
              <a:t>个</a:t>
            </a:r>
            <a:r>
              <a:rPr lang="en-US" altLang="zh-CN" dirty="0" smtClean="0"/>
              <a:t>0</a:t>
            </a:r>
            <a:r>
              <a:rPr lang="zh-CN" altLang="en-US" dirty="0" smtClean="0"/>
              <a:t>和</a:t>
            </a:r>
            <a:r>
              <a:rPr lang="en-US" altLang="zh-CN" dirty="0" smtClean="0"/>
              <a:t>7</a:t>
            </a:r>
            <a:r>
              <a:rPr lang="zh-CN" altLang="en-US" dirty="0" smtClean="0"/>
              <a:t>个</a:t>
            </a:r>
            <a:r>
              <a:rPr lang="en-US" altLang="zh-CN" dirty="0" smtClean="0"/>
              <a:t>1</a:t>
            </a:r>
            <a:r>
              <a:rPr lang="zh-CN" altLang="en-US" dirty="0" smtClean="0"/>
              <a:t>组成的</a:t>
            </a:r>
            <a:r>
              <a:rPr lang="en-US" altLang="zh-CN" dirty="0" smtClean="0"/>
              <a:t>01</a:t>
            </a:r>
            <a:r>
              <a:rPr lang="zh-CN" altLang="en-US" dirty="0" smtClean="0"/>
              <a:t>串</a:t>
            </a:r>
            <a:endParaRPr lang="en-US" altLang="zh-CN" dirty="0" smtClean="0"/>
          </a:p>
          <a:p>
            <a:r>
              <a:rPr lang="zh-CN" altLang="en-US" dirty="0"/>
              <a:t>对于每条</a:t>
            </a:r>
            <a:r>
              <a:rPr lang="zh-CN" altLang="en-US" dirty="0" smtClean="0"/>
              <a:t>边，一定</a:t>
            </a:r>
            <a:r>
              <a:rPr lang="zh-CN" altLang="en-US" dirty="0"/>
              <a:t>有某一位</a:t>
            </a:r>
            <a:r>
              <a:rPr lang="zh-CN" altLang="en-US" dirty="0" smtClean="0"/>
              <a:t>从</a:t>
            </a:r>
            <a:r>
              <a:rPr lang="en-US" altLang="zh-CN" dirty="0" smtClean="0"/>
              <a:t>0</a:t>
            </a:r>
            <a:r>
              <a:rPr lang="zh-CN" altLang="en-US" dirty="0" smtClean="0"/>
              <a:t>变成了</a:t>
            </a:r>
            <a:r>
              <a:rPr lang="en-US" altLang="zh-CN" dirty="0" smtClean="0"/>
              <a:t>1</a:t>
            </a:r>
            <a:r>
              <a:rPr lang="zh-CN" altLang="en-US" dirty="0" smtClean="0"/>
              <a:t>，将</a:t>
            </a:r>
            <a:r>
              <a:rPr lang="zh-CN" altLang="en-US" dirty="0"/>
              <a:t>边染色成这个位对应的</a:t>
            </a:r>
            <a:r>
              <a:rPr lang="zh-CN" altLang="en-US" dirty="0" smtClean="0"/>
              <a:t>颜色即可。</a:t>
            </a:r>
            <a:endParaRPr lang="en-US" altLang="zh-CN" dirty="0" smtClean="0"/>
          </a:p>
          <a:p>
            <a:r>
              <a:rPr lang="zh-CN" altLang="en-US" dirty="0" smtClean="0"/>
              <a:t>为什么正确？</a:t>
            </a:r>
            <a:endParaRPr lang="en-US" altLang="zh-CN" dirty="0" smtClean="0"/>
          </a:p>
          <a:p>
            <a:r>
              <a:rPr lang="zh-CN" altLang="en-US" dirty="0" smtClean="0"/>
              <a:t>考虑</a:t>
            </a:r>
            <a:r>
              <a:rPr lang="en-US" altLang="zh-CN" dirty="0" err="1" smtClean="0"/>
              <a:t>i</a:t>
            </a:r>
            <a:r>
              <a:rPr lang="en-US" altLang="zh-CN" dirty="0" smtClean="0"/>
              <a:t>-&gt;j-&gt;k</a:t>
            </a:r>
            <a:r>
              <a:rPr lang="zh-CN" altLang="en-US" dirty="0" smtClean="0"/>
              <a:t>，如果</a:t>
            </a:r>
            <a:r>
              <a:rPr lang="en-US" altLang="zh-CN" dirty="0" err="1" smtClean="0"/>
              <a:t>i</a:t>
            </a:r>
            <a:r>
              <a:rPr lang="en-US" altLang="zh-CN" dirty="0" smtClean="0"/>
              <a:t>-&gt;j</a:t>
            </a:r>
            <a:r>
              <a:rPr lang="zh-CN" altLang="en-US" dirty="0" smtClean="0"/>
              <a:t>是</a:t>
            </a:r>
            <a:r>
              <a:rPr lang="en-US" altLang="zh-CN" dirty="0" smtClean="0"/>
              <a:t>A</a:t>
            </a:r>
            <a:r>
              <a:rPr lang="zh-CN" altLang="en-US" dirty="0" smtClean="0"/>
              <a:t>，那么</a:t>
            </a:r>
            <a:r>
              <a:rPr lang="en-US" altLang="zh-CN" dirty="0" smtClean="0"/>
              <a:t>j</a:t>
            </a:r>
            <a:r>
              <a:rPr lang="zh-CN" altLang="en-US" dirty="0" smtClean="0"/>
              <a:t>的</a:t>
            </a:r>
            <a:r>
              <a:rPr lang="en-US" altLang="zh-CN" dirty="0" smtClean="0"/>
              <a:t>A</a:t>
            </a:r>
            <a:r>
              <a:rPr lang="zh-CN" altLang="en-US" dirty="0" smtClean="0"/>
              <a:t>位就是</a:t>
            </a:r>
            <a:r>
              <a:rPr lang="en-US" altLang="zh-CN" dirty="0" smtClean="0"/>
              <a:t>1</a:t>
            </a:r>
            <a:r>
              <a:rPr lang="zh-CN" altLang="en-US" dirty="0" smtClean="0"/>
              <a:t>，</a:t>
            </a:r>
            <a:r>
              <a:rPr lang="en-US" altLang="zh-CN" dirty="0" smtClean="0"/>
              <a:t>j-&gt;k</a:t>
            </a:r>
            <a:r>
              <a:rPr lang="zh-CN" altLang="en-US" dirty="0" smtClean="0"/>
              <a:t>不可能再选</a:t>
            </a:r>
            <a:r>
              <a:rPr lang="en-US" altLang="zh-CN" dirty="0" smtClean="0"/>
              <a:t>A</a:t>
            </a:r>
            <a:r>
              <a:rPr lang="zh-CN" altLang="en-US" dirty="0" smtClean="0"/>
              <a:t>。</a:t>
            </a:r>
            <a:endParaRPr lang="zh-CN" altLang="en-US" dirty="0"/>
          </a:p>
        </p:txBody>
      </p:sp>
    </p:spTree>
    <p:extLst>
      <p:ext uri="{BB962C8B-B14F-4D97-AF65-F5344CB8AC3E}">
        <p14:creationId xmlns:p14="http://schemas.microsoft.com/office/powerpoint/2010/main" val="335211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图染色</a:t>
            </a:r>
            <a:endParaRPr lang="zh-CN" altLang="en-US" dirty="0"/>
          </a:p>
        </p:txBody>
      </p:sp>
      <p:sp>
        <p:nvSpPr>
          <p:cNvPr id="3" name="内容占位符 2"/>
          <p:cNvSpPr>
            <a:spLocks noGrp="1"/>
          </p:cNvSpPr>
          <p:nvPr>
            <p:ph idx="1"/>
          </p:nvPr>
        </p:nvSpPr>
        <p:spPr/>
        <p:txBody>
          <a:bodyPr/>
          <a:lstStyle/>
          <a:p>
            <a:r>
              <a:rPr lang="zh-CN" altLang="en-US" dirty="0" smtClean="0"/>
              <a:t>图的经典结构之一：</a:t>
            </a:r>
            <a:r>
              <a:rPr lang="en-US" altLang="zh-CN" dirty="0" smtClean="0"/>
              <a:t>Hypercube Network</a:t>
            </a:r>
          </a:p>
          <a:p>
            <a:r>
              <a:rPr lang="zh-CN" altLang="en-US" dirty="0" smtClean="0"/>
              <a:t>每个点一个二进制数。如果两个点的二进制数只差一位，那么此两点之间有边。</a:t>
            </a:r>
            <a:endParaRPr lang="zh-CN" altLang="en-US" dirty="0"/>
          </a:p>
        </p:txBody>
      </p:sp>
      <p:pic>
        <p:nvPicPr>
          <p:cNvPr id="4" name="图片 3"/>
          <p:cNvPicPr>
            <a:picLocks noChangeAspect="1"/>
          </p:cNvPicPr>
          <p:nvPr/>
        </p:nvPicPr>
        <p:blipFill>
          <a:blip r:embed="rId2"/>
          <a:stretch>
            <a:fillRect/>
          </a:stretch>
        </p:blipFill>
        <p:spPr>
          <a:xfrm>
            <a:off x="818083" y="3197245"/>
            <a:ext cx="5620039" cy="2667137"/>
          </a:xfrm>
          <a:prstGeom prst="rect">
            <a:avLst/>
          </a:prstGeom>
        </p:spPr>
      </p:pic>
    </p:spTree>
    <p:extLst>
      <p:ext uri="{BB962C8B-B14F-4D97-AF65-F5344CB8AC3E}">
        <p14:creationId xmlns:p14="http://schemas.microsoft.com/office/powerpoint/2010/main" val="5909228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CodeForces</a:t>
            </a:r>
            <a:r>
              <a:rPr lang="en-US" altLang="zh-CN" dirty="0" smtClean="0"/>
              <a:t> 1148F</a:t>
            </a:r>
            <a:endParaRPr lang="zh-CN" altLang="en-US" dirty="0"/>
          </a:p>
        </p:txBody>
      </p:sp>
      <p:pic>
        <p:nvPicPr>
          <p:cNvPr id="4" name="内容占位符 3"/>
          <p:cNvPicPr>
            <a:picLocks noGrp="1" noChangeAspect="1"/>
          </p:cNvPicPr>
          <p:nvPr>
            <p:ph idx="1"/>
          </p:nvPr>
        </p:nvPicPr>
        <p:blipFill>
          <a:blip r:embed="rId2"/>
          <a:stretch>
            <a:fillRect/>
          </a:stretch>
        </p:blipFill>
        <p:spPr>
          <a:xfrm>
            <a:off x="643484" y="1566606"/>
            <a:ext cx="8664368" cy="2120490"/>
          </a:xfrm>
          <a:prstGeom prst="rect">
            <a:avLst/>
          </a:prstGeom>
        </p:spPr>
      </p:pic>
      <p:pic>
        <p:nvPicPr>
          <p:cNvPr id="6" name="图片 5"/>
          <p:cNvPicPr>
            <a:picLocks noChangeAspect="1"/>
          </p:cNvPicPr>
          <p:nvPr/>
        </p:nvPicPr>
        <p:blipFill>
          <a:blip r:embed="rId3"/>
          <a:stretch>
            <a:fillRect/>
          </a:stretch>
        </p:blipFill>
        <p:spPr>
          <a:xfrm>
            <a:off x="786581" y="3435707"/>
            <a:ext cx="6320688" cy="3288316"/>
          </a:xfrm>
          <a:prstGeom prst="rect">
            <a:avLst/>
          </a:prstGeom>
        </p:spPr>
      </p:pic>
    </p:spTree>
    <p:extLst>
      <p:ext uri="{BB962C8B-B14F-4D97-AF65-F5344CB8AC3E}">
        <p14:creationId xmlns:p14="http://schemas.microsoft.com/office/powerpoint/2010/main" val="17312131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CodeForces</a:t>
            </a:r>
            <a:r>
              <a:rPr lang="en-US" altLang="zh-CN" dirty="0"/>
              <a:t> 1148F</a:t>
            </a:r>
            <a:endParaRPr lang="zh-CN" altLang="en-US" dirty="0"/>
          </a:p>
        </p:txBody>
      </p:sp>
      <p:sp>
        <p:nvSpPr>
          <p:cNvPr id="3" name="内容占位符 2"/>
          <p:cNvSpPr>
            <a:spLocks noGrp="1"/>
          </p:cNvSpPr>
          <p:nvPr>
            <p:ph idx="1"/>
          </p:nvPr>
        </p:nvSpPr>
        <p:spPr/>
        <p:txBody>
          <a:bodyPr/>
          <a:lstStyle/>
          <a:p>
            <a:r>
              <a:rPr lang="zh-CN" altLang="en-US" dirty="0" smtClean="0"/>
              <a:t>一个想法：既然只是要求符号变反而已，那么直接测试一些特定的</a:t>
            </a:r>
            <a:r>
              <a:rPr lang="en-US" altLang="zh-CN" dirty="0" smtClean="0"/>
              <a:t>s</a:t>
            </a:r>
            <a:r>
              <a:rPr lang="zh-CN" altLang="en-US" dirty="0" smtClean="0"/>
              <a:t>如何？</a:t>
            </a:r>
            <a:endParaRPr lang="en-US" altLang="zh-CN" dirty="0" smtClean="0"/>
          </a:p>
          <a:p>
            <a:r>
              <a:rPr lang="zh-CN" altLang="en-US" dirty="0" smtClean="0"/>
              <a:t>显然可以被叉掉。所以它</a:t>
            </a:r>
            <a:r>
              <a:rPr lang="en-US" altLang="zh-CN" dirty="0" smtClean="0"/>
              <a:t>FST</a:t>
            </a:r>
            <a:r>
              <a:rPr lang="zh-CN" altLang="en-US" dirty="0" smtClean="0"/>
              <a:t>了。</a:t>
            </a:r>
            <a:endParaRPr lang="en-US" altLang="zh-CN" dirty="0" smtClean="0"/>
          </a:p>
          <a:p>
            <a:r>
              <a:rPr lang="zh-CN" altLang="en-US" dirty="0" smtClean="0"/>
              <a:t>考虑</a:t>
            </a:r>
            <a:r>
              <a:rPr lang="en-US" altLang="zh-CN" dirty="0" smtClean="0"/>
              <a:t>mask</a:t>
            </a:r>
            <a:r>
              <a:rPr lang="zh-CN" altLang="en-US" dirty="0" smtClean="0"/>
              <a:t>小于</a:t>
            </a:r>
            <a:r>
              <a:rPr lang="en-US" altLang="zh-CN" dirty="0" smtClean="0"/>
              <a:t>2</a:t>
            </a:r>
            <a:r>
              <a:rPr lang="zh-CN" altLang="en-US" dirty="0" smtClean="0"/>
              <a:t>的情况。要么是全部取反要么是全部不取反。</a:t>
            </a:r>
            <a:endParaRPr lang="en-US" altLang="zh-CN" dirty="0" smtClean="0"/>
          </a:p>
          <a:p>
            <a:r>
              <a:rPr lang="zh-CN" altLang="en-US" dirty="0" smtClean="0"/>
              <a:t>假设我们已经解决了</a:t>
            </a:r>
            <a:r>
              <a:rPr lang="en-US" altLang="zh-CN" dirty="0" smtClean="0"/>
              <a:t>mask</a:t>
            </a:r>
            <a:r>
              <a:rPr lang="zh-CN" altLang="en-US" dirty="0" smtClean="0"/>
              <a:t>小于</a:t>
            </a:r>
            <a:r>
              <a:rPr lang="en-US" altLang="zh-CN" dirty="0" smtClean="0"/>
              <a:t>2^k</a:t>
            </a:r>
            <a:r>
              <a:rPr lang="zh-CN" altLang="en-US" dirty="0" smtClean="0"/>
              <a:t>的，现在我们考虑</a:t>
            </a:r>
            <a:r>
              <a:rPr lang="en-US" altLang="zh-CN" dirty="0" smtClean="0"/>
              <a:t>s</a:t>
            </a:r>
            <a:r>
              <a:rPr lang="zh-CN" altLang="en-US" dirty="0" smtClean="0"/>
              <a:t>的第</a:t>
            </a:r>
            <a:r>
              <a:rPr lang="en-US" altLang="zh-CN" dirty="0" smtClean="0"/>
              <a:t>k</a:t>
            </a:r>
            <a:r>
              <a:rPr lang="zh-CN" altLang="en-US" dirty="0" smtClean="0"/>
              <a:t>位。</a:t>
            </a:r>
            <a:endParaRPr lang="en-US" altLang="zh-CN" dirty="0" smtClean="0"/>
          </a:p>
          <a:p>
            <a:r>
              <a:rPr lang="zh-CN" altLang="en-US" dirty="0" smtClean="0"/>
              <a:t>考虑那些最高位是</a:t>
            </a:r>
            <a:r>
              <a:rPr lang="en-US" altLang="zh-CN" dirty="0" smtClean="0"/>
              <a:t>k</a:t>
            </a:r>
            <a:r>
              <a:rPr lang="zh-CN" altLang="en-US" dirty="0" smtClean="0"/>
              <a:t>的物品的</a:t>
            </a:r>
            <a:r>
              <a:rPr lang="en-US" altLang="zh-CN" dirty="0" err="1" smtClean="0"/>
              <a:t>val</a:t>
            </a:r>
            <a:r>
              <a:rPr lang="zh-CN" altLang="en-US" dirty="0" smtClean="0"/>
              <a:t>之和</a:t>
            </a:r>
            <a:r>
              <a:rPr lang="zh-CN" altLang="en-US" dirty="0"/>
              <a:t>，</a:t>
            </a:r>
            <a:r>
              <a:rPr lang="zh-CN" altLang="en-US" dirty="0" smtClean="0"/>
              <a:t>要么全取反要么全不取反</a:t>
            </a:r>
            <a:endParaRPr lang="en-US" altLang="zh-CN" dirty="0" smtClean="0"/>
          </a:p>
          <a:p>
            <a:r>
              <a:rPr lang="zh-CN" altLang="en-US" dirty="0" smtClean="0"/>
              <a:t>如果取反，就令</a:t>
            </a:r>
            <a:r>
              <a:rPr lang="en-US" altLang="zh-CN" dirty="0" smtClean="0"/>
              <a:t>s</a:t>
            </a:r>
            <a:r>
              <a:rPr lang="zh-CN" altLang="en-US" dirty="0" smtClean="0"/>
              <a:t>这一位为</a:t>
            </a:r>
            <a:r>
              <a:rPr lang="en-US" altLang="zh-CN" dirty="0" smtClean="0"/>
              <a:t>1</a:t>
            </a:r>
            <a:r>
              <a:rPr lang="zh-CN" altLang="en-US" dirty="0" smtClean="0"/>
              <a:t>，然后修改最高位更高的物品的</a:t>
            </a:r>
            <a:r>
              <a:rPr lang="en-US" altLang="zh-CN" dirty="0" err="1" smtClean="0"/>
              <a:t>val</a:t>
            </a:r>
            <a:endParaRPr lang="en-US" altLang="zh-CN" dirty="0" smtClean="0"/>
          </a:p>
          <a:p>
            <a:r>
              <a:rPr lang="zh-CN" altLang="en-US" dirty="0" smtClean="0"/>
              <a:t>问题可以转移到更高位去。</a:t>
            </a:r>
            <a:endParaRPr lang="en-US" altLang="zh-CN" dirty="0" smtClean="0"/>
          </a:p>
          <a:p>
            <a:endParaRPr lang="en-US" altLang="zh-CN" dirty="0"/>
          </a:p>
          <a:p>
            <a:r>
              <a:rPr lang="zh-CN" altLang="en-US" dirty="0" smtClean="0"/>
              <a:t>一定有解，因为不可能每个阶段的和都为</a:t>
            </a:r>
            <a:r>
              <a:rPr lang="en-US" altLang="zh-CN" dirty="0" smtClean="0"/>
              <a:t>0</a:t>
            </a:r>
            <a:r>
              <a:rPr lang="zh-CN" altLang="en-US" dirty="0" smtClean="0"/>
              <a:t>。</a:t>
            </a:r>
            <a:endParaRPr lang="en-US" altLang="zh-CN" dirty="0" smtClean="0"/>
          </a:p>
          <a:p>
            <a:endParaRPr lang="en-US" altLang="zh-CN" dirty="0" smtClean="0"/>
          </a:p>
          <a:p>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7607064" y="3574881"/>
            <a:ext cx="4584936" cy="3283119"/>
          </a:xfrm>
          <a:prstGeom prst="rect">
            <a:avLst/>
          </a:prstGeom>
        </p:spPr>
      </p:pic>
    </p:spTree>
    <p:extLst>
      <p:ext uri="{BB962C8B-B14F-4D97-AF65-F5344CB8AC3E}">
        <p14:creationId xmlns:p14="http://schemas.microsoft.com/office/powerpoint/2010/main" val="2356731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CodeForces</a:t>
            </a:r>
            <a:r>
              <a:rPr lang="en-US" altLang="zh-CN" dirty="0"/>
              <a:t> 1148F</a:t>
            </a:r>
            <a:endParaRPr lang="zh-CN" altLang="en-US" dirty="0"/>
          </a:p>
        </p:txBody>
      </p:sp>
      <p:sp>
        <p:nvSpPr>
          <p:cNvPr id="3" name="内容占位符 2"/>
          <p:cNvSpPr>
            <a:spLocks noGrp="1"/>
          </p:cNvSpPr>
          <p:nvPr>
            <p:ph idx="1"/>
          </p:nvPr>
        </p:nvSpPr>
        <p:spPr/>
        <p:txBody>
          <a:bodyPr/>
          <a:lstStyle/>
          <a:p>
            <a:r>
              <a:rPr lang="zh-CN" altLang="en-US" dirty="0" smtClean="0"/>
              <a:t>递归地构造</a:t>
            </a:r>
            <a:endParaRPr lang="en-US" altLang="zh-CN" dirty="0" smtClean="0"/>
          </a:p>
          <a:p>
            <a:r>
              <a:rPr lang="zh-CN" altLang="en-US" dirty="0" smtClean="0"/>
              <a:t>将问题划分成若干段</a:t>
            </a:r>
            <a:endParaRPr lang="en-US" altLang="zh-CN" dirty="0" smtClean="0"/>
          </a:p>
          <a:p>
            <a:r>
              <a:rPr lang="zh-CN" altLang="en-US" dirty="0" smtClean="0"/>
              <a:t>先解决小的问题再解决大的问题</a:t>
            </a:r>
            <a:endParaRPr lang="zh-CN" altLang="en-US" dirty="0"/>
          </a:p>
        </p:txBody>
      </p:sp>
    </p:spTree>
    <p:extLst>
      <p:ext uri="{BB962C8B-B14F-4D97-AF65-F5344CB8AC3E}">
        <p14:creationId xmlns:p14="http://schemas.microsoft.com/office/powerpoint/2010/main" val="17095251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Amidakuji</a:t>
            </a:r>
            <a:endParaRPr lang="zh-CN" altLang="en-US" dirty="0"/>
          </a:p>
        </p:txBody>
      </p:sp>
      <p:pic>
        <p:nvPicPr>
          <p:cNvPr id="4" name="内容占位符 3"/>
          <p:cNvPicPr>
            <a:picLocks noGrp="1" noChangeAspect="1"/>
          </p:cNvPicPr>
          <p:nvPr>
            <p:ph idx="1"/>
          </p:nvPr>
        </p:nvPicPr>
        <p:blipFill>
          <a:blip r:embed="rId2"/>
          <a:stretch>
            <a:fillRect/>
          </a:stretch>
        </p:blipFill>
        <p:spPr>
          <a:xfrm>
            <a:off x="677333" y="1630095"/>
            <a:ext cx="7717235" cy="2410963"/>
          </a:xfrm>
          <a:prstGeom prst="rect">
            <a:avLst/>
          </a:prstGeom>
        </p:spPr>
      </p:pic>
      <p:sp>
        <p:nvSpPr>
          <p:cNvPr id="6" name="内容占位符 2"/>
          <p:cNvSpPr txBox="1">
            <a:spLocks/>
          </p:cNvSpPr>
          <p:nvPr/>
        </p:nvSpPr>
        <p:spPr>
          <a:xfrm>
            <a:off x="677334" y="3628102"/>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dirty="0" smtClean="0"/>
              <a:t>小圆圈是函数结合的意思。</a:t>
            </a:r>
            <a:endParaRPr lang="en-US" altLang="zh-CN" dirty="0" smtClean="0"/>
          </a:p>
          <a:p>
            <a:r>
              <a:rPr lang="zh-CN" altLang="en-US" dirty="0" smtClean="0"/>
              <a:t>可以把排列看做是一个映射函数，比如排列</a:t>
            </a:r>
            <a:r>
              <a:rPr lang="en-US" altLang="zh-CN" dirty="0" smtClean="0"/>
              <a:t>2,3,1</a:t>
            </a:r>
            <a:r>
              <a:rPr lang="zh-CN" altLang="en-US" dirty="0" smtClean="0"/>
              <a:t>就是将</a:t>
            </a:r>
            <a:r>
              <a:rPr lang="en-US" altLang="zh-CN" dirty="0" smtClean="0"/>
              <a:t>1</a:t>
            </a:r>
            <a:r>
              <a:rPr lang="zh-CN" altLang="en-US" dirty="0" smtClean="0"/>
              <a:t>映射为</a:t>
            </a:r>
            <a:r>
              <a:rPr lang="en-US" altLang="zh-CN" dirty="0" smtClean="0"/>
              <a:t>2</a:t>
            </a:r>
            <a:r>
              <a:rPr lang="zh-CN" altLang="en-US" dirty="0" smtClean="0"/>
              <a:t>，</a:t>
            </a:r>
            <a:r>
              <a:rPr lang="en-US" altLang="zh-CN" dirty="0" smtClean="0"/>
              <a:t>2</a:t>
            </a:r>
            <a:r>
              <a:rPr lang="zh-CN" altLang="en-US" dirty="0" smtClean="0"/>
              <a:t>映射为</a:t>
            </a:r>
            <a:r>
              <a:rPr lang="en-US" altLang="zh-CN" dirty="0" smtClean="0"/>
              <a:t>3</a:t>
            </a:r>
            <a:r>
              <a:rPr lang="zh-CN" altLang="en-US" dirty="0" smtClean="0"/>
              <a:t>，</a:t>
            </a:r>
            <a:r>
              <a:rPr lang="en-US" altLang="zh-CN" dirty="0" smtClean="0"/>
              <a:t>3</a:t>
            </a:r>
            <a:r>
              <a:rPr lang="zh-CN" altLang="en-US" dirty="0" smtClean="0"/>
              <a:t>映射为</a:t>
            </a:r>
            <a:r>
              <a:rPr lang="en-US" altLang="zh-CN" dirty="0" smtClean="0"/>
              <a:t>1</a:t>
            </a:r>
            <a:r>
              <a:rPr lang="zh-CN" altLang="en-US" dirty="0" smtClean="0"/>
              <a:t>。逆函数就是反过来，</a:t>
            </a:r>
            <a:r>
              <a:rPr lang="en-US" altLang="zh-CN" dirty="0" smtClean="0"/>
              <a:t>1</a:t>
            </a:r>
            <a:r>
              <a:rPr lang="zh-CN" altLang="en-US" dirty="0" smtClean="0"/>
              <a:t>映射成</a:t>
            </a:r>
            <a:r>
              <a:rPr lang="en-US" altLang="zh-CN" dirty="0" smtClean="0"/>
              <a:t>3</a:t>
            </a:r>
            <a:r>
              <a:rPr lang="zh-CN" altLang="en-US" dirty="0" smtClean="0"/>
              <a:t>，</a:t>
            </a:r>
            <a:r>
              <a:rPr lang="en-US" altLang="zh-CN" dirty="0" smtClean="0"/>
              <a:t>3</a:t>
            </a:r>
            <a:r>
              <a:rPr lang="zh-CN" altLang="en-US" dirty="0" smtClean="0"/>
              <a:t>映射成</a:t>
            </a:r>
            <a:r>
              <a:rPr lang="en-US" altLang="zh-CN" dirty="0" smtClean="0"/>
              <a:t>2</a:t>
            </a:r>
            <a:r>
              <a:rPr lang="zh-CN" altLang="en-US" dirty="0" smtClean="0"/>
              <a:t>，</a:t>
            </a:r>
            <a:r>
              <a:rPr lang="en-US" altLang="zh-CN" dirty="0" smtClean="0"/>
              <a:t>2</a:t>
            </a:r>
            <a:r>
              <a:rPr lang="zh-CN" altLang="en-US" dirty="0" smtClean="0"/>
              <a:t>映射成</a:t>
            </a:r>
            <a:r>
              <a:rPr lang="en-US" altLang="zh-CN" dirty="0" smtClean="0"/>
              <a:t>1</a:t>
            </a:r>
            <a:r>
              <a:rPr lang="zh-CN" altLang="en-US" dirty="0" smtClean="0"/>
              <a:t>。</a:t>
            </a:r>
            <a:endParaRPr lang="en-US" altLang="zh-CN" dirty="0" smtClean="0"/>
          </a:p>
          <a:p>
            <a:r>
              <a:rPr lang="zh-CN" altLang="en-US" dirty="0"/>
              <a:t>两</a:t>
            </a:r>
            <a:r>
              <a:rPr lang="zh-CN" altLang="en-US" dirty="0" smtClean="0"/>
              <a:t>个排列映射函数结合，就是从右往左依次执行函数。</a:t>
            </a:r>
          </a:p>
          <a:p>
            <a:endParaRPr lang="zh-CN" altLang="en-US" dirty="0"/>
          </a:p>
        </p:txBody>
      </p:sp>
    </p:spTree>
    <p:extLst>
      <p:ext uri="{BB962C8B-B14F-4D97-AF65-F5344CB8AC3E}">
        <p14:creationId xmlns:p14="http://schemas.microsoft.com/office/powerpoint/2010/main" val="13982434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Amidakuji</a:t>
            </a:r>
            <a:endParaRPr lang="zh-CN" altLang="en-US" dirty="0"/>
          </a:p>
        </p:txBody>
      </p:sp>
      <p:sp>
        <p:nvSpPr>
          <p:cNvPr id="3" name="内容占位符 2"/>
          <p:cNvSpPr>
            <a:spLocks noGrp="1"/>
          </p:cNvSpPr>
          <p:nvPr>
            <p:ph idx="1"/>
          </p:nvPr>
        </p:nvSpPr>
        <p:spPr/>
        <p:txBody>
          <a:bodyPr/>
          <a:lstStyle/>
          <a:p>
            <a:r>
              <a:rPr lang="zh-CN" altLang="en-US" dirty="0" smtClean="0"/>
              <a:t>首先我们肯定会想，它真的有解吗？</a:t>
            </a:r>
            <a:endParaRPr lang="en-US" altLang="zh-CN" dirty="0" smtClean="0"/>
          </a:p>
          <a:p>
            <a:r>
              <a:rPr lang="zh-CN" altLang="en-US" dirty="0" smtClean="0"/>
              <a:t>有可能有！因为取逆和不取逆使得对于某个</a:t>
            </a:r>
            <a:r>
              <a:rPr lang="en-US" altLang="zh-CN" dirty="0" smtClean="0"/>
              <a:t>x</a:t>
            </a:r>
            <a:r>
              <a:rPr lang="zh-CN" altLang="en-US" dirty="0" smtClean="0"/>
              <a:t>，可以出现</a:t>
            </a:r>
            <a:r>
              <a:rPr lang="en-US" altLang="zh-CN" dirty="0" smtClean="0"/>
              <a:t>2^k</a:t>
            </a:r>
            <a:r>
              <a:rPr lang="zh-CN" altLang="en-US" dirty="0" smtClean="0"/>
              <a:t>种</a:t>
            </a:r>
            <a:r>
              <a:rPr lang="en-US" altLang="zh-CN" dirty="0" smtClean="0"/>
              <a:t>y</a:t>
            </a:r>
            <a:r>
              <a:rPr lang="zh-CN" altLang="en-US" dirty="0" smtClean="0"/>
              <a:t>。所以</a:t>
            </a:r>
            <a:r>
              <a:rPr lang="en-US" altLang="zh-CN" dirty="0" smtClean="0"/>
              <a:t>k</a:t>
            </a:r>
            <a:r>
              <a:rPr lang="zh-CN" altLang="en-US" dirty="0" smtClean="0"/>
              <a:t>至少得是</a:t>
            </a:r>
            <a:r>
              <a:rPr lang="en-US" altLang="zh-CN" dirty="0" smtClean="0"/>
              <a:t>log n</a:t>
            </a:r>
            <a:r>
              <a:rPr lang="zh-CN" altLang="en-US" dirty="0" smtClean="0"/>
              <a:t>。</a:t>
            </a:r>
            <a:endParaRPr lang="en-US" altLang="zh-CN" dirty="0" smtClean="0"/>
          </a:p>
          <a:p>
            <a:r>
              <a:rPr lang="zh-CN" altLang="en-US" dirty="0" smtClean="0"/>
              <a:t>那么只需要让取逆和不取逆变成一种类似于二进制加减某一位的操作就好了。</a:t>
            </a:r>
            <a:endParaRPr lang="en-US" altLang="zh-CN" dirty="0" smtClean="0"/>
          </a:p>
          <a:p>
            <a:r>
              <a:rPr lang="zh-CN" altLang="en-US" dirty="0" smtClean="0"/>
              <a:t>考虑</a:t>
            </a:r>
            <a:r>
              <a:rPr lang="en-US" altLang="zh-CN" dirty="0" smtClean="0"/>
              <a:t>p(</a:t>
            </a:r>
            <a:r>
              <a:rPr lang="en-US" altLang="zh-CN" dirty="0" err="1" smtClean="0"/>
              <a:t>i,j</a:t>
            </a:r>
            <a:r>
              <a:rPr lang="en-US" altLang="zh-CN" dirty="0" smtClean="0"/>
              <a:t>)=j+2^i mod n</a:t>
            </a:r>
            <a:r>
              <a:rPr lang="zh-CN" altLang="en-US" dirty="0" smtClean="0"/>
              <a:t>。如果</a:t>
            </a:r>
            <a:r>
              <a:rPr lang="en-US" altLang="zh-CN" dirty="0" smtClean="0"/>
              <a:t>pi</a:t>
            </a:r>
            <a:r>
              <a:rPr lang="zh-CN" altLang="en-US" dirty="0" smtClean="0"/>
              <a:t>不取逆，那么就是让</a:t>
            </a:r>
            <a:r>
              <a:rPr lang="en-US" altLang="zh-CN" dirty="0" smtClean="0"/>
              <a:t>x</a:t>
            </a:r>
            <a:r>
              <a:rPr lang="zh-CN" altLang="en-US" dirty="0" smtClean="0"/>
              <a:t>增加</a:t>
            </a:r>
            <a:r>
              <a:rPr lang="en-US" altLang="zh-CN" dirty="0" smtClean="0"/>
              <a:t>2^i</a:t>
            </a:r>
            <a:r>
              <a:rPr lang="zh-CN" altLang="en-US" dirty="0" smtClean="0"/>
              <a:t>。否则就是让</a:t>
            </a:r>
            <a:r>
              <a:rPr lang="en-US" altLang="zh-CN" dirty="0" smtClean="0"/>
              <a:t>x</a:t>
            </a:r>
            <a:r>
              <a:rPr lang="zh-CN" altLang="en-US" dirty="0" smtClean="0"/>
              <a:t>减少</a:t>
            </a:r>
            <a:r>
              <a:rPr lang="en-US" altLang="zh-CN" dirty="0" smtClean="0"/>
              <a:t>2^i</a:t>
            </a:r>
            <a:r>
              <a:rPr lang="zh-CN" altLang="en-US" dirty="0" smtClean="0"/>
              <a:t>。</a:t>
            </a:r>
            <a:endParaRPr lang="en-US" altLang="zh-CN" dirty="0" smtClean="0"/>
          </a:p>
          <a:p>
            <a:r>
              <a:rPr lang="zh-CN" altLang="en-US" dirty="0" smtClean="0"/>
              <a:t>等于先减</a:t>
            </a:r>
            <a:r>
              <a:rPr lang="zh-CN" altLang="en-US" dirty="0"/>
              <a:t>一</a:t>
            </a:r>
            <a:r>
              <a:rPr lang="zh-CN" altLang="en-US" dirty="0" smtClean="0"/>
              <a:t>个</a:t>
            </a:r>
            <a:r>
              <a:rPr lang="en-US" altLang="zh-CN" dirty="0" smtClean="0"/>
              <a:t>2^i</a:t>
            </a:r>
            <a:r>
              <a:rPr lang="zh-CN" altLang="en-US" dirty="0" smtClean="0"/>
              <a:t>，然后再加</a:t>
            </a:r>
            <a:r>
              <a:rPr lang="en-US" altLang="zh-CN" dirty="0" smtClean="0"/>
              <a:t>2^(i+1)</a:t>
            </a:r>
          </a:p>
          <a:p>
            <a:r>
              <a:rPr lang="zh-CN" altLang="en-US" dirty="0" smtClean="0"/>
              <a:t>这里面没有</a:t>
            </a:r>
            <a:r>
              <a:rPr lang="en-US" altLang="zh-CN" dirty="0" smtClean="0"/>
              <a:t>1</a:t>
            </a:r>
            <a:r>
              <a:rPr lang="zh-CN" altLang="en-US" dirty="0" smtClean="0"/>
              <a:t>！</a:t>
            </a:r>
            <a:endParaRPr lang="en-US" altLang="zh-CN" dirty="0" smtClean="0"/>
          </a:p>
          <a:p>
            <a:r>
              <a:rPr lang="zh-CN" altLang="en-US" dirty="0" smtClean="0"/>
              <a:t>如果是奇数，那么模的结果会带有</a:t>
            </a:r>
            <a:r>
              <a:rPr lang="en-US" altLang="zh-CN" dirty="0" smtClean="0"/>
              <a:t>1</a:t>
            </a:r>
            <a:r>
              <a:rPr lang="zh-CN" altLang="en-US" dirty="0" smtClean="0"/>
              <a:t>。</a:t>
            </a:r>
            <a:endParaRPr lang="en-US" altLang="zh-CN" dirty="0" smtClean="0"/>
          </a:p>
          <a:p>
            <a:r>
              <a:rPr lang="zh-CN" altLang="en-US" dirty="0" smtClean="0"/>
              <a:t>如果是偶数呢？</a:t>
            </a:r>
            <a:endParaRPr lang="zh-CN" altLang="en-US" dirty="0"/>
          </a:p>
        </p:txBody>
      </p:sp>
    </p:spTree>
    <p:extLst>
      <p:ext uri="{BB962C8B-B14F-4D97-AF65-F5344CB8AC3E}">
        <p14:creationId xmlns:p14="http://schemas.microsoft.com/office/powerpoint/2010/main" val="3315134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构造题解题方法</a:t>
            </a:r>
            <a:endParaRPr lang="zh-CN" altLang="en-US" dirty="0"/>
          </a:p>
        </p:txBody>
      </p:sp>
      <p:sp>
        <p:nvSpPr>
          <p:cNvPr id="3" name="内容占位符 2"/>
          <p:cNvSpPr>
            <a:spLocks noGrp="1"/>
          </p:cNvSpPr>
          <p:nvPr>
            <p:ph idx="1"/>
          </p:nvPr>
        </p:nvSpPr>
        <p:spPr>
          <a:xfrm>
            <a:off x="677334" y="2160589"/>
            <a:ext cx="8596668" cy="4446688"/>
          </a:xfrm>
        </p:spPr>
        <p:txBody>
          <a:bodyPr/>
          <a:lstStyle/>
          <a:p>
            <a:r>
              <a:rPr lang="zh-CN" altLang="en-US" dirty="0" smtClean="0"/>
              <a:t>在构造题中使用经典算法：二分、分治、排序、图论算法如网络流、</a:t>
            </a:r>
            <a:r>
              <a:rPr lang="en-US" altLang="zh-CN" dirty="0" smtClean="0"/>
              <a:t>2-SAT</a:t>
            </a:r>
            <a:r>
              <a:rPr lang="zh-CN" altLang="en-US" dirty="0" smtClean="0"/>
              <a:t>、最短路等等。当然本课程不考虑网络流等省选内容。</a:t>
            </a:r>
            <a:endParaRPr lang="en-US" altLang="zh-CN" dirty="0" smtClean="0"/>
          </a:p>
          <a:p>
            <a:endParaRPr lang="en-US" altLang="zh-CN" dirty="0"/>
          </a:p>
          <a:p>
            <a:r>
              <a:rPr lang="zh-CN" altLang="en-US" dirty="0" smtClean="0"/>
              <a:t>使用数学公式直接求出构造方法。可能需要一些数学功底。</a:t>
            </a:r>
            <a:endParaRPr lang="en-US" altLang="zh-CN" dirty="0" smtClean="0"/>
          </a:p>
          <a:p>
            <a:endParaRPr lang="en-US" altLang="zh-CN" dirty="0"/>
          </a:p>
          <a:p>
            <a:r>
              <a:rPr lang="zh-CN" altLang="en-US" dirty="0" smtClean="0"/>
              <a:t>归纳法。先考虑如何构造小的情况，再通过小的情况构造大的情况。</a:t>
            </a:r>
            <a:endParaRPr lang="en-US" altLang="zh-CN" dirty="0" smtClean="0"/>
          </a:p>
          <a:p>
            <a:endParaRPr lang="en-US" altLang="zh-CN" dirty="0"/>
          </a:p>
          <a:p>
            <a:r>
              <a:rPr lang="zh-CN" altLang="en-US" dirty="0" smtClean="0"/>
              <a:t>考虑特殊情况。比如要求构造一个特定的图，那么可以自己添加条件限制范围，比如特定的二分图、特定的树、特定的链等等。一个常见的条件就是对称性。构造具有数学美的答案！</a:t>
            </a:r>
            <a:endParaRPr lang="en-US" altLang="zh-CN" dirty="0"/>
          </a:p>
          <a:p>
            <a:r>
              <a:rPr lang="zh-CN" altLang="en-US" dirty="0"/>
              <a:t>后两</a:t>
            </a:r>
            <a:r>
              <a:rPr lang="zh-CN" altLang="en-US" dirty="0" smtClean="0"/>
              <a:t>个方法是解决构造题的重要方法。</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11196038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Amidakuji</a:t>
            </a:r>
            <a:endParaRPr lang="zh-CN" altLang="en-US" dirty="0"/>
          </a:p>
        </p:txBody>
      </p:sp>
      <p:sp>
        <p:nvSpPr>
          <p:cNvPr id="3" name="内容占位符 2"/>
          <p:cNvSpPr>
            <a:spLocks noGrp="1"/>
          </p:cNvSpPr>
          <p:nvPr>
            <p:ph idx="1"/>
          </p:nvPr>
        </p:nvSpPr>
        <p:spPr/>
        <p:txBody>
          <a:bodyPr/>
          <a:lstStyle/>
          <a:p>
            <a:r>
              <a:rPr lang="zh-CN" altLang="en-US" dirty="0" smtClean="0"/>
              <a:t>构造一个不那么平凡的排列</a:t>
            </a:r>
            <a:endParaRPr lang="zh-CN" altLang="en-US" dirty="0"/>
          </a:p>
        </p:txBody>
      </p:sp>
      <p:pic>
        <p:nvPicPr>
          <p:cNvPr id="4" name="内容占位符 3"/>
          <p:cNvPicPr>
            <a:picLocks noChangeAspect="1"/>
          </p:cNvPicPr>
          <p:nvPr/>
        </p:nvPicPr>
        <p:blipFill>
          <a:blip r:embed="rId2"/>
          <a:stretch>
            <a:fillRect/>
          </a:stretch>
        </p:blipFill>
        <p:spPr>
          <a:xfrm>
            <a:off x="893773" y="2544694"/>
            <a:ext cx="6334756" cy="2273111"/>
          </a:xfrm>
          <a:prstGeom prst="rect">
            <a:avLst/>
          </a:prstGeom>
        </p:spPr>
      </p:pic>
    </p:spTree>
    <p:extLst>
      <p:ext uri="{BB962C8B-B14F-4D97-AF65-F5344CB8AC3E}">
        <p14:creationId xmlns:p14="http://schemas.microsoft.com/office/powerpoint/2010/main" val="26141427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Codeforces</a:t>
            </a:r>
            <a:r>
              <a:rPr lang="en-US" altLang="zh-CN" dirty="0" smtClean="0"/>
              <a:t> 1060H</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677334" y="1999777"/>
            <a:ext cx="6654831" cy="3555449"/>
          </a:xfrm>
          <a:prstGeom prst="rect">
            <a:avLst/>
          </a:prstGeom>
        </p:spPr>
      </p:pic>
    </p:spTree>
    <p:extLst>
      <p:ext uri="{BB962C8B-B14F-4D97-AF65-F5344CB8AC3E}">
        <p14:creationId xmlns:p14="http://schemas.microsoft.com/office/powerpoint/2010/main" val="13978963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Codeforces</a:t>
            </a:r>
            <a:r>
              <a:rPr lang="en-US" altLang="zh-CN" dirty="0"/>
              <a:t> 1060H</a:t>
            </a:r>
            <a:endParaRPr lang="zh-CN" altLang="en-US" dirty="0"/>
          </a:p>
        </p:txBody>
      </p:sp>
      <p:sp>
        <p:nvSpPr>
          <p:cNvPr id="3" name="内容占位符 2"/>
          <p:cNvSpPr>
            <a:spLocks noGrp="1"/>
          </p:cNvSpPr>
          <p:nvPr>
            <p:ph idx="1"/>
          </p:nvPr>
        </p:nvSpPr>
        <p:spPr/>
        <p:txBody>
          <a:bodyPr/>
          <a:lstStyle/>
          <a:p>
            <a:r>
              <a:rPr lang="zh-CN" altLang="en-US" dirty="0" smtClean="0"/>
              <a:t>俗称造计算机题</a:t>
            </a:r>
            <a:endParaRPr lang="en-US" altLang="zh-CN" dirty="0" smtClean="0"/>
          </a:p>
          <a:p>
            <a:r>
              <a:rPr lang="zh-CN" altLang="en-US" dirty="0" smtClean="0"/>
              <a:t>给定一个受限的编程语言，要求卡常或者得到某个结果</a:t>
            </a:r>
            <a:endParaRPr lang="en-US" altLang="zh-CN" dirty="0" smtClean="0"/>
          </a:p>
          <a:p>
            <a:r>
              <a:rPr lang="zh-CN" altLang="en-US" dirty="0" smtClean="0"/>
              <a:t>不仅要考虑计算过程，还要考虑内存如何分配</a:t>
            </a:r>
            <a:endParaRPr lang="en-US" altLang="zh-CN" dirty="0" smtClean="0"/>
          </a:p>
          <a:p>
            <a:r>
              <a:rPr lang="zh-CN" altLang="en-US" dirty="0" smtClean="0"/>
              <a:t>那么怎么从</a:t>
            </a:r>
            <a:r>
              <a:rPr lang="en-US" altLang="zh-CN" dirty="0" err="1" smtClean="0"/>
              <a:t>x^d</a:t>
            </a:r>
            <a:r>
              <a:rPr lang="zh-CN" altLang="en-US" dirty="0" smtClean="0"/>
              <a:t>转换到</a:t>
            </a:r>
            <a:r>
              <a:rPr lang="en-US" altLang="zh-CN" dirty="0" smtClean="0"/>
              <a:t>x</a:t>
            </a:r>
            <a:r>
              <a:rPr lang="zh-CN" altLang="en-US" dirty="0" smtClean="0"/>
              <a:t>呢？</a:t>
            </a:r>
            <a:endParaRPr lang="en-US" altLang="zh-CN" dirty="0" smtClean="0"/>
          </a:p>
          <a:p>
            <a:r>
              <a:rPr lang="zh-CN" altLang="en-US" dirty="0" smtClean="0"/>
              <a:t>考虑</a:t>
            </a:r>
            <a:r>
              <a:rPr lang="en-US" altLang="zh-CN" dirty="0" err="1" smtClean="0"/>
              <a:t>xy</a:t>
            </a:r>
            <a:r>
              <a:rPr lang="en-US" altLang="zh-CN" dirty="0" smtClean="0"/>
              <a:t>=((</a:t>
            </a:r>
            <a:r>
              <a:rPr lang="en-US" altLang="zh-CN" dirty="0" err="1" smtClean="0"/>
              <a:t>x+y</a:t>
            </a:r>
            <a:r>
              <a:rPr lang="en-US" altLang="zh-CN" dirty="0" smtClean="0"/>
              <a:t>)^2-x^2-y^2)/2</a:t>
            </a:r>
          </a:p>
          <a:p>
            <a:r>
              <a:rPr lang="zh-CN" altLang="en-US" dirty="0" smtClean="0"/>
              <a:t>如果能得到</a:t>
            </a:r>
            <a:r>
              <a:rPr lang="en-US" altLang="zh-CN" dirty="0" smtClean="0"/>
              <a:t>x^2</a:t>
            </a:r>
            <a:r>
              <a:rPr lang="zh-CN" altLang="en-US" dirty="0" smtClean="0"/>
              <a:t>的话</a:t>
            </a:r>
            <a:r>
              <a:rPr lang="en-US" altLang="zh-CN" dirty="0" smtClean="0"/>
              <a:t>…</a:t>
            </a:r>
          </a:p>
          <a:p>
            <a:r>
              <a:rPr lang="en-US" altLang="zh-CN" dirty="0" smtClean="0"/>
              <a:t>x^2</a:t>
            </a:r>
            <a:r>
              <a:rPr lang="zh-CN" altLang="en-US" dirty="0" smtClean="0"/>
              <a:t>可以由</a:t>
            </a:r>
            <a:r>
              <a:rPr lang="en-US" altLang="zh-CN" dirty="0" err="1" smtClean="0"/>
              <a:t>x^d</a:t>
            </a:r>
            <a:r>
              <a:rPr lang="en-US" altLang="zh-CN" dirty="0" smtClean="0"/>
              <a:t>,(x+1)^d,(x+2)^d…(</a:t>
            </a:r>
            <a:r>
              <a:rPr lang="en-US" altLang="zh-CN" dirty="0" err="1" smtClean="0"/>
              <a:t>x+d</a:t>
            </a:r>
            <a:r>
              <a:rPr lang="en-US" altLang="zh-CN" dirty="0" smtClean="0"/>
              <a:t>)^d</a:t>
            </a:r>
            <a:r>
              <a:rPr lang="zh-CN" altLang="en-US" dirty="0" smtClean="0"/>
              <a:t>得到。</a:t>
            </a:r>
            <a:endParaRPr lang="en-US" altLang="zh-CN" dirty="0" smtClean="0"/>
          </a:p>
          <a:p>
            <a:r>
              <a:rPr lang="zh-CN" altLang="en-US" dirty="0" smtClean="0"/>
              <a:t>只要实现得不太丑就能通过。</a:t>
            </a:r>
            <a:endParaRPr lang="zh-CN" altLang="en-US" dirty="0"/>
          </a:p>
        </p:txBody>
      </p:sp>
    </p:spTree>
    <p:extLst>
      <p:ext uri="{BB962C8B-B14F-4D97-AF65-F5344CB8AC3E}">
        <p14:creationId xmlns:p14="http://schemas.microsoft.com/office/powerpoint/2010/main" val="235214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CodeForces</a:t>
            </a:r>
            <a:r>
              <a:rPr lang="en-US" altLang="zh-CN" dirty="0" smtClean="0"/>
              <a:t> 1438D</a:t>
            </a:r>
            <a:endParaRPr lang="zh-CN" altLang="en-US" dirty="0"/>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677334" y="1476414"/>
            <a:ext cx="8877384" cy="3036592"/>
          </a:xfrm>
          <a:prstGeom prst="rect">
            <a:avLst/>
          </a:prstGeom>
        </p:spPr>
      </p:pic>
      <p:pic>
        <p:nvPicPr>
          <p:cNvPr id="6" name="图片 5"/>
          <p:cNvPicPr>
            <a:picLocks noChangeAspect="1"/>
          </p:cNvPicPr>
          <p:nvPr/>
        </p:nvPicPr>
        <p:blipFill>
          <a:blip r:embed="rId3"/>
          <a:stretch>
            <a:fillRect/>
          </a:stretch>
        </p:blipFill>
        <p:spPr>
          <a:xfrm>
            <a:off x="677334" y="4348312"/>
            <a:ext cx="2369301" cy="789766"/>
          </a:xfrm>
          <a:prstGeom prst="rect">
            <a:avLst/>
          </a:prstGeom>
        </p:spPr>
      </p:pic>
    </p:spTree>
    <p:extLst>
      <p:ext uri="{BB962C8B-B14F-4D97-AF65-F5344CB8AC3E}">
        <p14:creationId xmlns:p14="http://schemas.microsoft.com/office/powerpoint/2010/main" val="6993217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CodeForces</a:t>
            </a:r>
            <a:r>
              <a:rPr lang="en-US" altLang="zh-CN" dirty="0"/>
              <a:t> 1438D</a:t>
            </a:r>
            <a:endParaRPr lang="zh-CN" altLang="en-US" dirty="0"/>
          </a:p>
        </p:txBody>
      </p:sp>
      <p:sp>
        <p:nvSpPr>
          <p:cNvPr id="3" name="内容占位符 2"/>
          <p:cNvSpPr>
            <a:spLocks noGrp="1"/>
          </p:cNvSpPr>
          <p:nvPr>
            <p:ph idx="1"/>
          </p:nvPr>
        </p:nvSpPr>
        <p:spPr>
          <a:xfrm>
            <a:off x="677334" y="2160589"/>
            <a:ext cx="8596668" cy="4697411"/>
          </a:xfrm>
        </p:spPr>
        <p:txBody>
          <a:bodyPr/>
          <a:lstStyle/>
          <a:p>
            <a:r>
              <a:rPr lang="zh-CN" altLang="en-US" dirty="0" smtClean="0"/>
              <a:t>首先考虑小的情况。比如</a:t>
            </a:r>
            <a:r>
              <a:rPr lang="en-US" altLang="zh-CN" dirty="0" smtClean="0"/>
              <a:t>n=3</a:t>
            </a:r>
            <a:r>
              <a:rPr lang="zh-CN" altLang="en-US" dirty="0" smtClean="0"/>
              <a:t>的时候</a:t>
            </a:r>
            <a:endParaRPr lang="en-US" altLang="zh-CN" dirty="0"/>
          </a:p>
          <a:p>
            <a:r>
              <a:rPr lang="zh-CN" altLang="en-US" dirty="0" smtClean="0"/>
              <a:t>好像做完了。</a:t>
            </a:r>
            <a:endParaRPr lang="en-US" altLang="zh-CN" dirty="0" smtClean="0"/>
          </a:p>
          <a:p>
            <a:r>
              <a:rPr lang="en-US" altLang="zh-CN" dirty="0" smtClean="0"/>
              <a:t>n=4</a:t>
            </a:r>
            <a:r>
              <a:rPr lang="zh-CN" altLang="en-US" dirty="0" smtClean="0"/>
              <a:t>呢？</a:t>
            </a:r>
            <a:endParaRPr lang="en-US" altLang="zh-CN" dirty="0" smtClean="0"/>
          </a:p>
          <a:p>
            <a:r>
              <a:rPr lang="zh-CN" altLang="en-US" dirty="0"/>
              <a:t>一</a:t>
            </a:r>
            <a:r>
              <a:rPr lang="zh-CN" altLang="en-US" dirty="0" smtClean="0"/>
              <a:t>次操作之后就变成了</a:t>
            </a:r>
            <a:r>
              <a:rPr lang="en-US" altLang="zh-CN" dirty="0" smtClean="0"/>
              <a:t>[</a:t>
            </a:r>
            <a:r>
              <a:rPr lang="en-US" altLang="zh-CN" dirty="0" err="1" smtClean="0"/>
              <a:t>a,a,a,b</a:t>
            </a:r>
            <a:r>
              <a:rPr lang="en-US" altLang="zh-CN" dirty="0" smtClean="0"/>
              <a:t>]</a:t>
            </a:r>
            <a:r>
              <a:rPr lang="zh-CN" altLang="en-US" dirty="0" smtClean="0"/>
              <a:t>的情况，如果对后</a:t>
            </a:r>
            <a:r>
              <a:rPr lang="en-US" altLang="zh-CN" dirty="0" smtClean="0"/>
              <a:t>3</a:t>
            </a:r>
            <a:r>
              <a:rPr lang="zh-CN" altLang="en-US" dirty="0" smtClean="0"/>
              <a:t>个做一次会变成</a:t>
            </a:r>
            <a:r>
              <a:rPr lang="en-US" altLang="zh-CN" dirty="0" smtClean="0"/>
              <a:t>[</a:t>
            </a:r>
            <a:r>
              <a:rPr lang="en-US" altLang="zh-CN" dirty="0" err="1" smtClean="0"/>
              <a:t>a,b,b,b</a:t>
            </a:r>
            <a:r>
              <a:rPr lang="en-US" altLang="zh-CN" dirty="0" smtClean="0"/>
              <a:t>]</a:t>
            </a:r>
            <a:r>
              <a:rPr lang="zh-CN" altLang="en-US" dirty="0" smtClean="0"/>
              <a:t>。如果</a:t>
            </a:r>
            <a:r>
              <a:rPr lang="en-US" altLang="zh-CN" dirty="0" smtClean="0"/>
              <a:t>a</a:t>
            </a:r>
            <a:r>
              <a:rPr lang="zh-CN" altLang="en-US" dirty="0" smtClean="0"/>
              <a:t>不等于</a:t>
            </a:r>
            <a:r>
              <a:rPr lang="en-US" altLang="zh-CN" dirty="0" smtClean="0"/>
              <a:t>b</a:t>
            </a:r>
            <a:r>
              <a:rPr lang="zh-CN" altLang="en-US" dirty="0" smtClean="0"/>
              <a:t>那么无解。</a:t>
            </a:r>
            <a:endParaRPr lang="en-US" altLang="zh-CN" dirty="0"/>
          </a:p>
          <a:p>
            <a:r>
              <a:rPr lang="en-US" altLang="zh-CN" dirty="0" smtClean="0"/>
              <a:t>n=5</a:t>
            </a:r>
            <a:r>
              <a:rPr lang="zh-CN" altLang="en-US" dirty="0" smtClean="0"/>
              <a:t>呢？</a:t>
            </a:r>
            <a:r>
              <a:rPr lang="en-US" altLang="zh-CN" dirty="0" smtClean="0"/>
              <a:t>[</a:t>
            </a:r>
            <a:r>
              <a:rPr lang="en-US" altLang="zh-CN" dirty="0" err="1" smtClean="0"/>
              <a:t>a,b,c,d,e</a:t>
            </a:r>
            <a:r>
              <a:rPr lang="en-US" altLang="zh-CN" dirty="0" smtClean="0"/>
              <a:t>]-&gt;[</a:t>
            </a:r>
            <a:r>
              <a:rPr lang="en-US" altLang="zh-CN" dirty="0" err="1" smtClean="0"/>
              <a:t>x,x,x,d,e</a:t>
            </a:r>
            <a:r>
              <a:rPr lang="en-US" altLang="zh-CN" dirty="0" smtClean="0"/>
              <a:t>]-&gt;[</a:t>
            </a:r>
            <a:r>
              <a:rPr lang="en-US" altLang="zh-CN" dirty="0" err="1" smtClean="0"/>
              <a:t>x,x,y,y,y</a:t>
            </a:r>
            <a:r>
              <a:rPr lang="en-US" altLang="zh-CN" dirty="0" smtClean="0"/>
              <a:t>]-&gt;[</a:t>
            </a:r>
            <a:r>
              <a:rPr lang="en-US" altLang="zh-CN" dirty="0" err="1" smtClean="0"/>
              <a:t>y,y,y,y,y</a:t>
            </a:r>
            <a:r>
              <a:rPr lang="en-US" altLang="zh-CN" dirty="0" smtClean="0"/>
              <a:t>]</a:t>
            </a:r>
          </a:p>
          <a:p>
            <a:r>
              <a:rPr lang="zh-CN" altLang="en-US" dirty="0"/>
              <a:t>在</a:t>
            </a:r>
            <a:r>
              <a:rPr lang="zh-CN" altLang="en-US" dirty="0" smtClean="0"/>
              <a:t>这里我们发现了一个好方法：如果这三个数是</a:t>
            </a:r>
            <a:r>
              <a:rPr lang="en-US" altLang="zh-CN" dirty="0" smtClean="0"/>
              <a:t>[</a:t>
            </a:r>
            <a:r>
              <a:rPr lang="en-US" altLang="zh-CN" dirty="0" err="1" smtClean="0"/>
              <a:t>a,a,b</a:t>
            </a:r>
            <a:r>
              <a:rPr lang="en-US" altLang="zh-CN" dirty="0" smtClean="0"/>
              <a:t>]</a:t>
            </a:r>
            <a:r>
              <a:rPr lang="zh-CN" altLang="en-US" dirty="0" smtClean="0"/>
              <a:t>的形式，那么操作一次之后就变成</a:t>
            </a:r>
            <a:r>
              <a:rPr lang="en-US" altLang="zh-CN" dirty="0" smtClean="0"/>
              <a:t>[</a:t>
            </a:r>
            <a:r>
              <a:rPr lang="en-US" altLang="zh-CN" dirty="0" err="1" smtClean="0"/>
              <a:t>b,b,b</a:t>
            </a:r>
            <a:r>
              <a:rPr lang="en-US" altLang="zh-CN" dirty="0" smtClean="0"/>
              <a:t>]</a:t>
            </a:r>
            <a:r>
              <a:rPr lang="zh-CN" altLang="en-US" dirty="0" smtClean="0"/>
              <a:t>了！也就是说，如果我们把数弄成</a:t>
            </a:r>
            <a:r>
              <a:rPr lang="en-US" altLang="zh-CN" dirty="0" smtClean="0"/>
              <a:t>[</a:t>
            </a:r>
            <a:r>
              <a:rPr lang="en-US" altLang="zh-CN" dirty="0" err="1" smtClean="0"/>
              <a:t>a,a,b,b,c,c,d,d</a:t>
            </a:r>
            <a:r>
              <a:rPr lang="en-US" altLang="zh-CN" dirty="0" smtClean="0"/>
              <a:t>,…,</a:t>
            </a:r>
            <a:r>
              <a:rPr lang="en-US" altLang="zh-CN" dirty="0" err="1" smtClean="0"/>
              <a:t>f,f,f</a:t>
            </a:r>
            <a:r>
              <a:rPr lang="en-US" altLang="zh-CN" dirty="0" smtClean="0"/>
              <a:t>]</a:t>
            </a:r>
            <a:r>
              <a:rPr lang="zh-CN" altLang="en-US" dirty="0" smtClean="0"/>
              <a:t>的形式，那么就可以连续使用</a:t>
            </a:r>
            <a:r>
              <a:rPr lang="en-US" altLang="zh-CN" dirty="0" smtClean="0"/>
              <a:t>[</a:t>
            </a:r>
            <a:r>
              <a:rPr lang="en-US" altLang="zh-CN" dirty="0" err="1" smtClean="0"/>
              <a:t>x,x,f</a:t>
            </a:r>
            <a:r>
              <a:rPr lang="en-US" altLang="zh-CN" dirty="0" smtClean="0"/>
              <a:t>]</a:t>
            </a:r>
            <a:r>
              <a:rPr lang="zh-CN" altLang="en-US" dirty="0" smtClean="0"/>
              <a:t>的形式把所有数赋成</a:t>
            </a:r>
            <a:r>
              <a:rPr lang="en-US" altLang="zh-CN" dirty="0" smtClean="0"/>
              <a:t>f</a:t>
            </a:r>
            <a:r>
              <a:rPr lang="zh-CN" altLang="en-US" dirty="0" smtClean="0"/>
              <a:t>。</a:t>
            </a:r>
            <a:endParaRPr lang="en-US" altLang="zh-CN" dirty="0" smtClean="0"/>
          </a:p>
          <a:p>
            <a:r>
              <a:rPr lang="zh-CN" altLang="en-US" dirty="0" smtClean="0"/>
              <a:t>操作次数最多为</a:t>
            </a:r>
            <a:r>
              <a:rPr lang="en-US" altLang="zh-CN" dirty="0" smtClean="0"/>
              <a:t>(n-3)/2×2+1=n-2</a:t>
            </a:r>
            <a:r>
              <a:rPr lang="zh-CN" altLang="en-US" dirty="0" smtClean="0"/>
              <a:t>。</a:t>
            </a:r>
            <a:endParaRPr lang="en-US" altLang="zh-CN" dirty="0" smtClean="0"/>
          </a:p>
          <a:p>
            <a:r>
              <a:rPr lang="zh-CN" altLang="en-US" dirty="0" smtClean="0"/>
              <a:t>所以奇数个是一定有解的。</a:t>
            </a:r>
            <a:endParaRPr lang="zh-CN" altLang="en-US" dirty="0"/>
          </a:p>
        </p:txBody>
      </p:sp>
    </p:spTree>
    <p:extLst>
      <p:ext uri="{BB962C8B-B14F-4D97-AF65-F5344CB8AC3E}">
        <p14:creationId xmlns:p14="http://schemas.microsoft.com/office/powerpoint/2010/main" val="305788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CodeForces</a:t>
            </a:r>
            <a:r>
              <a:rPr lang="en-US" altLang="zh-CN" dirty="0"/>
              <a:t> 1438D</a:t>
            </a:r>
            <a:endParaRPr lang="zh-CN" altLang="en-US" dirty="0"/>
          </a:p>
        </p:txBody>
      </p:sp>
      <p:sp>
        <p:nvSpPr>
          <p:cNvPr id="3" name="内容占位符 2"/>
          <p:cNvSpPr>
            <a:spLocks noGrp="1"/>
          </p:cNvSpPr>
          <p:nvPr>
            <p:ph idx="1"/>
          </p:nvPr>
        </p:nvSpPr>
        <p:spPr/>
        <p:txBody>
          <a:bodyPr/>
          <a:lstStyle/>
          <a:p>
            <a:r>
              <a:rPr lang="zh-CN" altLang="en-US" dirty="0" smtClean="0"/>
              <a:t>那么偶数个呢？</a:t>
            </a:r>
            <a:endParaRPr lang="en-US" altLang="zh-CN" dirty="0" smtClean="0"/>
          </a:p>
          <a:p>
            <a:r>
              <a:rPr lang="zh-CN" altLang="en-US" dirty="0" smtClean="0"/>
              <a:t>再试试刚才的操作！</a:t>
            </a:r>
            <a:r>
              <a:rPr lang="en-US" altLang="zh-CN" dirty="0" smtClean="0"/>
              <a:t>[</a:t>
            </a:r>
            <a:r>
              <a:rPr lang="en-US" altLang="zh-CN" dirty="0" err="1" smtClean="0"/>
              <a:t>a,b,c,d,e,f</a:t>
            </a:r>
            <a:r>
              <a:rPr lang="en-US" altLang="zh-CN" dirty="0" smtClean="0"/>
              <a:t>]-&gt;[</a:t>
            </a:r>
            <a:r>
              <a:rPr lang="en-US" altLang="zh-CN" dirty="0" err="1" smtClean="0"/>
              <a:t>x,x,x,d,e,f</a:t>
            </a:r>
            <a:r>
              <a:rPr lang="en-US" altLang="zh-CN" dirty="0" smtClean="0"/>
              <a:t>]-&gt;[</a:t>
            </a:r>
            <a:r>
              <a:rPr lang="en-US" altLang="zh-CN" dirty="0" err="1" smtClean="0"/>
              <a:t>x,x,y,y,y,f</a:t>
            </a:r>
            <a:r>
              <a:rPr lang="en-US" altLang="zh-CN" dirty="0" smtClean="0"/>
              <a:t>]</a:t>
            </a:r>
          </a:p>
          <a:p>
            <a:r>
              <a:rPr lang="zh-CN" altLang="en-US" dirty="0" smtClean="0"/>
              <a:t>如果</a:t>
            </a:r>
            <a:r>
              <a:rPr lang="en-US" altLang="zh-CN" dirty="0" smtClean="0"/>
              <a:t>y=f</a:t>
            </a:r>
            <a:r>
              <a:rPr lang="zh-CN" altLang="en-US" dirty="0" smtClean="0"/>
              <a:t>，那么仍然可以用刚才的操作，这下就变成</a:t>
            </a:r>
            <a:r>
              <a:rPr lang="en-US" altLang="zh-CN" dirty="0" smtClean="0"/>
              <a:t>[</a:t>
            </a:r>
            <a:r>
              <a:rPr lang="en-US" altLang="zh-CN" dirty="0" err="1" smtClean="0"/>
              <a:t>y,y,y,y,y,y</a:t>
            </a:r>
            <a:r>
              <a:rPr lang="en-US" altLang="zh-CN" dirty="0" smtClean="0"/>
              <a:t>]</a:t>
            </a:r>
            <a:r>
              <a:rPr lang="zh-CN" altLang="en-US" dirty="0" smtClean="0"/>
              <a:t>了。</a:t>
            </a:r>
            <a:endParaRPr lang="en-US" altLang="zh-CN" dirty="0" smtClean="0"/>
          </a:p>
          <a:p>
            <a:r>
              <a:rPr lang="zh-CN" altLang="en-US" dirty="0" smtClean="0"/>
              <a:t>如果</a:t>
            </a:r>
            <a:r>
              <a:rPr lang="en-US" altLang="zh-CN" dirty="0" smtClean="0"/>
              <a:t>y</a:t>
            </a:r>
            <a:r>
              <a:rPr lang="zh-CN" altLang="en-US" dirty="0" smtClean="0"/>
              <a:t>不等于</a:t>
            </a:r>
            <a:r>
              <a:rPr lang="en-US" altLang="zh-CN" dirty="0" smtClean="0"/>
              <a:t>f</a:t>
            </a:r>
            <a:r>
              <a:rPr lang="zh-CN" altLang="en-US" dirty="0" smtClean="0"/>
              <a:t>，那么其实可以证明无解。</a:t>
            </a:r>
            <a:endParaRPr lang="en-US" altLang="zh-CN" dirty="0" smtClean="0"/>
          </a:p>
          <a:p>
            <a:r>
              <a:rPr lang="zh-CN" altLang="en-US" dirty="0" smtClean="0"/>
              <a:t>为什么？</a:t>
            </a:r>
            <a:endParaRPr lang="en-US" altLang="zh-CN" dirty="0" smtClean="0"/>
          </a:p>
          <a:p>
            <a:r>
              <a:rPr lang="zh-CN" altLang="en-US" dirty="0" smtClean="0"/>
              <a:t>考虑所有数异或和，这个异或和在最后是</a:t>
            </a:r>
            <a:r>
              <a:rPr lang="en-US" altLang="zh-CN" dirty="0" smtClean="0"/>
              <a:t>0</a:t>
            </a:r>
            <a:r>
              <a:rPr lang="zh-CN" altLang="en-US" dirty="0" smtClean="0"/>
              <a:t>。</a:t>
            </a:r>
            <a:endParaRPr lang="en-US" altLang="zh-CN" dirty="0" smtClean="0"/>
          </a:p>
          <a:p>
            <a:r>
              <a:rPr lang="zh-CN" altLang="en-US" dirty="0" smtClean="0"/>
              <a:t>中间操作不会改变异或和。</a:t>
            </a:r>
            <a:endParaRPr lang="en-US" altLang="zh-CN" dirty="0" smtClean="0"/>
          </a:p>
          <a:p>
            <a:r>
              <a:rPr lang="zh-CN" altLang="en-US" dirty="0" smtClean="0"/>
              <a:t>这个数列的所有状态都必须异或和为</a:t>
            </a:r>
            <a:r>
              <a:rPr lang="en-US" altLang="zh-CN" dirty="0" smtClean="0"/>
              <a:t>0</a:t>
            </a:r>
            <a:r>
              <a:rPr lang="zh-CN" altLang="en-US" dirty="0" smtClean="0"/>
              <a:t>。所以有解当且仅当</a:t>
            </a:r>
            <a:r>
              <a:rPr lang="en-US" altLang="zh-CN" dirty="0" smtClean="0"/>
              <a:t>y=f</a:t>
            </a:r>
            <a:r>
              <a:rPr lang="zh-CN" altLang="en-US" dirty="0" smtClean="0"/>
              <a:t>。</a:t>
            </a:r>
            <a:endParaRPr lang="zh-CN" altLang="en-US" dirty="0"/>
          </a:p>
        </p:txBody>
      </p:sp>
    </p:spTree>
    <p:extLst>
      <p:ext uri="{BB962C8B-B14F-4D97-AF65-F5344CB8AC3E}">
        <p14:creationId xmlns:p14="http://schemas.microsoft.com/office/powerpoint/2010/main" val="382411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CodeForces</a:t>
            </a:r>
            <a:r>
              <a:rPr lang="en-US" altLang="zh-CN" dirty="0" smtClean="0"/>
              <a:t> 468C</a:t>
            </a:r>
            <a:endParaRPr lang="zh-CN" altLang="en-US" dirty="0"/>
          </a:p>
        </p:txBody>
      </p:sp>
      <p:pic>
        <p:nvPicPr>
          <p:cNvPr id="4" name="内容占位符 3"/>
          <p:cNvPicPr>
            <a:picLocks noGrp="1" noChangeAspect="1"/>
          </p:cNvPicPr>
          <p:nvPr>
            <p:ph idx="1"/>
          </p:nvPr>
        </p:nvPicPr>
        <p:blipFill>
          <a:blip r:embed="rId2"/>
          <a:stretch>
            <a:fillRect/>
          </a:stretch>
        </p:blipFill>
        <p:spPr>
          <a:xfrm>
            <a:off x="490521" y="1376465"/>
            <a:ext cx="7233022" cy="2971953"/>
          </a:xfrm>
          <a:prstGeom prst="rect">
            <a:avLst/>
          </a:prstGeom>
        </p:spPr>
      </p:pic>
      <p:pic>
        <p:nvPicPr>
          <p:cNvPr id="6" name="图片 5"/>
          <p:cNvPicPr>
            <a:picLocks noChangeAspect="1"/>
          </p:cNvPicPr>
          <p:nvPr/>
        </p:nvPicPr>
        <p:blipFill>
          <a:blip r:embed="rId3"/>
          <a:stretch>
            <a:fillRect/>
          </a:stretch>
        </p:blipFill>
        <p:spPr>
          <a:xfrm>
            <a:off x="414101" y="4140060"/>
            <a:ext cx="7194920" cy="2717940"/>
          </a:xfrm>
          <a:prstGeom prst="rect">
            <a:avLst/>
          </a:prstGeom>
        </p:spPr>
      </p:pic>
    </p:spTree>
    <p:extLst>
      <p:ext uri="{BB962C8B-B14F-4D97-AF65-F5344CB8AC3E}">
        <p14:creationId xmlns:p14="http://schemas.microsoft.com/office/powerpoint/2010/main" val="25024698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CodeForces</a:t>
            </a:r>
            <a:r>
              <a:rPr lang="en-US" altLang="zh-CN" dirty="0"/>
              <a:t> 468C</a:t>
            </a:r>
            <a:endParaRPr lang="zh-CN" altLang="en-US" dirty="0"/>
          </a:p>
        </p:txBody>
      </p:sp>
      <p:sp>
        <p:nvSpPr>
          <p:cNvPr id="3" name="内容占位符 2"/>
          <p:cNvSpPr>
            <a:spLocks noGrp="1"/>
          </p:cNvSpPr>
          <p:nvPr>
            <p:ph idx="1"/>
          </p:nvPr>
        </p:nvSpPr>
        <p:spPr/>
        <p:txBody>
          <a:bodyPr/>
          <a:lstStyle/>
          <a:p>
            <a:r>
              <a:rPr lang="zh-CN" altLang="en-US" dirty="0" smtClean="0"/>
              <a:t>首先算出</a:t>
            </a:r>
            <a:r>
              <a:rPr lang="en-US" altLang="zh-CN" dirty="0" smtClean="0"/>
              <a:t>L=0,R=10^(100)-1</a:t>
            </a:r>
            <a:r>
              <a:rPr lang="zh-CN" altLang="en-US" dirty="0" smtClean="0"/>
              <a:t>的答案</a:t>
            </a:r>
            <a:endParaRPr lang="en-US" altLang="zh-CN" dirty="0" smtClean="0"/>
          </a:p>
          <a:p>
            <a:r>
              <a:rPr lang="zh-CN" altLang="en-US" dirty="0" smtClean="0"/>
              <a:t>然后我们发现如果</a:t>
            </a:r>
            <a:r>
              <a:rPr lang="en-US" altLang="zh-CN" dirty="0" smtClean="0"/>
              <a:t>L</a:t>
            </a:r>
            <a:r>
              <a:rPr lang="zh-CN" altLang="en-US" dirty="0" smtClean="0"/>
              <a:t>，</a:t>
            </a:r>
            <a:r>
              <a:rPr lang="en-US" altLang="zh-CN" dirty="0" smtClean="0"/>
              <a:t>R</a:t>
            </a:r>
            <a:r>
              <a:rPr lang="zh-CN" altLang="en-US" dirty="0" smtClean="0"/>
              <a:t>同加</a:t>
            </a:r>
            <a:r>
              <a:rPr lang="en-US" altLang="zh-CN" dirty="0"/>
              <a:t>x</a:t>
            </a:r>
            <a:r>
              <a:rPr lang="zh-CN" altLang="en-US" dirty="0" smtClean="0"/>
              <a:t>，那么总和增加</a:t>
            </a:r>
            <a:r>
              <a:rPr lang="en-US" altLang="zh-CN" dirty="0" smtClean="0"/>
              <a:t>x</a:t>
            </a:r>
            <a:r>
              <a:rPr lang="zh-CN" altLang="en-US" dirty="0" smtClean="0"/>
              <a:t>。</a:t>
            </a:r>
            <a:endParaRPr lang="en-US" altLang="zh-CN" dirty="0" smtClean="0"/>
          </a:p>
          <a:p>
            <a:r>
              <a:rPr lang="zh-CN" altLang="en-US" dirty="0"/>
              <a:t>加</a:t>
            </a:r>
            <a:r>
              <a:rPr lang="zh-CN" altLang="en-US" dirty="0" smtClean="0"/>
              <a:t>到满足条件为止。由于</a:t>
            </a:r>
            <a:r>
              <a:rPr lang="en-US" altLang="zh-CN" dirty="0" smtClean="0"/>
              <a:t>a</a:t>
            </a:r>
            <a:r>
              <a:rPr lang="zh-CN" altLang="en-US" dirty="0" smtClean="0"/>
              <a:t>很小，所以一定有解。</a:t>
            </a:r>
            <a:endParaRPr lang="en-US" altLang="zh-CN" dirty="0" smtClean="0"/>
          </a:p>
          <a:p>
            <a:endParaRPr lang="en-US" altLang="zh-CN" dirty="0"/>
          </a:p>
          <a:p>
            <a:r>
              <a:rPr lang="zh-CN" altLang="en-US" dirty="0" smtClean="0"/>
              <a:t>问题转化为初始的这个答案怎么算。</a:t>
            </a:r>
            <a:endParaRPr lang="en-US" altLang="zh-CN" dirty="0" smtClean="0"/>
          </a:p>
          <a:p>
            <a:r>
              <a:rPr lang="zh-CN" altLang="en-US" dirty="0" smtClean="0"/>
              <a:t>可以用数位</a:t>
            </a:r>
            <a:r>
              <a:rPr lang="en-US" altLang="zh-CN" dirty="0" smtClean="0"/>
              <a:t>DP</a:t>
            </a:r>
            <a:r>
              <a:rPr lang="zh-CN" altLang="en-US" dirty="0" smtClean="0"/>
              <a:t>算，不过鉴于大家可能没有接触过，而且本题中</a:t>
            </a:r>
            <a:r>
              <a:rPr lang="en-US" altLang="zh-CN" dirty="0" smtClean="0"/>
              <a:t>L,R</a:t>
            </a:r>
            <a:r>
              <a:rPr lang="zh-CN" altLang="en-US" dirty="0" smtClean="0"/>
              <a:t>都是</a:t>
            </a:r>
            <a:r>
              <a:rPr lang="en-US" altLang="zh-CN" dirty="0" smtClean="0"/>
              <a:t>10</a:t>
            </a:r>
            <a:r>
              <a:rPr lang="zh-CN" altLang="en-US" dirty="0" smtClean="0"/>
              <a:t>的次幂，可以用更简单的方法算。考虑每一位的贡献，发现是对称的，为</a:t>
            </a:r>
            <a:r>
              <a:rPr lang="en-US" altLang="zh-CN" dirty="0" smtClean="0"/>
              <a:t>(0+1+2+3+4+5+6+7+8+9)×10^(99)</a:t>
            </a:r>
            <a:r>
              <a:rPr lang="zh-CN" altLang="en-US" dirty="0" smtClean="0"/>
              <a:t>。所以总的就是</a:t>
            </a:r>
            <a:r>
              <a:rPr lang="en-US" altLang="zh-CN" dirty="0" smtClean="0"/>
              <a:t>45×10^(100)</a:t>
            </a:r>
            <a:r>
              <a:rPr lang="zh-CN" altLang="en-US" dirty="0" smtClean="0"/>
              <a:t>。</a:t>
            </a:r>
            <a:endParaRPr lang="en-US" altLang="zh-CN" dirty="0" smtClean="0"/>
          </a:p>
          <a:p>
            <a:endParaRPr lang="en-US" altLang="zh-CN" dirty="0"/>
          </a:p>
          <a:p>
            <a:r>
              <a:rPr lang="zh-CN" altLang="en-US" dirty="0" smtClean="0"/>
              <a:t>其实发现由于</a:t>
            </a:r>
            <a:r>
              <a:rPr lang="en-US" altLang="zh-CN" dirty="0" smtClean="0"/>
              <a:t>a</a:t>
            </a:r>
            <a:r>
              <a:rPr lang="zh-CN" altLang="en-US" dirty="0" smtClean="0"/>
              <a:t>才</a:t>
            </a:r>
            <a:r>
              <a:rPr lang="en-US" altLang="zh-CN" dirty="0" smtClean="0"/>
              <a:t>10^(18)</a:t>
            </a:r>
            <a:r>
              <a:rPr lang="zh-CN" altLang="en-US" dirty="0" smtClean="0"/>
              <a:t>，所以</a:t>
            </a:r>
            <a:r>
              <a:rPr lang="en-US" altLang="zh-CN" dirty="0" smtClean="0"/>
              <a:t>R</a:t>
            </a:r>
            <a:r>
              <a:rPr lang="zh-CN" altLang="en-US" dirty="0" smtClean="0"/>
              <a:t>可以设</a:t>
            </a:r>
            <a:r>
              <a:rPr lang="en-US" altLang="zh-CN" dirty="0" smtClean="0"/>
              <a:t>10^(18)</a:t>
            </a:r>
            <a:r>
              <a:rPr lang="zh-CN" altLang="en-US" dirty="0" smtClean="0"/>
              <a:t>，就不用快速幂了。</a:t>
            </a:r>
            <a:endParaRPr lang="zh-CN" altLang="en-US" dirty="0"/>
          </a:p>
        </p:txBody>
      </p:sp>
    </p:spTree>
    <p:extLst>
      <p:ext uri="{BB962C8B-B14F-4D97-AF65-F5344CB8AC3E}">
        <p14:creationId xmlns:p14="http://schemas.microsoft.com/office/powerpoint/2010/main" val="1297963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自定义 5">
      <a:majorFont>
        <a:latin typeface="Calibri Light"/>
        <a:ea typeface="华文仿宋"/>
        <a:cs typeface=""/>
      </a:majorFont>
      <a:minorFont>
        <a:latin typeface="Cambria Math"/>
        <a:ea typeface="宋体"/>
        <a:cs typeface=""/>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3698</TotalTime>
  <Words>2735</Words>
  <Application>Microsoft Office PowerPoint</Application>
  <PresentationFormat>宽屏</PresentationFormat>
  <Paragraphs>233</Paragraphs>
  <Slides>42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42</vt:i4>
      </vt:variant>
    </vt:vector>
  </HeadingPairs>
  <TitlesOfParts>
    <vt:vector size="49" baseType="lpstr">
      <vt:lpstr>华文仿宋</vt:lpstr>
      <vt:lpstr>宋体</vt:lpstr>
      <vt:lpstr>Arial</vt:lpstr>
      <vt:lpstr>Calibri Light</vt:lpstr>
      <vt:lpstr>Cambria Math</vt:lpstr>
      <vt:lpstr>Wingdings 3</vt:lpstr>
      <vt:lpstr>平面</vt:lpstr>
      <vt:lpstr>思维与构造题选讲</vt:lpstr>
      <vt:lpstr>内容安排</vt:lpstr>
      <vt:lpstr>到底什么是构造题？</vt:lpstr>
      <vt:lpstr>构造题解题方法</vt:lpstr>
      <vt:lpstr>CodeForces 1438D</vt:lpstr>
      <vt:lpstr>CodeForces 1438D</vt:lpstr>
      <vt:lpstr>CodeForces 1438D</vt:lpstr>
      <vt:lpstr>CodeForces 468C</vt:lpstr>
      <vt:lpstr>CodeForces 468C</vt:lpstr>
      <vt:lpstr>AT5759 ThREE</vt:lpstr>
      <vt:lpstr>图上的构造题怎么做？</vt:lpstr>
      <vt:lpstr>AT5759 ThREE</vt:lpstr>
      <vt:lpstr>AT5759 ThREE</vt:lpstr>
      <vt:lpstr>P5441 [XR-2]伤痕</vt:lpstr>
      <vt:lpstr>P5441 [XR-2]伤痕</vt:lpstr>
      <vt:lpstr>P5441 [XR-2]伤痕</vt:lpstr>
      <vt:lpstr>覆盖完全图</vt:lpstr>
      <vt:lpstr>覆盖完全图</vt:lpstr>
      <vt:lpstr>覆盖完全图</vt:lpstr>
      <vt:lpstr>Codeforces 1103C</vt:lpstr>
      <vt:lpstr>Codeforces 1103C</vt:lpstr>
      <vt:lpstr>P7115 [NOIP2020] 移球游戏</vt:lpstr>
      <vt:lpstr>P7115 [NOIP2020] 移球游戏</vt:lpstr>
      <vt:lpstr>P7115 [NOIP2020] 移球游戏</vt:lpstr>
      <vt:lpstr>P7115 [NOIP2020] 移球游戏</vt:lpstr>
      <vt:lpstr>实际实现细节</vt:lpstr>
      <vt:lpstr>一些神奇的题</vt:lpstr>
      <vt:lpstr>与非图</vt:lpstr>
      <vt:lpstr>与非图</vt:lpstr>
      <vt:lpstr>LOJ525 多项式</vt:lpstr>
      <vt:lpstr>LOJ525 多项式</vt:lpstr>
      <vt:lpstr>图染色</vt:lpstr>
      <vt:lpstr>图染色</vt:lpstr>
      <vt:lpstr>图染色</vt:lpstr>
      <vt:lpstr>CodeForces 1148F</vt:lpstr>
      <vt:lpstr>CodeForces 1148F</vt:lpstr>
      <vt:lpstr>CodeForces 1148F</vt:lpstr>
      <vt:lpstr>Amidakuji</vt:lpstr>
      <vt:lpstr>Amidakuji</vt:lpstr>
      <vt:lpstr>Amidakuji</vt:lpstr>
      <vt:lpstr>Codeforces 1060H</vt:lpstr>
      <vt:lpstr>Codeforces 1060H</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思维与构造题选讲</dc:title>
  <dc:creator>yfz</dc:creator>
  <cp:lastModifiedBy>yfz</cp:lastModifiedBy>
  <cp:revision>69</cp:revision>
  <dcterms:created xsi:type="dcterms:W3CDTF">2021-07-19T14:36:44Z</dcterms:created>
  <dcterms:modified xsi:type="dcterms:W3CDTF">2021-07-22T04:15:07Z</dcterms:modified>
</cp:coreProperties>
</file>