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6"/>
  </p:notesMasterIdLst>
  <p:handoutMasterIdLst>
    <p:handoutMasterId r:id="rId67"/>
  </p:handoutMasterIdLst>
  <p:sldIdLst>
    <p:sldId id="257" r:id="rId2"/>
    <p:sldId id="262" r:id="rId3"/>
    <p:sldId id="319" r:id="rId4"/>
    <p:sldId id="324" r:id="rId5"/>
    <p:sldId id="325" r:id="rId6"/>
    <p:sldId id="327" r:id="rId7"/>
    <p:sldId id="328" r:id="rId8"/>
    <p:sldId id="326" r:id="rId9"/>
    <p:sldId id="347" r:id="rId10"/>
    <p:sldId id="331" r:id="rId11"/>
    <p:sldId id="348" r:id="rId12"/>
    <p:sldId id="349" r:id="rId13"/>
    <p:sldId id="332" r:id="rId14"/>
    <p:sldId id="346" r:id="rId15"/>
    <p:sldId id="350" r:id="rId16"/>
    <p:sldId id="330" r:id="rId17"/>
    <p:sldId id="351" r:id="rId18"/>
    <p:sldId id="352" r:id="rId19"/>
    <p:sldId id="353" r:id="rId20"/>
    <p:sldId id="321" r:id="rId21"/>
    <p:sldId id="334" r:id="rId22"/>
    <p:sldId id="333" r:id="rId23"/>
    <p:sldId id="335" r:id="rId24"/>
    <p:sldId id="323" r:id="rId25"/>
    <p:sldId id="336" r:id="rId26"/>
    <p:sldId id="338" r:id="rId27"/>
    <p:sldId id="345" r:id="rId28"/>
    <p:sldId id="339" r:id="rId29"/>
    <p:sldId id="340" r:id="rId30"/>
    <p:sldId id="337" r:id="rId31"/>
    <p:sldId id="343" r:id="rId32"/>
    <p:sldId id="344" r:id="rId33"/>
    <p:sldId id="342" r:id="rId34"/>
    <p:sldId id="322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1" r:id="rId52"/>
    <p:sldId id="372" r:id="rId53"/>
    <p:sldId id="370" r:id="rId54"/>
    <p:sldId id="373" r:id="rId55"/>
    <p:sldId id="374" r:id="rId56"/>
    <p:sldId id="375" r:id="rId57"/>
    <p:sldId id="376" r:id="rId58"/>
    <p:sldId id="377" r:id="rId59"/>
    <p:sldId id="378" r:id="rId60"/>
    <p:sldId id="379" r:id="rId61"/>
    <p:sldId id="380" r:id="rId62"/>
    <p:sldId id="381" r:id="rId63"/>
    <p:sldId id="382" r:id="rId64"/>
    <p:sldId id="320" r:id="rId6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长方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长方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长方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FFF072-75C7-44FC-8C73-D7DEB070128D}" type="datetime1">
              <a:rPr lang="zh-CN" altLang="en-US" smtClean="0"/>
              <a:t>2021/7/26</a:t>
            </a:fld>
            <a:endParaRPr lang="en-US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16B61-8AFC-4CC4-AF95-DF5E2C758192}" type="datetime1">
              <a:rPr lang="zh-CN" altLang="en-US" smtClean="0"/>
              <a:t>2021/7/26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30B1CA-5CDD-40C6-B3D4-F19C60D48989}" type="datetime1">
              <a:rPr lang="zh-CN" altLang="en-US" smtClean="0"/>
              <a:t>2021/7/26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长方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长方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长方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fld id="{2B93C77E-1F96-468D-8A96-547A00E1EDB4}" type="datetime1">
              <a:rPr lang="zh-CN" altLang="en-US" smtClean="0"/>
              <a:t>2021/7/26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DB2AB6-BB70-4453-B002-DB059848ADBB}" type="datetime1">
              <a:rPr lang="zh-CN" altLang="en-US" smtClean="0"/>
              <a:t>2021/7/26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3B7C30-D6FF-4D1D-BAA3-30D9C62DC2C2}" type="datetime1">
              <a:rPr lang="zh-CN" altLang="en-US" smtClean="0"/>
              <a:t>2021/7/26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1A083C-3DF1-4D7D-B8C7-92909521157B}" type="datetime1">
              <a:rPr lang="zh-CN" altLang="en-US" smtClean="0"/>
              <a:t>2021/7/26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40E74A-E5D1-48E6-803A-2F186739B7B8}" type="datetime1">
              <a:rPr lang="zh-CN" altLang="en-US" smtClean="0"/>
              <a:t>2021/7/26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E4AE443-9521-4BED-AB6B-2A5C380BF0D6}" type="datetime1">
              <a:rPr lang="zh-CN" altLang="en-US" smtClean="0"/>
              <a:t>2021/7/26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B85E54B-6207-4148-BA3E-E74DFD2782BA}" type="datetime1">
              <a:rPr lang="zh-CN" altLang="en-US" smtClean="0"/>
              <a:t>2021/7/26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57BDC0-C26A-4ED8-9FCC-9BB02853F167}" type="datetime1">
              <a:rPr lang="zh-CN" altLang="en-US" smtClean="0"/>
              <a:t>2021/7/26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徽标特写&#10;&#10;说明自动生成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长方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400" dirty="0">
                <a:solidFill>
                  <a:schemeClr val="tx1"/>
                </a:solidFill>
              </a:rPr>
              <a:t>最短路加</a:t>
            </a:r>
            <a:br>
              <a:rPr lang="en-US" altLang="zh-CN" sz="4400">
                <a:solidFill>
                  <a:schemeClr val="tx1"/>
                </a:solidFill>
              </a:rPr>
            </a:br>
            <a:r>
              <a:rPr lang="zh-CN" altLang="en-US" sz="4400">
                <a:solidFill>
                  <a:schemeClr val="tx1"/>
                </a:solidFill>
              </a:rPr>
              <a:t>强连通分量</a:t>
            </a:r>
            <a:endParaRPr lang="zh-cn" sz="4400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 dirty="0" err="1">
                <a:solidFill>
                  <a:schemeClr val="tx1"/>
                </a:solidFill>
              </a:rPr>
              <a:t>cdcq</a:t>
            </a:r>
            <a:endParaRPr 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2A802-6177-4443-A073-D0A488AB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2419 - Cow Contest 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0A9CD-3F08-4E4B-AB15-0DA13E336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头牛在打</a:t>
            </a:r>
            <a:r>
              <a:rPr lang="en-US" altLang="zh-CN" dirty="0"/>
              <a:t>oi</a:t>
            </a:r>
            <a:r>
              <a:rPr lang="zh-CN" altLang="en-US" dirty="0"/>
              <a:t>，告诉你</a:t>
            </a:r>
            <a:r>
              <a:rPr lang="en-US" altLang="zh-CN" dirty="0"/>
              <a:t>m</a:t>
            </a:r>
            <a:r>
              <a:rPr lang="zh-CN" altLang="en-US" dirty="0"/>
              <a:t>个分数的大小关系，每个关系说明</a:t>
            </a:r>
            <a:r>
              <a:rPr lang="en-US" altLang="zh-CN" dirty="0"/>
              <a:t>ai</a:t>
            </a:r>
            <a:r>
              <a:rPr lang="zh-CN" altLang="en-US" dirty="0"/>
              <a:t>比</a:t>
            </a:r>
            <a:r>
              <a:rPr lang="en-US" altLang="zh-CN" dirty="0"/>
              <a:t>bi</a:t>
            </a:r>
            <a:r>
              <a:rPr lang="zh-CN" altLang="en-US" dirty="0"/>
              <a:t>的分数小，保证关系不冲突，问有多少头牛的排名可以确定</a:t>
            </a:r>
            <a:endParaRPr lang="en-US" altLang="zh-CN" dirty="0"/>
          </a:p>
          <a:p>
            <a:r>
              <a:rPr lang="en-US" altLang="zh-CN" dirty="0"/>
              <a:t>n&lt;=100</a:t>
            </a:r>
          </a:p>
          <a:p>
            <a:r>
              <a:rPr lang="en-US" altLang="zh-CN" dirty="0"/>
              <a:t>m&lt;=4500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7E068-CE25-481F-9879-D349AEB3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72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6E179-AC9A-4ADF-99BC-9C5ECD118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Cow Contest 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572EB-73A2-4A23-A207-0BC6A900F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这题一看就想让人用拓扑排序，但是</a:t>
            </a:r>
            <a:r>
              <a:rPr lang="en-US" altLang="zh-CN" dirty="0" err="1"/>
              <a:t>floyd</a:t>
            </a:r>
            <a:r>
              <a:rPr lang="zh-CN" altLang="en-US" dirty="0"/>
              <a:t>也可以做</a:t>
            </a:r>
            <a:endParaRPr lang="en-US" altLang="zh-CN" dirty="0"/>
          </a:p>
          <a:p>
            <a:r>
              <a:rPr lang="zh-CN" altLang="en-US" dirty="0"/>
              <a:t>这种点很少边很多的图就很适合用</a:t>
            </a:r>
            <a:r>
              <a:rPr lang="en-US" altLang="zh-CN" dirty="0" err="1"/>
              <a:t>floyd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e[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表示能不能推出</a:t>
            </a:r>
            <a:r>
              <a:rPr lang="en-US" altLang="zh-CN" dirty="0" err="1"/>
              <a:t>i</a:t>
            </a:r>
            <a:r>
              <a:rPr lang="zh-CN" altLang="en-US" dirty="0"/>
              <a:t>小于</a:t>
            </a:r>
            <a:r>
              <a:rPr lang="en-US" altLang="zh-CN" dirty="0"/>
              <a:t>j</a:t>
            </a:r>
            <a:r>
              <a:rPr lang="zh-CN" altLang="en-US" dirty="0"/>
              <a:t>的关系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e[</a:t>
            </a:r>
            <a:r>
              <a:rPr lang="en-US" altLang="zh-CN" dirty="0" err="1"/>
              <a:t>i</a:t>
            </a:r>
            <a:r>
              <a:rPr lang="en-US" altLang="zh-CN" dirty="0"/>
              <a:t>][k]=1</a:t>
            </a:r>
            <a:r>
              <a:rPr lang="zh-CN" altLang="en-US" dirty="0"/>
              <a:t>且</a:t>
            </a:r>
            <a:r>
              <a:rPr lang="en-US" altLang="zh-CN" dirty="0"/>
              <a:t>e[k][j]=1</a:t>
            </a:r>
            <a:r>
              <a:rPr lang="zh-CN" altLang="en-US" dirty="0"/>
              <a:t>，那么</a:t>
            </a:r>
            <a:r>
              <a:rPr lang="en-US" altLang="zh-CN" dirty="0"/>
              <a:t>e[</a:t>
            </a:r>
            <a:r>
              <a:rPr lang="en-US" altLang="zh-CN" dirty="0" err="1"/>
              <a:t>i</a:t>
            </a:r>
            <a:r>
              <a:rPr lang="en-US" altLang="zh-CN" dirty="0"/>
              <a:t>][j]=1</a:t>
            </a:r>
          </a:p>
          <a:p>
            <a:r>
              <a:rPr lang="zh-CN" altLang="en-US" dirty="0"/>
              <a:t>这样我们就能处理出任意两点之间的大小关系（有或者没有）</a:t>
            </a:r>
            <a:endParaRPr lang="en-US" altLang="zh-CN" dirty="0"/>
          </a:p>
          <a:p>
            <a:r>
              <a:rPr lang="zh-CN" altLang="en-US" dirty="0"/>
              <a:t>然后如果对于一个点，我们能确定剩下所有点和它的大小关系</a:t>
            </a:r>
            <a:endParaRPr lang="en-US" altLang="zh-CN" dirty="0"/>
          </a:p>
          <a:p>
            <a:r>
              <a:rPr lang="zh-CN" altLang="en-US" dirty="0"/>
              <a:t>那么这个点的排名就被确定了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CD137-F180-433F-841A-87A2B441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5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EA795-1A80-47EF-83F0-98E01E15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1F934C-04A0-4881-A1F2-7759DE0E5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B9525-1249-4058-8FE7-5DD7EB5C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4E78E2-D631-4703-9140-B029D6B6E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220" y="544940"/>
            <a:ext cx="5597924" cy="585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5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CB234-0A61-487B-B08E-A7EFCB9F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2888 - Cow Hurdles 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DF25E-126C-470B-9F80-45D9C7DC0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个点之间有</a:t>
            </a:r>
            <a:r>
              <a:rPr lang="en-US" altLang="zh-CN" dirty="0"/>
              <a:t>m</a:t>
            </a:r>
            <a:r>
              <a:rPr lang="zh-CN" altLang="en-US" dirty="0"/>
              <a:t>条单向路，每条路有一个栏杆，栏杆有一个高度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t</a:t>
            </a:r>
            <a:r>
              <a:rPr lang="zh-CN" altLang="en-US" dirty="0"/>
              <a:t>头牛，每头牛从</a:t>
            </a:r>
            <a:r>
              <a:rPr lang="en-US" altLang="zh-CN" dirty="0"/>
              <a:t>ai</a:t>
            </a:r>
            <a:r>
              <a:rPr lang="zh-CN" altLang="en-US" dirty="0"/>
              <a:t>跑到</a:t>
            </a:r>
            <a:r>
              <a:rPr lang="en-US" altLang="zh-CN" dirty="0"/>
              <a:t>bi</a:t>
            </a:r>
            <a:r>
              <a:rPr lang="zh-CN" altLang="en-US" dirty="0"/>
              <a:t>，问你每头牛经过的栏杆高度的最大值最小能是多少</a:t>
            </a:r>
            <a:endParaRPr lang="en-US" altLang="zh-CN" dirty="0"/>
          </a:p>
          <a:p>
            <a:r>
              <a:rPr lang="en-US" altLang="zh-CN" dirty="0"/>
              <a:t>n&lt;=300</a:t>
            </a:r>
          </a:p>
          <a:p>
            <a:r>
              <a:rPr lang="en-US" altLang="zh-CN" dirty="0"/>
              <a:t>m&lt;=25000</a:t>
            </a:r>
          </a:p>
          <a:p>
            <a:r>
              <a:rPr lang="en-US" altLang="zh-CN" dirty="0"/>
              <a:t>t&lt;=40000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039E0-351E-4A4D-BD67-0AAC6301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06D10-2E7E-4074-BB21-99F5571E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Cow Hurdles 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27605-DBB6-4053-A52F-A228116B4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这题和刚才的很类似，不过要更复杂一点</a:t>
            </a:r>
            <a:endParaRPr lang="en-US" altLang="zh-CN" dirty="0"/>
          </a:p>
          <a:p>
            <a:r>
              <a:rPr lang="zh-CN" altLang="en-US" dirty="0"/>
              <a:t>最大值最小这套说辞看让去让人很想二分</a:t>
            </a:r>
            <a:endParaRPr lang="en-US" altLang="zh-CN" dirty="0"/>
          </a:p>
          <a:p>
            <a:r>
              <a:rPr lang="zh-CN" altLang="en-US" dirty="0"/>
              <a:t>不过用</a:t>
            </a:r>
            <a:r>
              <a:rPr lang="en-US" altLang="zh-CN" dirty="0" err="1"/>
              <a:t>floyd</a:t>
            </a:r>
            <a:r>
              <a:rPr lang="zh-CN" altLang="en-US" dirty="0"/>
              <a:t>处理</a:t>
            </a:r>
            <a:r>
              <a:rPr lang="en-US" altLang="zh-CN" dirty="0" err="1"/>
              <a:t>dp</a:t>
            </a:r>
            <a:r>
              <a:rPr lang="zh-CN" altLang="en-US" dirty="0"/>
              <a:t>关系可以更简单的做这个题</a:t>
            </a:r>
            <a:endParaRPr lang="en-US" altLang="zh-CN" dirty="0"/>
          </a:p>
          <a:p>
            <a:r>
              <a:rPr lang="en-US" altLang="zh-CN" dirty="0"/>
              <a:t>e[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j</a:t>
            </a:r>
            <a:r>
              <a:rPr lang="zh-CN" altLang="en-US" dirty="0"/>
              <a:t>经过的路径中，最小的最大栏杆高度</a:t>
            </a:r>
            <a:endParaRPr lang="en-US" altLang="zh-CN" dirty="0"/>
          </a:p>
          <a:p>
            <a:r>
              <a:rPr lang="zh-CN" altLang="en-US" dirty="0"/>
              <a:t>容易得到这样的关系：</a:t>
            </a:r>
            <a:r>
              <a:rPr lang="en-US" altLang="zh-CN" dirty="0"/>
              <a:t>e[</a:t>
            </a:r>
            <a:r>
              <a:rPr lang="en-US" altLang="zh-CN" dirty="0" err="1"/>
              <a:t>i</a:t>
            </a:r>
            <a:r>
              <a:rPr lang="en-US" altLang="zh-CN" dirty="0"/>
              <a:t>][j]=min(e[</a:t>
            </a:r>
            <a:r>
              <a:rPr lang="en-US" altLang="zh-CN" dirty="0" err="1"/>
              <a:t>i</a:t>
            </a:r>
            <a:r>
              <a:rPr lang="en-US" altLang="zh-CN" dirty="0"/>
              <a:t>][j],max(e[</a:t>
            </a:r>
            <a:r>
              <a:rPr lang="en-US" altLang="zh-CN" dirty="0" err="1"/>
              <a:t>i</a:t>
            </a:r>
            <a:r>
              <a:rPr lang="en-US" altLang="zh-CN" dirty="0"/>
              <a:t>][k],e[k][j]));</a:t>
            </a:r>
          </a:p>
          <a:p>
            <a:r>
              <a:rPr lang="zh-CN" altLang="en-US" dirty="0"/>
              <a:t>也就是说如果走</a:t>
            </a:r>
            <a:r>
              <a:rPr lang="en-US" altLang="zh-CN" dirty="0" err="1"/>
              <a:t>i</a:t>
            </a:r>
            <a:r>
              <a:rPr lang="en-US" altLang="zh-CN" dirty="0"/>
              <a:t>-&gt;k-&gt;j</a:t>
            </a:r>
            <a:r>
              <a:rPr lang="zh-CN" altLang="en-US" dirty="0"/>
              <a:t>的路线，那么栏杆高度最大值为</a:t>
            </a:r>
            <a:r>
              <a:rPr lang="en-US" altLang="zh-CN" dirty="0"/>
              <a:t>max(e[</a:t>
            </a:r>
            <a:r>
              <a:rPr lang="en-US" altLang="zh-CN" dirty="0" err="1"/>
              <a:t>i</a:t>
            </a:r>
            <a:r>
              <a:rPr lang="en-US" altLang="zh-CN" dirty="0"/>
              <a:t>][k],e[k][j])</a:t>
            </a:r>
          </a:p>
          <a:p>
            <a:r>
              <a:rPr lang="zh-CN" altLang="en-US" dirty="0"/>
              <a:t>如果这个最大值小于</a:t>
            </a:r>
            <a:r>
              <a:rPr lang="en-US" altLang="zh-CN" dirty="0" err="1"/>
              <a:t>i</a:t>
            </a:r>
            <a:r>
              <a:rPr lang="en-US" altLang="zh-CN" dirty="0"/>
              <a:t>-&gt;j</a:t>
            </a:r>
            <a:r>
              <a:rPr lang="zh-CN" altLang="en-US" dirty="0"/>
              <a:t>之前的最大值，那么就可以更新这个最小的最大值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9CD8A-1FBC-4840-B7C4-77334A48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3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12F56-C9D2-4AF2-ABF6-7FA05D50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B5409-353B-49D3-98C8-021D11E7D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7EA39-6D09-4E96-812F-8DE2DF93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C1C7E4-556E-46FF-B1F5-14D69C49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001" y="386178"/>
            <a:ext cx="5945997" cy="608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C508E-D7DB-4B21-8396-B51D2DEB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2047 - </a:t>
            </a:r>
            <a:r>
              <a:rPr lang="zh-CN" altLang="en-US" dirty="0"/>
              <a:t>社交网络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0FB64-A301-4559-9B4B-0CB3AEEA7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给你一个无向正权图，定义</a:t>
            </a:r>
            <a:r>
              <a:rPr lang="en-US" altLang="zh-CN" dirty="0"/>
              <a:t>c(</a:t>
            </a:r>
            <a:r>
              <a:rPr lang="en-US" altLang="zh-CN" dirty="0" err="1"/>
              <a:t>s,t</a:t>
            </a:r>
            <a:r>
              <a:rPr lang="en-US" altLang="zh-CN" dirty="0"/>
              <a:t>)</a:t>
            </a:r>
            <a:r>
              <a:rPr lang="zh-CN" altLang="en-US" dirty="0"/>
              <a:t>为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的最短路数目，</a:t>
            </a:r>
            <a:r>
              <a:rPr lang="en-US" altLang="zh-CN" dirty="0"/>
              <a:t>c(</a:t>
            </a:r>
            <a:r>
              <a:rPr lang="en-US" altLang="zh-CN" dirty="0" err="1"/>
              <a:t>s,t,v</a:t>
            </a:r>
            <a:r>
              <a:rPr lang="en-US" altLang="zh-CN" dirty="0"/>
              <a:t>)</a:t>
            </a:r>
            <a:r>
              <a:rPr lang="zh-CN" altLang="en-US" dirty="0"/>
              <a:t>为最短路中经过</a:t>
            </a:r>
            <a:r>
              <a:rPr lang="en-US" altLang="zh-CN" dirty="0"/>
              <a:t>v</a:t>
            </a:r>
            <a:r>
              <a:rPr lang="zh-CN" altLang="en-US" dirty="0"/>
              <a:t>的数目</a:t>
            </a:r>
            <a:endParaRPr lang="en-US" altLang="zh-CN" dirty="0"/>
          </a:p>
          <a:p>
            <a:r>
              <a:rPr lang="en-US" altLang="zh-CN" dirty="0"/>
              <a:t>v</a:t>
            </a:r>
            <a:r>
              <a:rPr lang="zh-CN" altLang="en-US" dirty="0"/>
              <a:t>的重要程度</a:t>
            </a:r>
            <a:r>
              <a:rPr lang="en-US" altLang="zh-CN" dirty="0"/>
              <a:t>I(v)=</a:t>
            </a:r>
            <a:r>
              <a:rPr lang="zh-CN" altLang="en-US" dirty="0"/>
              <a:t>∑</a:t>
            </a:r>
            <a:r>
              <a:rPr lang="en-US" altLang="zh-CN" dirty="0"/>
              <a:t>{s!=</a:t>
            </a:r>
            <a:r>
              <a:rPr lang="en-US" altLang="zh-CN" dirty="0" err="1"/>
              <a:t>v,t</a:t>
            </a:r>
            <a:r>
              <a:rPr lang="en-US" altLang="zh-CN" dirty="0"/>
              <a:t>!=v)c(</a:t>
            </a:r>
            <a:r>
              <a:rPr lang="en-US" altLang="zh-CN" dirty="0" err="1"/>
              <a:t>s,t,v</a:t>
            </a:r>
            <a:r>
              <a:rPr lang="en-US" altLang="zh-CN" dirty="0"/>
              <a:t>)/c(</a:t>
            </a:r>
            <a:r>
              <a:rPr lang="en-US" altLang="zh-CN" dirty="0" err="1"/>
              <a:t>s,t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让你对每个点</a:t>
            </a:r>
            <a:r>
              <a:rPr lang="en-US" altLang="zh-CN" dirty="0"/>
              <a:t>v</a:t>
            </a:r>
            <a:r>
              <a:rPr lang="zh-CN" altLang="en-US" dirty="0"/>
              <a:t>求</a:t>
            </a:r>
            <a:r>
              <a:rPr lang="en-US" altLang="zh-CN" dirty="0"/>
              <a:t>I(v)</a:t>
            </a:r>
          </a:p>
          <a:p>
            <a:r>
              <a:rPr lang="en-US" altLang="zh-CN" dirty="0"/>
              <a:t>n&lt;=100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1A8267-764C-4F2F-8D62-09B28EBE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73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6EBE6-9EF1-44C2-BB23-A3B8AA35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社交网络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74E99-0D92-4470-A375-99B6D4F02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这题和前两道题也差不多，只不过除了要求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j</a:t>
            </a:r>
            <a:r>
              <a:rPr lang="zh-CN" altLang="en-US" dirty="0"/>
              <a:t>的最短路径数，还要求</a:t>
            </a:r>
            <a:r>
              <a:rPr lang="en-US" altLang="zh-CN" dirty="0" err="1"/>
              <a:t>i</a:t>
            </a:r>
            <a:r>
              <a:rPr lang="zh-CN" altLang="en-US" dirty="0"/>
              <a:t>经过</a:t>
            </a:r>
            <a:r>
              <a:rPr lang="en-US" altLang="zh-CN" dirty="0"/>
              <a:t>k</a:t>
            </a:r>
            <a:r>
              <a:rPr lang="zh-CN" altLang="en-US" dirty="0"/>
              <a:t>到</a:t>
            </a:r>
            <a:r>
              <a:rPr lang="en-US" altLang="zh-CN" dirty="0"/>
              <a:t>j</a:t>
            </a:r>
            <a:r>
              <a:rPr lang="zh-CN" altLang="en-US" dirty="0"/>
              <a:t>的路径数</a:t>
            </a:r>
            <a:endParaRPr lang="en-US" altLang="zh-CN" dirty="0"/>
          </a:p>
          <a:p>
            <a:r>
              <a:rPr lang="zh-CN" altLang="en-US" dirty="0"/>
              <a:t>最短路径数比较好求，如果</a:t>
            </a:r>
            <a:r>
              <a:rPr lang="en-US" altLang="zh-CN" dirty="0"/>
              <a:t>e[</a:t>
            </a:r>
            <a:r>
              <a:rPr lang="en-US" altLang="zh-CN" dirty="0" err="1"/>
              <a:t>i</a:t>
            </a:r>
            <a:r>
              <a:rPr lang="en-US" altLang="zh-CN" dirty="0"/>
              <a:t>][k]</a:t>
            </a:r>
            <a:r>
              <a:rPr lang="zh-CN" altLang="en-US" dirty="0"/>
              <a:t>和</a:t>
            </a:r>
            <a:r>
              <a:rPr lang="en-US" altLang="zh-CN" dirty="0"/>
              <a:t>e[k][j]</a:t>
            </a:r>
            <a:r>
              <a:rPr lang="zh-CN" altLang="en-US" dirty="0"/>
              <a:t>更新了</a:t>
            </a:r>
            <a:r>
              <a:rPr lang="en-US" altLang="zh-CN" dirty="0"/>
              <a:t>e[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的话，让</a:t>
            </a:r>
            <a:r>
              <a:rPr lang="en-US" altLang="zh-CN" dirty="0" err="1"/>
              <a:t>cnt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</a:t>
            </a:r>
            <a:r>
              <a:rPr lang="en-US" altLang="zh-CN" dirty="0" err="1"/>
              <a:t>cnt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][k]*</a:t>
            </a:r>
            <a:r>
              <a:rPr lang="en-US" altLang="zh-CN" dirty="0" err="1"/>
              <a:t>cnt</a:t>
            </a:r>
            <a:r>
              <a:rPr lang="en-US" altLang="zh-CN" dirty="0"/>
              <a:t>[k][j]</a:t>
            </a:r>
            <a:r>
              <a:rPr lang="zh-CN" altLang="en-US" dirty="0"/>
              <a:t>就行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e[</a:t>
            </a:r>
            <a:r>
              <a:rPr lang="en-US" altLang="zh-CN" dirty="0" err="1"/>
              <a:t>i</a:t>
            </a:r>
            <a:r>
              <a:rPr lang="en-US" altLang="zh-CN" dirty="0"/>
              <a:t>][k]+e[k][j]=e[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，那么还要让</a:t>
            </a:r>
            <a:r>
              <a:rPr lang="en-US" altLang="zh-CN" dirty="0" err="1"/>
              <a:t>cnt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][j]+=</a:t>
            </a:r>
            <a:r>
              <a:rPr lang="en-US" altLang="zh-CN" dirty="0" err="1"/>
              <a:t>cnt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][k]*</a:t>
            </a:r>
            <a:r>
              <a:rPr lang="en-US" altLang="zh-CN" dirty="0" err="1"/>
              <a:t>cnt</a:t>
            </a:r>
            <a:r>
              <a:rPr lang="en-US" altLang="zh-CN" dirty="0"/>
              <a:t>[k][j]</a:t>
            </a:r>
          </a:p>
          <a:p>
            <a:r>
              <a:rPr lang="zh-CN" altLang="en-US" dirty="0"/>
              <a:t>有同学可能会想用</a:t>
            </a:r>
            <a:r>
              <a:rPr lang="en-US" altLang="zh-CN" dirty="0" err="1"/>
              <a:t>cnt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][j][k]</a:t>
            </a:r>
            <a:r>
              <a:rPr lang="zh-CN" altLang="en-US" dirty="0"/>
              <a:t>来表示</a:t>
            </a:r>
            <a:r>
              <a:rPr lang="en-US" altLang="zh-CN" dirty="0" err="1"/>
              <a:t>i</a:t>
            </a:r>
            <a:r>
              <a:rPr lang="zh-CN" altLang="en-US" dirty="0"/>
              <a:t>经过</a:t>
            </a:r>
            <a:r>
              <a:rPr lang="en-US" altLang="zh-CN" dirty="0"/>
              <a:t>k</a:t>
            </a:r>
            <a:r>
              <a:rPr lang="zh-CN" altLang="en-US" dirty="0"/>
              <a:t>到</a:t>
            </a:r>
            <a:r>
              <a:rPr lang="en-US" altLang="zh-CN" dirty="0"/>
              <a:t>j</a:t>
            </a:r>
            <a:r>
              <a:rPr lang="zh-CN" altLang="en-US" dirty="0"/>
              <a:t>的路径数，但是这样太麻烦了</a:t>
            </a:r>
            <a:endParaRPr lang="en-US" altLang="zh-CN" dirty="0"/>
          </a:p>
          <a:p>
            <a:r>
              <a:rPr lang="zh-CN" altLang="en-US" dirty="0"/>
              <a:t>由于数据量很小，所以先求出</a:t>
            </a:r>
            <a:r>
              <a:rPr lang="en-US" altLang="zh-CN" dirty="0" err="1"/>
              <a:t>cnt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，然后暴力用</a:t>
            </a:r>
            <a:r>
              <a:rPr lang="en-US" altLang="zh-CN" dirty="0" err="1"/>
              <a:t>cnt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][k]* </a:t>
            </a:r>
            <a:r>
              <a:rPr lang="en-US" altLang="zh-CN" dirty="0" err="1"/>
              <a:t>cnt</a:t>
            </a:r>
            <a:r>
              <a:rPr lang="en-US" altLang="zh-CN" dirty="0"/>
              <a:t>[k][j]</a:t>
            </a:r>
            <a:r>
              <a:rPr lang="zh-CN" altLang="en-US" dirty="0"/>
              <a:t>来表示就可以了</a:t>
            </a:r>
            <a:endParaRPr lang="en-US" altLang="zh-CN" dirty="0"/>
          </a:p>
          <a:p>
            <a:r>
              <a:rPr lang="zh-CN" altLang="en-US" dirty="0"/>
              <a:t>题目让对每个点求∑</a:t>
            </a:r>
            <a:r>
              <a:rPr lang="en-US" altLang="zh-CN" dirty="0"/>
              <a:t>{s!=</a:t>
            </a:r>
            <a:r>
              <a:rPr lang="en-US" altLang="zh-CN" dirty="0" err="1"/>
              <a:t>v,t</a:t>
            </a:r>
            <a:r>
              <a:rPr lang="en-US" altLang="zh-CN" dirty="0"/>
              <a:t>!=v)c(</a:t>
            </a:r>
            <a:r>
              <a:rPr lang="en-US" altLang="zh-CN" dirty="0" err="1"/>
              <a:t>s,t,v</a:t>
            </a:r>
            <a:r>
              <a:rPr lang="en-US" altLang="zh-CN" dirty="0"/>
              <a:t>)/c(</a:t>
            </a:r>
            <a:r>
              <a:rPr lang="en-US" altLang="zh-CN" dirty="0" err="1"/>
              <a:t>s,t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那么就先跑</a:t>
            </a:r>
            <a:r>
              <a:rPr lang="en-US" altLang="zh-CN" dirty="0" err="1"/>
              <a:t>floyd</a:t>
            </a:r>
            <a:r>
              <a:rPr lang="zh-CN" altLang="en-US" dirty="0"/>
              <a:t>，然后枚举每个点，再枚举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，用</a:t>
            </a:r>
            <a:r>
              <a:rPr lang="en-US" altLang="zh-CN" dirty="0" err="1"/>
              <a:t>cnt</a:t>
            </a:r>
            <a:r>
              <a:rPr lang="en-US" altLang="zh-CN" dirty="0"/>
              <a:t>[s][v]* </a:t>
            </a:r>
            <a:r>
              <a:rPr lang="en-US" altLang="zh-CN" dirty="0" err="1"/>
              <a:t>cnt</a:t>
            </a:r>
            <a:r>
              <a:rPr lang="en-US" altLang="zh-CN" dirty="0"/>
              <a:t>[v][t]/</a:t>
            </a:r>
            <a:r>
              <a:rPr lang="en-US" altLang="zh-CN" dirty="0" err="1"/>
              <a:t>cnt</a:t>
            </a:r>
            <a:r>
              <a:rPr lang="en-US" altLang="zh-CN" dirty="0"/>
              <a:t>[s][t]</a:t>
            </a:r>
            <a:r>
              <a:rPr lang="zh-CN" altLang="en-US" dirty="0"/>
              <a:t>计算即可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34847-2E2F-4667-B1CC-13C2C9C3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46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A5A3A-180A-4169-AFA2-5CBF965D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C6C65-22FB-4A9D-8760-EEA15658B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813910-167A-4633-B5CC-0726C724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C95F19-EE88-4910-993C-30BA591B0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857" y="1827843"/>
            <a:ext cx="8097380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66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5CC61-A183-4824-93FA-F2F4D5B7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3B6A1-AB0F-4C9C-9790-948673CD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3035A-5442-4B71-AEE2-FF978E35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02D4DD-7392-4019-BCA2-1321665A4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587" y="544743"/>
            <a:ext cx="7661307" cy="585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2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A0A6A-67E2-48AE-8013-294C5B1A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今个我们讲这些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A2B28-2778-4E2D-BA92-DB657A88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传递闭包 </a:t>
            </a:r>
            <a:endParaRPr lang="en-US" altLang="zh-CN" strike="sngStrike" dirty="0"/>
          </a:p>
          <a:p>
            <a:r>
              <a:rPr lang="zh-CN" altLang="en-US" strike="sngStrike" dirty="0"/>
              <a:t>如何卡</a:t>
            </a:r>
            <a:r>
              <a:rPr lang="en-US" altLang="zh-CN" strike="sngStrike" dirty="0"/>
              <a:t>SFPA</a:t>
            </a:r>
          </a:p>
          <a:p>
            <a:r>
              <a:rPr lang="zh-CN" altLang="en-US" strike="sngStrike" dirty="0"/>
              <a:t>强连通分量</a:t>
            </a:r>
            <a:r>
              <a:rPr lang="en-US" altLang="zh-CN" strike="sngStrike" dirty="0"/>
              <a:t>+</a:t>
            </a:r>
            <a:r>
              <a:rPr lang="zh-CN" altLang="en-US" strike="sngStrike" dirty="0"/>
              <a:t>缩点</a:t>
            </a:r>
            <a:endParaRPr lang="en-US" altLang="zh-CN" strike="sngStrike" dirty="0"/>
          </a:p>
          <a:p>
            <a:r>
              <a:rPr lang="zh-CN" altLang="en-US" strike="sngStrike" dirty="0"/>
              <a:t>圆方树</a:t>
            </a:r>
            <a:endParaRPr lang="en-US" altLang="zh-CN" strike="sngStrike" dirty="0"/>
          </a:p>
          <a:p>
            <a:r>
              <a:rPr lang="zh-CN" altLang="en-US" dirty="0"/>
              <a:t>最短路算法</a:t>
            </a:r>
            <a:endParaRPr lang="en-US" altLang="zh-CN" dirty="0"/>
          </a:p>
          <a:p>
            <a:r>
              <a:rPr lang="zh-CN" altLang="en-US" dirty="0"/>
              <a:t>最短路建模</a:t>
            </a:r>
            <a:endParaRPr lang="en-US" altLang="zh-CN" dirty="0"/>
          </a:p>
          <a:p>
            <a:r>
              <a:rPr lang="zh-CN" altLang="en-US" dirty="0"/>
              <a:t>差分约束和传递闭包</a:t>
            </a:r>
            <a:endParaRPr lang="en-US" altLang="zh-CN" dirty="0"/>
          </a:p>
          <a:p>
            <a:r>
              <a:rPr lang="zh-CN" altLang="en-US" dirty="0"/>
              <a:t>强连通分量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615B4-795B-456A-8F2F-C33988F9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F027A9-9AD5-483B-BE16-A5B468A6E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505" y="2183018"/>
            <a:ext cx="2341495" cy="162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5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6E4AD-B8F5-4323-A07B-22148298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Bellman-Ford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2957B-1069-44C7-8757-A331BD038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贝尔曼</a:t>
            </a:r>
            <a:r>
              <a:rPr lang="en-US" altLang="zh-CN" dirty="0"/>
              <a:t>-</a:t>
            </a:r>
            <a:r>
              <a:rPr lang="zh-CN" altLang="en-US" dirty="0"/>
              <a:t>福特算法是一个单源最短路算法</a:t>
            </a:r>
            <a:endParaRPr lang="en-US" altLang="zh-CN" dirty="0"/>
          </a:p>
          <a:p>
            <a:r>
              <a:rPr lang="zh-CN" altLang="en-US" dirty="0"/>
              <a:t>也就是能求出从某个点除法到剩下所有点的最短路</a:t>
            </a:r>
            <a:endParaRPr lang="en-US" altLang="zh-CN" dirty="0"/>
          </a:p>
          <a:p>
            <a:r>
              <a:rPr lang="en-US" altLang="zh-CN" dirty="0"/>
              <a:t>bellman-ford</a:t>
            </a:r>
            <a:r>
              <a:rPr lang="zh-CN" altLang="en-US" dirty="0"/>
              <a:t>用</a:t>
            </a:r>
            <a:r>
              <a:rPr lang="en-US" altLang="zh-CN" dirty="0"/>
              <a:t>dis[v]</a:t>
            </a:r>
            <a:r>
              <a:rPr lang="zh-CN" altLang="en-US" dirty="0"/>
              <a:t>来表示原点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的距离</a:t>
            </a:r>
            <a:endParaRPr lang="en-US" altLang="zh-CN" dirty="0"/>
          </a:p>
          <a:p>
            <a:r>
              <a:rPr lang="zh-CN" altLang="en-US" dirty="0"/>
              <a:t>算法总共执行</a:t>
            </a:r>
            <a:r>
              <a:rPr lang="en-US" altLang="zh-CN" dirty="0"/>
              <a:t>n-1</a:t>
            </a:r>
            <a:r>
              <a:rPr lang="zh-CN" altLang="en-US" dirty="0"/>
              <a:t>轮，每轮枚举所有的边</a:t>
            </a:r>
            <a:r>
              <a:rPr lang="en-US" altLang="zh-CN" dirty="0"/>
              <a:t>u-&gt;v</a:t>
            </a:r>
            <a:r>
              <a:rPr lang="zh-CN" altLang="en-US" dirty="0"/>
              <a:t>，来做</a:t>
            </a:r>
            <a:r>
              <a:rPr lang="en-US" altLang="zh-CN" dirty="0"/>
              <a:t>s-&gt;u-&gt;v</a:t>
            </a:r>
            <a:r>
              <a:rPr lang="zh-CN" altLang="en-US" dirty="0"/>
              <a:t>的松弛操作</a:t>
            </a:r>
            <a:endParaRPr lang="en-US" altLang="zh-CN" dirty="0"/>
          </a:p>
          <a:p>
            <a:r>
              <a:rPr lang="zh-CN" altLang="en-US" dirty="0"/>
              <a:t>不难理解，第一轮会求出和</a:t>
            </a:r>
            <a:r>
              <a:rPr lang="en-US" altLang="zh-CN" dirty="0"/>
              <a:t>s</a:t>
            </a:r>
            <a:r>
              <a:rPr lang="zh-CN" altLang="en-US" dirty="0"/>
              <a:t>间距</a:t>
            </a:r>
            <a:r>
              <a:rPr lang="en-US" altLang="zh-CN" dirty="0"/>
              <a:t>1</a:t>
            </a:r>
            <a:r>
              <a:rPr lang="zh-CN" altLang="en-US" dirty="0"/>
              <a:t>条边的最短路，第</a:t>
            </a:r>
            <a:r>
              <a:rPr lang="en-US" altLang="zh-CN" dirty="0"/>
              <a:t>2</a:t>
            </a:r>
            <a:r>
              <a:rPr lang="zh-CN" altLang="en-US" dirty="0"/>
              <a:t>轮会求出间距</a:t>
            </a:r>
            <a:r>
              <a:rPr lang="en-US" altLang="zh-CN" dirty="0"/>
              <a:t>&lt;=2</a:t>
            </a:r>
            <a:r>
              <a:rPr lang="zh-CN" altLang="en-US" dirty="0"/>
              <a:t>条边的最短路，第</a:t>
            </a:r>
            <a:r>
              <a:rPr lang="en-US" altLang="zh-CN" dirty="0"/>
              <a:t>n-1</a:t>
            </a:r>
            <a:r>
              <a:rPr lang="zh-CN" altLang="en-US" dirty="0"/>
              <a:t>轮会求出间距</a:t>
            </a:r>
            <a:r>
              <a:rPr lang="en-US" altLang="zh-CN" dirty="0"/>
              <a:t>&lt;=n-1</a:t>
            </a:r>
            <a:r>
              <a:rPr lang="zh-CN" altLang="en-US" dirty="0"/>
              <a:t>条边的最短路</a:t>
            </a:r>
            <a:endParaRPr lang="en-US" altLang="zh-CN" dirty="0"/>
          </a:p>
          <a:p>
            <a:r>
              <a:rPr lang="zh-CN" altLang="en-US" dirty="0"/>
              <a:t>由于最短路最多有</a:t>
            </a:r>
            <a:r>
              <a:rPr lang="en-US" altLang="zh-CN" dirty="0"/>
              <a:t>n-1</a:t>
            </a:r>
            <a:r>
              <a:rPr lang="zh-CN" altLang="en-US" dirty="0"/>
              <a:t>条边，所以</a:t>
            </a:r>
            <a:r>
              <a:rPr lang="en-US" altLang="zh-CN" dirty="0"/>
              <a:t>n-1</a:t>
            </a:r>
            <a:r>
              <a:rPr lang="zh-CN" altLang="en-US" dirty="0"/>
              <a:t>轮之后每个点都求到了真正的最短路</a:t>
            </a:r>
            <a:endParaRPr lang="en-US" altLang="zh-CN" dirty="0"/>
          </a:p>
          <a:p>
            <a:r>
              <a:rPr lang="zh-CN" altLang="en-US" dirty="0"/>
              <a:t>显然</a:t>
            </a:r>
            <a:r>
              <a:rPr lang="en-US" altLang="zh-CN" dirty="0"/>
              <a:t>bellman-ford</a:t>
            </a:r>
            <a:r>
              <a:rPr lang="zh-CN" altLang="en-US" dirty="0"/>
              <a:t>的复杂度是</a:t>
            </a:r>
            <a:r>
              <a:rPr lang="en-US" altLang="zh-CN" dirty="0"/>
              <a:t>O(NM)</a:t>
            </a:r>
            <a:r>
              <a:rPr lang="zh-CN" altLang="en-US" dirty="0"/>
              <a:t>的，</a:t>
            </a:r>
            <a:r>
              <a:rPr lang="en-US" altLang="zh-CN" dirty="0"/>
              <a:t>n</a:t>
            </a:r>
            <a:r>
              <a:rPr lang="zh-CN" altLang="en-US" dirty="0"/>
              <a:t>是点数</a:t>
            </a:r>
            <a:r>
              <a:rPr lang="en-US" altLang="zh-CN" dirty="0"/>
              <a:t>m</a:t>
            </a:r>
            <a:r>
              <a:rPr lang="zh-CN" altLang="en-US" dirty="0"/>
              <a:t>是边数</a:t>
            </a:r>
            <a:endParaRPr lang="en-US" altLang="zh-CN" dirty="0"/>
          </a:p>
          <a:p>
            <a:r>
              <a:rPr lang="zh-CN" altLang="en-US" dirty="0"/>
              <a:t>显然</a:t>
            </a:r>
            <a:r>
              <a:rPr lang="en-US" altLang="zh-CN" dirty="0"/>
              <a:t>bellman-ford</a:t>
            </a:r>
            <a:r>
              <a:rPr lang="zh-CN" altLang="en-US" dirty="0"/>
              <a:t>适合结构体直接存边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9BDC4-1A5B-4439-8884-F9CDC122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18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EE528-803C-4547-93AF-101E177A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ED3F0-B148-4FB5-B811-F7C471FC8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1D4F8-D373-453D-92B7-F7E77324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74C6E1-4C78-4425-9A6F-627B1E2D0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96490"/>
            <a:ext cx="7401958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59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0EF84-0660-4866-A782-848E938D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SPFA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CC22D-1DFE-4A18-A77D-61A57A4DF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SPFA</a:t>
            </a:r>
          </a:p>
          <a:p>
            <a:r>
              <a:rPr lang="zh-CN" altLang="en-US" dirty="0"/>
              <a:t>它死了（不是）</a:t>
            </a:r>
            <a:endParaRPr lang="en-US" altLang="zh-CN" dirty="0"/>
          </a:p>
          <a:p>
            <a:r>
              <a:rPr lang="en-US" altLang="zh-CN" dirty="0"/>
              <a:t>bellman-ford</a:t>
            </a:r>
            <a:r>
              <a:rPr lang="zh-CN" altLang="en-US" dirty="0"/>
              <a:t>有一个优化，就是</a:t>
            </a:r>
            <a:r>
              <a:rPr lang="en-US" altLang="zh-CN" dirty="0" err="1"/>
              <a:t>spfa</a:t>
            </a:r>
            <a:endParaRPr lang="en-US" altLang="zh-CN" dirty="0"/>
          </a:p>
          <a:p>
            <a:r>
              <a:rPr lang="zh-CN" altLang="en-US" dirty="0"/>
              <a:t>我们每轮操作其实并不一定要把所有的边都松弛一遍</a:t>
            </a:r>
            <a:endParaRPr lang="en-US" altLang="zh-CN" dirty="0"/>
          </a:p>
          <a:p>
            <a:r>
              <a:rPr lang="zh-CN" altLang="en-US" dirty="0"/>
              <a:t>因为有一些点在上一轮之后最短路没有发生变化，那么从这个点出发的边做松弛也一定没有变化</a:t>
            </a:r>
            <a:endParaRPr lang="en-US" altLang="zh-CN" dirty="0"/>
          </a:p>
          <a:p>
            <a:r>
              <a:rPr lang="zh-CN" altLang="en-US" dirty="0"/>
              <a:t>所以我们这次不再枚举</a:t>
            </a:r>
            <a:r>
              <a:rPr lang="en-US" altLang="zh-CN" dirty="0"/>
              <a:t>n-1</a:t>
            </a:r>
            <a:r>
              <a:rPr lang="zh-CN" altLang="en-US" dirty="0"/>
              <a:t>轮，而是用一个队列，表示刚刚发生过改变，准备要进行松弛的点</a:t>
            </a:r>
            <a:endParaRPr lang="en-US" altLang="zh-CN" dirty="0"/>
          </a:p>
          <a:p>
            <a:r>
              <a:rPr lang="zh-CN" altLang="en-US" dirty="0"/>
              <a:t>每次从队列里拿出一个点，然后枚举这个点的出边并松弛，如果出点的值改变了，就把出点也加入队列</a:t>
            </a:r>
            <a:endParaRPr lang="en-US" altLang="zh-CN" dirty="0"/>
          </a:p>
          <a:p>
            <a:r>
              <a:rPr lang="zh-CN" altLang="en-US" dirty="0"/>
              <a:t>一个进一步的优化是用</a:t>
            </a:r>
            <a:r>
              <a:rPr lang="en-US" altLang="zh-CN" dirty="0"/>
              <a:t>flag[v]</a:t>
            </a:r>
            <a:r>
              <a:rPr lang="zh-CN" altLang="en-US" dirty="0"/>
              <a:t>表示点</a:t>
            </a:r>
            <a:r>
              <a:rPr lang="en-US" altLang="zh-CN" dirty="0"/>
              <a:t>v</a:t>
            </a:r>
            <a:r>
              <a:rPr lang="zh-CN" altLang="en-US" dirty="0"/>
              <a:t>有没有在队列里，如果已经在了，那显然是不用重复进队的</a:t>
            </a:r>
            <a:endParaRPr lang="en-US" altLang="zh-CN" dirty="0"/>
          </a:p>
          <a:p>
            <a:r>
              <a:rPr lang="zh-CN" altLang="en-US" dirty="0"/>
              <a:t>显然一开始应该把</a:t>
            </a:r>
            <a:r>
              <a:rPr lang="en-US" altLang="zh-CN" dirty="0"/>
              <a:t>s</a:t>
            </a:r>
            <a:r>
              <a:rPr lang="zh-CN" altLang="en-US" dirty="0"/>
              <a:t>放进队列，然后从</a:t>
            </a:r>
            <a:r>
              <a:rPr lang="en-US" altLang="zh-CN" dirty="0"/>
              <a:t>s</a:t>
            </a:r>
            <a:r>
              <a:rPr lang="zh-CN" altLang="en-US" dirty="0"/>
              <a:t>开始松弛</a:t>
            </a:r>
            <a:endParaRPr lang="en-US" altLang="zh-CN" dirty="0"/>
          </a:p>
          <a:p>
            <a:r>
              <a:rPr lang="zh-CN" altLang="en-US" dirty="0"/>
              <a:t>显然</a:t>
            </a:r>
            <a:r>
              <a:rPr lang="en-US" altLang="zh-CN" dirty="0" err="1"/>
              <a:t>spfa</a:t>
            </a:r>
            <a:r>
              <a:rPr lang="zh-CN" altLang="en-US" dirty="0"/>
              <a:t>适合邻接链表存边，复杂度本质和</a:t>
            </a:r>
            <a:r>
              <a:rPr lang="en-US" altLang="zh-CN" dirty="0"/>
              <a:t>bellman-ford</a:t>
            </a:r>
            <a:r>
              <a:rPr lang="zh-CN" altLang="en-US" dirty="0"/>
              <a:t>是一样的，但是同常情况下跑得很快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C79C8-4D65-4CF5-A84E-B4DBC5BC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6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9FC87-D122-41BB-BAED-5DEC814B1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6B1DF7-E6C0-4B53-8B7C-DF1176993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F64C5-8D33-43CA-A610-0C0ED54C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0A4B84-22B0-4F68-B0AD-D79BAFB07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037" y="585390"/>
            <a:ext cx="7582958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67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AC84C-105B-42BA-B562-7A54ADCA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2CF74-5ACE-4134-933C-A147357CF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 err="1"/>
              <a:t>spfa</a:t>
            </a:r>
            <a:r>
              <a:rPr lang="zh-CN" altLang="en-US" dirty="0"/>
              <a:t>的复杂度</a:t>
            </a:r>
            <a:endParaRPr lang="en-US" altLang="zh-CN" dirty="0"/>
          </a:p>
          <a:p>
            <a:r>
              <a:rPr lang="zh-CN" altLang="en-US" dirty="0"/>
              <a:t>相信不少同学都是这个表情</a:t>
            </a:r>
            <a:endParaRPr lang="en-US" altLang="zh-CN" dirty="0"/>
          </a:p>
          <a:p>
            <a:r>
              <a:rPr lang="zh-CN" altLang="en-US" dirty="0"/>
              <a:t>卡</a:t>
            </a:r>
            <a:r>
              <a:rPr lang="en-US" altLang="zh-CN" dirty="0" err="1"/>
              <a:t>spfa</a:t>
            </a:r>
            <a:r>
              <a:rPr lang="zh-CN" altLang="en-US" dirty="0"/>
              <a:t>的故事曾经在</a:t>
            </a:r>
            <a:r>
              <a:rPr lang="en-US" altLang="zh-CN" dirty="0"/>
              <a:t>oi</a:t>
            </a:r>
            <a:r>
              <a:rPr lang="zh-CN" altLang="en-US" dirty="0"/>
              <a:t>届掀起一番血腥风雨，从</a:t>
            </a:r>
            <a:r>
              <a:rPr lang="en-US" altLang="zh-CN" dirty="0"/>
              <a:t>NOI</a:t>
            </a:r>
            <a:r>
              <a:rPr lang="zh-CN" altLang="en-US" dirty="0"/>
              <a:t>有人被卡到只要出单源最短路</a:t>
            </a:r>
            <a:r>
              <a:rPr lang="en-US" altLang="zh-CN" dirty="0"/>
              <a:t>B</a:t>
            </a:r>
            <a:r>
              <a:rPr lang="zh-CN" altLang="en-US" dirty="0"/>
              <a:t>卡</a:t>
            </a:r>
            <a:endParaRPr lang="en-US" altLang="zh-CN" dirty="0"/>
          </a:p>
          <a:p>
            <a:r>
              <a:rPr lang="zh-CN" altLang="en-US" dirty="0"/>
              <a:t>这件事经过许多人的讨论研究之后也终于定下了结论</a:t>
            </a:r>
            <a:endParaRPr lang="en-US" altLang="zh-CN" dirty="0"/>
          </a:p>
          <a:p>
            <a:r>
              <a:rPr lang="zh-CN" altLang="en-US" dirty="0"/>
              <a:t>那就是</a:t>
            </a:r>
            <a:r>
              <a:rPr lang="en-US" altLang="zh-CN" dirty="0" err="1"/>
              <a:t>spfa</a:t>
            </a:r>
            <a:r>
              <a:rPr lang="zh-CN" altLang="en-US" dirty="0"/>
              <a:t>已死</a:t>
            </a:r>
            <a:endParaRPr lang="en-US" altLang="zh-CN" dirty="0"/>
          </a:p>
          <a:p>
            <a:r>
              <a:rPr lang="zh-CN" altLang="en-US" dirty="0"/>
              <a:t>关于卡</a:t>
            </a:r>
            <a:r>
              <a:rPr lang="en-US" altLang="zh-CN" dirty="0" err="1"/>
              <a:t>spfa</a:t>
            </a:r>
            <a:r>
              <a:rPr lang="zh-CN" altLang="en-US" dirty="0"/>
              <a:t>更深入的讨论同学们可以在知乎问题</a:t>
            </a:r>
            <a:r>
              <a:rPr lang="en-US" altLang="zh-CN" dirty="0"/>
              <a:t>《</a:t>
            </a:r>
            <a:r>
              <a:rPr lang="zh-CN" altLang="en-US" dirty="0"/>
              <a:t>如何看待 </a:t>
            </a:r>
            <a:r>
              <a:rPr lang="en-US" altLang="zh-CN" dirty="0"/>
              <a:t>SPFA </a:t>
            </a:r>
            <a:r>
              <a:rPr lang="zh-CN" altLang="en-US" dirty="0"/>
              <a:t>算法已死这种说法？</a:t>
            </a:r>
            <a:r>
              <a:rPr lang="en-US" altLang="zh-CN" dirty="0"/>
              <a:t>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如何卡</a:t>
            </a:r>
            <a:r>
              <a:rPr lang="en-US" altLang="zh-CN" dirty="0" err="1"/>
              <a:t>spfa</a:t>
            </a:r>
            <a:r>
              <a:rPr lang="zh-CN" altLang="en-US" dirty="0"/>
              <a:t>？</a:t>
            </a:r>
            <a:r>
              <a:rPr lang="en-US" altLang="zh-CN" dirty="0"/>
              <a:t>》</a:t>
            </a:r>
            <a:r>
              <a:rPr lang="zh-CN" altLang="en-US" dirty="0"/>
              <a:t>围观大佬们的讨论</a:t>
            </a:r>
            <a:endParaRPr lang="en-US" altLang="zh-CN" dirty="0"/>
          </a:p>
          <a:p>
            <a:r>
              <a:rPr lang="zh-CN" altLang="en-US" dirty="0"/>
              <a:t>这里以</a:t>
            </a:r>
            <a:r>
              <a:rPr lang="en-US" altLang="zh-CN" dirty="0" err="1"/>
              <a:t>fstqwq</a:t>
            </a:r>
            <a:r>
              <a:rPr lang="zh-CN" altLang="en-US" dirty="0"/>
              <a:t>的回答来展示</a:t>
            </a:r>
            <a:r>
              <a:rPr lang="en-US" altLang="zh-CN" dirty="0" err="1"/>
              <a:t>spfa</a:t>
            </a:r>
            <a:r>
              <a:rPr lang="zh-CN" altLang="en-US" dirty="0"/>
              <a:t>是如何全方位无死角被吊打的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ED810-DC85-47A2-82C9-5B082B60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93DE1D-9B7F-4B59-8EDE-60A1F5A21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73" y="2416113"/>
            <a:ext cx="285750" cy="2857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4AE5806-CBE8-477D-928C-4D9C0245D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610" y="3491883"/>
            <a:ext cx="438706" cy="43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66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AD81E-AE6E-4FF2-A923-5261DE78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SPFA</a:t>
            </a:r>
            <a:r>
              <a:rPr lang="zh-CN" altLang="en-US" dirty="0"/>
              <a:t>真的不彳亍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C436D2-AEBB-4CDA-AEAA-9B48F741F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068D2-77B1-460B-BA65-2210E605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69B4E6-D94E-4D85-9DF5-BC464D2BD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57" y="1794088"/>
            <a:ext cx="5105927" cy="44676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3EB08D-6B99-44C3-BC63-478F2733D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809" y="1131903"/>
            <a:ext cx="5817306" cy="526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49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EBAB0-4550-4D71-B618-F6F42155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SPFA</a:t>
            </a:r>
            <a:r>
              <a:rPr lang="zh-CN" altLang="en-US" dirty="0"/>
              <a:t>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E4C24-EB55-47CE-A04C-1BB72ACE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但是</a:t>
            </a:r>
            <a:r>
              <a:rPr lang="en-US" altLang="zh-CN" dirty="0" err="1"/>
              <a:t>spfa</a:t>
            </a:r>
            <a:r>
              <a:rPr lang="zh-CN" altLang="en-US" dirty="0"/>
              <a:t>并不是一无是处，当图中有负环的时候，</a:t>
            </a:r>
            <a:r>
              <a:rPr lang="en-US" altLang="zh-CN" dirty="0" err="1"/>
              <a:t>dij</a:t>
            </a:r>
            <a:r>
              <a:rPr lang="zh-CN" altLang="en-US" dirty="0"/>
              <a:t>这种存粹求最短路的算法就挂了</a:t>
            </a:r>
            <a:endParaRPr lang="en-US" altLang="zh-CN" dirty="0"/>
          </a:p>
          <a:p>
            <a:r>
              <a:rPr lang="zh-CN" altLang="en-US" dirty="0"/>
              <a:t>因为负环实际上意味着图中没有最短路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 err="1"/>
              <a:t>spfa</a:t>
            </a:r>
            <a:r>
              <a:rPr lang="zh-CN" altLang="en-US" dirty="0"/>
              <a:t>有三种方式来判断有没有负环</a:t>
            </a:r>
            <a:endParaRPr lang="en-US" altLang="zh-CN" dirty="0"/>
          </a:p>
          <a:p>
            <a:r>
              <a:rPr lang="zh-CN" altLang="en-US" dirty="0"/>
              <a:t>第一种方法是</a:t>
            </a:r>
            <a:r>
              <a:rPr lang="en-US" altLang="zh-CN" dirty="0" err="1"/>
              <a:t>cnt</a:t>
            </a:r>
            <a:r>
              <a:rPr lang="en-US" altLang="zh-CN" dirty="0"/>
              <a:t>[v]</a:t>
            </a:r>
            <a:r>
              <a:rPr lang="zh-CN" altLang="en-US" dirty="0"/>
              <a:t>表示从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的最短路经过了多少个点，如果</a:t>
            </a:r>
            <a:r>
              <a:rPr lang="en-US" altLang="zh-CN" dirty="0"/>
              <a:t>u-&gt;v</a:t>
            </a:r>
            <a:r>
              <a:rPr lang="zh-CN" altLang="en-US" dirty="0"/>
              <a:t>松弛了</a:t>
            </a:r>
            <a:r>
              <a:rPr lang="en-US" altLang="zh-CN" dirty="0"/>
              <a:t>s-&gt;v</a:t>
            </a:r>
            <a:r>
              <a:rPr lang="zh-CN" altLang="en-US" dirty="0"/>
              <a:t>，那么就让</a:t>
            </a:r>
            <a:r>
              <a:rPr lang="en-US" altLang="zh-CN" dirty="0" err="1"/>
              <a:t>cnt</a:t>
            </a:r>
            <a:r>
              <a:rPr lang="en-US" altLang="zh-CN" dirty="0"/>
              <a:t>[v]</a:t>
            </a:r>
            <a:r>
              <a:rPr lang="zh-CN" altLang="en-US" dirty="0"/>
              <a:t>更新为</a:t>
            </a:r>
            <a:r>
              <a:rPr lang="en-US" altLang="zh-CN" dirty="0" err="1"/>
              <a:t>cnt</a:t>
            </a:r>
            <a:r>
              <a:rPr lang="en-US" altLang="zh-CN" dirty="0"/>
              <a:t>[u]+1</a:t>
            </a:r>
          </a:p>
          <a:p>
            <a:r>
              <a:rPr lang="zh-CN" altLang="en-US" dirty="0"/>
              <a:t>之前提到过，一个正常的最短路是不应该有超过</a:t>
            </a:r>
            <a:r>
              <a:rPr lang="en-US" altLang="zh-CN" dirty="0"/>
              <a:t>n</a:t>
            </a:r>
            <a:r>
              <a:rPr lang="zh-CN" altLang="en-US" dirty="0"/>
              <a:t>个点的，因此当</a:t>
            </a:r>
            <a:r>
              <a:rPr lang="en-US" altLang="zh-CN" dirty="0" err="1"/>
              <a:t>cnt</a:t>
            </a:r>
            <a:r>
              <a:rPr lang="en-US" altLang="zh-CN" dirty="0"/>
              <a:t>[v]&gt;n</a:t>
            </a:r>
            <a:r>
              <a:rPr lang="zh-CN" altLang="en-US" dirty="0"/>
              <a:t>的时候说明有内鬼，终止交易</a:t>
            </a:r>
            <a:endParaRPr lang="en-US" altLang="zh-CN" dirty="0"/>
          </a:p>
          <a:p>
            <a:r>
              <a:rPr lang="zh-CN" altLang="en-US" dirty="0"/>
              <a:t>第二种方法是统计进队次数，一个点如果入队大于</a:t>
            </a:r>
            <a:r>
              <a:rPr lang="en-US" altLang="zh-CN" dirty="0"/>
              <a:t>n</a:t>
            </a:r>
            <a:r>
              <a:rPr lang="zh-CN" altLang="en-US" dirty="0"/>
              <a:t>次，就说明它被松弛了大于</a:t>
            </a:r>
            <a:r>
              <a:rPr lang="en-US" altLang="zh-CN" dirty="0"/>
              <a:t>n</a:t>
            </a:r>
            <a:r>
              <a:rPr lang="zh-CN" altLang="en-US" dirty="0"/>
              <a:t>次，就说明有负环</a:t>
            </a:r>
            <a:endParaRPr lang="en-US" altLang="zh-CN" dirty="0"/>
          </a:p>
          <a:p>
            <a:r>
              <a:rPr lang="zh-CN" altLang="en-US" dirty="0"/>
              <a:t>证明：一定存在一个点只被松弛一次，因为如果所有点都松弛</a:t>
            </a:r>
            <a:r>
              <a:rPr lang="en-US" altLang="zh-CN" dirty="0"/>
              <a:t>2</a:t>
            </a:r>
            <a:r>
              <a:rPr lang="zh-CN" altLang="en-US" dirty="0"/>
              <a:t>次，那么第一次松弛经过的点算什么？</a:t>
            </a:r>
            <a:endParaRPr lang="en-US" altLang="zh-CN" dirty="0"/>
          </a:p>
          <a:p>
            <a:r>
              <a:rPr lang="zh-CN" altLang="en-US" dirty="0"/>
              <a:t>同理易得剩下的点一定有一个松弛</a:t>
            </a:r>
            <a:r>
              <a:rPr lang="en-US" altLang="zh-CN" dirty="0"/>
              <a:t>2</a:t>
            </a:r>
            <a:r>
              <a:rPr lang="zh-CN" altLang="en-US" dirty="0"/>
              <a:t>次（除非没点了），同理易得松弛最多的那个点也最多松弛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9E4DF-35AD-4259-AF6A-982BF655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6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D68A8-CAE3-4589-8BD8-6E61BF6E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SPFA</a:t>
            </a:r>
            <a:r>
              <a:rPr lang="zh-CN" altLang="en-US" dirty="0"/>
              <a:t>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87EAB-02B7-40D2-A11E-47BA5378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第三种方式是</a:t>
            </a:r>
            <a:r>
              <a:rPr lang="en-US" altLang="zh-CN" dirty="0" err="1"/>
              <a:t>dfs</a:t>
            </a:r>
            <a:r>
              <a:rPr lang="zh-CN" altLang="en-US" dirty="0"/>
              <a:t>版的</a:t>
            </a:r>
            <a:r>
              <a:rPr lang="en-US" altLang="zh-CN" dirty="0" err="1"/>
              <a:t>spfa</a:t>
            </a:r>
            <a:r>
              <a:rPr lang="zh-CN" altLang="en-US" dirty="0"/>
              <a:t>判环</a:t>
            </a:r>
            <a:endParaRPr lang="en-US" altLang="zh-CN" dirty="0"/>
          </a:p>
          <a:p>
            <a:r>
              <a:rPr lang="en-US" altLang="zh-CN" dirty="0" err="1"/>
              <a:t>dfs</a:t>
            </a:r>
            <a:r>
              <a:rPr lang="zh-CN" altLang="en-US" dirty="0"/>
              <a:t>版也很简单，如果一个点被松弛了，就直接递归进这个点去松弛别人就行了</a:t>
            </a:r>
            <a:endParaRPr lang="en-US" altLang="zh-CN" dirty="0"/>
          </a:p>
          <a:p>
            <a:r>
              <a:rPr lang="zh-CN" altLang="en-US" dirty="0"/>
              <a:t>而如果一个点递归一圈又回到自己了，那显然是有负环的</a:t>
            </a:r>
            <a:endParaRPr lang="en-US" altLang="zh-CN" dirty="0"/>
          </a:p>
          <a:p>
            <a:r>
              <a:rPr lang="zh-CN" altLang="en-US" dirty="0"/>
              <a:t>一般第二种方法比第一种方法快一点，而第三种方法比前两种都快</a:t>
            </a:r>
            <a:endParaRPr lang="en-US" altLang="zh-CN" dirty="0"/>
          </a:p>
          <a:p>
            <a:r>
              <a:rPr lang="en-US" altLang="zh-CN" dirty="0" err="1"/>
              <a:t>spfa</a:t>
            </a:r>
            <a:r>
              <a:rPr lang="zh-CN" altLang="en-US" dirty="0"/>
              <a:t>判负环只能判有没有，不能找哪里</a:t>
            </a:r>
            <a:endParaRPr lang="en-US" altLang="zh-CN" dirty="0"/>
          </a:p>
          <a:p>
            <a:r>
              <a:rPr lang="zh-CN" altLang="en-US" dirty="0"/>
              <a:t>找哪里还得看</a:t>
            </a:r>
            <a:r>
              <a:rPr lang="en-US" altLang="zh-CN" dirty="0" err="1"/>
              <a:t>tarjian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48699-C9C7-4008-8043-DBBB4A7A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20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8B025-958B-4CA6-96E8-BD47FD4A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3199 – </a:t>
            </a:r>
            <a:r>
              <a:rPr lang="zh-CN" altLang="en-US" dirty="0"/>
              <a:t>最小圈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98B0D-43CC-4233-BB9B-27D5FF19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给你一个无向带权图，可能有负权，让你找出其中一个圈（环），使得圈长（边权加起来）与圈的大小（圈的点数）的比值最小，输出最小的比值，保留</a:t>
            </a:r>
            <a:r>
              <a:rPr lang="en-US" altLang="zh-CN" dirty="0"/>
              <a:t>8</a:t>
            </a:r>
            <a:r>
              <a:rPr lang="zh-CN" altLang="en-US" dirty="0"/>
              <a:t>位小数</a:t>
            </a:r>
            <a:endParaRPr lang="en-US" altLang="zh-CN" dirty="0"/>
          </a:p>
          <a:p>
            <a:r>
              <a:rPr lang="en-US" altLang="zh-CN" dirty="0"/>
              <a:t>n&lt;=3000</a:t>
            </a:r>
          </a:p>
          <a:p>
            <a:r>
              <a:rPr lang="en-US" altLang="zh-CN" dirty="0"/>
              <a:t>m&lt;=10000</a:t>
            </a:r>
          </a:p>
          <a:p>
            <a:r>
              <a:rPr lang="en-US" altLang="zh-CN" dirty="0"/>
              <a:t>w&lt;=1e7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E74AA-7C47-4EDF-8A48-83002FB0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15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FD61F-0DB3-4D5F-B8DE-2D3AD794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ACD3D-F241-4F18-8387-C0A013C4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问题实际上是求</a:t>
            </a:r>
            <a:r>
              <a:rPr lang="en-US" altLang="zh-CN" dirty="0"/>
              <a:t>C=</a:t>
            </a:r>
            <a:r>
              <a:rPr lang="zh-CN" altLang="en-US" dirty="0"/>
              <a:t>∑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]/k</a:t>
            </a:r>
            <a:r>
              <a:rPr lang="zh-CN" altLang="en-US" dirty="0"/>
              <a:t>，其中</a:t>
            </a:r>
            <a:r>
              <a:rPr lang="en-US" altLang="zh-CN" dirty="0" err="1"/>
              <a:t>i</a:t>
            </a:r>
            <a:r>
              <a:rPr lang="zh-CN" altLang="en-US" dirty="0"/>
              <a:t>是边，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是边权，</a:t>
            </a:r>
            <a:r>
              <a:rPr lang="en-US" altLang="zh-CN" dirty="0"/>
              <a:t>k</a:t>
            </a:r>
            <a:r>
              <a:rPr lang="zh-CN" altLang="en-US" dirty="0"/>
              <a:t>是边数</a:t>
            </a:r>
            <a:endParaRPr lang="en-US" altLang="zh-CN" dirty="0"/>
          </a:p>
          <a:p>
            <a:r>
              <a:rPr lang="zh-CN" altLang="en-US" dirty="0"/>
              <a:t>答案显然存在二分单调性，也就是如果答案太大，那么不符合最小的要求，但是一定可以找出一个圈，使得比值小于等于这个答案，如果答案太小，那么一定找不到一个圈，使得比值满足这个答案</a:t>
            </a:r>
            <a:endParaRPr lang="en-US" altLang="zh-CN" dirty="0"/>
          </a:p>
          <a:p>
            <a:r>
              <a:rPr lang="zh-CN" altLang="en-US" dirty="0"/>
              <a:t>那么就可以二分答案</a:t>
            </a:r>
            <a:r>
              <a:rPr lang="en-US" altLang="zh-CN" dirty="0" err="1"/>
              <a:t>ans</a:t>
            </a:r>
            <a:r>
              <a:rPr lang="zh-CN" altLang="en-US" dirty="0"/>
              <a:t>，如果不存在∑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]/k&lt;=</a:t>
            </a:r>
            <a:r>
              <a:rPr lang="en-US" altLang="zh-CN" dirty="0" err="1"/>
              <a:t>ans</a:t>
            </a:r>
            <a:r>
              <a:rPr lang="zh-CN" altLang="en-US" dirty="0"/>
              <a:t>，则答案小，否则答案大</a:t>
            </a:r>
            <a:endParaRPr lang="en-US" altLang="zh-CN" dirty="0"/>
          </a:p>
          <a:p>
            <a:r>
              <a:rPr lang="zh-CN" altLang="en-US" dirty="0"/>
              <a:t>把这个柿子变一下，就得到∑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]-k*</a:t>
            </a:r>
            <a:r>
              <a:rPr lang="en-US" altLang="zh-CN" dirty="0" err="1"/>
              <a:t>ans</a:t>
            </a:r>
            <a:r>
              <a:rPr lang="en-US" altLang="zh-CN" dirty="0"/>
              <a:t>=</a:t>
            </a:r>
            <a:r>
              <a:rPr lang="zh-CN" altLang="en-US" dirty="0"/>
              <a:t>∑</a:t>
            </a:r>
            <a:r>
              <a:rPr lang="en-US" altLang="zh-CN" dirty="0"/>
              <a:t>(w[</a:t>
            </a:r>
            <a:r>
              <a:rPr lang="en-US" altLang="zh-CN" dirty="0" err="1"/>
              <a:t>i</a:t>
            </a:r>
            <a:r>
              <a:rPr lang="en-US" altLang="zh-CN" dirty="0"/>
              <a:t>]-</a:t>
            </a:r>
            <a:r>
              <a:rPr lang="en-US" altLang="zh-CN" dirty="0" err="1"/>
              <a:t>ans</a:t>
            </a:r>
            <a:r>
              <a:rPr lang="en-US" altLang="zh-CN" dirty="0"/>
              <a:t>)&lt;=0</a:t>
            </a:r>
          </a:p>
          <a:p>
            <a:r>
              <a:rPr lang="zh-CN" altLang="en-US" dirty="0"/>
              <a:t>需要注意，负圈不一定要是每条边都</a:t>
            </a:r>
            <a:r>
              <a:rPr lang="en-US" altLang="zh-CN" dirty="0"/>
              <a:t>&lt;0</a:t>
            </a:r>
            <a:r>
              <a:rPr lang="zh-CN" altLang="en-US" dirty="0"/>
              <a:t>，而是只要权值和小于</a:t>
            </a:r>
            <a:r>
              <a:rPr lang="en-US" altLang="zh-CN" dirty="0"/>
              <a:t>0</a:t>
            </a:r>
            <a:r>
              <a:rPr lang="zh-CN" altLang="en-US" dirty="0"/>
              <a:t>就可以刷最短路</a:t>
            </a:r>
            <a:endParaRPr lang="en-US" altLang="zh-CN" dirty="0"/>
          </a:p>
          <a:p>
            <a:r>
              <a:rPr lang="zh-CN" altLang="en-US" dirty="0"/>
              <a:t>所以满足∑</a:t>
            </a:r>
            <a:r>
              <a:rPr lang="en-US" altLang="zh-CN" dirty="0"/>
              <a:t>(w[</a:t>
            </a:r>
            <a:r>
              <a:rPr lang="en-US" altLang="zh-CN" dirty="0" err="1"/>
              <a:t>i</a:t>
            </a:r>
            <a:r>
              <a:rPr lang="en-US" altLang="zh-CN" dirty="0"/>
              <a:t>]-</a:t>
            </a:r>
            <a:r>
              <a:rPr lang="en-US" altLang="zh-CN" dirty="0" err="1"/>
              <a:t>ans</a:t>
            </a:r>
            <a:r>
              <a:rPr lang="en-US" altLang="zh-CN" dirty="0"/>
              <a:t>)&lt;0</a:t>
            </a:r>
            <a:r>
              <a:rPr lang="zh-CN" altLang="en-US" dirty="0"/>
              <a:t>的圈实际上就是一个负圈，答案由于是浮点数所以</a:t>
            </a:r>
            <a:r>
              <a:rPr lang="en-US" altLang="zh-CN" dirty="0"/>
              <a:t>&lt;0</a:t>
            </a:r>
            <a:r>
              <a:rPr lang="zh-CN" altLang="en-US" dirty="0"/>
              <a:t>和</a:t>
            </a:r>
            <a:r>
              <a:rPr lang="en-US" altLang="zh-CN" dirty="0"/>
              <a:t>&lt;=0</a:t>
            </a:r>
            <a:r>
              <a:rPr lang="zh-CN" altLang="en-US" dirty="0"/>
              <a:t>区别不大</a:t>
            </a:r>
            <a:endParaRPr lang="en-US" altLang="zh-CN" dirty="0"/>
          </a:p>
          <a:p>
            <a:r>
              <a:rPr lang="zh-CN" altLang="en-US" dirty="0"/>
              <a:t>那么没枚举出答案</a:t>
            </a:r>
            <a:r>
              <a:rPr lang="en-US" altLang="zh-CN" dirty="0" err="1"/>
              <a:t>ans</a:t>
            </a:r>
            <a:r>
              <a:rPr lang="zh-CN" altLang="en-US" dirty="0"/>
              <a:t>后给每条边权都减去</a:t>
            </a:r>
            <a:r>
              <a:rPr lang="en-US" altLang="zh-CN" dirty="0" err="1"/>
              <a:t>ans</a:t>
            </a:r>
            <a:r>
              <a:rPr lang="zh-CN" altLang="en-US" dirty="0"/>
              <a:t>，然后</a:t>
            </a:r>
            <a:r>
              <a:rPr lang="en-US" altLang="zh-CN" dirty="0"/>
              <a:t>SPFA</a:t>
            </a:r>
            <a:r>
              <a:rPr lang="zh-CN" altLang="en-US" dirty="0"/>
              <a:t>判负圈就行了</a:t>
            </a:r>
            <a:endParaRPr lang="en-US" altLang="zh-CN" dirty="0"/>
          </a:p>
          <a:p>
            <a:r>
              <a:rPr lang="zh-CN" altLang="en-US" dirty="0"/>
              <a:t>这实际上就是一个</a:t>
            </a:r>
            <a:r>
              <a:rPr lang="en-US" altLang="zh-CN" dirty="0"/>
              <a:t>01</a:t>
            </a:r>
            <a:r>
              <a:rPr lang="zh-CN" altLang="en-US" dirty="0"/>
              <a:t>分数规划的过程</a:t>
            </a:r>
            <a:endParaRPr lang="en-US" altLang="zh-CN" dirty="0"/>
          </a:p>
          <a:p>
            <a:r>
              <a:rPr lang="zh-CN" altLang="en-US" dirty="0"/>
              <a:t>复杂度上限为</a:t>
            </a:r>
            <a:r>
              <a:rPr lang="en-US" altLang="zh-CN" dirty="0"/>
              <a:t>O(</a:t>
            </a:r>
            <a:r>
              <a:rPr lang="en-US" altLang="zh-CN" dirty="0" err="1"/>
              <a:t>nmlogw</a:t>
            </a:r>
            <a:r>
              <a:rPr lang="en-US" altLang="zh-CN" dirty="0"/>
              <a:t>)</a:t>
            </a:r>
            <a:r>
              <a:rPr lang="zh-CN" altLang="en-US" dirty="0"/>
              <a:t>，比较危险但是有刻意卡</a:t>
            </a:r>
            <a:r>
              <a:rPr lang="en-US" altLang="zh-CN" dirty="0" err="1"/>
              <a:t>spfa</a:t>
            </a:r>
            <a:r>
              <a:rPr lang="zh-CN" altLang="en-US" dirty="0"/>
              <a:t>，能跑过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5A3F4-4CB1-4D34-86F8-C3F4FA8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5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A0A8489-B798-4235-B8BD-63D80B06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最短路算法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8CD7459-D7C7-4D4E-97AF-C5C501ADC8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FFE72-5FAA-409C-ACC4-F2AC6871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98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FA04F-CA94-406A-BE07-74C52BB4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415F9-D740-4F25-BAA1-23A0808CA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在只要出现单源最短路就一定要卡</a:t>
            </a:r>
            <a:r>
              <a:rPr lang="en-US" altLang="zh-CN" dirty="0" err="1"/>
              <a:t>spfa</a:t>
            </a:r>
            <a:r>
              <a:rPr lang="zh-CN" altLang="en-US" dirty="0"/>
              <a:t>的今天，单源最短路的最佳解法就是迪杰斯特拉算法</a:t>
            </a:r>
            <a:endParaRPr lang="en-US" altLang="zh-CN" dirty="0"/>
          </a:p>
          <a:p>
            <a:r>
              <a:rPr lang="zh-CN" altLang="en-US" dirty="0"/>
              <a:t>事实上如果用</a:t>
            </a:r>
            <a:r>
              <a:rPr lang="en-US" altLang="zh-CN" dirty="0"/>
              <a:t>STL</a:t>
            </a:r>
            <a:r>
              <a:rPr lang="zh-CN" altLang="en-US" dirty="0"/>
              <a:t>的优先队列来写，</a:t>
            </a:r>
            <a:r>
              <a:rPr lang="en-US" altLang="zh-CN" dirty="0" err="1"/>
              <a:t>dij</a:t>
            </a:r>
            <a:r>
              <a:rPr lang="zh-CN" altLang="en-US" dirty="0"/>
              <a:t>也每比</a:t>
            </a:r>
            <a:r>
              <a:rPr lang="en-US" altLang="zh-CN" dirty="0" err="1"/>
              <a:t>spfa</a:t>
            </a:r>
            <a:r>
              <a:rPr lang="zh-CN" altLang="en-US" dirty="0"/>
              <a:t>复杂到哪里</a:t>
            </a:r>
            <a:endParaRPr lang="en-US" altLang="zh-CN" dirty="0"/>
          </a:p>
          <a:p>
            <a:r>
              <a:rPr lang="zh-CN" altLang="en-US" dirty="0"/>
              <a:t>（不推荐用手写堆，容易写错，除非你像我一样是至尊手写党而且不怕死）</a:t>
            </a:r>
            <a:endParaRPr lang="en-US" altLang="zh-CN" dirty="0"/>
          </a:p>
          <a:p>
            <a:r>
              <a:rPr lang="en-US" altLang="zh-CN" dirty="0" err="1"/>
              <a:t>dij</a:t>
            </a:r>
            <a:r>
              <a:rPr lang="zh-CN" altLang="en-US" dirty="0"/>
              <a:t>其实就是一个堆优化的</a:t>
            </a:r>
            <a:r>
              <a:rPr lang="en-US" altLang="zh-CN" dirty="0" err="1"/>
              <a:t>spfa</a:t>
            </a:r>
            <a:endParaRPr lang="en-US" altLang="zh-CN" dirty="0"/>
          </a:p>
          <a:p>
            <a:r>
              <a:rPr lang="en-US" altLang="zh-CN" dirty="0" err="1"/>
              <a:t>spfa</a:t>
            </a:r>
            <a:r>
              <a:rPr lang="zh-CN" altLang="en-US" dirty="0"/>
              <a:t>每次是从已经准备要松弛别人的点中选出某一个，而</a:t>
            </a:r>
            <a:r>
              <a:rPr lang="en-US" altLang="zh-CN" dirty="0" err="1"/>
              <a:t>dij</a:t>
            </a:r>
            <a:r>
              <a:rPr lang="zh-CN" altLang="en-US" dirty="0"/>
              <a:t>则是直接用优先队列贪心地从中选出</a:t>
            </a:r>
            <a:r>
              <a:rPr lang="en-US" altLang="zh-CN" dirty="0"/>
              <a:t>dis</a:t>
            </a:r>
            <a:r>
              <a:rPr lang="zh-CN" altLang="en-US" dirty="0"/>
              <a:t>最小的那个</a:t>
            </a:r>
            <a:endParaRPr lang="en-US" altLang="zh-CN" dirty="0"/>
          </a:p>
          <a:p>
            <a:r>
              <a:rPr lang="zh-CN" altLang="en-US" dirty="0"/>
              <a:t>至于这个贪心的全局最优性的证明，可以用归纳法严格证明，这里同学们意会即可，我就不证了</a:t>
            </a:r>
            <a:endParaRPr lang="en-US" altLang="zh-CN" dirty="0"/>
          </a:p>
          <a:p>
            <a:r>
              <a:rPr lang="zh-CN" altLang="en-US" dirty="0"/>
              <a:t>每条边至多被访问一次，所以每个点的松弛次数不会超过变数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 err="1"/>
              <a:t>dij</a:t>
            </a:r>
            <a:r>
              <a:rPr lang="zh-CN" altLang="en-US" dirty="0"/>
              <a:t>的时间复杂度为</a:t>
            </a:r>
            <a:r>
              <a:rPr lang="en-US" altLang="zh-CN" dirty="0"/>
              <a:t>O(</a:t>
            </a:r>
            <a:r>
              <a:rPr lang="en-US" altLang="zh-CN" dirty="0" err="1"/>
              <a:t>MlogM</a:t>
            </a:r>
            <a:r>
              <a:rPr lang="en-US" altLang="zh-CN" dirty="0"/>
              <a:t>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62307-DD0A-4012-AB37-C5F92606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B617A1-AC54-40DB-98B9-B97DA6960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604" y="3923606"/>
            <a:ext cx="4667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77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8EC92-E37B-42BC-9CC4-2ADBCAD0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另一种理解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DE90D-4AEA-4189-A715-C837BEA81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这里需要强调一下，我刚才关于</a:t>
            </a:r>
            <a:r>
              <a:rPr lang="en-US" altLang="zh-CN" dirty="0" err="1"/>
              <a:t>dij</a:t>
            </a:r>
            <a:r>
              <a:rPr lang="zh-CN" altLang="en-US" dirty="0"/>
              <a:t>的解释，并不是它的本意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1E2D9-4F33-40DA-9CE3-25D07DBE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92AB6DF-85B0-4143-8B30-07C3F8739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01" y="2633144"/>
            <a:ext cx="3600953" cy="344853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6761C77-3690-4AAA-93B6-913D09B77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96" y="2582471"/>
            <a:ext cx="3877216" cy="356284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D941FEA-9A68-4DAA-85B0-D0A1AE5AF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054" y="2582471"/>
            <a:ext cx="3124636" cy="26864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4A5C919-BBA8-4BD0-9D20-CF87D2988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772" y="555015"/>
            <a:ext cx="4344006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2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5EF75-47EE-46B3-9864-3A7DBAE8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另一种理解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E8882-FD24-4BE3-A5C6-D2DE664D4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dij</a:t>
            </a:r>
            <a:r>
              <a:rPr lang="zh-CN" altLang="en-US" dirty="0"/>
              <a:t>的思路其实是</a:t>
            </a:r>
            <a:endParaRPr lang="en-US" altLang="zh-CN" dirty="0"/>
          </a:p>
          <a:p>
            <a:r>
              <a:rPr lang="zh-CN" altLang="en-US" dirty="0"/>
              <a:t>每次从</a:t>
            </a:r>
            <a:r>
              <a:rPr lang="en-US" altLang="zh-CN" dirty="0"/>
              <a:t>dis</a:t>
            </a:r>
            <a:r>
              <a:rPr lang="zh-CN" altLang="en-US" dirty="0"/>
              <a:t>中挑出</a:t>
            </a:r>
            <a:r>
              <a:rPr lang="en-US" altLang="zh-CN" dirty="0"/>
              <a:t>dis</a:t>
            </a:r>
            <a:r>
              <a:rPr lang="zh-CN" altLang="en-US" dirty="0"/>
              <a:t>最短的那个，之前没有被挑过的点出来松弛</a:t>
            </a:r>
            <a:endParaRPr lang="en-US" altLang="zh-CN" dirty="0"/>
          </a:p>
          <a:p>
            <a:r>
              <a:rPr lang="en-US" altLang="zh-CN" dirty="0" err="1"/>
              <a:t>dij</a:t>
            </a:r>
            <a:r>
              <a:rPr lang="zh-CN" altLang="en-US" dirty="0"/>
              <a:t>其实有一个</a:t>
            </a:r>
            <a:r>
              <a:rPr lang="en-US" altLang="zh-CN" dirty="0"/>
              <a:t>O(nm)</a:t>
            </a:r>
            <a:r>
              <a:rPr lang="zh-CN" altLang="en-US" dirty="0"/>
              <a:t>做法，就是直接用</a:t>
            </a:r>
            <a:r>
              <a:rPr lang="en-US" altLang="zh-CN" dirty="0"/>
              <a:t>for</a:t>
            </a:r>
            <a:r>
              <a:rPr lang="zh-CN" altLang="en-US" dirty="0"/>
              <a:t>循环去找这个最短的点，这也是为什么会有堆优化的</a:t>
            </a:r>
            <a:r>
              <a:rPr lang="en-US" altLang="zh-CN" dirty="0" err="1"/>
              <a:t>dij</a:t>
            </a:r>
            <a:r>
              <a:rPr lang="zh-CN" altLang="en-US" dirty="0"/>
              <a:t>这种说法</a:t>
            </a:r>
            <a:endParaRPr lang="en-US" altLang="zh-CN" dirty="0"/>
          </a:p>
          <a:p>
            <a:r>
              <a:rPr lang="zh-CN" altLang="en-US" dirty="0"/>
              <a:t>本质上是用堆来维护</a:t>
            </a:r>
            <a:r>
              <a:rPr lang="en-US" altLang="zh-CN" dirty="0"/>
              <a:t>dis</a:t>
            </a:r>
            <a:r>
              <a:rPr lang="zh-CN" altLang="en-US" dirty="0"/>
              <a:t>数组的但是这里注意！</a:t>
            </a:r>
            <a:endParaRPr lang="en-US" altLang="zh-CN" dirty="0"/>
          </a:p>
          <a:p>
            <a:r>
              <a:rPr lang="zh-CN" altLang="en-US" dirty="0"/>
              <a:t>不能直接对</a:t>
            </a:r>
            <a:r>
              <a:rPr lang="en-US" altLang="zh-CN" dirty="0"/>
              <a:t>dis</a:t>
            </a:r>
            <a:r>
              <a:rPr lang="zh-CN" altLang="en-US" dirty="0"/>
              <a:t>建堆，然后随着松弛操作去改堆里的数据</a:t>
            </a:r>
            <a:endParaRPr lang="en-US" altLang="zh-CN" dirty="0"/>
          </a:p>
          <a:p>
            <a:r>
              <a:rPr lang="zh-CN" altLang="en-US" dirty="0"/>
              <a:t>如果直接改堆的数据，会破坏堆结构，导致堆不能完成它应有的功能</a:t>
            </a:r>
            <a:endParaRPr lang="en-US" altLang="zh-CN" dirty="0"/>
          </a:p>
          <a:p>
            <a:r>
              <a:rPr lang="zh-CN" altLang="en-US" dirty="0"/>
              <a:t>因此还得每松弛一次就把出点入堆，然后出队的时候去更新</a:t>
            </a:r>
            <a:r>
              <a:rPr lang="en-US" altLang="zh-CN" dirty="0"/>
              <a:t>dis</a:t>
            </a:r>
          </a:p>
          <a:p>
            <a:r>
              <a:rPr lang="zh-CN" altLang="en-US" dirty="0"/>
              <a:t>所以我就得出了我的理解：堆优化的</a:t>
            </a:r>
            <a:r>
              <a:rPr lang="en-US" altLang="zh-CN" dirty="0" err="1"/>
              <a:t>spfa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7B429-E96D-453A-A4C6-719C5B78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72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E58FA-B9D5-464F-949F-426A5A6E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8D2BFDF-1D4B-455F-A3BF-72B02D6DE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756" y="843846"/>
            <a:ext cx="7248760" cy="537156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802BF-2265-41FF-9C73-397CCCF1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03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16D44-6995-4AB3-82FD-8A67A926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2837 - Milk Pumping 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505FB-B457-4AEC-B4FE-5285AB6E6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个农场，</a:t>
            </a:r>
            <a:r>
              <a:rPr lang="en-US" altLang="zh-CN" dirty="0"/>
              <a:t>m</a:t>
            </a:r>
            <a:r>
              <a:rPr lang="zh-CN" altLang="en-US" dirty="0"/>
              <a:t>条双向边，每条边有一个流量和一个花费，一条路径的流量是路径上边的流量的最小值，花费是边的花费的和</a:t>
            </a:r>
            <a:endParaRPr lang="en-US" altLang="zh-CN" dirty="0"/>
          </a:p>
          <a:p>
            <a:r>
              <a:rPr lang="zh-CN" altLang="en-US" dirty="0"/>
              <a:t>现在想找一条路径从农场</a:t>
            </a:r>
            <a:r>
              <a:rPr lang="en-US" altLang="zh-CN" dirty="0"/>
              <a:t>1</a:t>
            </a:r>
            <a:r>
              <a:rPr lang="zh-CN" altLang="en-US" dirty="0"/>
              <a:t>到农场</a:t>
            </a:r>
            <a:r>
              <a:rPr lang="en-US" altLang="zh-CN" dirty="0"/>
              <a:t>n</a:t>
            </a:r>
            <a:r>
              <a:rPr lang="zh-CN" altLang="en-US" dirty="0"/>
              <a:t>，要求路径流量与路径花费之比最大</a:t>
            </a:r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,</a:t>
            </a:r>
            <a:r>
              <a:rPr lang="zh-CN" altLang="en-US" dirty="0"/>
              <a:t>流量</a:t>
            </a:r>
            <a:r>
              <a:rPr lang="en-US" altLang="zh-CN" dirty="0"/>
              <a:t>,</a:t>
            </a:r>
            <a:r>
              <a:rPr lang="zh-CN" altLang="en-US" dirty="0"/>
              <a:t>花费</a:t>
            </a:r>
            <a:r>
              <a:rPr lang="en-US" altLang="zh-CN" dirty="0"/>
              <a:t>&lt;=1000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4DE8EB-FC61-424D-B21F-0F21DF9A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43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E8E5A-7B1F-42FF-AE18-628C000A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Milk Pumping 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65555-36DE-4057-8A91-1F17C4FA2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这个问题看上去有二分单调性，又涉及到分数，似乎是分数规划</a:t>
            </a:r>
            <a:endParaRPr lang="en-US" altLang="zh-CN" dirty="0"/>
          </a:p>
          <a:p>
            <a:r>
              <a:rPr lang="zh-CN" altLang="en-US" dirty="0"/>
              <a:t>实际上没有这么复杂，因为</a:t>
            </a:r>
            <a:r>
              <a:rPr lang="en-US" altLang="zh-CN" dirty="0"/>
              <a:t>n</a:t>
            </a:r>
            <a:r>
              <a:rPr lang="zh-CN" altLang="en-US" dirty="0"/>
              <a:t>很小，流量的上限也很小</a:t>
            </a:r>
            <a:endParaRPr lang="en-US" altLang="zh-CN" dirty="0"/>
          </a:p>
          <a:p>
            <a:r>
              <a:rPr lang="zh-CN" altLang="en-US" dirty="0"/>
              <a:t>所以直接枚举路径的流量，流量确定后最大化流量</a:t>
            </a:r>
            <a:r>
              <a:rPr lang="en-US" altLang="zh-CN" dirty="0"/>
              <a:t>/</a:t>
            </a:r>
            <a:r>
              <a:rPr lang="zh-CN" altLang="en-US" dirty="0"/>
              <a:t>花费实际上就是最小化花费</a:t>
            </a:r>
            <a:endParaRPr lang="en-US" altLang="zh-CN" dirty="0"/>
          </a:p>
          <a:p>
            <a:r>
              <a:rPr lang="zh-CN" altLang="en-US" dirty="0"/>
              <a:t>于是就可以跑</a:t>
            </a:r>
            <a:r>
              <a:rPr lang="en-US" altLang="zh-CN" dirty="0" err="1"/>
              <a:t>dij</a:t>
            </a:r>
            <a:r>
              <a:rPr lang="zh-CN" altLang="en-US" dirty="0"/>
              <a:t>，要求流量大于等于枚举的流量的边才能参与松弛就行了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E29B9B-2020-4DF3-8CD2-604A97E5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59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40C4C-3675-44D2-930D-12CC68F9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9EE3B-BA1F-4696-991F-E3D454E57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64A70-224B-4368-99AF-D4CF31D4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F9B6E2-A07D-46CB-A77B-4FF56D896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545" y="642594"/>
            <a:ext cx="6714093" cy="49261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E9DDA65-FB6E-40A6-B9C3-0864881CD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60" y="2629241"/>
            <a:ext cx="4230367" cy="95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25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E2C626-84CD-4E67-8321-26E2CED4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最短路建模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E69587E-3BCA-4055-B202-29601CD43A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7AF54-0CA3-4702-8AD5-9A09DB63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1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53D26-0315-45DC-8E7E-A7AB15F2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CC677-3ACC-4C24-AC35-E41524BF6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最短路建模有很多应用</a:t>
            </a:r>
            <a:endParaRPr lang="en-US" altLang="zh-CN" dirty="0"/>
          </a:p>
          <a:p>
            <a:r>
              <a:rPr lang="zh-CN" altLang="en-US" dirty="0"/>
              <a:t>基本上都是通过转化问题，把问题转化为一个最短路问题，然后用最短路算法来解</a:t>
            </a:r>
            <a:endParaRPr lang="en-US" altLang="zh-CN" dirty="0"/>
          </a:p>
          <a:p>
            <a:r>
              <a:rPr lang="zh-CN" altLang="en-US" dirty="0"/>
              <a:t>比较套路的建模是分层图</a:t>
            </a:r>
            <a:endParaRPr lang="en-US" altLang="zh-CN" dirty="0"/>
          </a:p>
          <a:p>
            <a:r>
              <a:rPr lang="zh-CN" altLang="en-US" dirty="0"/>
              <a:t>别的基本上就靠智商了，要么研究题目性质，要么灵稽一动，没什么统一的模板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850F2-A333-44E2-94FB-7A9F790B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01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BA8BC-3B43-429F-A1D4-E64FC7BD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3489 - WIE-</a:t>
            </a:r>
            <a:r>
              <a:rPr lang="en-US" altLang="zh-CN" dirty="0" err="1"/>
              <a:t>Hexer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86991-3B87-41F5-B3E5-C036BC395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个村，</a:t>
            </a:r>
            <a:r>
              <a:rPr lang="en-US" altLang="zh-CN" dirty="0"/>
              <a:t>m</a:t>
            </a:r>
            <a:r>
              <a:rPr lang="zh-CN" altLang="en-US" dirty="0"/>
              <a:t>条双向路，每条路会有一个怪，怪有一个属性，总共有</a:t>
            </a:r>
            <a:r>
              <a:rPr lang="en-US" altLang="zh-CN" dirty="0"/>
              <a:t>k</a:t>
            </a:r>
            <a:r>
              <a:rPr lang="zh-CN" altLang="en-US" dirty="0"/>
              <a:t>种属性</a:t>
            </a:r>
            <a:endParaRPr lang="en-US" altLang="zh-CN" dirty="0"/>
          </a:p>
          <a:p>
            <a:r>
              <a:rPr lang="zh-CN" altLang="en-US" dirty="0"/>
              <a:t>通过每条路都需要花费一段时间，同时还要求手上有能克制路上怪物属性的剑</a:t>
            </a:r>
            <a:endParaRPr lang="en-US" altLang="zh-CN" dirty="0"/>
          </a:p>
          <a:p>
            <a:r>
              <a:rPr lang="zh-CN" altLang="en-US" dirty="0"/>
              <a:t>同时有些铁匠会住在村里，每个铁匠会帮你打造一个属性的剑，打剑不需要花时间</a:t>
            </a:r>
            <a:endParaRPr lang="en-US" altLang="zh-CN" dirty="0"/>
          </a:p>
          <a:p>
            <a:r>
              <a:rPr lang="zh-CN" altLang="en-US" dirty="0"/>
              <a:t>问你从</a:t>
            </a:r>
            <a:r>
              <a:rPr lang="en-US" altLang="zh-CN" dirty="0"/>
              <a:t>1</a:t>
            </a:r>
            <a:r>
              <a:rPr lang="zh-CN" altLang="en-US" dirty="0"/>
              <a:t>村走到</a:t>
            </a:r>
            <a:r>
              <a:rPr lang="en-US" altLang="zh-CN" dirty="0"/>
              <a:t>n</a:t>
            </a:r>
            <a:r>
              <a:rPr lang="zh-CN" altLang="en-US" dirty="0"/>
              <a:t>村最小花费的时间</a:t>
            </a:r>
            <a:endParaRPr lang="en-US" altLang="zh-CN" dirty="0"/>
          </a:p>
          <a:p>
            <a:r>
              <a:rPr lang="en-US" altLang="zh-CN" dirty="0"/>
              <a:t>n&lt;=200</a:t>
            </a:r>
          </a:p>
          <a:p>
            <a:r>
              <a:rPr lang="en-US" altLang="zh-CN" dirty="0"/>
              <a:t>m&lt;=3000</a:t>
            </a:r>
          </a:p>
          <a:p>
            <a:r>
              <a:rPr lang="en-US" altLang="zh-CN" dirty="0"/>
              <a:t>k&lt;=13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12998-954E-4670-AF4B-C2A4E88E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7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2F05A-6DE4-4C3A-AF4E-771A9573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5C568-5501-42B9-B22A-FDC2462DF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最短路问题，就是对于有权图中的两个点，找到一条连接两个点的路径，使得路径的权值和最小</a:t>
            </a:r>
            <a:endParaRPr lang="en-US" altLang="zh-CN" dirty="0"/>
          </a:p>
          <a:p>
            <a:r>
              <a:rPr lang="zh-CN" altLang="en-US" dirty="0"/>
              <a:t>在说最短路算法之前，必须了解松弛的概念</a:t>
            </a:r>
            <a:endParaRPr lang="en-US" altLang="zh-CN" dirty="0"/>
          </a:p>
          <a:p>
            <a:r>
              <a:rPr lang="zh-CN" altLang="en-US" dirty="0"/>
              <a:t>其实很简单，如果</a:t>
            </a:r>
            <a:r>
              <a:rPr lang="en-US" altLang="zh-CN" dirty="0"/>
              <a:t>a-&gt;</a:t>
            </a:r>
            <a:r>
              <a:rPr lang="en-US" altLang="zh-CN" dirty="0" err="1"/>
              <a:t>b+b</a:t>
            </a:r>
            <a:r>
              <a:rPr lang="en-US" altLang="zh-CN" dirty="0"/>
              <a:t>-&gt;c</a:t>
            </a:r>
            <a:r>
              <a:rPr lang="zh-CN" altLang="en-US" dirty="0"/>
              <a:t>的距离比</a:t>
            </a:r>
            <a:r>
              <a:rPr lang="en-US" altLang="zh-CN" dirty="0"/>
              <a:t>a-&gt;c</a:t>
            </a:r>
            <a:r>
              <a:rPr lang="zh-CN" altLang="en-US" dirty="0"/>
              <a:t>小，那么</a:t>
            </a:r>
            <a:r>
              <a:rPr lang="en-US" altLang="zh-CN" dirty="0"/>
              <a:t>a-&gt;c</a:t>
            </a:r>
            <a:r>
              <a:rPr lang="zh-CN" altLang="en-US" dirty="0"/>
              <a:t>的距离就应该用</a:t>
            </a:r>
            <a:r>
              <a:rPr lang="en-US" altLang="zh-CN" dirty="0"/>
              <a:t>a-&gt;</a:t>
            </a:r>
            <a:r>
              <a:rPr lang="en-US" altLang="zh-CN" dirty="0" err="1"/>
              <a:t>b+b</a:t>
            </a:r>
            <a:r>
              <a:rPr lang="en-US" altLang="zh-CN" dirty="0"/>
              <a:t>-&gt;c</a:t>
            </a:r>
            <a:r>
              <a:rPr lang="zh-CN" altLang="en-US" dirty="0"/>
              <a:t>来代替</a:t>
            </a:r>
            <a:endParaRPr lang="en-US" altLang="zh-CN" dirty="0"/>
          </a:p>
          <a:p>
            <a:r>
              <a:rPr lang="zh-CN" altLang="en-US" dirty="0"/>
              <a:t>各种各样的最短路算法其实都是不断做松弛操作</a:t>
            </a:r>
            <a:endParaRPr lang="en-US" altLang="zh-CN" dirty="0"/>
          </a:p>
          <a:p>
            <a:r>
              <a:rPr lang="zh-CN" altLang="en-US" dirty="0"/>
              <a:t>常用的最短路算法主要有</a:t>
            </a:r>
            <a:r>
              <a:rPr lang="en-US" altLang="zh-CN" dirty="0" err="1"/>
              <a:t>spfa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err="1"/>
              <a:t>dij</a:t>
            </a:r>
            <a:r>
              <a:rPr lang="zh-CN" altLang="en-US" dirty="0"/>
              <a:t>和</a:t>
            </a:r>
            <a:r>
              <a:rPr lang="en-US" altLang="zh-CN" dirty="0" err="1"/>
              <a:t>floyd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6A941-3247-494D-BD62-E18DF4CC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09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86A66-A9B9-4E35-9B3C-ABED793C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WIE-</a:t>
            </a:r>
            <a:r>
              <a:rPr lang="en-US" altLang="zh-CN" dirty="0" err="1"/>
              <a:t>Hexer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B9C58-BFEB-4627-A65E-FCF137180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这是一个比较典型的二进制状压</a:t>
            </a:r>
            <a:r>
              <a:rPr lang="en-US" altLang="zh-CN" dirty="0"/>
              <a:t>+</a:t>
            </a:r>
            <a:r>
              <a:rPr lang="zh-CN" altLang="en-US" dirty="0"/>
              <a:t>分层图最短路</a:t>
            </a:r>
            <a:endParaRPr lang="en-US" altLang="zh-CN" dirty="0"/>
          </a:p>
          <a:p>
            <a:r>
              <a:rPr lang="zh-CN" altLang="en-US" dirty="0"/>
              <a:t>首先你要知道什么事二进制状压</a:t>
            </a:r>
            <a:endParaRPr lang="en-US" altLang="zh-CN" dirty="0"/>
          </a:p>
          <a:p>
            <a:r>
              <a:rPr lang="zh-CN" altLang="en-US" dirty="0"/>
              <a:t>用一个</a:t>
            </a:r>
            <a:r>
              <a:rPr lang="en-US" altLang="zh-CN" dirty="0"/>
              <a:t>int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个二进制位为</a:t>
            </a:r>
            <a:r>
              <a:rPr lang="en-US" altLang="zh-CN" dirty="0"/>
              <a:t>1</a:t>
            </a:r>
            <a:r>
              <a:rPr lang="zh-CN" altLang="en-US" dirty="0"/>
              <a:t>或者</a:t>
            </a:r>
            <a:r>
              <a:rPr lang="en-US" altLang="zh-CN" dirty="0"/>
              <a:t>0</a:t>
            </a:r>
            <a:r>
              <a:rPr lang="zh-CN" altLang="en-US" dirty="0"/>
              <a:t>表示有没有第</a:t>
            </a:r>
            <a:r>
              <a:rPr lang="en-US" altLang="zh-CN" dirty="0" err="1"/>
              <a:t>i</a:t>
            </a:r>
            <a:r>
              <a:rPr lang="zh-CN" altLang="en-US" dirty="0"/>
              <a:t>种属性的剑</a:t>
            </a:r>
            <a:endParaRPr lang="en-US" altLang="zh-CN" dirty="0"/>
          </a:p>
          <a:p>
            <a:r>
              <a:rPr lang="zh-CN" altLang="en-US" dirty="0"/>
              <a:t>比如你有第</a:t>
            </a:r>
            <a:r>
              <a:rPr lang="en-US" altLang="zh-CN" dirty="0"/>
              <a:t>1</a:t>
            </a:r>
            <a:r>
              <a:rPr lang="zh-CN" altLang="en-US" dirty="0"/>
              <a:t>种属性和第</a:t>
            </a:r>
            <a:r>
              <a:rPr lang="en-US" altLang="zh-CN" dirty="0"/>
              <a:t>3</a:t>
            </a:r>
            <a:r>
              <a:rPr lang="zh-CN" altLang="en-US" dirty="0"/>
              <a:t>种属性的剑，那么状态为</a:t>
            </a:r>
            <a:r>
              <a:rPr lang="en-US" altLang="zh-CN" dirty="0"/>
              <a:t>5</a:t>
            </a:r>
            <a:r>
              <a:rPr lang="zh-CN" altLang="en-US" dirty="0"/>
              <a:t>，二进制表示为</a:t>
            </a:r>
            <a:r>
              <a:rPr lang="en-US" altLang="zh-CN" dirty="0"/>
              <a:t>0000101</a:t>
            </a:r>
          </a:p>
          <a:p>
            <a:r>
              <a:rPr lang="zh-CN" altLang="en-US" dirty="0"/>
              <a:t>最多有</a:t>
            </a:r>
            <a:r>
              <a:rPr lang="en-US" altLang="zh-CN" dirty="0"/>
              <a:t>13</a:t>
            </a:r>
            <a:r>
              <a:rPr lang="zh-CN" altLang="en-US" dirty="0"/>
              <a:t>种怪，所以状态数为</a:t>
            </a:r>
            <a:r>
              <a:rPr lang="en-US" altLang="zh-CN" dirty="0"/>
              <a:t>2^13=8192</a:t>
            </a:r>
          </a:p>
          <a:p>
            <a:r>
              <a:rPr lang="zh-CN" altLang="en-US" dirty="0"/>
              <a:t>那么可以把原图</a:t>
            </a:r>
            <a:r>
              <a:rPr lang="en-US" altLang="zh-CN" dirty="0"/>
              <a:t>copy 8192</a:t>
            </a:r>
            <a:r>
              <a:rPr lang="zh-CN" altLang="en-US" dirty="0"/>
              <a:t>份，每份图看作是一层图，我们就得到一个</a:t>
            </a:r>
            <a:r>
              <a:rPr lang="en-US" altLang="zh-CN" dirty="0"/>
              <a:t>8192</a:t>
            </a:r>
            <a:r>
              <a:rPr lang="zh-CN" altLang="en-US" dirty="0"/>
              <a:t>层图</a:t>
            </a:r>
            <a:endParaRPr lang="en-US" altLang="zh-CN" dirty="0"/>
          </a:p>
          <a:p>
            <a:r>
              <a:rPr lang="zh-CN" altLang="en-US" dirty="0"/>
              <a:t>如果你当前在第</a:t>
            </a:r>
            <a:r>
              <a:rPr lang="en-US" altLang="zh-CN" dirty="0" err="1"/>
              <a:t>i</a:t>
            </a:r>
            <a:r>
              <a:rPr lang="zh-CN" altLang="en-US" dirty="0"/>
              <a:t>层图的第</a:t>
            </a:r>
            <a:r>
              <a:rPr lang="en-US" altLang="zh-CN" dirty="0"/>
              <a:t>j</a:t>
            </a:r>
            <a:r>
              <a:rPr lang="zh-CN" altLang="en-US" dirty="0"/>
              <a:t>个点，就说明你在原图的第</a:t>
            </a:r>
            <a:r>
              <a:rPr lang="en-US" altLang="zh-CN" dirty="0"/>
              <a:t>j</a:t>
            </a:r>
            <a:r>
              <a:rPr lang="zh-CN" altLang="en-US" dirty="0"/>
              <a:t>个点，且拿剑的状态为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zh-CN" altLang="en-US" dirty="0"/>
              <a:t>不同层之间的图可以转移，方法就是在建图的时候，如果</a:t>
            </a:r>
            <a:r>
              <a:rPr lang="en-US" altLang="zh-CN" dirty="0" err="1"/>
              <a:t>i</a:t>
            </a:r>
            <a:r>
              <a:rPr lang="zh-CN" altLang="en-US" dirty="0"/>
              <a:t>村有铁匠</a:t>
            </a:r>
            <a:r>
              <a:rPr lang="en-US" altLang="zh-CN" dirty="0"/>
              <a:t>j</a:t>
            </a:r>
            <a:r>
              <a:rPr lang="zh-CN" altLang="en-US" dirty="0"/>
              <a:t>，那么就把第</a:t>
            </a:r>
            <a:r>
              <a:rPr lang="en-US" altLang="zh-CN" dirty="0"/>
              <a:t>k</a:t>
            </a:r>
            <a:r>
              <a:rPr lang="zh-CN" altLang="en-US" dirty="0"/>
              <a:t>层的</a:t>
            </a:r>
            <a:r>
              <a:rPr lang="en-US" altLang="zh-CN" dirty="0" err="1"/>
              <a:t>i</a:t>
            </a:r>
            <a:r>
              <a:rPr lang="zh-CN" altLang="en-US" dirty="0"/>
              <a:t>村往第</a:t>
            </a:r>
            <a:r>
              <a:rPr lang="en-US" altLang="zh-CN" dirty="0" err="1"/>
              <a:t>k|j</a:t>
            </a:r>
            <a:r>
              <a:rPr lang="zh-CN" altLang="en-US" dirty="0"/>
              <a:t>层的</a:t>
            </a:r>
            <a:r>
              <a:rPr lang="en-US" altLang="zh-CN" dirty="0" err="1"/>
              <a:t>i</a:t>
            </a:r>
            <a:r>
              <a:rPr lang="zh-CN" altLang="en-US" dirty="0"/>
              <a:t>村连一条边，边权为</a:t>
            </a:r>
            <a:r>
              <a:rPr lang="en-US" altLang="zh-CN" dirty="0"/>
              <a:t>0</a:t>
            </a:r>
            <a:r>
              <a:rPr lang="zh-CN" altLang="en-US" dirty="0"/>
              <a:t>表示不花时间就拿到了状态为</a:t>
            </a:r>
            <a:r>
              <a:rPr lang="en-US" altLang="zh-CN" dirty="0"/>
              <a:t>j</a:t>
            </a:r>
            <a:r>
              <a:rPr lang="zh-CN" altLang="en-US" dirty="0"/>
              <a:t>的剑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A6CF0-5010-4F6B-B84D-37408B26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72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784EF-7D7A-4919-8B52-3CA2DA00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WIE-</a:t>
            </a:r>
            <a:r>
              <a:rPr lang="en-US" altLang="zh-CN" dirty="0" err="1"/>
              <a:t>Hexer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E2594D-3EB2-49DF-B629-F099D0F9E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分层图的表示方法一般有</a:t>
            </a:r>
            <a:r>
              <a:rPr lang="en-US" altLang="zh-CN" dirty="0"/>
              <a:t>2</a:t>
            </a:r>
            <a:r>
              <a:rPr lang="zh-CN" altLang="en-US" dirty="0"/>
              <a:t>种：二维数组法和状态压缩发</a:t>
            </a:r>
            <a:endParaRPr lang="en-US" altLang="zh-CN" dirty="0"/>
          </a:p>
          <a:p>
            <a:r>
              <a:rPr lang="zh-CN" altLang="en-US" dirty="0"/>
              <a:t>状压就是把点</a:t>
            </a:r>
            <a:r>
              <a:rPr lang="en-US" altLang="zh-CN" dirty="0" err="1"/>
              <a:t>i</a:t>
            </a:r>
            <a:r>
              <a:rPr lang="zh-CN" altLang="en-US" dirty="0"/>
              <a:t>和状态</a:t>
            </a:r>
            <a:r>
              <a:rPr lang="en-US" altLang="zh-CN" dirty="0"/>
              <a:t>j</a:t>
            </a:r>
            <a:r>
              <a:rPr lang="zh-CN" altLang="en-US" dirty="0"/>
              <a:t>的数对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，用</a:t>
            </a:r>
            <a:r>
              <a:rPr lang="en-US" altLang="zh-CN" dirty="0" err="1"/>
              <a:t>i</a:t>
            </a:r>
            <a:r>
              <a:rPr lang="en-US" altLang="zh-CN" dirty="0"/>
              <a:t>*8192+j</a:t>
            </a:r>
            <a:r>
              <a:rPr lang="zh-CN" altLang="en-US" dirty="0"/>
              <a:t>的形式唯一地映射到一个新数上，然后照常做</a:t>
            </a:r>
            <a:r>
              <a:rPr lang="en-US" altLang="zh-CN" dirty="0" err="1"/>
              <a:t>dij</a:t>
            </a:r>
            <a:endParaRPr lang="en-US" altLang="zh-CN" dirty="0"/>
          </a:p>
          <a:p>
            <a:r>
              <a:rPr lang="zh-CN" altLang="en-US" dirty="0"/>
              <a:t>另一种方法就是直接用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来表示这个点，两种方法是等价的</a:t>
            </a:r>
            <a:endParaRPr lang="en-US" altLang="zh-CN" dirty="0"/>
          </a:p>
          <a:p>
            <a:r>
              <a:rPr lang="zh-CN" altLang="en-US" dirty="0"/>
              <a:t>还有一个需要注意的问题是分层图的边怎么表示</a:t>
            </a:r>
            <a:endParaRPr lang="en-US" altLang="zh-CN" dirty="0"/>
          </a:p>
          <a:p>
            <a:r>
              <a:rPr lang="zh-CN" altLang="en-US" dirty="0"/>
              <a:t>一般来说都是直接连边，但是这题的变数</a:t>
            </a:r>
            <a:r>
              <a:rPr lang="en-US" altLang="zh-CN" dirty="0"/>
              <a:t>8192*3000</a:t>
            </a:r>
            <a:r>
              <a:rPr lang="zh-CN" altLang="en-US" dirty="0"/>
              <a:t>太多了，开不出来</a:t>
            </a:r>
            <a:endParaRPr lang="en-US" altLang="zh-CN" dirty="0"/>
          </a:p>
          <a:p>
            <a:r>
              <a:rPr lang="zh-CN" altLang="en-US" dirty="0"/>
              <a:t>但是实际上我们会发现很多边用不到，这时就没必要显示地把边表示出来</a:t>
            </a:r>
            <a:endParaRPr lang="en-US" altLang="zh-CN" dirty="0"/>
          </a:p>
          <a:p>
            <a:r>
              <a:rPr lang="zh-CN" altLang="en-US" dirty="0"/>
              <a:t>边还是用原图的边，只不过转移的时候判断，出点的状态必须是入点状态的子集才可以进行转移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9603C-A1EF-457D-B354-AB56C4025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015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CD6AF-F893-49B2-B177-28AA84B4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ICPC2015</a:t>
            </a:r>
            <a:r>
              <a:rPr lang="zh-CN" altLang="en-US" dirty="0"/>
              <a:t>沈阳</a:t>
            </a:r>
            <a:r>
              <a:rPr lang="en-US" altLang="zh-CN" dirty="0"/>
              <a:t>M - Meeting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FC43D-E1AB-43AA-8FCB-1DBF6C071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有个</a:t>
            </a:r>
            <a:r>
              <a:rPr lang="en-US" altLang="zh-CN" dirty="0"/>
              <a:t>n</a:t>
            </a:r>
            <a:r>
              <a:rPr lang="zh-CN" altLang="en-US" dirty="0"/>
              <a:t>个草地和</a:t>
            </a:r>
            <a:r>
              <a:rPr lang="en-US" altLang="zh-CN" dirty="0"/>
              <a:t>m</a:t>
            </a:r>
            <a:r>
              <a:rPr lang="zh-CN" altLang="en-US" dirty="0"/>
              <a:t>个集合，每个集合内有若干个草地，集合内的草地可以任意互通，一个草地可以出现在多个集合中</a:t>
            </a:r>
            <a:endParaRPr lang="en-US" altLang="zh-CN" dirty="0"/>
          </a:p>
          <a:p>
            <a:r>
              <a:rPr lang="zh-CN" altLang="en-US" dirty="0"/>
              <a:t>现在两头牛要开会，一头在草地</a:t>
            </a:r>
            <a:r>
              <a:rPr lang="en-US" altLang="zh-CN" dirty="0"/>
              <a:t>1</a:t>
            </a:r>
            <a:r>
              <a:rPr lang="zh-CN" altLang="en-US" dirty="0"/>
              <a:t>，一头在草地</a:t>
            </a:r>
            <a:r>
              <a:rPr lang="en-US" altLang="zh-CN" dirty="0"/>
              <a:t>n</a:t>
            </a:r>
            <a:r>
              <a:rPr lang="zh-CN" altLang="en-US" dirty="0"/>
              <a:t>，它们同时出发，每次离开一个草地到另一个草地都要花</a:t>
            </a:r>
            <a:r>
              <a:rPr lang="en-US" altLang="zh-CN" dirty="0"/>
              <a:t>1</a:t>
            </a:r>
            <a:r>
              <a:rPr lang="zh-CN" altLang="en-US" dirty="0"/>
              <a:t>点时间，让你找出一个会面地点，使得两头牛到达的时间最短</a:t>
            </a:r>
            <a:endParaRPr lang="en-US" altLang="zh-CN" dirty="0"/>
          </a:p>
          <a:p>
            <a:r>
              <a:rPr lang="zh-CN" altLang="en-US" dirty="0"/>
              <a:t>输出最短的时间和所有时间最短的开会地点</a:t>
            </a:r>
            <a:endParaRPr lang="en-US" altLang="zh-CN" dirty="0"/>
          </a:p>
          <a:p>
            <a:r>
              <a:rPr lang="en-US" altLang="zh-CN" dirty="0"/>
              <a:t>n&lt;=1e5</a:t>
            </a:r>
          </a:p>
          <a:p>
            <a:r>
              <a:rPr lang="en-US" altLang="zh-CN" dirty="0"/>
              <a:t>m&lt;=1e6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29618-74F8-416D-9537-E149DD20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735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67610-3DC3-47D1-98B3-2CE8BB37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FE2FC-968A-43BD-96B5-53B339222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这道题用了一个建图技巧叫做抽象节点</a:t>
            </a:r>
            <a:endParaRPr lang="en-US" altLang="zh-CN" dirty="0"/>
          </a:p>
          <a:p>
            <a:r>
              <a:rPr lang="zh-CN" altLang="en-US" dirty="0"/>
              <a:t>在最短路算法跑的图中，不一定都是原图的节点，也可以抽象出一些新节点便于解决问题</a:t>
            </a:r>
            <a:endParaRPr lang="en-US" altLang="zh-CN" dirty="0"/>
          </a:p>
          <a:p>
            <a:r>
              <a:rPr lang="zh-CN" altLang="en-US" dirty="0"/>
              <a:t>对于集合内点互通的问题，如果建完全图那边数太多了</a:t>
            </a:r>
            <a:endParaRPr lang="en-US" altLang="zh-CN" dirty="0"/>
          </a:p>
          <a:p>
            <a:r>
              <a:rPr lang="zh-CN" altLang="en-US" dirty="0"/>
              <a:t>但是先集合内每个点到集合的抽象节点连长度为</a:t>
            </a:r>
            <a:r>
              <a:rPr lang="en-US" altLang="zh-CN" dirty="0"/>
              <a:t>1</a:t>
            </a:r>
            <a:r>
              <a:rPr lang="zh-CN" altLang="en-US" dirty="0"/>
              <a:t>的边，表示花</a:t>
            </a:r>
            <a:r>
              <a:rPr lang="en-US" altLang="zh-CN" dirty="0"/>
              <a:t>1</a:t>
            </a:r>
            <a:r>
              <a:rPr lang="zh-CN" altLang="en-US" dirty="0"/>
              <a:t>点答案上车</a:t>
            </a:r>
            <a:endParaRPr lang="en-US" altLang="zh-CN" dirty="0"/>
          </a:p>
          <a:p>
            <a:r>
              <a:rPr lang="zh-CN" altLang="en-US" dirty="0"/>
              <a:t>在抽象节点到每个集合内的点连长度为</a:t>
            </a:r>
            <a:r>
              <a:rPr lang="en-US" altLang="zh-CN" dirty="0"/>
              <a:t>0</a:t>
            </a:r>
            <a:r>
              <a:rPr lang="zh-CN" altLang="en-US" dirty="0"/>
              <a:t>的边，表示已经花了</a:t>
            </a:r>
            <a:r>
              <a:rPr lang="en-US" altLang="zh-CN" dirty="0"/>
              <a:t>1</a:t>
            </a:r>
            <a:r>
              <a:rPr lang="zh-CN" altLang="en-US" dirty="0"/>
              <a:t>点答案了，可以随意到集合内任意其他点</a:t>
            </a:r>
            <a:endParaRPr lang="en-US" altLang="zh-CN" dirty="0"/>
          </a:p>
          <a:p>
            <a:r>
              <a:rPr lang="zh-CN" altLang="en-US" dirty="0"/>
              <a:t>这样就用很少的边解决了集合内互通的问题</a:t>
            </a:r>
            <a:endParaRPr lang="en-US" altLang="zh-CN" dirty="0"/>
          </a:p>
          <a:p>
            <a:r>
              <a:rPr lang="zh-CN" altLang="en-US" dirty="0"/>
              <a:t>然后用</a:t>
            </a:r>
            <a:r>
              <a:rPr lang="en-US" altLang="zh-CN" dirty="0" err="1"/>
              <a:t>dij</a:t>
            </a:r>
            <a:r>
              <a:rPr lang="zh-CN" altLang="en-US" dirty="0"/>
              <a:t>求最短路就行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1</a:t>
            </a:r>
            <a:r>
              <a:rPr lang="zh-CN" altLang="en-US" dirty="0"/>
              <a:t>为源点跑一边，以</a:t>
            </a:r>
            <a:r>
              <a:rPr lang="en-US" altLang="zh-CN" dirty="0"/>
              <a:t>n</a:t>
            </a:r>
            <a:r>
              <a:rPr lang="zh-CN" altLang="en-US" dirty="0"/>
              <a:t>为源点跑一遍，记录下两次最短路，然后枚举会面地点判断答案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608A13-D75D-4E11-96E6-00E4B2BA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886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22309-57A3-4122-B5E0-1442519D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CAFA6-7A45-40C4-B986-B8176FA41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5506D-863A-4F3B-9FFE-4272C580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3FB0D7-B16B-4776-8CC6-EC9406E75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808" y="588049"/>
            <a:ext cx="8518392" cy="568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07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73CA6-63B5-4D6B-9B48-8209A424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差分约束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CEB34-0E45-4C01-9155-308E5B94E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差分系统就是先给你一堆变量，</a:t>
            </a:r>
            <a:r>
              <a:rPr lang="en-US" altLang="zh-CN" dirty="0"/>
              <a:t>a1,a2,a3,...,an</a:t>
            </a:r>
            <a:r>
              <a:rPr lang="zh-CN" altLang="en-US" dirty="0"/>
              <a:t>，然后给你一堆形如</a:t>
            </a:r>
            <a:r>
              <a:rPr lang="en-US" altLang="zh-CN" dirty="0"/>
              <a:t>ai-</a:t>
            </a:r>
            <a:r>
              <a:rPr lang="en-US" altLang="zh-CN" dirty="0" err="1"/>
              <a:t>aj</a:t>
            </a:r>
            <a:r>
              <a:rPr lang="en-US" altLang="zh-CN" dirty="0"/>
              <a:t>&lt;=c</a:t>
            </a:r>
            <a:r>
              <a:rPr lang="zh-CN" altLang="en-US" dirty="0"/>
              <a:t>的不等式</a:t>
            </a:r>
            <a:endParaRPr lang="en-US" altLang="zh-CN" dirty="0"/>
          </a:p>
          <a:p>
            <a:r>
              <a:rPr lang="zh-CN" altLang="en-US" dirty="0"/>
              <a:t>例如</a:t>
            </a:r>
            <a:endParaRPr lang="en-US" altLang="zh-CN" dirty="0"/>
          </a:p>
          <a:p>
            <a:r>
              <a:rPr lang="en-US" altLang="zh-CN" dirty="0"/>
              <a:t>a1-a2&lt;=3</a:t>
            </a:r>
          </a:p>
          <a:p>
            <a:r>
              <a:rPr lang="en-US" altLang="zh-CN" dirty="0"/>
              <a:t>a2-a3&lt;=4</a:t>
            </a:r>
          </a:p>
          <a:p>
            <a:r>
              <a:rPr lang="en-US" altLang="zh-CN" dirty="0"/>
              <a:t>a3-a1&lt;=5</a:t>
            </a:r>
          </a:p>
          <a:p>
            <a:r>
              <a:rPr lang="zh-CN" altLang="en-US" dirty="0"/>
              <a:t>像这种两个变量相减的形式就叫做差分，一堆变量相减就是差分系统</a:t>
            </a:r>
            <a:endParaRPr lang="en-US" altLang="zh-CN" dirty="0"/>
          </a:p>
          <a:p>
            <a:r>
              <a:rPr lang="zh-CN" altLang="en-US" dirty="0"/>
              <a:t>显然，如果只有一个不等式</a:t>
            </a:r>
            <a:r>
              <a:rPr lang="en-US" altLang="zh-CN" dirty="0"/>
              <a:t>a1-a2&lt;=3</a:t>
            </a:r>
            <a:r>
              <a:rPr lang="zh-CN" altLang="en-US" dirty="0"/>
              <a:t>，我们可以说</a:t>
            </a:r>
            <a:r>
              <a:rPr lang="en-US" altLang="zh-CN" dirty="0"/>
              <a:t>a1-a2</a:t>
            </a:r>
            <a:r>
              <a:rPr lang="zh-CN" altLang="en-US" dirty="0"/>
              <a:t>的最大值为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而差分约束能告诉你差分系统中，任意两个变量之差最多是多少，或者最少是多少</a:t>
            </a:r>
            <a:endParaRPr lang="en-US" altLang="zh-CN" dirty="0"/>
          </a:p>
          <a:p>
            <a:r>
              <a:rPr lang="zh-CN" altLang="en-US" dirty="0"/>
              <a:t>比如上面的例子，</a:t>
            </a:r>
            <a:r>
              <a:rPr lang="en-US" altLang="zh-CN" dirty="0"/>
              <a:t>a2-a3&lt;=4</a:t>
            </a:r>
            <a:r>
              <a:rPr lang="zh-CN" altLang="en-US" dirty="0"/>
              <a:t>和</a:t>
            </a:r>
            <a:r>
              <a:rPr lang="en-US" altLang="zh-CN" dirty="0"/>
              <a:t>a3-a1&lt;=5</a:t>
            </a:r>
            <a:r>
              <a:rPr lang="zh-CN" altLang="en-US" dirty="0"/>
              <a:t>加起来就得到</a:t>
            </a:r>
            <a:r>
              <a:rPr lang="en-US" altLang="zh-CN" dirty="0"/>
              <a:t>a2-a1&lt;=9</a:t>
            </a:r>
            <a:r>
              <a:rPr lang="zh-CN" altLang="en-US" dirty="0"/>
              <a:t>，也就是</a:t>
            </a:r>
            <a:r>
              <a:rPr lang="en-US" altLang="zh-CN" dirty="0"/>
              <a:t>a1-a2&gt;=-9</a:t>
            </a:r>
          </a:p>
          <a:p>
            <a:r>
              <a:rPr lang="zh-CN" altLang="en-US" dirty="0"/>
              <a:t>那么我们可以说</a:t>
            </a:r>
            <a:r>
              <a:rPr lang="en-US" altLang="zh-CN" dirty="0"/>
              <a:t>-9&lt;=a1-a2&lt;=3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B4591-B71A-4DB0-B50A-EB3F6B69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6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2BC6A-2B2B-4275-A710-E30031D7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差分约束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BF58F-BCB9-444D-AF5F-304488B1C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差分约束的做法很简单</a:t>
            </a:r>
            <a:endParaRPr lang="en-US" altLang="zh-CN" dirty="0"/>
          </a:p>
          <a:p>
            <a:r>
              <a:rPr lang="zh-CN" altLang="en-US" dirty="0"/>
              <a:t>如果有</a:t>
            </a:r>
            <a:r>
              <a:rPr lang="en-US" altLang="zh-CN" dirty="0"/>
              <a:t>a1-a2&lt;=b</a:t>
            </a:r>
            <a:r>
              <a:rPr lang="zh-CN" altLang="en-US" dirty="0"/>
              <a:t>，</a:t>
            </a:r>
            <a:r>
              <a:rPr lang="en-US" altLang="zh-CN" dirty="0"/>
              <a:t>a2-a3&lt;=d</a:t>
            </a:r>
            <a:r>
              <a:rPr lang="zh-CN" altLang="en-US" dirty="0"/>
              <a:t>，</a:t>
            </a:r>
            <a:r>
              <a:rPr lang="en-US" altLang="zh-CN" dirty="0"/>
              <a:t>a1-a3&lt;=e</a:t>
            </a:r>
          </a:p>
          <a:p>
            <a:r>
              <a:rPr lang="zh-CN" altLang="en-US" dirty="0"/>
              <a:t>假设要求</a:t>
            </a:r>
            <a:r>
              <a:rPr lang="en-US" altLang="zh-CN" dirty="0"/>
              <a:t>a1-a3</a:t>
            </a:r>
            <a:r>
              <a:rPr lang="zh-CN" altLang="en-US" dirty="0"/>
              <a:t>的范围，我们发现除了</a:t>
            </a:r>
            <a:r>
              <a:rPr lang="en-US" altLang="zh-CN" dirty="0"/>
              <a:t>a1-a3&lt;=e</a:t>
            </a:r>
            <a:r>
              <a:rPr lang="zh-CN" altLang="en-US" dirty="0"/>
              <a:t>的条件外，还有</a:t>
            </a:r>
            <a:r>
              <a:rPr lang="en-US" altLang="zh-CN" dirty="0"/>
              <a:t>a1-a2+a2-a3=a1-a3&lt;=</a:t>
            </a:r>
            <a:r>
              <a:rPr lang="en-US" altLang="zh-CN" dirty="0" err="1"/>
              <a:t>b+d</a:t>
            </a:r>
            <a:endParaRPr lang="en-US" altLang="zh-CN" dirty="0"/>
          </a:p>
          <a:p>
            <a:r>
              <a:rPr lang="zh-CN" altLang="en-US" dirty="0"/>
              <a:t>那么如果</a:t>
            </a:r>
            <a:r>
              <a:rPr lang="en-US" altLang="zh-CN" dirty="0" err="1"/>
              <a:t>b+d</a:t>
            </a:r>
            <a:r>
              <a:rPr lang="en-US" altLang="zh-CN" dirty="0"/>
              <a:t>&lt;=e</a:t>
            </a:r>
            <a:r>
              <a:rPr lang="zh-CN" altLang="en-US" dirty="0"/>
              <a:t>，</a:t>
            </a:r>
            <a:r>
              <a:rPr lang="en-US" altLang="zh-CN" dirty="0"/>
              <a:t>a1-a3</a:t>
            </a:r>
            <a:r>
              <a:rPr lang="zh-CN" altLang="en-US" dirty="0"/>
              <a:t>就</a:t>
            </a:r>
            <a:r>
              <a:rPr lang="en-US" altLang="zh-CN" dirty="0"/>
              <a:t>&lt;=</a:t>
            </a:r>
            <a:r>
              <a:rPr lang="en-US" altLang="zh-CN" dirty="0" err="1"/>
              <a:t>b+d</a:t>
            </a:r>
            <a:r>
              <a:rPr lang="zh-CN" altLang="en-US" dirty="0"/>
              <a:t>，否则</a:t>
            </a:r>
            <a:r>
              <a:rPr lang="en-US" altLang="zh-CN" dirty="0"/>
              <a:t>a1-a3&lt;=e</a:t>
            </a:r>
          </a:p>
          <a:p>
            <a:r>
              <a:rPr lang="zh-CN" altLang="en-US" dirty="0"/>
              <a:t>发现了没，这个操作是不是和最短路的松弛操作特别像</a:t>
            </a:r>
            <a:endParaRPr lang="en-US" altLang="zh-CN" dirty="0"/>
          </a:p>
          <a:p>
            <a:r>
              <a:rPr lang="zh-CN" altLang="en-US" dirty="0"/>
              <a:t>我们用</a:t>
            </a:r>
            <a:r>
              <a:rPr lang="en-US" altLang="zh-CN" dirty="0"/>
              <a:t>e[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</a:t>
            </a:r>
            <a:r>
              <a:rPr lang="en-US" altLang="zh-CN" dirty="0"/>
              <a:t>ai-</a:t>
            </a:r>
            <a:r>
              <a:rPr lang="en-US" altLang="zh-CN" dirty="0" err="1"/>
              <a:t>aj</a:t>
            </a:r>
            <a:r>
              <a:rPr lang="en-US" altLang="zh-CN" dirty="0"/>
              <a:t>&lt;=e[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，那么不难发现，对于一个中间点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  <a:r>
              <a:rPr lang="en-US" altLang="zh-CN" dirty="0"/>
              <a:t>e[</a:t>
            </a:r>
            <a:r>
              <a:rPr lang="en-US" altLang="zh-CN" dirty="0" err="1"/>
              <a:t>i</a:t>
            </a:r>
            <a:r>
              <a:rPr lang="en-US" altLang="zh-CN" dirty="0"/>
              <a:t>][j]=min(e[</a:t>
            </a:r>
            <a:r>
              <a:rPr lang="en-US" altLang="zh-CN" dirty="0" err="1"/>
              <a:t>i</a:t>
            </a:r>
            <a:r>
              <a:rPr lang="en-US" altLang="zh-CN" dirty="0"/>
              <a:t>][j],e[</a:t>
            </a:r>
            <a:r>
              <a:rPr lang="en-US" altLang="zh-CN" dirty="0" err="1"/>
              <a:t>i</a:t>
            </a:r>
            <a:r>
              <a:rPr lang="en-US" altLang="zh-CN" dirty="0"/>
              <a:t>][k]+e[k][j])</a:t>
            </a:r>
          </a:p>
          <a:p>
            <a:r>
              <a:rPr lang="zh-CN" altLang="en-US" dirty="0"/>
              <a:t>于是我们就用一个最短路的模型来表示差分约束系统</a:t>
            </a:r>
            <a:endParaRPr lang="en-US" altLang="zh-CN" dirty="0"/>
          </a:p>
          <a:p>
            <a:r>
              <a:rPr lang="zh-CN" altLang="en-US" dirty="0"/>
              <a:t>然后可以用最短路算法来解出想要的变量的差分关系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70D4D8-2D3E-4BA4-85BE-E6AF9728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05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F86AD-FB19-46E1-972B-57D5F162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差分约束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5C7C3-7674-4632-8FCC-55C29CE99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有的同学会问题了</a:t>
            </a:r>
            <a:endParaRPr lang="en-US" altLang="zh-CN" dirty="0"/>
          </a:p>
          <a:p>
            <a:r>
              <a:rPr lang="zh-CN" altLang="en-US" dirty="0"/>
              <a:t>那如果同时出现</a:t>
            </a:r>
            <a:r>
              <a:rPr lang="en-US" altLang="zh-CN" dirty="0"/>
              <a:t>&gt;=</a:t>
            </a:r>
            <a:r>
              <a:rPr lang="zh-CN" altLang="en-US" dirty="0"/>
              <a:t>和</a:t>
            </a:r>
            <a:r>
              <a:rPr lang="en-US" altLang="zh-CN" dirty="0"/>
              <a:t>&lt;=</a:t>
            </a:r>
            <a:r>
              <a:rPr lang="zh-CN" altLang="en-US" dirty="0"/>
              <a:t>，或者给了一堆</a:t>
            </a:r>
            <a:r>
              <a:rPr lang="en-US" altLang="zh-CN" dirty="0"/>
              <a:t>&gt;=</a:t>
            </a:r>
            <a:r>
              <a:rPr lang="zh-CN" altLang="en-US" dirty="0"/>
              <a:t>，但是求</a:t>
            </a:r>
            <a:r>
              <a:rPr lang="en-US" altLang="zh-CN" dirty="0"/>
              <a:t>&lt;=</a:t>
            </a:r>
            <a:r>
              <a:rPr lang="zh-CN" altLang="en-US" dirty="0"/>
              <a:t>怎么办？</a:t>
            </a:r>
            <a:endParaRPr lang="en-US" altLang="zh-CN" dirty="0"/>
          </a:p>
          <a:p>
            <a:r>
              <a:rPr lang="zh-CN" altLang="en-US" dirty="0"/>
              <a:t>或者只有</a:t>
            </a:r>
            <a:r>
              <a:rPr lang="en-US" altLang="zh-CN" dirty="0"/>
              <a:t>a-b</a:t>
            </a:r>
            <a:r>
              <a:rPr lang="zh-CN" altLang="en-US" dirty="0"/>
              <a:t>，却让求</a:t>
            </a:r>
            <a:r>
              <a:rPr lang="en-US" altLang="zh-CN" dirty="0"/>
              <a:t>b-a</a:t>
            </a:r>
            <a:r>
              <a:rPr lang="zh-CN" altLang="en-US" dirty="0"/>
              <a:t>怎么办</a:t>
            </a:r>
            <a:endParaRPr lang="en-US" altLang="zh-CN" dirty="0"/>
          </a:p>
          <a:p>
            <a:r>
              <a:rPr lang="zh-CN" altLang="en-US" dirty="0"/>
              <a:t>其实很简单</a:t>
            </a:r>
            <a:endParaRPr lang="en-US" altLang="zh-CN" dirty="0"/>
          </a:p>
          <a:p>
            <a:r>
              <a:rPr lang="en-US" altLang="zh-CN" dirty="0"/>
              <a:t>a-b&lt;=c</a:t>
            </a:r>
            <a:r>
              <a:rPr lang="zh-CN" altLang="en-US" dirty="0"/>
              <a:t>等价于</a:t>
            </a:r>
            <a:r>
              <a:rPr lang="en-US" altLang="zh-CN" dirty="0"/>
              <a:t>b-a&gt;=-c</a:t>
            </a:r>
          </a:p>
          <a:p>
            <a:r>
              <a:rPr lang="zh-CN" altLang="en-US" dirty="0"/>
              <a:t>这样就可以把符号或者两个数的位置变化一下</a:t>
            </a:r>
            <a:endParaRPr lang="en-US" altLang="zh-CN" dirty="0"/>
          </a:p>
          <a:p>
            <a:r>
              <a:rPr lang="zh-CN" altLang="en-US" dirty="0"/>
              <a:t>一般不会出现变化不了的情况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5AB32-D172-40C7-A752-D6713943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4B412B-2630-4A87-9D9C-0BA0E7AEA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295" y="1652244"/>
            <a:ext cx="7048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505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DACBD-DDD3-4BD7-A1A4-974CFECF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差分约束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FD9713-5B92-475E-B3E6-94FFD2431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差分约束还有一种题型就是判断有没有解</a:t>
            </a:r>
            <a:endParaRPr lang="en-US" altLang="zh-CN" dirty="0"/>
          </a:p>
          <a:p>
            <a:r>
              <a:rPr lang="zh-CN" altLang="en-US" dirty="0"/>
              <a:t>我们先来考虑什么情况差分约束会无解</a:t>
            </a:r>
            <a:endParaRPr lang="en-US" altLang="zh-CN" dirty="0"/>
          </a:p>
          <a:p>
            <a:r>
              <a:rPr lang="zh-CN" altLang="en-US" dirty="0"/>
              <a:t>情况有很多，但是都可以转化为一种情况</a:t>
            </a:r>
            <a:endParaRPr lang="en-US" altLang="zh-CN" dirty="0"/>
          </a:p>
          <a:p>
            <a:r>
              <a:rPr lang="zh-CN" altLang="en-US" dirty="0"/>
              <a:t>就是</a:t>
            </a:r>
            <a:r>
              <a:rPr lang="en-US" altLang="zh-CN" dirty="0"/>
              <a:t>a-b&lt;=c</a:t>
            </a:r>
            <a:r>
              <a:rPr lang="zh-CN" altLang="en-US" dirty="0"/>
              <a:t>且</a:t>
            </a:r>
            <a:r>
              <a:rPr lang="en-US" altLang="zh-CN" dirty="0"/>
              <a:t>a-b</a:t>
            </a:r>
            <a:r>
              <a:rPr lang="en-US" altLang="zh-CN" dirty="0">
                <a:sym typeface="Wingdings" panose="05000000000000000000" pitchFamily="2" charset="2"/>
              </a:rPr>
              <a:t>&gt;</a:t>
            </a:r>
            <a:r>
              <a:rPr lang="en-US" altLang="zh-CN" dirty="0"/>
              <a:t>=d</a:t>
            </a:r>
            <a:r>
              <a:rPr lang="zh-CN" altLang="en-US" dirty="0"/>
              <a:t>而且</a:t>
            </a:r>
            <a:r>
              <a:rPr lang="en-US" altLang="zh-CN" dirty="0"/>
              <a:t>c&lt;d</a:t>
            </a:r>
          </a:p>
          <a:p>
            <a:r>
              <a:rPr lang="zh-CN" altLang="en-US" dirty="0"/>
              <a:t>变形一下就发现</a:t>
            </a:r>
            <a:r>
              <a:rPr lang="en-US" altLang="zh-CN" dirty="0"/>
              <a:t>a-b&lt;=c</a:t>
            </a:r>
            <a:r>
              <a:rPr lang="zh-CN" altLang="en-US" dirty="0"/>
              <a:t>且</a:t>
            </a:r>
            <a:r>
              <a:rPr lang="en-US" altLang="zh-CN" dirty="0"/>
              <a:t>b-a&lt;=-d</a:t>
            </a:r>
          </a:p>
          <a:p>
            <a:r>
              <a:rPr lang="en-US" altLang="zh-CN" dirty="0"/>
              <a:t>c&lt;d</a:t>
            </a:r>
            <a:r>
              <a:rPr lang="zh-CN" altLang="en-US" dirty="0"/>
              <a:t>可以看作是</a:t>
            </a:r>
            <a:r>
              <a:rPr lang="en-US" altLang="zh-CN" dirty="0"/>
              <a:t>c-d&lt;0</a:t>
            </a:r>
          </a:p>
          <a:p>
            <a:r>
              <a:rPr lang="zh-CN" altLang="en-US" dirty="0"/>
              <a:t>这实际上意味着一条循环约束出现了负环</a:t>
            </a:r>
            <a:endParaRPr lang="en-US" altLang="zh-CN" dirty="0"/>
          </a:p>
          <a:p>
            <a:r>
              <a:rPr lang="zh-CN" altLang="en-US" dirty="0"/>
              <a:t>因此常规差分约束建完图之后如果有负环，那就是无解了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64143-8BD1-497E-9E34-3D73DEB0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157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8CA23-1FF1-443D-86BF-CBEE907B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1993 – </a:t>
            </a:r>
            <a:r>
              <a:rPr lang="zh-CN" altLang="en-US" dirty="0"/>
              <a:t>小</a:t>
            </a:r>
            <a:r>
              <a:rPr lang="en-US" altLang="zh-CN" dirty="0"/>
              <a:t>k</a:t>
            </a:r>
            <a:r>
              <a:rPr lang="zh-CN" altLang="en-US" dirty="0"/>
              <a:t>的农场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5E857-75C9-4B5E-A224-28F3AADD8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头牛，</a:t>
            </a:r>
            <a:r>
              <a:rPr lang="en-US" altLang="zh-CN" dirty="0"/>
              <a:t>m</a:t>
            </a:r>
            <a:r>
              <a:rPr lang="zh-CN" altLang="en-US" dirty="0"/>
              <a:t>条信息，每条信息可能是</a:t>
            </a:r>
            <a:r>
              <a:rPr lang="en-US" altLang="zh-CN" dirty="0"/>
              <a:t>3</a:t>
            </a:r>
            <a:r>
              <a:rPr lang="zh-CN" altLang="en-US" dirty="0"/>
              <a:t>种形式的一种</a:t>
            </a:r>
            <a:endParaRPr lang="en-US" altLang="zh-CN" dirty="0"/>
          </a:p>
          <a:p>
            <a:r>
              <a:rPr lang="zh-CN" altLang="en-US" dirty="0"/>
              <a:t>牛</a:t>
            </a:r>
            <a:r>
              <a:rPr lang="en-US" altLang="zh-CN" dirty="0"/>
              <a:t>a</a:t>
            </a:r>
            <a:r>
              <a:rPr lang="zh-CN" altLang="en-US" dirty="0"/>
              <a:t>比牛</a:t>
            </a:r>
            <a:r>
              <a:rPr lang="en-US" altLang="zh-CN" dirty="0"/>
              <a:t>b</a:t>
            </a:r>
            <a:r>
              <a:rPr lang="zh-CN" altLang="en-US" dirty="0"/>
              <a:t>至少多吃</a:t>
            </a:r>
            <a:r>
              <a:rPr lang="en-US" altLang="zh-CN" dirty="0"/>
              <a:t>c</a:t>
            </a:r>
            <a:r>
              <a:rPr lang="zh-CN" altLang="en-US" dirty="0"/>
              <a:t>个草</a:t>
            </a:r>
            <a:endParaRPr lang="en-US" altLang="zh-CN" dirty="0"/>
          </a:p>
          <a:p>
            <a:r>
              <a:rPr lang="zh-CN" altLang="en-US" dirty="0"/>
              <a:t>牛</a:t>
            </a:r>
            <a:r>
              <a:rPr lang="en-US" altLang="zh-CN" dirty="0"/>
              <a:t>a</a:t>
            </a:r>
            <a:r>
              <a:rPr lang="zh-CN" altLang="en-US" dirty="0"/>
              <a:t>比牛</a:t>
            </a:r>
            <a:r>
              <a:rPr lang="en-US" altLang="zh-CN" dirty="0"/>
              <a:t>b</a:t>
            </a:r>
            <a:r>
              <a:rPr lang="zh-CN" altLang="en-US" dirty="0"/>
              <a:t>最多多吃</a:t>
            </a:r>
            <a:r>
              <a:rPr lang="en-US" altLang="zh-CN" dirty="0"/>
              <a:t>c</a:t>
            </a:r>
            <a:r>
              <a:rPr lang="zh-CN" altLang="en-US" dirty="0"/>
              <a:t>个草</a:t>
            </a:r>
            <a:endParaRPr lang="en-US" altLang="zh-CN" dirty="0"/>
          </a:p>
          <a:p>
            <a:r>
              <a:rPr lang="zh-CN" altLang="en-US" dirty="0"/>
              <a:t>牛</a:t>
            </a:r>
            <a:r>
              <a:rPr lang="en-US" altLang="zh-CN" dirty="0"/>
              <a:t>b</a:t>
            </a:r>
            <a:r>
              <a:rPr lang="zh-CN" altLang="en-US" dirty="0"/>
              <a:t>和牛</a:t>
            </a:r>
            <a:r>
              <a:rPr lang="en-US" altLang="zh-CN" dirty="0"/>
              <a:t>a</a:t>
            </a:r>
            <a:r>
              <a:rPr lang="zh-CN" altLang="en-US" dirty="0"/>
              <a:t>吃了一样多的草</a:t>
            </a:r>
            <a:endParaRPr lang="en-US" altLang="zh-CN" dirty="0"/>
          </a:p>
          <a:p>
            <a:r>
              <a:rPr lang="zh-CN" altLang="en-US" dirty="0"/>
              <a:t>问你小</a:t>
            </a:r>
            <a:r>
              <a:rPr lang="en-US" altLang="zh-CN" dirty="0"/>
              <a:t>k</a:t>
            </a:r>
            <a:r>
              <a:rPr lang="zh-CN" altLang="en-US" dirty="0"/>
              <a:t>有没有记错</a:t>
            </a:r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&lt;=5e3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5EE06-6084-477A-8102-B33E337C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7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5DD63-7AE2-4EFC-9124-8B6171F9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E335D-874A-4470-AD03-DB2C9F328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弗洛伊德算法可以求出图中任意两点的最短路</a:t>
            </a:r>
            <a:endParaRPr lang="en-US" altLang="zh-CN" dirty="0"/>
          </a:p>
          <a:p>
            <a:r>
              <a:rPr lang="zh-CN" altLang="en-US" dirty="0"/>
              <a:t>过程很简单，首先枚举松弛操作的中间点，再枚举松弛的左右两个点，然后做松弛操作</a:t>
            </a: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Floyd</a:t>
            </a:r>
            <a:r>
              <a:rPr lang="zh-CN" altLang="en-US" dirty="0"/>
              <a:t>算法暴力枚举的特性，所以用邻接矩阵做很方便</a:t>
            </a:r>
            <a:endParaRPr lang="en-US" altLang="zh-CN" dirty="0"/>
          </a:p>
          <a:p>
            <a:r>
              <a:rPr lang="zh-CN" altLang="en-US" dirty="0"/>
              <a:t>很显然，</a:t>
            </a:r>
            <a:r>
              <a:rPr lang="en-US" altLang="zh-CN" dirty="0"/>
              <a:t>Floyd</a:t>
            </a:r>
            <a:r>
              <a:rPr lang="zh-CN" altLang="en-US" dirty="0"/>
              <a:t>的复杂度是</a:t>
            </a:r>
            <a:r>
              <a:rPr lang="en-US" altLang="zh-CN" dirty="0"/>
              <a:t>O(n^3)</a:t>
            </a:r>
            <a:r>
              <a:rPr lang="zh-CN" altLang="en-US" dirty="0"/>
              <a:t>的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9C457-824A-43A4-BC67-0BAAFCA7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9875B9-BF83-4FC7-8FBF-9D78DA949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668588"/>
            <a:ext cx="6849431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869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FEAF7-76AC-480B-98E0-233D23A4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k</a:t>
            </a:r>
            <a:r>
              <a:rPr lang="zh-CN" altLang="en-US" dirty="0"/>
              <a:t>的农场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9FAFB-E41A-4CF5-9E2D-9D711BD7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刚才说过，差分约束判解的存在性只需要判有没有负环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a-b&gt;=c</a:t>
            </a:r>
            <a:r>
              <a:rPr lang="zh-CN" altLang="en-US" dirty="0"/>
              <a:t>转化为</a:t>
            </a:r>
            <a:r>
              <a:rPr lang="en-US" altLang="zh-CN" dirty="0"/>
              <a:t>b-a&lt;=-c</a:t>
            </a:r>
            <a:r>
              <a:rPr lang="zh-CN" altLang="en-US" dirty="0"/>
              <a:t>，就能把所有约束都转化为</a:t>
            </a:r>
            <a:r>
              <a:rPr lang="en-US" altLang="zh-CN" dirty="0"/>
              <a:t>&lt;=</a:t>
            </a:r>
            <a:r>
              <a:rPr lang="zh-CN" altLang="en-US" dirty="0"/>
              <a:t>，然后可以建差分约束图</a:t>
            </a:r>
            <a:endParaRPr lang="en-US" altLang="zh-CN" dirty="0"/>
          </a:p>
          <a:p>
            <a:r>
              <a:rPr lang="zh-CN" altLang="en-US" dirty="0"/>
              <a:t>有同学会问，相等怎么处理呢</a:t>
            </a:r>
            <a:endParaRPr lang="en-US" altLang="zh-CN" dirty="0"/>
          </a:p>
          <a:p>
            <a:r>
              <a:rPr lang="zh-CN" altLang="en-US" dirty="0"/>
              <a:t>很简单，</a:t>
            </a:r>
            <a:r>
              <a:rPr lang="en-US" altLang="zh-CN" dirty="0"/>
              <a:t>a-b&lt;=0</a:t>
            </a:r>
            <a:r>
              <a:rPr lang="zh-CN" altLang="en-US" dirty="0"/>
              <a:t>而且</a:t>
            </a:r>
            <a:r>
              <a:rPr lang="en-US" altLang="zh-CN" dirty="0"/>
              <a:t>b-a&lt;=0</a:t>
            </a:r>
            <a:r>
              <a:rPr lang="zh-CN" altLang="en-US" dirty="0"/>
              <a:t>就行</a:t>
            </a:r>
            <a:endParaRPr lang="en-US" altLang="zh-CN" dirty="0"/>
          </a:p>
          <a:p>
            <a:r>
              <a:rPr lang="zh-CN" altLang="en-US" dirty="0"/>
              <a:t>接着就用</a:t>
            </a:r>
            <a:r>
              <a:rPr lang="en-US" altLang="zh-CN" dirty="0" err="1"/>
              <a:t>spfa</a:t>
            </a:r>
            <a:r>
              <a:rPr lang="zh-CN" altLang="en-US" dirty="0"/>
              <a:t>判负环了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EDAE7-7FC9-4FA2-9140-E588BD8D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31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6BC78-58C6-4DF2-97AF-670598DE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3275 – </a:t>
            </a:r>
            <a:r>
              <a:rPr lang="zh-CN" altLang="en-US" dirty="0"/>
              <a:t>糖果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CC52A-91B0-4670-8AD7-EEA90ACC2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</a:t>
            </a:r>
            <a:r>
              <a:rPr lang="en-US" altLang="zh-CN" dirty="0"/>
              <a:t>n</a:t>
            </a:r>
            <a:r>
              <a:rPr lang="zh-CN" altLang="en-US" dirty="0"/>
              <a:t>个小朋友分糖，小朋友提出了</a:t>
            </a:r>
            <a:r>
              <a:rPr lang="en-US" altLang="zh-CN" dirty="0"/>
              <a:t>m</a:t>
            </a:r>
            <a:r>
              <a:rPr lang="zh-CN" altLang="en-US" dirty="0"/>
              <a:t>个要求，每个要求可能是如下</a:t>
            </a:r>
            <a:r>
              <a:rPr lang="en-US" altLang="zh-CN" dirty="0"/>
              <a:t>5</a:t>
            </a:r>
            <a:r>
              <a:rPr lang="zh-CN" altLang="en-US" dirty="0"/>
              <a:t>种形式中的一种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比</a:t>
            </a:r>
            <a:r>
              <a:rPr lang="en-US" altLang="zh-CN" dirty="0"/>
              <a:t>b</a:t>
            </a:r>
            <a:r>
              <a:rPr lang="zh-CN" altLang="en-US" dirty="0"/>
              <a:t>多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比</a:t>
            </a:r>
            <a:r>
              <a:rPr lang="en-US" altLang="zh-CN" dirty="0"/>
              <a:t>b</a:t>
            </a:r>
            <a:r>
              <a:rPr lang="zh-CN" altLang="en-US" dirty="0"/>
              <a:t>少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不比</a:t>
            </a:r>
            <a:r>
              <a:rPr lang="en-US" altLang="zh-CN" dirty="0"/>
              <a:t>b</a:t>
            </a:r>
            <a:r>
              <a:rPr lang="zh-CN" altLang="en-US" dirty="0"/>
              <a:t>多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不比</a:t>
            </a:r>
            <a:r>
              <a:rPr lang="en-US" altLang="zh-CN" dirty="0"/>
              <a:t>b</a:t>
            </a:r>
            <a:r>
              <a:rPr lang="zh-CN" altLang="en-US" dirty="0"/>
              <a:t>少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一样多</a:t>
            </a:r>
            <a:endParaRPr lang="en-US" altLang="zh-CN" dirty="0"/>
          </a:p>
          <a:p>
            <a:r>
              <a:rPr lang="zh-CN" altLang="en-US" dirty="0"/>
              <a:t>每个人至少分一个糖，问最少需要准备多少个糖</a:t>
            </a:r>
            <a:endParaRPr lang="en-US" altLang="zh-CN" dirty="0"/>
          </a:p>
          <a:p>
            <a:r>
              <a:rPr lang="en-US" altLang="zh-CN" dirty="0"/>
              <a:t>n&lt;=100000</a:t>
            </a:r>
          </a:p>
          <a:p>
            <a:r>
              <a:rPr lang="en-US" altLang="zh-CN" dirty="0"/>
              <a:t>m&lt;=1000000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18B68-BAAB-4CFF-96E6-7B17C6D5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660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D494D-4300-43C3-9103-A67A1CFD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糖果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E5439-2381-40CA-9AB0-05316DDFE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不比</a:t>
            </a:r>
            <a:r>
              <a:rPr lang="en-US" altLang="zh-CN" dirty="0"/>
              <a:t>b</a:t>
            </a:r>
            <a:r>
              <a:rPr lang="zh-CN" altLang="en-US" dirty="0"/>
              <a:t>少就是</a:t>
            </a:r>
            <a:r>
              <a:rPr lang="en-US" altLang="zh-CN" dirty="0"/>
              <a:t>a&gt;=b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比</a:t>
            </a:r>
            <a:r>
              <a:rPr lang="en-US" altLang="zh-CN" dirty="0"/>
              <a:t>b</a:t>
            </a:r>
            <a:r>
              <a:rPr lang="zh-CN" altLang="en-US" dirty="0"/>
              <a:t>少怎么办呢</a:t>
            </a:r>
            <a:endParaRPr lang="en-US" altLang="zh-CN" dirty="0"/>
          </a:p>
          <a:p>
            <a:r>
              <a:rPr lang="zh-CN" altLang="en-US" dirty="0"/>
              <a:t>注意到糖果数量是整数，所以</a:t>
            </a:r>
            <a:r>
              <a:rPr lang="en-US" altLang="zh-CN" dirty="0"/>
              <a:t>a&lt;b</a:t>
            </a:r>
            <a:r>
              <a:rPr lang="zh-CN" altLang="en-US" dirty="0"/>
              <a:t>等价于</a:t>
            </a:r>
            <a:r>
              <a:rPr lang="en-US" altLang="zh-CN" dirty="0"/>
              <a:t>a&lt;=b-1</a:t>
            </a:r>
          </a:p>
          <a:p>
            <a:r>
              <a:rPr lang="zh-CN" altLang="en-US" dirty="0"/>
              <a:t>于是</a:t>
            </a:r>
            <a:r>
              <a:rPr lang="en-US" altLang="zh-CN" dirty="0"/>
              <a:t>a</a:t>
            </a:r>
            <a:r>
              <a:rPr lang="zh-CN" altLang="en-US" dirty="0"/>
              <a:t>比</a:t>
            </a:r>
            <a:r>
              <a:rPr lang="en-US" altLang="zh-CN" dirty="0"/>
              <a:t>b</a:t>
            </a:r>
            <a:r>
              <a:rPr lang="zh-CN" altLang="en-US" dirty="0"/>
              <a:t>少表示为</a:t>
            </a:r>
            <a:r>
              <a:rPr lang="en-US" altLang="zh-CN" dirty="0"/>
              <a:t>b-a&gt;=1</a:t>
            </a:r>
          </a:p>
          <a:p>
            <a:r>
              <a:rPr lang="zh-CN" altLang="en-US" dirty="0"/>
              <a:t>现在约束会建了，问题是如果求总数最小</a:t>
            </a:r>
            <a:endParaRPr lang="en-US" altLang="zh-CN" dirty="0"/>
          </a:p>
          <a:p>
            <a:r>
              <a:rPr lang="zh-CN" altLang="en-US" dirty="0"/>
              <a:t>可以建立一个抽象节点，表示</a:t>
            </a:r>
            <a:r>
              <a:rPr lang="en-US" altLang="zh-CN" dirty="0"/>
              <a:t>0</a:t>
            </a:r>
            <a:r>
              <a:rPr lang="zh-CN" altLang="en-US" dirty="0"/>
              <a:t>颗糖的基准线</a:t>
            </a:r>
            <a:endParaRPr lang="en-US" altLang="zh-CN" dirty="0"/>
          </a:p>
          <a:p>
            <a:r>
              <a:rPr lang="zh-CN" altLang="en-US" dirty="0"/>
              <a:t>然后抽象点往所有点连约束为</a:t>
            </a:r>
            <a:r>
              <a:rPr lang="en-US" altLang="zh-CN" dirty="0"/>
              <a:t>1</a:t>
            </a:r>
            <a:r>
              <a:rPr lang="zh-CN" altLang="en-US" dirty="0"/>
              <a:t>的边，表示每人至少分</a:t>
            </a:r>
            <a:r>
              <a:rPr lang="en-US" altLang="zh-CN" dirty="0"/>
              <a:t>1</a:t>
            </a:r>
            <a:r>
              <a:rPr lang="zh-CN" altLang="en-US" dirty="0"/>
              <a:t>个糖</a:t>
            </a:r>
            <a:endParaRPr lang="en-US" altLang="zh-CN" dirty="0"/>
          </a:p>
          <a:p>
            <a:r>
              <a:rPr lang="zh-CN" altLang="en-US" dirty="0"/>
              <a:t>这里需要注意，由于求的是最小值，约束是</a:t>
            </a:r>
            <a:r>
              <a:rPr lang="en-US" altLang="zh-CN" dirty="0"/>
              <a:t>a-b&gt;=c</a:t>
            </a:r>
            <a:r>
              <a:rPr lang="zh-CN" altLang="en-US" dirty="0"/>
              <a:t>，因此这里求得是最长路，要找出最大的那个下限</a:t>
            </a:r>
            <a:endParaRPr lang="en-US" altLang="zh-CN" dirty="0"/>
          </a:p>
          <a:p>
            <a:r>
              <a:rPr lang="zh-CN" altLang="en-US" dirty="0"/>
              <a:t>最后所有人的</a:t>
            </a:r>
            <a:r>
              <a:rPr lang="en-US" altLang="zh-CN" dirty="0"/>
              <a:t>dis</a:t>
            </a:r>
            <a:r>
              <a:rPr lang="zh-CN" altLang="en-US" dirty="0"/>
              <a:t>就是不得不满足的下限，加起来就得到答案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145A3-4156-462D-8D26-F320D41C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48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DE276-0D63-42B1-9806-27B95E20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传递闭包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238ED-CBDC-4860-8E5E-1528E6BB3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传递闭包的数学概念比较抽象，不太好懂，但是做起来很简单的</a:t>
            </a:r>
            <a:endParaRPr lang="en-US" altLang="zh-CN" dirty="0"/>
          </a:p>
          <a:p>
            <a:r>
              <a:rPr lang="zh-CN" altLang="en-US" dirty="0"/>
              <a:t>简单来说就是，两个关系</a:t>
            </a:r>
            <a:r>
              <a:rPr lang="en-US" altLang="zh-CN" dirty="0" err="1"/>
              <a:t>i</a:t>
            </a:r>
            <a:r>
              <a:rPr lang="en-US" altLang="zh-CN" dirty="0"/>
              <a:t>-&gt;k</a:t>
            </a:r>
            <a:r>
              <a:rPr lang="zh-CN" altLang="en-US" dirty="0"/>
              <a:t>和</a:t>
            </a:r>
            <a:r>
              <a:rPr lang="en-US" altLang="zh-CN" dirty="0"/>
              <a:t>k-&gt;j</a:t>
            </a:r>
            <a:r>
              <a:rPr lang="zh-CN" altLang="en-US" dirty="0"/>
              <a:t>可以复合出一个新关系</a:t>
            </a:r>
            <a:r>
              <a:rPr lang="en-US" altLang="zh-CN" dirty="0" err="1"/>
              <a:t>i</a:t>
            </a:r>
            <a:r>
              <a:rPr lang="en-US" altLang="zh-CN" dirty="0"/>
              <a:t>-&gt;j</a:t>
            </a:r>
            <a:r>
              <a:rPr lang="zh-CN" altLang="en-US" dirty="0"/>
              <a:t>，这就叫传递性</a:t>
            </a:r>
            <a:endParaRPr lang="en-US" altLang="zh-CN" dirty="0"/>
          </a:p>
          <a:p>
            <a:r>
              <a:rPr lang="zh-CN" altLang="en-US" dirty="0"/>
              <a:t>给你一个集合，集合里定义了一个关系</a:t>
            </a:r>
            <a:r>
              <a:rPr lang="en-US" altLang="zh-CN" dirty="0" err="1"/>
              <a:t>i</a:t>
            </a:r>
            <a:r>
              <a:rPr lang="en-US" altLang="zh-CN" dirty="0"/>
              <a:t>-&gt;j</a:t>
            </a:r>
            <a:r>
              <a:rPr lang="zh-CN" altLang="en-US" dirty="0"/>
              <a:t>，再定义一个关系</a:t>
            </a:r>
            <a:r>
              <a:rPr lang="en-US" altLang="zh-CN" dirty="0" err="1"/>
              <a:t>i</a:t>
            </a:r>
            <a:r>
              <a:rPr lang="en-US" altLang="zh-CN" dirty="0"/>
              <a:t>&gt;&gt;j</a:t>
            </a:r>
            <a:r>
              <a:rPr lang="zh-CN" altLang="en-US" dirty="0"/>
              <a:t>，满足</a:t>
            </a:r>
            <a:endParaRPr lang="en-US" altLang="zh-CN" dirty="0"/>
          </a:p>
          <a:p>
            <a:r>
              <a:rPr lang="zh-CN" altLang="en-US" dirty="0"/>
              <a:t>①对于所有满足</a:t>
            </a:r>
            <a:r>
              <a:rPr lang="en-US" altLang="zh-CN" dirty="0" err="1"/>
              <a:t>i</a:t>
            </a:r>
            <a:r>
              <a:rPr lang="en-US" altLang="zh-CN" dirty="0"/>
              <a:t>&gt;&gt;j</a:t>
            </a:r>
            <a:r>
              <a:rPr lang="zh-CN" altLang="en-US" dirty="0"/>
              <a:t>的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，保证能</a:t>
            </a:r>
            <a:r>
              <a:rPr lang="en-US" altLang="zh-CN" dirty="0" err="1"/>
              <a:t>i</a:t>
            </a:r>
            <a:r>
              <a:rPr lang="zh-CN" altLang="en-US" dirty="0"/>
              <a:t>能通过</a:t>
            </a:r>
            <a:r>
              <a:rPr lang="en-US" altLang="zh-CN" dirty="0"/>
              <a:t>-&gt;</a:t>
            </a:r>
            <a:r>
              <a:rPr lang="zh-CN" altLang="en-US" dirty="0"/>
              <a:t>的复合关系连接到</a:t>
            </a:r>
            <a:r>
              <a:rPr lang="en-US" altLang="zh-CN" dirty="0"/>
              <a:t>j</a:t>
            </a:r>
          </a:p>
          <a:p>
            <a:r>
              <a:rPr lang="zh-CN" altLang="en-US" dirty="0"/>
              <a:t>②除此之外不存在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，使得</a:t>
            </a:r>
            <a:r>
              <a:rPr lang="en-US" altLang="zh-CN" dirty="0" err="1"/>
              <a:t>i</a:t>
            </a:r>
            <a:r>
              <a:rPr lang="zh-CN" altLang="en-US" dirty="0"/>
              <a:t>能通过</a:t>
            </a:r>
            <a:r>
              <a:rPr lang="en-US" altLang="zh-CN" dirty="0"/>
              <a:t>-&gt;</a:t>
            </a:r>
            <a:r>
              <a:rPr lang="zh-CN" altLang="en-US" dirty="0"/>
              <a:t>的复合关系连接到</a:t>
            </a:r>
            <a:r>
              <a:rPr lang="en-US" altLang="zh-CN" dirty="0"/>
              <a:t>j</a:t>
            </a:r>
            <a:r>
              <a:rPr lang="zh-CN" altLang="en-US" dirty="0"/>
              <a:t>，但是不满足</a:t>
            </a:r>
            <a:r>
              <a:rPr lang="en-US" altLang="zh-CN" dirty="0" err="1"/>
              <a:t>i</a:t>
            </a:r>
            <a:r>
              <a:rPr lang="en-US" altLang="zh-CN" dirty="0"/>
              <a:t>&gt;&gt;j</a:t>
            </a:r>
          </a:p>
          <a:p>
            <a:r>
              <a:rPr lang="zh-CN" altLang="en-US" dirty="0"/>
              <a:t>精简版的说法，就是传递闭包是关系的极大生成集</a:t>
            </a:r>
            <a:endParaRPr lang="en-US" altLang="zh-CN" dirty="0"/>
          </a:p>
          <a:p>
            <a:r>
              <a:rPr lang="zh-CN" altLang="en-US" dirty="0"/>
              <a:t>举个例子，父母关系的传递闭包是祖先关系，因为：</a:t>
            </a:r>
            <a:endParaRPr lang="en-US" altLang="zh-CN" dirty="0"/>
          </a:p>
          <a:p>
            <a:r>
              <a:rPr lang="zh-CN" altLang="en-US" dirty="0"/>
              <a:t>①如果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b</a:t>
            </a:r>
            <a:r>
              <a:rPr lang="zh-CN" altLang="en-US" dirty="0"/>
              <a:t>的祖先，那么</a:t>
            </a:r>
            <a:r>
              <a:rPr lang="en-US" altLang="zh-CN" dirty="0"/>
              <a:t>a</a:t>
            </a:r>
            <a:r>
              <a:rPr lang="zh-CN" altLang="en-US" dirty="0"/>
              <a:t>肯定是</a:t>
            </a:r>
            <a:r>
              <a:rPr lang="en-US" altLang="zh-CN" dirty="0"/>
              <a:t>b</a:t>
            </a:r>
            <a:r>
              <a:rPr lang="zh-CN" altLang="en-US" dirty="0"/>
              <a:t>的父母的父母的父母的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②不存在如果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b</a:t>
            </a:r>
            <a:r>
              <a:rPr lang="zh-CN" altLang="en-US" dirty="0"/>
              <a:t>的父母的父母的</a:t>
            </a:r>
            <a:r>
              <a:rPr lang="en-US" altLang="zh-CN" dirty="0"/>
              <a:t>……</a:t>
            </a:r>
            <a:r>
              <a:rPr lang="zh-CN" altLang="en-US" dirty="0"/>
              <a:t>，我们不能称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/>
              <a:t>b</a:t>
            </a:r>
            <a:r>
              <a:rPr lang="zh-CN" altLang="en-US" dirty="0"/>
              <a:t>的祖先的情况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067DE-59FD-4C84-B38B-275C77F2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103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A6F13-D929-4FD6-9E98-44BA781B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传递闭包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24FAF-6961-40C3-BB24-B1BEAE9B2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理解传递闭包的数学概念还是有一点困难的，因为你可能要接受关系的集合这样一个概念</a:t>
            </a:r>
            <a:endParaRPr lang="en-US" altLang="zh-CN" dirty="0"/>
          </a:p>
          <a:p>
            <a:r>
              <a:rPr lang="zh-CN" altLang="en-US" dirty="0"/>
              <a:t>这实际上算抽象代数的内容了</a:t>
            </a:r>
            <a:endParaRPr lang="en-US" altLang="zh-CN" dirty="0"/>
          </a:p>
          <a:p>
            <a:r>
              <a:rPr lang="zh-CN" altLang="en-US" dirty="0"/>
              <a:t>所以我们不如直接来看怎么做</a:t>
            </a:r>
            <a:endParaRPr lang="en-US" altLang="zh-CN" dirty="0"/>
          </a:p>
          <a:p>
            <a:r>
              <a:rPr lang="zh-CN" altLang="en-US" dirty="0"/>
              <a:t>对于一个邻接矩阵</a:t>
            </a:r>
            <a:r>
              <a:rPr lang="en-US" altLang="zh-CN" dirty="0"/>
              <a:t>e</a:t>
            </a:r>
            <a:r>
              <a:rPr lang="zh-CN" altLang="en-US" dirty="0"/>
              <a:t>，</a:t>
            </a:r>
            <a:r>
              <a:rPr lang="en-US" altLang="zh-CN" dirty="0"/>
              <a:t>e[</a:t>
            </a:r>
            <a:r>
              <a:rPr lang="en-US" altLang="zh-CN" dirty="0" err="1"/>
              <a:t>i</a:t>
            </a:r>
            <a:r>
              <a:rPr lang="en-US" altLang="zh-CN" dirty="0"/>
              <a:t>][j]=0</a:t>
            </a:r>
            <a:r>
              <a:rPr lang="zh-CN" altLang="en-US" dirty="0"/>
              <a:t>表示不满足关系</a:t>
            </a:r>
            <a:r>
              <a:rPr lang="en-US" altLang="zh-CN" dirty="0" err="1"/>
              <a:t>i</a:t>
            </a:r>
            <a:r>
              <a:rPr lang="en-US" altLang="zh-CN" dirty="0"/>
              <a:t>-&gt;j</a:t>
            </a:r>
            <a:r>
              <a:rPr lang="zh-CN" altLang="en-US" dirty="0"/>
              <a:t>，</a:t>
            </a:r>
            <a:r>
              <a:rPr lang="en-US" altLang="zh-CN" dirty="0"/>
              <a:t>e[</a:t>
            </a:r>
            <a:r>
              <a:rPr lang="en-US" altLang="zh-CN" dirty="0" err="1"/>
              <a:t>i</a:t>
            </a:r>
            <a:r>
              <a:rPr lang="en-US" altLang="zh-CN" dirty="0"/>
              <a:t>][j]=1</a:t>
            </a:r>
            <a:r>
              <a:rPr lang="zh-CN" altLang="en-US" dirty="0"/>
              <a:t>表示满足关系</a:t>
            </a:r>
            <a:r>
              <a:rPr lang="en-US" altLang="zh-CN" dirty="0" err="1"/>
              <a:t>i</a:t>
            </a:r>
            <a:r>
              <a:rPr lang="en-US" altLang="zh-CN" dirty="0"/>
              <a:t>-&gt;j</a:t>
            </a:r>
          </a:p>
          <a:p>
            <a:r>
              <a:rPr lang="zh-CN" altLang="en-US" dirty="0"/>
              <a:t>然后对</a:t>
            </a:r>
            <a:r>
              <a:rPr lang="en-US" altLang="zh-CN" dirty="0"/>
              <a:t>e</a:t>
            </a:r>
            <a:r>
              <a:rPr lang="zh-CN" altLang="en-US" dirty="0"/>
              <a:t>做与操作的</a:t>
            </a:r>
            <a:r>
              <a:rPr lang="en-US" altLang="zh-CN" dirty="0" err="1"/>
              <a:t>floyd</a:t>
            </a:r>
            <a:r>
              <a:rPr lang="zh-CN" altLang="en-US" dirty="0"/>
              <a:t>，也就是松弛操作为</a:t>
            </a:r>
            <a:r>
              <a:rPr lang="en-US" altLang="zh-CN" dirty="0"/>
              <a:t>e[</a:t>
            </a:r>
            <a:r>
              <a:rPr lang="en-US" altLang="zh-CN" dirty="0" err="1"/>
              <a:t>i</a:t>
            </a:r>
            <a:r>
              <a:rPr lang="en-US" altLang="zh-CN" dirty="0"/>
              <a:t>][j]|=e[</a:t>
            </a:r>
            <a:r>
              <a:rPr lang="en-US" altLang="zh-CN" dirty="0" err="1"/>
              <a:t>i</a:t>
            </a:r>
            <a:r>
              <a:rPr lang="en-US" altLang="zh-CN" dirty="0"/>
              <a:t>][k]&amp;e[k][j]</a:t>
            </a:r>
          </a:p>
          <a:p>
            <a:r>
              <a:rPr lang="zh-CN" altLang="en-US" dirty="0"/>
              <a:t>就这</a:t>
            </a:r>
            <a:endParaRPr lang="en-US" altLang="zh-CN" dirty="0"/>
          </a:p>
          <a:p>
            <a:r>
              <a:rPr lang="zh-CN" altLang="en-US" dirty="0"/>
              <a:t>我们之前其实遇到过一个差不多的例题</a:t>
            </a:r>
            <a:endParaRPr lang="en-US" altLang="zh-CN" dirty="0"/>
          </a:p>
          <a:p>
            <a:r>
              <a:rPr lang="zh-CN" altLang="en-US" dirty="0"/>
              <a:t>别的例题我就不多说了，传递闭包实际上就这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1D52C-C2B9-4D15-92AB-1B9EECE3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647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2479B92-17C4-4DB0-864E-501F5F72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强连通分量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297A7D5-71AE-447F-80D7-5956CFE21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3A662-4473-4FF1-8FF0-305CBB2D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587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491DD-5A90-4D60-B017-9CED3298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DE59F-DD5C-438C-B3A8-077E9A22D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强连通分量是指图的一个极大的子图，满足图内任意两点之间可以互达</a:t>
            </a:r>
            <a:endParaRPr lang="en-US" altLang="zh-CN" dirty="0"/>
          </a:p>
          <a:p>
            <a:r>
              <a:rPr lang="zh-CN" altLang="en-US" dirty="0"/>
              <a:t>需要注意：强连通分量的概念是针对有向图的，无向图没有强连通分量的说法，因为对无向图，显然只要是个连通图就能任意互达</a:t>
            </a:r>
            <a:endParaRPr lang="en-US" altLang="zh-CN" dirty="0"/>
          </a:p>
          <a:p>
            <a:r>
              <a:rPr lang="zh-CN" altLang="en-US" dirty="0"/>
              <a:t>强连通分量的概念分两个部分，一个是任意两个点之间互达，这个比较好理解</a:t>
            </a:r>
            <a:endParaRPr lang="en-US" altLang="zh-CN" dirty="0"/>
          </a:p>
          <a:p>
            <a:r>
              <a:rPr lang="zh-CN" altLang="en-US" dirty="0"/>
              <a:t>比如完全图，也就是任意两个点之间都连两个方向的边</a:t>
            </a:r>
            <a:endParaRPr lang="en-US" altLang="zh-CN" dirty="0"/>
          </a:p>
          <a:p>
            <a:r>
              <a:rPr lang="zh-CN" altLang="en-US" dirty="0"/>
              <a:t>再比如一个又向环，也满足这个条件</a:t>
            </a:r>
            <a:endParaRPr lang="en-US" altLang="zh-CN" dirty="0"/>
          </a:p>
          <a:p>
            <a:r>
              <a:rPr lang="zh-CN" altLang="en-US" dirty="0"/>
              <a:t>而极大的子图就是说，再加入原图中的任意一个点以及这个点的边到这个子图内，都不能满足互达的条件</a:t>
            </a:r>
            <a:endParaRPr lang="en-US" altLang="zh-CN" dirty="0"/>
          </a:p>
          <a:p>
            <a:r>
              <a:rPr lang="zh-CN" altLang="en-US" dirty="0"/>
              <a:t>比如一个完全图的子完全图，虽然两点之间可以任意互达，但是可以再加入其他的点和边来继续满足这个条件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137BF-47AA-4A16-AEB1-1910419E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78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4E914-D9FE-471B-B3E6-ABD25C2C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Tarjan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6EB69-8EF0-4410-8B3B-162B6D6EC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求一个图的强连通分量一般用</a:t>
            </a:r>
            <a:r>
              <a:rPr lang="en-US" altLang="zh-CN" dirty="0" err="1"/>
              <a:t>tarjan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en-US" altLang="zh-CN" dirty="0" err="1"/>
              <a:t>tarjan</a:t>
            </a:r>
            <a:r>
              <a:rPr lang="zh-CN" altLang="en-US" dirty="0"/>
              <a:t>是个牛人，有很多用他名字命名的算法，这里的</a:t>
            </a:r>
            <a:r>
              <a:rPr lang="en-US" altLang="zh-CN" dirty="0" err="1"/>
              <a:t>tarjan</a:t>
            </a:r>
            <a:r>
              <a:rPr lang="zh-CN" altLang="en-US" dirty="0"/>
              <a:t>算法只指</a:t>
            </a:r>
            <a:r>
              <a:rPr lang="en-US" altLang="zh-CN" dirty="0" err="1"/>
              <a:t>dfs</a:t>
            </a:r>
            <a:r>
              <a:rPr lang="zh-CN" altLang="en-US" dirty="0"/>
              <a:t>树，也就是</a:t>
            </a:r>
            <a:r>
              <a:rPr lang="en-US" altLang="zh-CN" dirty="0" err="1"/>
              <a:t>dfn</a:t>
            </a:r>
            <a:r>
              <a:rPr lang="en-US" altLang="zh-CN" dirty="0"/>
              <a:t>-low</a:t>
            </a:r>
            <a:r>
              <a:rPr lang="zh-CN" altLang="en-US" dirty="0"/>
              <a:t>那一套理论</a:t>
            </a:r>
            <a:endParaRPr lang="en-US" altLang="zh-CN" dirty="0"/>
          </a:p>
          <a:p>
            <a:r>
              <a:rPr lang="zh-CN" altLang="en-US" dirty="0"/>
              <a:t>首先对于任意一个有向图，我们显然都可以用</a:t>
            </a:r>
            <a:r>
              <a:rPr lang="en-US" altLang="zh-CN" dirty="0" err="1"/>
              <a:t>dfs</a:t>
            </a:r>
            <a:r>
              <a:rPr lang="zh-CN" altLang="en-US" dirty="0"/>
              <a:t>来遍历这个图，每个点只经过一次（是不是所有点都经过不用管）</a:t>
            </a:r>
            <a:endParaRPr lang="en-US" altLang="zh-CN" dirty="0"/>
          </a:p>
          <a:p>
            <a:r>
              <a:rPr lang="zh-CN" altLang="en-US" dirty="0"/>
              <a:t>那么按照</a:t>
            </a:r>
            <a:r>
              <a:rPr lang="en-US" altLang="zh-CN" dirty="0" err="1"/>
              <a:t>dfs</a:t>
            </a:r>
            <a:r>
              <a:rPr lang="zh-CN" altLang="en-US" dirty="0"/>
              <a:t>递归的关系，把遍历过程画出来，就是一个</a:t>
            </a:r>
            <a:r>
              <a:rPr lang="en-US" altLang="zh-CN" dirty="0" err="1"/>
              <a:t>dfs</a:t>
            </a:r>
            <a:r>
              <a:rPr lang="zh-CN" altLang="en-US" dirty="0"/>
              <a:t>树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4D4D6-4780-4FE4-AAAC-8DD2A17F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9870DAD-FA4D-4F74-ADA8-21E7907E8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03" y="3722521"/>
            <a:ext cx="4991797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754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F2093-E437-4955-BF4A-C0E46D91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Tarjan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951A5-88B5-438A-92B9-8BD1EE2BC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tarjan</a:t>
            </a:r>
            <a:r>
              <a:rPr lang="zh-CN" altLang="en-US" dirty="0"/>
              <a:t>在</a:t>
            </a:r>
            <a:r>
              <a:rPr lang="en-US" altLang="zh-CN" dirty="0" err="1"/>
              <a:t>dfs</a:t>
            </a:r>
            <a:r>
              <a:rPr lang="zh-CN" altLang="en-US" dirty="0"/>
              <a:t>树的基础上定义了</a:t>
            </a:r>
            <a:r>
              <a:rPr lang="en-US" altLang="zh-CN" dirty="0" err="1"/>
              <a:t>dfn</a:t>
            </a:r>
            <a:r>
              <a:rPr lang="zh-CN" altLang="en-US" dirty="0"/>
              <a:t>和</a:t>
            </a:r>
            <a:r>
              <a:rPr lang="en-US" altLang="zh-CN" dirty="0"/>
              <a:t>low</a:t>
            </a:r>
            <a:r>
              <a:rPr lang="zh-CN" altLang="en-US" dirty="0"/>
              <a:t>的概念</a:t>
            </a:r>
            <a:endParaRPr lang="en-US" altLang="zh-CN" dirty="0"/>
          </a:p>
          <a:p>
            <a:r>
              <a:rPr lang="en-US" altLang="zh-CN" dirty="0" err="1"/>
              <a:t>dfn</a:t>
            </a:r>
            <a:r>
              <a:rPr lang="zh-CN" altLang="en-US" dirty="0"/>
              <a:t>就是在</a:t>
            </a:r>
            <a:r>
              <a:rPr lang="en-US" altLang="zh-CN" dirty="0" err="1"/>
              <a:t>dfs</a:t>
            </a:r>
            <a:r>
              <a:rPr lang="zh-CN" altLang="en-US" dirty="0"/>
              <a:t>过程被访问到的顺序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low</a:t>
            </a:r>
            <a:r>
              <a:rPr lang="zh-CN" altLang="en-US" dirty="0"/>
              <a:t>表示的是这个点能到达的所有点中，</a:t>
            </a:r>
            <a:r>
              <a:rPr lang="en-US" altLang="zh-CN" dirty="0" err="1"/>
              <a:t>dfn</a:t>
            </a:r>
            <a:r>
              <a:rPr lang="zh-CN" altLang="en-US" dirty="0"/>
              <a:t>最小的点</a:t>
            </a:r>
            <a:endParaRPr lang="en-US" altLang="zh-CN" dirty="0"/>
          </a:p>
          <a:p>
            <a:r>
              <a:rPr lang="en-US" altLang="zh-CN" dirty="0" err="1"/>
              <a:t>tarjan</a:t>
            </a:r>
            <a:r>
              <a:rPr lang="zh-CN" altLang="en-US" dirty="0"/>
              <a:t>算法首先用一个栈按顺序记录</a:t>
            </a:r>
            <a:r>
              <a:rPr lang="en-US" altLang="zh-CN" dirty="0" err="1"/>
              <a:t>dfs</a:t>
            </a:r>
            <a:r>
              <a:rPr lang="zh-CN" altLang="en-US" dirty="0"/>
              <a:t>遍历过的点，同时计算</a:t>
            </a:r>
            <a:r>
              <a:rPr lang="en-US" altLang="zh-CN" dirty="0" err="1"/>
              <a:t>dfn</a:t>
            </a:r>
            <a:r>
              <a:rPr lang="zh-CN" altLang="en-US" dirty="0"/>
              <a:t>和</a:t>
            </a:r>
            <a:r>
              <a:rPr lang="en-US" altLang="zh-CN" dirty="0"/>
              <a:t>low</a:t>
            </a:r>
            <a:r>
              <a:rPr lang="zh-CN" altLang="en-US" dirty="0"/>
              <a:t>，每当发现一个点的</a:t>
            </a:r>
            <a:r>
              <a:rPr lang="en-US" altLang="zh-CN" dirty="0" err="1"/>
              <a:t>dfn</a:t>
            </a:r>
            <a:r>
              <a:rPr lang="zh-CN" altLang="en-US" dirty="0"/>
              <a:t>等于</a:t>
            </a:r>
            <a:r>
              <a:rPr lang="en-US" altLang="zh-CN" dirty="0"/>
              <a:t>low</a:t>
            </a:r>
            <a:r>
              <a:rPr lang="zh-CN" altLang="en-US" dirty="0"/>
              <a:t>，那么就把这个点以及栈中之后的所有点全部弹出来，作为一个强连通分量</a:t>
            </a:r>
            <a:endParaRPr lang="en-US" altLang="zh-CN" dirty="0"/>
          </a:p>
          <a:p>
            <a:r>
              <a:rPr lang="zh-CN" altLang="en-US" dirty="0"/>
              <a:t>简单吧，下图绿色部分是一个强连通分量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F9E7A-636C-4158-ACE8-56D98E5D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925F3E-C0ED-41D6-8B87-AD7333F8F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64" y="4219271"/>
            <a:ext cx="4572638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578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1F212-C1AB-408C-ABBE-3EB9F595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9F762-CA5E-457E-9120-238637456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8BAE9D-D4B0-4637-BE7C-1CB1E6BE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3039006-0D6A-430E-973E-846578886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27" y="457200"/>
            <a:ext cx="5917642" cy="601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1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DDEBD-F936-41D7-8FC1-8555B409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4B7C2-723F-480E-9E57-44779381D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floyd</a:t>
            </a:r>
            <a:r>
              <a:rPr lang="zh-CN" altLang="en-US" dirty="0"/>
              <a:t>算法的实现这么简单，那么你有想过怎么证明吗？</a:t>
            </a:r>
            <a:endParaRPr lang="en-US" altLang="zh-CN" dirty="0"/>
          </a:p>
          <a:p>
            <a:r>
              <a:rPr lang="zh-CN" altLang="en-US" dirty="0"/>
              <a:t>其实很简单</a:t>
            </a:r>
            <a:endParaRPr lang="en-US" altLang="zh-CN" dirty="0"/>
          </a:p>
          <a:p>
            <a:r>
              <a:rPr lang="zh-CN" altLang="en-US" dirty="0"/>
              <a:t>对于任意两个点之间的最短路，假设有</a:t>
            </a:r>
            <a:r>
              <a:rPr lang="en-US" altLang="zh-CN" dirty="0"/>
              <a:t>m</a:t>
            </a:r>
            <a:r>
              <a:rPr lang="zh-CN" altLang="en-US" dirty="0"/>
              <a:t>个节点，那么</a:t>
            </a:r>
            <a:r>
              <a:rPr lang="en-US" altLang="zh-CN" dirty="0"/>
              <a:t>m</a:t>
            </a:r>
            <a:r>
              <a:rPr lang="zh-CN" altLang="en-US" dirty="0"/>
              <a:t>一定小于</a:t>
            </a:r>
            <a:r>
              <a:rPr lang="en-US" altLang="zh-CN" dirty="0"/>
              <a:t>n</a:t>
            </a:r>
            <a:r>
              <a:rPr lang="zh-CN" altLang="en-US" dirty="0"/>
              <a:t>，因为重复经过同样的点没有意义</a:t>
            </a:r>
            <a:endParaRPr lang="en-US" altLang="zh-CN" dirty="0"/>
          </a:p>
          <a:p>
            <a:r>
              <a:rPr lang="zh-CN" altLang="en-US" dirty="0"/>
              <a:t>（除非有负环，但是如果有负环则最短路就没有意义，因为可以通过负环“刷”最短路）</a:t>
            </a:r>
            <a:endParaRPr lang="en-US" altLang="zh-CN" dirty="0"/>
          </a:p>
          <a:p>
            <a:r>
              <a:rPr lang="zh-CN" altLang="en-US" dirty="0"/>
              <a:t>那么这</a:t>
            </a:r>
            <a:r>
              <a:rPr lang="en-US" altLang="zh-CN" dirty="0"/>
              <a:t>m</a:t>
            </a:r>
            <a:r>
              <a:rPr lang="zh-CN" altLang="en-US" dirty="0"/>
              <a:t>个点在外层循环都会被枚举到一次，接着内层的两重循环一定会枚举到这个点在最短路上相邻的两个点</a:t>
            </a:r>
            <a:endParaRPr lang="en-US" altLang="zh-CN" dirty="0"/>
          </a:p>
          <a:p>
            <a:r>
              <a:rPr lang="zh-CN" altLang="en-US" dirty="0"/>
              <a:t>这个点被松弛之后，我们就可以视为它已经不在最短路上了，因为此时</a:t>
            </a:r>
            <a:r>
              <a:rPr lang="en-US" altLang="zh-CN" dirty="0"/>
              <a:t>a-&gt;b-&gt;c</a:t>
            </a:r>
            <a:r>
              <a:rPr lang="zh-CN" altLang="en-US" dirty="0"/>
              <a:t>和</a:t>
            </a:r>
            <a:r>
              <a:rPr lang="en-US" altLang="zh-CN" dirty="0"/>
              <a:t>a-&gt;c</a:t>
            </a:r>
            <a:r>
              <a:rPr lang="zh-CN" altLang="en-US" dirty="0"/>
              <a:t>是一样的</a:t>
            </a:r>
            <a:endParaRPr lang="en-US" altLang="zh-CN" dirty="0"/>
          </a:p>
          <a:p>
            <a:r>
              <a:rPr lang="zh-CN" altLang="en-US" dirty="0"/>
              <a:t>外层循环做完之后，两个点之间的所有</a:t>
            </a:r>
            <a:r>
              <a:rPr lang="en-US" altLang="zh-CN" dirty="0"/>
              <a:t>m</a:t>
            </a:r>
            <a:r>
              <a:rPr lang="zh-CN" altLang="en-US" dirty="0"/>
              <a:t>个点也都被消除完了，这两个点的距离就是最短路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99699-2F76-42DE-A3BB-724C4848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BA1F63-5839-424F-80E6-CE6C8965E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822" y="1874520"/>
            <a:ext cx="406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063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905B6-2682-422C-9A75-177917B5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BB1FA-EB60-4330-B717-9807BABF5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这样做为什么是正确的呢</a:t>
            </a:r>
            <a:endParaRPr lang="en-US" altLang="zh-CN" dirty="0"/>
          </a:p>
          <a:p>
            <a:r>
              <a:rPr lang="zh-CN" altLang="en-US" dirty="0"/>
              <a:t>对于一个子图中的一个点，如果这个点可以到达任意一个点，而任意一个点也可以到达这个点，我们就说这个子图是任意两点互达的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tarjan</a:t>
            </a:r>
            <a:r>
              <a:rPr lang="zh-CN" altLang="en-US" dirty="0"/>
              <a:t>算法中，这个点就是</a:t>
            </a:r>
            <a:r>
              <a:rPr lang="en-US" altLang="zh-CN" dirty="0" err="1"/>
              <a:t>dfn</a:t>
            </a:r>
            <a:r>
              <a:rPr lang="zh-CN" altLang="en-US" dirty="0"/>
              <a:t>等于</a:t>
            </a:r>
            <a:r>
              <a:rPr lang="en-US" altLang="zh-CN" dirty="0"/>
              <a:t>low</a:t>
            </a:r>
            <a:r>
              <a:rPr lang="zh-CN" altLang="en-US" dirty="0"/>
              <a:t>的点</a:t>
            </a:r>
            <a:endParaRPr lang="en-US" altLang="zh-CN" dirty="0"/>
          </a:p>
          <a:p>
            <a:r>
              <a:rPr lang="zh-CN" altLang="en-US" dirty="0"/>
              <a:t>我们注意到，在</a:t>
            </a:r>
            <a:r>
              <a:rPr lang="en-US" altLang="zh-CN" dirty="0" err="1"/>
              <a:t>tarjan</a:t>
            </a:r>
            <a:r>
              <a:rPr lang="zh-CN" altLang="en-US" dirty="0"/>
              <a:t>算法中，只要</a:t>
            </a:r>
            <a:r>
              <a:rPr lang="en-US" altLang="zh-CN" dirty="0" err="1"/>
              <a:t>dfn</a:t>
            </a:r>
            <a:r>
              <a:rPr lang="en-US" altLang="zh-CN" dirty="0"/>
              <a:t>[x]==low[x]</a:t>
            </a:r>
            <a:r>
              <a:rPr lang="zh-CN" altLang="en-US" dirty="0"/>
              <a:t>，那么</a:t>
            </a:r>
            <a:r>
              <a:rPr lang="en-US" altLang="zh-CN" dirty="0"/>
              <a:t>x</a:t>
            </a:r>
            <a:r>
              <a:rPr lang="zh-CN" altLang="en-US" dirty="0"/>
              <a:t>就会被弹出来，因此对于一个点</a:t>
            </a:r>
            <a:r>
              <a:rPr lang="en-US" altLang="zh-CN" dirty="0"/>
              <a:t>x</a:t>
            </a:r>
            <a:r>
              <a:rPr lang="zh-CN" altLang="en-US" dirty="0"/>
              <a:t>的子树中的点</a:t>
            </a:r>
            <a:r>
              <a:rPr lang="en-US" altLang="zh-CN" dirty="0"/>
              <a:t>y</a:t>
            </a:r>
            <a:r>
              <a:rPr lang="zh-CN" altLang="en-US" dirty="0"/>
              <a:t>，只有两种情况：要么已经被飞了，要么</a:t>
            </a:r>
            <a:r>
              <a:rPr lang="en-US" altLang="zh-CN" dirty="0"/>
              <a:t>low[y]==low[x]</a:t>
            </a:r>
          </a:p>
          <a:p>
            <a:r>
              <a:rPr lang="zh-CN" altLang="en-US" dirty="0"/>
              <a:t>不可能</a:t>
            </a:r>
            <a:r>
              <a:rPr lang="en-US" altLang="zh-CN" dirty="0"/>
              <a:t>low[y]&lt;low[x]</a:t>
            </a:r>
            <a:r>
              <a:rPr lang="zh-CN" altLang="en-US" dirty="0"/>
              <a:t>，因为</a:t>
            </a:r>
            <a:r>
              <a:rPr lang="en-US" altLang="zh-CN" dirty="0"/>
              <a:t>x</a:t>
            </a:r>
            <a:r>
              <a:rPr lang="zh-CN" altLang="en-US" dirty="0"/>
              <a:t>可以到</a:t>
            </a:r>
            <a:r>
              <a:rPr lang="en-US" altLang="zh-CN" dirty="0"/>
              <a:t>y</a:t>
            </a:r>
            <a:r>
              <a:rPr lang="zh-CN" altLang="en-US" dirty="0"/>
              <a:t>，所以</a:t>
            </a:r>
            <a:r>
              <a:rPr lang="en-US" altLang="zh-CN" dirty="0"/>
              <a:t>y</a:t>
            </a:r>
            <a:r>
              <a:rPr lang="zh-CN" altLang="en-US" dirty="0"/>
              <a:t>能到的</a:t>
            </a:r>
            <a:r>
              <a:rPr lang="en-US" altLang="zh-CN" dirty="0"/>
              <a:t>x</a:t>
            </a:r>
            <a:r>
              <a:rPr lang="zh-CN" altLang="en-US" dirty="0"/>
              <a:t>也能到，那么</a:t>
            </a:r>
            <a:r>
              <a:rPr lang="en-US" altLang="zh-CN" dirty="0"/>
              <a:t>low[x]</a:t>
            </a:r>
            <a:r>
              <a:rPr lang="zh-CN" altLang="en-US" dirty="0"/>
              <a:t>应该</a:t>
            </a:r>
            <a:r>
              <a:rPr lang="en-US" altLang="zh-CN" dirty="0"/>
              <a:t>&lt;=low[y]</a:t>
            </a:r>
            <a:r>
              <a:rPr lang="zh-CN" altLang="en-US" dirty="0"/>
              <a:t>才对</a:t>
            </a:r>
            <a:endParaRPr lang="en-US" altLang="zh-CN" dirty="0"/>
          </a:p>
          <a:p>
            <a:r>
              <a:rPr lang="zh-CN" altLang="en-US" dirty="0"/>
              <a:t>而如果</a:t>
            </a:r>
            <a:r>
              <a:rPr lang="en-US" altLang="zh-CN" dirty="0"/>
              <a:t>low[y]&gt;low[x]</a:t>
            </a:r>
            <a:r>
              <a:rPr lang="zh-CN" altLang="en-US" dirty="0"/>
              <a:t>，那么在回溯到</a:t>
            </a:r>
            <a:r>
              <a:rPr lang="en-US" altLang="zh-CN" dirty="0"/>
              <a:t>low[y]</a:t>
            </a:r>
            <a:r>
              <a:rPr lang="zh-CN" altLang="en-US" dirty="0"/>
              <a:t>对应的那个点的时候，</a:t>
            </a:r>
            <a:r>
              <a:rPr lang="en-US" altLang="zh-CN" dirty="0"/>
              <a:t>y</a:t>
            </a:r>
            <a:r>
              <a:rPr lang="zh-CN" altLang="en-US" dirty="0"/>
              <a:t>就被弹栈了</a:t>
            </a:r>
            <a:endParaRPr lang="en-US" altLang="zh-CN" dirty="0"/>
          </a:p>
          <a:p>
            <a:r>
              <a:rPr lang="zh-CN" altLang="en-US" dirty="0"/>
              <a:t>所以栈里留下来的都是能到达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同时显然</a:t>
            </a:r>
            <a:r>
              <a:rPr lang="en-US" altLang="zh-CN" dirty="0"/>
              <a:t>x</a:t>
            </a:r>
            <a:r>
              <a:rPr lang="zh-CN" altLang="en-US" dirty="0"/>
              <a:t>也能到达它的子树节点们</a:t>
            </a:r>
            <a:endParaRPr lang="en-US" altLang="zh-CN" dirty="0"/>
          </a:p>
          <a:p>
            <a:r>
              <a:rPr lang="zh-CN" altLang="en-US" dirty="0"/>
              <a:t>因此党</a:t>
            </a:r>
            <a:r>
              <a:rPr lang="en-US" altLang="zh-CN" dirty="0" err="1"/>
              <a:t>dfn</a:t>
            </a:r>
            <a:r>
              <a:rPr lang="en-US" altLang="zh-CN" dirty="0"/>
              <a:t>[x]==low[x]</a:t>
            </a:r>
            <a:r>
              <a:rPr lang="zh-CN" altLang="en-US" dirty="0"/>
              <a:t>，我们就说</a:t>
            </a:r>
            <a:r>
              <a:rPr lang="en-US" altLang="zh-CN" dirty="0"/>
              <a:t>x</a:t>
            </a:r>
            <a:r>
              <a:rPr lang="zh-CN" altLang="en-US" dirty="0"/>
              <a:t>的子树内的点任意互达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4CF3B-70FD-4C24-8312-174004E3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049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3D6D5-3788-47B8-8E91-1C7FD04C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06650-51BA-43D6-81C9-8F27A7C60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同时这些子树的点往上最多只能到达</a:t>
            </a:r>
            <a:r>
              <a:rPr lang="en-US" altLang="zh-CN" dirty="0"/>
              <a:t>x</a:t>
            </a:r>
            <a:r>
              <a:rPr lang="zh-CN" altLang="en-US" dirty="0"/>
              <a:t>，到不了子树外面的点</a:t>
            </a:r>
            <a:endParaRPr lang="en-US" altLang="zh-CN" dirty="0"/>
          </a:p>
          <a:p>
            <a:r>
              <a:rPr lang="zh-CN" altLang="en-US" dirty="0"/>
              <a:t>因此把任意子树外的点加进来，都会破坏任意互达的条件</a:t>
            </a:r>
            <a:endParaRPr lang="en-US" altLang="zh-CN" dirty="0"/>
          </a:p>
          <a:p>
            <a:r>
              <a:rPr lang="zh-CN" altLang="en-US" dirty="0"/>
              <a:t>再来看因为</a:t>
            </a:r>
            <a:r>
              <a:rPr lang="en-US" altLang="zh-CN" dirty="0" err="1"/>
              <a:t>dfn</a:t>
            </a:r>
            <a:r>
              <a:rPr lang="en-US" altLang="zh-CN" dirty="0"/>
              <a:t>[y]==low[y]</a:t>
            </a:r>
            <a:r>
              <a:rPr lang="zh-CN" altLang="en-US" dirty="0"/>
              <a:t>而被提前弹栈的</a:t>
            </a:r>
            <a:r>
              <a:rPr lang="en-US" altLang="zh-CN" dirty="0"/>
              <a:t>y</a:t>
            </a:r>
            <a:r>
              <a:rPr lang="zh-CN" altLang="en-US" dirty="0"/>
              <a:t>的子树的点</a:t>
            </a:r>
            <a:endParaRPr lang="en-US" altLang="zh-CN" dirty="0"/>
          </a:p>
          <a:p>
            <a:r>
              <a:rPr lang="zh-CN" altLang="en-US" dirty="0"/>
              <a:t>这些点同样往外最多只能到达</a:t>
            </a:r>
            <a:r>
              <a:rPr lang="en-US" altLang="zh-CN" dirty="0"/>
              <a:t>y</a:t>
            </a:r>
            <a:r>
              <a:rPr lang="zh-CN" altLang="en-US" dirty="0"/>
              <a:t>，到达不了</a:t>
            </a:r>
            <a:r>
              <a:rPr lang="en-US" altLang="zh-CN" dirty="0"/>
              <a:t>x</a:t>
            </a:r>
            <a:r>
              <a:rPr lang="zh-CN" altLang="en-US" dirty="0"/>
              <a:t>，因此把</a:t>
            </a:r>
            <a:r>
              <a:rPr lang="en-US" altLang="zh-CN" dirty="0"/>
              <a:t>y</a:t>
            </a:r>
            <a:r>
              <a:rPr lang="zh-CN" altLang="en-US" dirty="0"/>
              <a:t>子树中的点加进来也不能满足任意互达的条件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 err="1"/>
              <a:t>tarjan</a:t>
            </a:r>
            <a:r>
              <a:rPr lang="zh-CN" altLang="en-US" dirty="0"/>
              <a:t>算法找到的点的集合（当然也包括这些点之间边的集合）是强连通分量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6A4DD-0350-416E-BBA8-81240BA0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023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838EC-ECB6-45C6-8B7A-CB854D2E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2341 – </a:t>
            </a:r>
            <a:r>
              <a:rPr lang="zh-CN" altLang="en-US" dirty="0"/>
              <a:t>最受欢迎的牛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7DDF7-6D8C-4891-A121-8142B3BE5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个牛和</a:t>
            </a:r>
            <a:r>
              <a:rPr lang="en-US" altLang="zh-CN" dirty="0"/>
              <a:t>m</a:t>
            </a:r>
            <a:r>
              <a:rPr lang="zh-CN" altLang="en-US" dirty="0"/>
              <a:t>个爱慕关系，每条爱慕关系表示</a:t>
            </a:r>
            <a:r>
              <a:rPr lang="en-US" altLang="zh-CN" dirty="0"/>
              <a:t>a</a:t>
            </a:r>
            <a:r>
              <a:rPr lang="zh-CN" altLang="en-US" dirty="0"/>
              <a:t>爱慕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爱慕关系是可以传递的，如果</a:t>
            </a:r>
            <a:r>
              <a:rPr lang="en-US" altLang="zh-CN" dirty="0"/>
              <a:t>a</a:t>
            </a:r>
            <a:r>
              <a:rPr lang="zh-CN" altLang="en-US" dirty="0"/>
              <a:t>爱慕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爱慕</a:t>
            </a:r>
            <a:r>
              <a:rPr lang="en-US" altLang="zh-CN" dirty="0"/>
              <a:t>c</a:t>
            </a:r>
            <a:r>
              <a:rPr lang="zh-CN" altLang="en-US" dirty="0"/>
              <a:t>，那么</a:t>
            </a:r>
            <a:r>
              <a:rPr lang="en-US" altLang="zh-CN" dirty="0"/>
              <a:t>a</a:t>
            </a:r>
            <a:r>
              <a:rPr lang="zh-CN" altLang="en-US" dirty="0"/>
              <a:t>同样爱慕</a:t>
            </a:r>
            <a:r>
              <a:rPr lang="en-US" altLang="zh-CN" dirty="0"/>
              <a:t>c</a:t>
            </a:r>
          </a:p>
          <a:p>
            <a:r>
              <a:rPr lang="zh-CN" altLang="en-US" dirty="0"/>
              <a:t>如果所有其他奶牛都爱慕一头牛，那么这头牛就可以当明星</a:t>
            </a:r>
            <a:endParaRPr lang="en-US" altLang="zh-CN" dirty="0"/>
          </a:p>
          <a:p>
            <a:r>
              <a:rPr lang="zh-CN" altLang="en-US" dirty="0"/>
              <a:t>问你有多少头牛可以当明星</a:t>
            </a:r>
            <a:endParaRPr lang="en-US" altLang="zh-CN" dirty="0"/>
          </a:p>
          <a:p>
            <a:r>
              <a:rPr lang="en-US" altLang="zh-CN" dirty="0"/>
              <a:t>n&lt;=1e4</a:t>
            </a:r>
          </a:p>
          <a:p>
            <a:r>
              <a:rPr lang="en-US" altLang="zh-CN" dirty="0"/>
              <a:t>m&lt;=5e4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320DE-5CF1-40DE-8999-B99C742D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08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C7B35-E804-4EEF-8450-1B923814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最受欢迎的牛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38D6D-95D2-40E1-86D9-33C4C2D47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我们发现对于一个强连通分量里的牛机会是相同的，要么一起当明星，要么都当不了明星</a:t>
            </a:r>
            <a:endParaRPr lang="en-US" altLang="zh-CN" dirty="0"/>
          </a:p>
          <a:p>
            <a:r>
              <a:rPr lang="zh-CN" altLang="en-US" dirty="0"/>
              <a:t>因为团体内的任意一头牛会爱慕别的牛，如果团体外的所有牛都爱他，那么就会传递到剩下的所有牛身上</a:t>
            </a:r>
            <a:endParaRPr lang="en-US" altLang="zh-CN" dirty="0"/>
          </a:p>
          <a:p>
            <a:r>
              <a:rPr lang="zh-CN" altLang="en-US" dirty="0"/>
              <a:t>因此我们可以先做</a:t>
            </a:r>
            <a:r>
              <a:rPr lang="en-US" altLang="zh-CN" dirty="0" err="1"/>
              <a:t>tarjan</a:t>
            </a:r>
            <a:r>
              <a:rPr lang="zh-CN" altLang="en-US" dirty="0"/>
              <a:t>缩点，把一个强连通分量的牛看成一个整体来考虑</a:t>
            </a:r>
            <a:endParaRPr lang="en-US" altLang="zh-CN" dirty="0"/>
          </a:p>
          <a:p>
            <a:r>
              <a:rPr lang="zh-CN" altLang="en-US" dirty="0"/>
              <a:t>原来牛之间的边要转化为团体之间的边</a:t>
            </a:r>
            <a:endParaRPr lang="en-US" altLang="zh-CN" dirty="0"/>
          </a:p>
          <a:p>
            <a:r>
              <a:rPr lang="zh-CN" altLang="en-US" dirty="0"/>
              <a:t>这时我们就发现，缩点之后的图变成了一个</a:t>
            </a:r>
            <a:r>
              <a:rPr lang="en-US" altLang="zh-CN" dirty="0" err="1"/>
              <a:t>dag</a:t>
            </a:r>
            <a:r>
              <a:rPr lang="zh-CN" altLang="en-US" dirty="0"/>
              <a:t>（有向无环图）</a:t>
            </a:r>
            <a:endParaRPr lang="en-US" altLang="zh-CN" dirty="0"/>
          </a:p>
          <a:p>
            <a:r>
              <a:rPr lang="zh-CN" altLang="en-US" dirty="0"/>
              <a:t>前面我们提到过，环是强连通分量，因此如果图中有环，显然还可以继续缩点</a:t>
            </a:r>
            <a:endParaRPr lang="en-US" altLang="zh-CN" dirty="0"/>
          </a:p>
          <a:p>
            <a:r>
              <a:rPr lang="zh-CN" altLang="en-US" dirty="0"/>
              <a:t>因此把所有强连通分量都缩完的图一定是一个</a:t>
            </a:r>
            <a:r>
              <a:rPr lang="en-US" altLang="zh-CN" dirty="0" err="1"/>
              <a:t>dag</a:t>
            </a:r>
            <a:endParaRPr lang="en-US" altLang="zh-CN" dirty="0"/>
          </a:p>
          <a:p>
            <a:r>
              <a:rPr lang="zh-CN" altLang="en-US" dirty="0"/>
              <a:t>如果整个</a:t>
            </a:r>
            <a:r>
              <a:rPr lang="en-US" altLang="zh-CN" dirty="0" err="1"/>
              <a:t>dag</a:t>
            </a:r>
            <a:r>
              <a:rPr lang="zh-CN" altLang="en-US" dirty="0"/>
              <a:t>只有一个点的出度为</a:t>
            </a:r>
            <a:r>
              <a:rPr lang="en-US" altLang="zh-CN" dirty="0"/>
              <a:t>0</a:t>
            </a:r>
            <a:r>
              <a:rPr lang="zh-CN" altLang="en-US" dirty="0"/>
              <a:t>，那么显然其他点都可以到达这个点</a:t>
            </a:r>
            <a:endParaRPr lang="en-US" altLang="zh-CN" dirty="0"/>
          </a:p>
          <a:p>
            <a:r>
              <a:rPr lang="zh-CN" altLang="en-US" dirty="0"/>
              <a:t>所以当我们缩点完之后发现</a:t>
            </a:r>
            <a:r>
              <a:rPr lang="en-US" altLang="zh-CN" dirty="0" err="1"/>
              <a:t>dag</a:t>
            </a:r>
            <a:r>
              <a:rPr lang="zh-CN" altLang="en-US" dirty="0"/>
              <a:t>中只有一个点出度为</a:t>
            </a:r>
            <a:r>
              <a:rPr lang="en-US" altLang="zh-CN" dirty="0"/>
              <a:t>0</a:t>
            </a:r>
            <a:r>
              <a:rPr lang="zh-CN" altLang="en-US"/>
              <a:t>，我们就说这个点所代表的强连通分量里的牛都能当明星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CDD4D-2377-4F34-8FE6-B01CD582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386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D0D68-3777-4BC5-9FA3-E966A181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讲完了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7A954-28DB-49D4-8C7C-C49ADABC5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C050C-BD36-4EC0-8A1A-662CFA8F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C77E-1F96-468D-8A96-547A00E1EDB4}" type="datetime1">
              <a:rPr lang="en-US" altLang="zh-CN" smtClean="0"/>
              <a:t>7/26/2021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45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41383-581F-4D14-8CE2-678BE2EC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7009BD-C105-4493-997B-92CBEA4C2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C1CDD-7E3E-4FC7-817F-F0C886B4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E7F04C-5A71-4836-89A4-61C41A1DD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00" y="2052073"/>
            <a:ext cx="7640116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1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D29AD-4372-4302-BB78-549D57CD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易错点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7BE67-AF39-4856-BC7A-3F26951CB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算法有一个需要注意的易错点，就是</a:t>
            </a:r>
            <a:r>
              <a:rPr lang="en-US" altLang="zh-CN" dirty="0"/>
              <a:t>3</a:t>
            </a:r>
            <a:r>
              <a:rPr lang="zh-CN" altLang="en-US" dirty="0"/>
              <a:t>个循环的顺序不要搞错了</a:t>
            </a:r>
            <a:endParaRPr lang="en-US" altLang="zh-CN" dirty="0"/>
          </a:p>
          <a:p>
            <a:r>
              <a:rPr lang="zh-CN" altLang="en-US" dirty="0"/>
              <a:t>先枚举中间，再枚举两边，不要习惯性写成</a:t>
            </a:r>
            <a:r>
              <a:rPr lang="en-US" altLang="zh-CN" dirty="0" err="1"/>
              <a:t>ijk</a:t>
            </a:r>
            <a:r>
              <a:rPr lang="zh-CN" altLang="en-US" dirty="0"/>
              <a:t>的顺序</a:t>
            </a:r>
            <a:endParaRPr lang="en-US" altLang="zh-CN" dirty="0"/>
          </a:p>
          <a:p>
            <a:r>
              <a:rPr lang="zh-CN" altLang="en-US" dirty="0"/>
              <a:t>由于我们已经知道</a:t>
            </a:r>
            <a:r>
              <a:rPr lang="en-US" altLang="zh-CN" dirty="0" err="1"/>
              <a:t>floyd</a:t>
            </a:r>
            <a:r>
              <a:rPr lang="zh-CN" altLang="en-US" dirty="0"/>
              <a:t>为什么是对的，把中间点放外面的必要性就不难理解了</a:t>
            </a:r>
            <a:endParaRPr lang="en-US" altLang="zh-CN" dirty="0"/>
          </a:p>
          <a:p>
            <a:r>
              <a:rPr lang="zh-CN" altLang="en-US" dirty="0"/>
              <a:t>如果把左边最先枚举，那么</a:t>
            </a:r>
            <a:r>
              <a:rPr lang="en-US" altLang="zh-CN" dirty="0"/>
              <a:t>n</a:t>
            </a:r>
            <a:r>
              <a:rPr lang="zh-CN" altLang="en-US" dirty="0"/>
              <a:t>次循环之后，松弛的点对全是从左边出发的，如果没有恰好沿着路径的顺序去枚举中间点，就无法松弛整条路径</a:t>
            </a:r>
            <a:endParaRPr lang="en-US" altLang="zh-CN" dirty="0"/>
          </a:p>
          <a:p>
            <a:r>
              <a:rPr lang="zh-CN" altLang="en-US" dirty="0"/>
              <a:t>不过记不住没有关系</a:t>
            </a:r>
            <a:endParaRPr lang="en-US" altLang="zh-CN" dirty="0"/>
          </a:p>
          <a:p>
            <a:r>
              <a:rPr lang="zh-CN" altLang="en-US" dirty="0"/>
              <a:t>因为有人证明了一个神奇的结论，那就是只要</a:t>
            </a:r>
            <a:r>
              <a:rPr lang="en-US" altLang="zh-CN" dirty="0"/>
              <a:t>Floyd</a:t>
            </a:r>
            <a:r>
              <a:rPr lang="zh-CN" altLang="en-US" dirty="0"/>
              <a:t>整个过程连续做</a:t>
            </a:r>
            <a:r>
              <a:rPr lang="en-US" altLang="zh-CN" dirty="0"/>
              <a:t>3</a:t>
            </a:r>
            <a:r>
              <a:rPr lang="zh-CN" altLang="en-US" dirty="0"/>
              <a:t>遍，没错就是</a:t>
            </a:r>
            <a:r>
              <a:rPr lang="en-US" altLang="zh-CN" dirty="0"/>
              <a:t>3</a:t>
            </a:r>
            <a:r>
              <a:rPr lang="zh-CN" altLang="en-US" dirty="0"/>
              <a:t>遍，那么不管</a:t>
            </a:r>
            <a:r>
              <a:rPr lang="en-US" altLang="zh-CN" dirty="0"/>
              <a:t>3</a:t>
            </a:r>
            <a:r>
              <a:rPr lang="zh-CN" altLang="en-US" dirty="0"/>
              <a:t>个循环是什么顺序，跑出来的结果都是对的</a:t>
            </a:r>
            <a:endParaRPr lang="en-US" altLang="zh-CN" dirty="0"/>
          </a:p>
          <a:p>
            <a:r>
              <a:rPr lang="zh-CN" altLang="en-US" dirty="0"/>
              <a:t>我不会证明，大概是用归纳的方法证明，有兴趣的同学也可以画图理解一下，思路还是把最短路拿出来，然后考虑中间</a:t>
            </a:r>
            <a:r>
              <a:rPr lang="en-US" altLang="zh-CN" dirty="0"/>
              <a:t>m</a:t>
            </a:r>
            <a:r>
              <a:rPr lang="zh-CN" altLang="en-US" dirty="0"/>
              <a:t>个点的松弛顺序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F5FEB0-110E-477E-8910-D81E7A0D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4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5EA6A-3B6A-42CB-B76E-FBBE9E2A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412D3-D995-4BF1-95E1-3C6242454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裸的求最短路其实用的不多，用到了也很简单，基本上是看作一个工具来用</a:t>
            </a:r>
            <a:endParaRPr lang="en-US" altLang="zh-CN" dirty="0"/>
          </a:p>
          <a:p>
            <a:r>
              <a:rPr lang="en-US" altLang="zh-CN" dirty="0" err="1"/>
              <a:t>floyd</a:t>
            </a:r>
            <a:r>
              <a:rPr lang="zh-CN" altLang="en-US" dirty="0"/>
              <a:t>其实还可以处理除了最短路的其他各种问题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重循环里边套的</a:t>
            </a:r>
            <a:r>
              <a:rPr lang="en-US" altLang="zh-CN" dirty="0"/>
              <a:t>e[</a:t>
            </a:r>
            <a:r>
              <a:rPr lang="en-US" altLang="zh-CN" dirty="0" err="1"/>
              <a:t>i</a:t>
            </a:r>
            <a:r>
              <a:rPr lang="en-US" altLang="zh-CN" dirty="0"/>
              <a:t>][j]=min(e[</a:t>
            </a:r>
            <a:r>
              <a:rPr lang="en-US" altLang="zh-CN" dirty="0" err="1"/>
              <a:t>i</a:t>
            </a:r>
            <a:r>
              <a:rPr lang="en-US" altLang="zh-CN" dirty="0"/>
              <a:t>][j],e[</a:t>
            </a:r>
            <a:r>
              <a:rPr lang="en-US" altLang="zh-CN" dirty="0" err="1"/>
              <a:t>i</a:t>
            </a:r>
            <a:r>
              <a:rPr lang="en-US" altLang="zh-CN" dirty="0"/>
              <a:t>][k]+e[k][j])</a:t>
            </a:r>
            <a:r>
              <a:rPr lang="zh-CN" altLang="en-US" dirty="0"/>
              <a:t>其实可以看作是一个</a:t>
            </a:r>
            <a:r>
              <a:rPr lang="en-US" altLang="zh-CN" dirty="0" err="1"/>
              <a:t>dp</a:t>
            </a:r>
            <a:r>
              <a:rPr lang="zh-CN" altLang="en-US" dirty="0"/>
              <a:t>关系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 err="1"/>
              <a:t>floyd</a:t>
            </a:r>
            <a:r>
              <a:rPr lang="zh-CN" altLang="en-US" dirty="0"/>
              <a:t>的</a:t>
            </a:r>
            <a:r>
              <a:rPr lang="en-US" altLang="zh-CN" dirty="0"/>
              <a:t>3</a:t>
            </a:r>
            <a:r>
              <a:rPr lang="zh-CN" altLang="en-US" dirty="0"/>
              <a:t>重循环可以保证处理完图上任意两点之间的任意路径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40E4F-AB2F-4793-B916-77451B46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2021/7/26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38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44_TF78438558.potx" id="{227AFF08-FC5F-4BA3-AF05-2635D9D2187B}" vid="{81FF9C36-32E8-4856-B9E7-3CC82E9CD62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{20EB886E-5E33-41B3-A046-5767CE5DA059}tf78438558_win32</Template>
  <TotalTime>853</TotalTime>
  <Words>6069</Words>
  <Application>Microsoft Office PowerPoint</Application>
  <PresentationFormat>宽屏</PresentationFormat>
  <Paragraphs>435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9" baseType="lpstr">
      <vt:lpstr>Microsoft YaHei UI</vt:lpstr>
      <vt:lpstr>Calibri</vt:lpstr>
      <vt:lpstr>Century Gothic</vt:lpstr>
      <vt:lpstr>Garamond</vt:lpstr>
      <vt:lpstr>SavonVTI</vt:lpstr>
      <vt:lpstr>最短路加 强连通分量</vt:lpstr>
      <vt:lpstr>今个我们讲这些</vt:lpstr>
      <vt:lpstr>最短路算法</vt:lpstr>
      <vt:lpstr>最短路算法</vt:lpstr>
      <vt:lpstr>Floyd算法</vt:lpstr>
      <vt:lpstr>正确性</vt:lpstr>
      <vt:lpstr>图示</vt:lpstr>
      <vt:lpstr>易错点</vt:lpstr>
      <vt:lpstr>Floyd的作用</vt:lpstr>
      <vt:lpstr>洛谷2419 - Cow Contest S</vt:lpstr>
      <vt:lpstr>Cow Contest S</vt:lpstr>
      <vt:lpstr>代码</vt:lpstr>
      <vt:lpstr>洛谷2888 - Cow Hurdles S</vt:lpstr>
      <vt:lpstr>Cow Hurdles S</vt:lpstr>
      <vt:lpstr>代码</vt:lpstr>
      <vt:lpstr>洛谷2047 - 社交网络</vt:lpstr>
      <vt:lpstr>社交网络</vt:lpstr>
      <vt:lpstr>代码</vt:lpstr>
      <vt:lpstr>代码</vt:lpstr>
      <vt:lpstr>Bellman-Ford</vt:lpstr>
      <vt:lpstr>代码</vt:lpstr>
      <vt:lpstr>SPFA</vt:lpstr>
      <vt:lpstr>代码</vt:lpstr>
      <vt:lpstr>复杂度</vt:lpstr>
      <vt:lpstr>SPFA真的不彳亍</vt:lpstr>
      <vt:lpstr>SPFA的作用</vt:lpstr>
      <vt:lpstr>SPFA的作用</vt:lpstr>
      <vt:lpstr>洛谷3199 – 最小圈</vt:lpstr>
      <vt:lpstr>最小圈</vt:lpstr>
      <vt:lpstr>Dijkstra</vt:lpstr>
      <vt:lpstr>另一种理解</vt:lpstr>
      <vt:lpstr>另一种理解</vt:lpstr>
      <vt:lpstr>代码</vt:lpstr>
      <vt:lpstr>洛谷2837 - Milk Pumping G</vt:lpstr>
      <vt:lpstr>Milk Pumping G</vt:lpstr>
      <vt:lpstr>代码</vt:lpstr>
      <vt:lpstr>最短路建模</vt:lpstr>
      <vt:lpstr>最短路建模</vt:lpstr>
      <vt:lpstr>洛谷3489 - WIE-Hexer</vt:lpstr>
      <vt:lpstr>WIE-Hexer</vt:lpstr>
      <vt:lpstr>WIE-Hexer</vt:lpstr>
      <vt:lpstr>ICPC2015沈阳M - Meeting</vt:lpstr>
      <vt:lpstr>Meeting</vt:lpstr>
      <vt:lpstr>代码</vt:lpstr>
      <vt:lpstr>差分约束</vt:lpstr>
      <vt:lpstr>差分约束</vt:lpstr>
      <vt:lpstr>差分约束</vt:lpstr>
      <vt:lpstr>差分约束</vt:lpstr>
      <vt:lpstr>洛谷1993 – 小k的农场</vt:lpstr>
      <vt:lpstr>小k的农场</vt:lpstr>
      <vt:lpstr>洛谷3275 – 糖果</vt:lpstr>
      <vt:lpstr>糖果</vt:lpstr>
      <vt:lpstr>传递闭包</vt:lpstr>
      <vt:lpstr>传递闭包</vt:lpstr>
      <vt:lpstr>强连通分量</vt:lpstr>
      <vt:lpstr>概念</vt:lpstr>
      <vt:lpstr>Tarjan算法</vt:lpstr>
      <vt:lpstr>Tarjan算法</vt:lpstr>
      <vt:lpstr>代码</vt:lpstr>
      <vt:lpstr>正确性</vt:lpstr>
      <vt:lpstr>正确性</vt:lpstr>
      <vt:lpstr>洛谷2341 – 最受欢迎的牛</vt:lpstr>
      <vt:lpstr>最受欢迎的牛</vt:lpstr>
      <vt:lpstr>讲完了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最短路</dc:title>
  <dc:creator>柴 东辰</dc:creator>
  <cp:lastModifiedBy>柴 东辰</cp:lastModifiedBy>
  <cp:revision>1444</cp:revision>
  <dcterms:created xsi:type="dcterms:W3CDTF">2021-07-24T08:10:48Z</dcterms:created>
  <dcterms:modified xsi:type="dcterms:W3CDTF">2021-07-26T06:23:45Z</dcterms:modified>
</cp:coreProperties>
</file>