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heme/theme2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ink/ink3.xml" ContentType="application/inkml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ink/ink4.xml" ContentType="application/inkml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8"/>
  </p:notesMasterIdLst>
  <p:sldIdLst>
    <p:sldId id="409" r:id="rId2"/>
    <p:sldId id="538" r:id="rId3"/>
    <p:sldId id="539" r:id="rId4"/>
    <p:sldId id="540" r:id="rId5"/>
    <p:sldId id="541" r:id="rId6"/>
    <p:sldId id="542" r:id="rId7"/>
    <p:sldId id="604" r:id="rId8"/>
    <p:sldId id="605" r:id="rId9"/>
    <p:sldId id="616" r:id="rId10"/>
    <p:sldId id="617" r:id="rId11"/>
    <p:sldId id="618" r:id="rId12"/>
    <p:sldId id="606" r:id="rId13"/>
    <p:sldId id="549" r:id="rId14"/>
    <p:sldId id="550" r:id="rId15"/>
    <p:sldId id="547" r:id="rId16"/>
    <p:sldId id="548" r:id="rId17"/>
    <p:sldId id="545" r:id="rId18"/>
    <p:sldId id="546" r:id="rId19"/>
    <p:sldId id="543" r:id="rId20"/>
    <p:sldId id="544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03" r:id="rId31"/>
    <p:sldId id="602" r:id="rId32"/>
    <p:sldId id="594" r:id="rId33"/>
    <p:sldId id="595" r:id="rId34"/>
    <p:sldId id="596" r:id="rId35"/>
    <p:sldId id="597" r:id="rId36"/>
    <p:sldId id="42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401811a45fe6f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34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9:06:40.051"/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3114 14444 12166,'-24'-29'491,"5"-12"1,15-6-247,-1-10 1,0 3 0,4 9 0,-2-4 245,-2-3 1,-6-12 491,1 7-492,4-3 1,-5 19-247,6 22 1,0 13 0,5 39 0,0 4-1,0 2 1,0 4 0,2-1 0,1 1 245,2 0 1,1 1 491,-1 3-492,3-2 1,11-15-165,0-26 1,-2-27 0,-7-30-30,-6 4 0,-2-6-790,-2-6 0,0 7-492,0-8 964,0 13 1,-10 19 0,-1 26 264,0 24 1,7 18 0,-1 8 0,3 3-1,2 1 1,0 2 0,2 4 0,1-4 245,2-5 1,1-2 491,-1-3-1311,3-6 0,9-23 0,-1-24-164,-4-22 0,-7-8-492,0-7 738,-3 11 0,-9-5 0,-1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9:06:40.052"/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3043 13705 12166,'-36'28'983,"1"7"-492,7 1 1,5 12-1,4-1 1,10-4 491,4-6 0,4-11-1475,13 1 0,-1-24 0,13-13 0,-2-12 0,2-20 0,3 0 0,-4 5 0,1 10 983,5 12 1,-7 9-1,11 11 1,-3 3-1,12 6 1,-11-1 491,6-4-738,-2-3 1,8 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9:06:41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3100 7819 8480,'-10'0'0,"1"0"768,6 0 214,-4 0 1,19 0 0,3 0 0,4 0 0,3 0-508,1 0 1,5 5-1,5 1 1,-1 2-1,-1 1-453,2-1 1,-1 5-1,4-5 1,1 0-2342,-1-3 1,2-4 2318,5-1 0,-7 0 0,-1 0 0</inkml:trace>
  <inkml:trace contextRef="#ctx0" brushRef="#br0" timeOffset="1">7806 8061 8194,'-13'-2'800,"5"-1"1,8-2 1885,8 2-2456,11 1 0,-1 2 0,5-1 0,3-2 0,2-2-281,5 2 0,2-3 1,5-1-1,-3 1-3132,3 0 3183,-5 1 0,12-1 0,-3-2 0</inkml:trace>
  <inkml:trace contextRef="#ctx0" brushRef="#br0" timeOffset="2">20972 7876 7818,'-15'14'-130,"6"-6"0,1-2 0,0-1-30,0 0 0,5-2 143,-2-8 1,5-1 46,5-4 1,3 4 0,6 6 0,2 2-47,3 2 1,-3-2 0,4 4 0,1-1-49,2 0 0,0 0 0,0-5 0,3 0-508,0 0 572,3-7 0,6-1 0,1-6 0</inkml:trace>
  <inkml:trace contextRef="#ctx0" brushRef="#br0" timeOffset="3">4308 7904 8257,'-14'0'-666,"0"0"1248,0 0 0,4 0 537,1 0-819,6 0 1,-2-4-87,10-1 0,4 0 1,10 5-1,5 0-244,3 0 1,7 2 0,4 1 0,3 2-187,2-2 1,4-2-1,1-1 216,-2 0 0,4 0 0,1 0 0</inkml:trace>
  <inkml:trace contextRef="#ctx0" brushRef="#br0" timeOffset="4">9057 8089 8096,'-6'0'1066,"6"0"-1087,8 0 0,6 0 1,5 0-1,5-1 1,4-3-394,5 0 0,4-3 414,5 3 0,7 2 0,2-4 0</inkml:trace>
  <inkml:trace contextRef="#ctx0" brushRef="#br0" timeOffset="5">22365 8231 8005,'-8'-6'20,"3"4"1,12-2 0,5 2-1,6 2 1,1 0 217,1 0 1,2 0-1,7 0 1,-1 0-288,1 0 0,-1 0 0,2 0 0,2 0 0,2 0 49,3 0 0,-6-6 0,4-2 0</inkml:trace>
  <inkml:trace contextRef="#ctx0" brushRef="#br0" timeOffset="6">5432 8018 9218,'9'0'181,"1"0"0,2 0 0,6 0 0,5 0 0,4 0-89,2 0 1,4 0 0,2 0 0,1 0 0,3 0-446,2 0 353,2 0 0,6 0 0,2 0 0</inkml:trace>
  <inkml:trace contextRef="#ctx0" brushRef="#br0" timeOffset="7">10067 7961 8030,'-15'10'263,"1"-1"1,6 1-1,7 4 1,9-2-206,11-2 1,3-2 0,5-5-1,4 2-329,4-2 1,3-8 0,4-4 270,1-4 0,0-7 0,-1-3 0</inkml:trace>
  <inkml:trace contextRef="#ctx0" brushRef="#br0" timeOffset="8">23431 7748 8096,'-28'0'100,"1"0"0,2 0 0,3 0 0,1 0 0,4 0 607,1 0 0,6 0 1,4 0-515,5 0 1,5-2 0,17-1-1,7-3 1,9 0-250,4-1 1,12 3-1,6 4 1,2 1 0,4 4-2572,0 4 2627,-5 4 0,3 1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8-06T09:31:37.7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 0,'0'-23'16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64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34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26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png"/><Relationship Id="rId17" Type="http://schemas.openxmlformats.org/officeDocument/2006/relationships/image" Target="file:///C:\Users\D69LXP2\Desktop\400px_tools/pic_temp/1_pic_quater_left_down.png" TargetMode="External"/><Relationship Id="rId2" Type="http://schemas.openxmlformats.org/officeDocument/2006/relationships/tags" Target="../tags/tag8.xml"/><Relationship Id="rId16" Type="http://schemas.openxmlformats.org/officeDocument/2006/relationships/image" Target="../media/image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15" Type="http://schemas.openxmlformats.org/officeDocument/2006/relationships/image" Target="file:///C:\Users\D69LXP2\Desktop\400px_tools/pic_temp/0_pic_quater_right_down.png" TargetMode="Externa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81.xml"/><Relationship Id="rId16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.png"/><Relationship Id="rId5" Type="http://schemas.openxmlformats.org/officeDocument/2006/relationships/tags" Target="../tags/tag84.xml"/><Relationship Id="rId15" Type="http://schemas.openxmlformats.org/officeDocument/2006/relationships/image" Target="../media/image3.png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file:///C:\Users\D69LXP2\Desktop\400px_tools/pic_temp/0_pic_quater_right_down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8.xml"/><Relationship Id="rId9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6.xml"/><Relationship Id="rId15" Type="http://schemas.openxmlformats.org/officeDocument/2006/relationships/image" Target="file:///C:\Users\D69LXP2\Desktop\400px_tools/pic_temp/0_pic_quater_right_down.png" TargetMode="Externa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1.png"/><Relationship Id="rId18" Type="http://schemas.openxmlformats.org/officeDocument/2006/relationships/image" Target="file:///C:\Users\D69LXP2\Desktop\400px_tools/pic_temp/1_pic_quater_left_down.png" TargetMode="Externa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3.png"/><Relationship Id="rId2" Type="http://schemas.openxmlformats.org/officeDocument/2006/relationships/tags" Target="../tags/tag113.xml"/><Relationship Id="rId16" Type="http://schemas.openxmlformats.org/officeDocument/2006/relationships/image" Target="file:///C:\Users\D69LXP2\Desktop\400px_tools/pic_temp/0_pic_quater_right_down.png" TargetMode="Externa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image" Target="../media/image2.png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1.png"/><Relationship Id="rId18" Type="http://schemas.openxmlformats.org/officeDocument/2006/relationships/image" Target="file:///C:\Users\D69LXP2\Desktop\400px_tools/pic_temp/1_pic_quater_left_down.png" TargetMode="Externa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3.png"/><Relationship Id="rId2" Type="http://schemas.openxmlformats.org/officeDocument/2006/relationships/tags" Target="../tags/tag124.xml"/><Relationship Id="rId16" Type="http://schemas.openxmlformats.org/officeDocument/2006/relationships/image" Target="file:///C:\Users\D69LXP2\Desktop\400px_tools/pic_temp/0_pic_quater_right_down.png" TargetMode="Externa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image" Target="../media/image2.png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image" Target="file:///C:\Users\D69LXP2\Desktop\400px_tools/pic_temp/0_pic_quater_right_down.png" TargetMode="Externa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image" Target="../media/image2.png"/><Relationship Id="rId2" Type="http://schemas.openxmlformats.org/officeDocument/2006/relationships/tags" Target="../tags/tag135.xml"/><Relationship Id="rId16" Type="http://schemas.openxmlformats.org/officeDocument/2006/relationships/image" Target="file:///C:\Users\D69LXP2\Desktop\400px_tools/pic_temp/pic_sup.png" TargetMode="External"/><Relationship Id="rId2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image" Target="../media/image1.png"/><Relationship Id="rId10" Type="http://schemas.openxmlformats.org/officeDocument/2006/relationships/tags" Target="../tags/tag143.xml"/><Relationship Id="rId19" Type="http://schemas.openxmlformats.org/officeDocument/2006/relationships/image" Target="../media/image3.png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7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48.xml"/><Relationship Id="rId16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1.png"/><Relationship Id="rId5" Type="http://schemas.openxmlformats.org/officeDocument/2006/relationships/tags" Target="../tags/tag151.xml"/><Relationship Id="rId15" Type="http://schemas.openxmlformats.org/officeDocument/2006/relationships/image" Target="../media/image8.png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file:///C:\Users\D69LXP2\Desktop\400px_tools/pic_temp/0_pic_quater_right_up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4.png"/><Relationship Id="rId5" Type="http://schemas.openxmlformats.org/officeDocument/2006/relationships/tags" Target="../tags/tag28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1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63.xml"/><Relationship Id="rId10" Type="http://schemas.openxmlformats.org/officeDocument/2006/relationships/image" Target="../media/image1.png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0.xml"/><Relationship Id="rId9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0"/>
            <a:ext cx="720090" cy="720847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16" r:link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4893011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3718560" y="441960"/>
            <a:ext cx="1008830" cy="4770119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50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3246119" y="441959"/>
            <a:ext cx="397257" cy="4770119"/>
          </a:xfrm>
        </p:spPr>
        <p:txBody>
          <a:bodyPr vert="eaVert" wrap="square" lIns="91440" tIns="45720" rIns="91440" bIns="4572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8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0"/>
            <a:ext cx="720090" cy="7208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489301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3233738" y="594360"/>
            <a:ext cx="1304925" cy="4424680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8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8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153"/>
            <a:ext cx="720090" cy="7208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19" r:link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0"/>
            <a:ext cx="1620202" cy="162190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CCC705-9ACE-4B57-AB14-431E62205AE1}"/>
              </a:ext>
            </a:extLst>
          </p:cNvPr>
          <p:cNvSpPr/>
          <p:nvPr userDrawn="1"/>
        </p:nvSpPr>
        <p:spPr>
          <a:xfrm>
            <a:off x="291635" y="0"/>
            <a:ext cx="11608728" cy="6858000"/>
          </a:xfrm>
          <a:prstGeom prst="rect">
            <a:avLst/>
          </a:prstGeom>
          <a:blipFill dpi="0" rotWithShape="1">
            <a:blip r:embed="rId1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54BCB3-1BA2-4962-B5BD-1A3CCA86DCA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78" y="329487"/>
            <a:ext cx="1224640" cy="6230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7103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4702174" y="2304098"/>
            <a:ext cx="4914265" cy="835660"/>
          </a:xfrm>
        </p:spPr>
        <p:txBody>
          <a:bodyPr vert="horz" wrap="square" lIns="91440" tIns="4680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7"/>
            </p:custDataLst>
          </p:nvPr>
        </p:nvSpPr>
        <p:spPr>
          <a:xfrm>
            <a:off x="4702174" y="3181351"/>
            <a:ext cx="4914265" cy="428624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30170E-219A-4EF2-91BD-2E5F75C9B383}"/>
              </a:ext>
            </a:extLst>
          </p:cNvPr>
          <p:cNvSpPr/>
          <p:nvPr userDrawn="1"/>
        </p:nvSpPr>
        <p:spPr>
          <a:xfrm>
            <a:off x="291635" y="0"/>
            <a:ext cx="11604357" cy="6858000"/>
          </a:xfrm>
          <a:prstGeom prst="rect">
            <a:avLst/>
          </a:prstGeom>
          <a:blipFill dpi="0" rotWithShape="1">
            <a:blip r:embed="rId1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DBDC69-BFB8-49AC-B64D-0CE11211297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78" y="329487"/>
            <a:ext cx="1224640" cy="6230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2021/7/29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0.png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Relationship Id="rId4" Type="http://schemas.openxmlformats.org/officeDocument/2006/relationships/customXml" Target="../ink/ink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组合计数选讲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清华大学交叉信息院 </a:t>
            </a:r>
            <a:r>
              <a:rPr lang="en-US" altLang="zh-CN" dirty="0"/>
              <a:t> </a:t>
            </a:r>
            <a:r>
              <a:rPr lang="en-US" altLang="zh-CN" dirty="0" err="1"/>
              <a:t>krydom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常见的组合问题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sz="1800" dirty="0"/>
                  <a:t>个人去霓虹玩，站成一排拍纪念照，但 </a:t>
                </a:r>
                <a:r>
                  <a:rPr lang="en-US" altLang="zh-CN" sz="1800" dirty="0" err="1"/>
                  <a:t>anan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和他的女朋友必须贴贴，多少种方案？</a:t>
                </a:r>
                <a:endParaRPr lang="en-US" altLang="zh-CN" sz="1800" dirty="0"/>
              </a:p>
              <a:p>
                <a:r>
                  <a:rPr lang="zh-CN" altLang="en-US" sz="1800" dirty="0"/>
                  <a:t>先把 </a:t>
                </a:r>
                <a:r>
                  <a:rPr lang="en-US" altLang="zh-CN" sz="1800" dirty="0" err="1"/>
                  <a:t>anan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和他的女朋友捆在一起看成一个人，那么变成了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zh-CN" altLang="en-US" sz="1800" dirty="0"/>
                  <a:t>个人拍照，方案数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19!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dirty="0" err="1"/>
                  <a:t>anan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可以站在他的女朋友左边，也可以站在他的女朋友右边，方案数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总方案数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19!∗2!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（捆绑法）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endParaRPr lang="en-US" altLang="zh-CN" sz="1800" dirty="0"/>
              </a:p>
              <a:p>
                <a:r>
                  <a:rPr lang="en-US" altLang="zh-CN" sz="1800" i="0" dirty="0">
                    <a:latin typeface="+mj-lt"/>
                  </a:rPr>
                  <a:t>20</a:t>
                </a:r>
                <a:r>
                  <a:rPr lang="zh-CN" altLang="en-US" sz="1800" dirty="0"/>
                  <a:t>个人去霓虹玩，站成一排拍纪念照，但 </a:t>
                </a:r>
                <a:r>
                  <a:rPr lang="en-US" altLang="zh-CN" sz="1800" dirty="0" err="1"/>
                  <a:t>anan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和他的女朋友吵架了不能贴贴，多少种方案？</a:t>
                </a:r>
                <a:endParaRPr lang="en-US" altLang="zh-CN" sz="1800" dirty="0"/>
              </a:p>
              <a:p>
                <a:r>
                  <a:rPr lang="zh-CN" altLang="en-US" sz="1800" dirty="0"/>
                  <a:t>先把剩下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zh-CN" altLang="en-US" sz="1800" dirty="0"/>
                  <a:t>个人的相对位置排好，方案数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18!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zh-CN" altLang="en-US" sz="1800" dirty="0"/>
                  <a:t>个人之间有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zh-CN" altLang="en-US" sz="1800" dirty="0"/>
                  <a:t>个空（最左和左右也算），再把 </a:t>
                </a:r>
                <a:r>
                  <a:rPr lang="en-US" altLang="zh-CN" sz="1800" dirty="0" err="1"/>
                  <a:t>anan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和他的女朋友塞进去，方案数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总方案数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18!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800" dirty="0"/>
                  <a:t>  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（插空法）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09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常见的组合问题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sz="1800" dirty="0"/>
              </a:p>
              <a:p>
                <a:r>
                  <a:rPr lang="en-US" altLang="zh-CN" sz="1800" dirty="0" err="1"/>
                  <a:t>Zcysky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大王有 </a:t>
                </a:r>
                <a:r>
                  <a:rPr lang="en-US" altLang="zh-CN" sz="1800" dirty="0"/>
                  <a:t>n </a:t>
                </a:r>
                <a:r>
                  <a:rPr lang="zh-CN" altLang="en-US" sz="1800" dirty="0"/>
                  <a:t>个相同的纸片人老婆，他准备把这些老婆分给 </a:t>
                </a:r>
                <a:r>
                  <a:rPr lang="en-US" altLang="zh-CN" sz="1800" dirty="0"/>
                  <a:t>m </a:t>
                </a:r>
                <a:r>
                  <a:rPr lang="zh-CN" altLang="en-US" sz="1800" dirty="0"/>
                  <a:t>个不同的手下</a:t>
                </a:r>
                <a:endParaRPr lang="en-US" altLang="zh-CN" sz="1800" dirty="0"/>
              </a:p>
              <a:p>
                <a:r>
                  <a:rPr lang="en-US" altLang="zh-CN" sz="1800" dirty="0" err="1"/>
                  <a:t>Zcysky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秉持着雨露均沾的原则，每个人至少能分到一个纸片人老婆</a:t>
                </a:r>
                <a:endParaRPr lang="en-US" altLang="zh-CN" sz="1800" dirty="0"/>
              </a:p>
              <a:p>
                <a:r>
                  <a:rPr lang="zh-CN" altLang="en-US" sz="1800" dirty="0"/>
                  <a:t>一共有多少种方案？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r>
                  <a:rPr lang="en-US" altLang="zh-CN" sz="1800" dirty="0" err="1"/>
                  <a:t>Zcysky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大王有 </a:t>
                </a:r>
                <a:r>
                  <a:rPr lang="en-US" altLang="zh-CN" sz="1800" dirty="0"/>
                  <a:t>n </a:t>
                </a:r>
                <a:r>
                  <a:rPr lang="zh-CN" altLang="en-US" sz="1800" dirty="0"/>
                  <a:t>个相同的纸片人老婆，他准备把这些老婆分给 </a:t>
                </a:r>
                <a:r>
                  <a:rPr lang="en-US" altLang="zh-CN" sz="1800" dirty="0"/>
                  <a:t>m </a:t>
                </a:r>
                <a:r>
                  <a:rPr lang="zh-CN" altLang="en-US" sz="1800" dirty="0"/>
                  <a:t>个不同的手下</a:t>
                </a:r>
                <a:endParaRPr lang="en-US" altLang="zh-CN" sz="1800" dirty="0"/>
              </a:p>
              <a:p>
                <a:r>
                  <a:rPr lang="en-US" altLang="zh-CN" sz="1800" dirty="0" err="1"/>
                  <a:t>Zcysky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早就看某些人不爽了，所以每个人都可能一个老婆都分不到</a:t>
                </a:r>
                <a:endParaRPr lang="en-US" altLang="zh-CN" sz="1800" dirty="0"/>
              </a:p>
              <a:p>
                <a:r>
                  <a:rPr lang="zh-CN" altLang="en-US" sz="1800" dirty="0"/>
                  <a:t>一共有多少种方案？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隔板法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245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Lucas</a:t>
            </a:r>
            <a:r>
              <a:rPr lang="zh-CN" altLang="en-US" sz="2200" dirty="0"/>
              <a:t>定理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>
                    <a:latin typeface="Cambria Math" panose="02040503050406030204" pitchFamily="18" charset="0"/>
                  </a:rPr>
                  <a:t>当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是质数时</a:t>
                </a: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当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 范围很大无法预处理阶乘，但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很小时使用</a:t>
                </a:r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52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卡特兰数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对括号正确匹配数目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个节点组成二叉树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边形三角划分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个点依次进栈的出栈顺序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的矩阵从左下角走到右上角不穿过对角线</a:t>
                </a:r>
                <a:endParaRPr lang="en-US" altLang="zh-CN" sz="1800" dirty="0"/>
              </a:p>
              <a:p>
                <a:r>
                  <a:rPr lang="en-US" altLang="zh-CN" sz="1800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4345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卡特兰数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1AEF989E-0A4B-4540-BC12-6B5921F5624A}"/>
                  </a:ext>
                </a:extLst>
              </p14:cNvPr>
              <p14:cNvContentPartPr/>
              <p14:nvPr/>
            </p14:nvContentPartPr>
            <p14:xfrm>
              <a:off x="1080000" y="4976280"/>
              <a:ext cx="51840" cy="22392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1AEF989E-0A4B-4540-BC12-6B5921F562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160" y="4912920"/>
                <a:ext cx="831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B0196680-F466-E549-B441-EEA55CB2AFDC}"/>
                  </a:ext>
                </a:extLst>
              </p14:cNvPr>
              <p14:cNvContentPartPr/>
              <p14:nvPr/>
            </p14:nvContentPartPr>
            <p14:xfrm>
              <a:off x="1039320" y="4933800"/>
              <a:ext cx="184320" cy="1191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B0196680-F466-E549-B441-EEA55CB2AF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480" y="4870440"/>
                <a:ext cx="215640" cy="245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219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Monochromatic Triangles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空间中有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个点，任意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个点不共线。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每两个点用红线或者蓝线连接，如果⼀个三角形的三边颜色相同，那么称为同色三角形。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给你⼀组数据，计算同色三角形的总数。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250000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766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Monochromatic Triangles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根据容斥原理 </a:t>
                </a:r>
              </a:p>
              <a:p>
                <a:r>
                  <a:rPr lang="zh-CN" altLang="en-US" sz="1800" dirty="0"/>
                  <a:t>同色三角形</a:t>
                </a:r>
                <a:r>
                  <a:rPr lang="en-US" altLang="zh-CN" sz="1800" dirty="0"/>
                  <a:t>=</a:t>
                </a:r>
                <a:r>
                  <a:rPr lang="zh-CN" altLang="en-US" sz="1800" dirty="0"/>
                  <a:t>三角形总数 </a:t>
                </a:r>
                <a:r>
                  <a:rPr lang="en-US" altLang="zh-CN" sz="1800" dirty="0"/>
                  <a:t>– </a:t>
                </a:r>
                <a:r>
                  <a:rPr lang="zh-CN" altLang="en-US" sz="1800" dirty="0"/>
                  <a:t>不同色三角形数 </a:t>
                </a:r>
              </a:p>
              <a:p>
                <a:r>
                  <a:rPr lang="zh-CN" altLang="en-US" sz="1800" dirty="0"/>
                  <a:t>三角形的总数是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对于⼀个点，如果连出去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条红边，就有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]−1) </m:t>
                    </m:r>
                  </m:oMath>
                </a14:m>
                <a:r>
                  <a:rPr lang="zh-CN" altLang="en-US" sz="1800" dirty="0"/>
                  <a:t>条蓝边 </a:t>
                </a:r>
              </a:p>
              <a:p>
                <a:r>
                  <a:rPr lang="zh-CN" altLang="en-US" sz="1800" dirty="0"/>
                  <a:t>根据乘法原理，它贡献的三角形数就是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]∗(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]−1)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由于⼀个异色三角形会被计算两边 </a:t>
                </a:r>
              </a:p>
              <a:p>
                <a:r>
                  <a:rPr lang="zh-CN" altLang="en-US" sz="1800" dirty="0"/>
                  <a:t>答案就是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]∗(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]−1)</m:t>
                            </m:r>
                            <m:r>
                              <m:rPr>
                                <m:nor/>
                              </m:rPr>
                              <a:rPr lang="en-US" altLang="zh-CN" sz="1800" dirty="0"/>
                              <m:t> 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675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数三角形 </a:t>
            </a:r>
            <a:r>
              <a:rPr lang="en-US" altLang="zh-CN" sz="2200" dirty="0"/>
              <a:t>(P3166)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的网格，请计算三点都在格点上的三角形共有多少个。 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注意三角形的三点不能共线。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548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数三角形 </a:t>
            </a:r>
            <a:r>
              <a:rPr lang="en-US" altLang="zh-CN" sz="2200" dirty="0"/>
              <a:t>(P3166)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根据容斥原理，答案是 任选 </a:t>
                </a:r>
                <a:r>
                  <a:rPr lang="en-US" altLang="zh-CN" sz="1800" dirty="0"/>
                  <a:t>3 </a:t>
                </a:r>
                <a:r>
                  <a:rPr lang="zh-CN" altLang="en-US" sz="1800" dirty="0"/>
                  <a:t>个点的方案数 </a:t>
                </a:r>
                <a:r>
                  <a:rPr lang="en-US" altLang="zh-CN" sz="1800" dirty="0"/>
                  <a:t>- </a:t>
                </a:r>
                <a:r>
                  <a:rPr lang="zh-CN" altLang="en-US" sz="1800" dirty="0"/>
                  <a:t>三点共线的方案数 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任意选 </a:t>
                </a:r>
                <a:r>
                  <a:rPr lang="en-US" altLang="zh-CN" sz="1800" dirty="0"/>
                  <a:t>3 </a:t>
                </a:r>
                <a:r>
                  <a:rPr lang="zh-CN" altLang="en-US" sz="1800" dirty="0"/>
                  <a:t>个的方案数是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三点共线可以分成 </a:t>
                </a:r>
                <a:r>
                  <a:rPr lang="en-US" altLang="zh-CN" sz="1800" dirty="0"/>
                  <a:t>3 </a:t>
                </a:r>
                <a:r>
                  <a:rPr lang="zh-CN" altLang="en-US" sz="1800" dirty="0"/>
                  <a:t>种情况 ： 同⼀排，同⼀列，同⼀斜线 </a:t>
                </a:r>
                <a:endParaRPr lang="en-US" altLang="zh-CN" sz="1800" dirty="0"/>
              </a:p>
              <a:p>
                <a:r>
                  <a:rPr lang="zh-CN" altLang="en-US" sz="1800" dirty="0"/>
                  <a:t>对于同一斜线的可以枚举两个端点，中间的点用 </a:t>
                </a:r>
                <a:r>
                  <a:rPr lang="en-US" altLang="zh-CN" sz="1800" dirty="0" err="1"/>
                  <a:t>gcd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计算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70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上学路线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 网格图的左下角走到右上角</a:t>
                </a:r>
                <a:r>
                  <a:rPr lang="en-US" altLang="zh-CN" sz="1800" dirty="0"/>
                  <a:t>(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10 </m:t>
                        </m:r>
                      </m:sup>
                    </m:sSup>
                  </m:oMath>
                </a14:m>
                <a:r>
                  <a:rPr lang="en-US" altLang="zh-CN" sz="1800" dirty="0"/>
                  <a:t>),</a:t>
                </a:r>
              </a:p>
              <a:p>
                <a:r>
                  <a:rPr lang="zh-CN" altLang="en-US" sz="18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个坐标不能经过</a:t>
                </a:r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altLang="zh-CN" sz="1800" dirty="0"/>
                  <a:t> ),</a:t>
                </a:r>
              </a:p>
              <a:p>
                <a:r>
                  <a:rPr lang="zh-CN" altLang="en-US" sz="1800" dirty="0"/>
                  <a:t>只能向上向右走</a:t>
                </a:r>
                <a:r>
                  <a:rPr lang="en-US" altLang="zh-CN" sz="1800" dirty="0"/>
                  <a:t>,</a:t>
                </a:r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问有多少种不同的走法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取模</a:t>
                </a:r>
                <a:r>
                  <a:rPr lang="en-US" altLang="zh-CN" sz="1800" dirty="0"/>
                  <a:t>,</a:t>
                </a:r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=1000003 / 1019663265(3∗5∗6793∗10007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61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96999" y="2300606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1844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3997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5405177" y="2442527"/>
            <a:ext cx="5559234" cy="8356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组合数基础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23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上学路线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r>
                  <a:rPr lang="zh-CN" altLang="en-US" sz="1800" dirty="0"/>
                  <a:t>容斥原理</a:t>
                </a:r>
                <a:r>
                  <a:rPr lang="en-US" altLang="zh-CN" sz="1800" dirty="0" err="1"/>
                  <a:t>dp</a:t>
                </a:r>
                <a:endParaRPr lang="en-US" altLang="zh-CN" sz="1800" dirty="0"/>
              </a:p>
              <a:p>
                <a:r>
                  <a:rPr lang="zh-CN" altLang="en-US" sz="1800" dirty="0"/>
                  <a:t>先把终点当做障碍点，把所有障碍点按照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为第⼀关键字，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为第⼆关键字从小到大排序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800" dirty="0"/>
                  <a:t>为到达第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个障碍点且不经过任何障碍点的方案数</a:t>
                </a:r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800" dirty="0"/>
                  <a:t>为从第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个障碍点走到第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个障碍点的方案数</a:t>
                </a:r>
              </a:p>
              <a:p>
                <a:r>
                  <a:rPr lang="zh-CN" altLang="en-US" sz="18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走到</m:t>
                    </m:r>
                  </m:oMath>
                </a14:m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的方案数为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1800" dirty="0"/>
                  <a:t>，这个用</a:t>
                </a:r>
                <a:r>
                  <a:rPr lang="en-US" altLang="zh-CN" sz="1800" dirty="0" err="1"/>
                  <a:t>lucas</a:t>
                </a:r>
                <a:r>
                  <a:rPr lang="zh-CN" altLang="en-US" sz="1800" dirty="0"/>
                  <a:t>定理求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[0][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 −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] ∗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=1000003</m:t>
                    </m:r>
                  </m:oMath>
                </a14:m>
                <a:r>
                  <a:rPr lang="zh-CN" altLang="en-US" sz="1800" dirty="0"/>
                  <a:t> 的时候直接求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=1019663265 </m:t>
                    </m:r>
                  </m:oMath>
                </a14:m>
                <a:r>
                  <a:rPr lang="zh-CN" altLang="en-US" sz="1800" dirty="0"/>
                  <a:t>的时候先分解质因数然后用</a:t>
                </a:r>
                <a:r>
                  <a:rPr lang="en-US" altLang="zh-CN" sz="1800" dirty="0"/>
                  <a:t>CRT</a:t>
                </a:r>
                <a:r>
                  <a:rPr lang="zh-CN" altLang="en-US" sz="1800" dirty="0"/>
                  <a:t>合并</a:t>
                </a:r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44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96999" y="2300606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1844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3997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5849061" y="2503171"/>
            <a:ext cx="5559234" cy="8356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矩阵相关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6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矩阵的定义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/>
                  <a:t>排成的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列的数表称为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列的矩阵，简称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矩阵。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这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个数称为矩阵 </a:t>
                </a:r>
                <a:r>
                  <a:rPr lang="en-US" altLang="zh-CN" sz="1800" dirty="0"/>
                  <a:t>A </a:t>
                </a:r>
                <a:r>
                  <a:rPr lang="zh-CN" altLang="en-US" sz="1800" dirty="0"/>
                  <a:t>的元素</a:t>
                </a:r>
                <a:endParaRPr lang="en-US" altLang="zh-CN" sz="1800" dirty="0"/>
              </a:p>
              <a:p>
                <a:r>
                  <a:rPr lang="zh-CN" altLang="en-US" sz="1800" dirty="0"/>
                  <a:t>行数与列数都等于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的矩阵称为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阶矩阵或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阶方阵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形 6">
            <a:extLst>
              <a:ext uri="{FF2B5EF4-FFF2-40B4-BE49-F238E27FC236}">
                <a16:creationId xmlns:a16="http://schemas.microsoft.com/office/drawing/2014/main" id="{D12370FD-3B15-4B2E-9F81-5D47DDB16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03" y="2520562"/>
            <a:ext cx="3479122" cy="1816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87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矩阵的加减法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， 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， 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的行数相同，列数也相同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>
            <a:extLst>
              <a:ext uri="{FF2B5EF4-FFF2-40B4-BE49-F238E27FC236}">
                <a16:creationId xmlns:a16="http://schemas.microsoft.com/office/drawing/2014/main" id="{E40E7CF4-7FCA-4CAA-B826-23257DC78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31" y="2552099"/>
            <a:ext cx="7826397" cy="688251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7DE8F081-2AAB-44E6-BCFF-34BF2AEE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031" y="4043546"/>
            <a:ext cx="8475319" cy="688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D8DA72D1-7A4C-F342-8BE7-7D610445E771}"/>
                  </a:ext>
                </a:extLst>
              </p14:cNvPr>
              <p14:cNvContentPartPr/>
              <p14:nvPr/>
            </p14:nvContentPartPr>
            <p14:xfrm>
              <a:off x="1105560" y="2779200"/>
              <a:ext cx="7488720" cy="18432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D8DA72D1-7A4C-F342-8BE7-7D610445E7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6200" y="2769840"/>
                <a:ext cx="7507440" cy="203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1001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矩阵的乘法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可以看出，⼀个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的矩阵和一个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的矩阵相乘，结果 是⼀个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的矩阵</a:t>
                </a:r>
                <a:endParaRPr lang="en-US" altLang="zh-CN" sz="1800" dirty="0"/>
              </a:p>
              <a:p>
                <a:r>
                  <a:rPr lang="zh-CN" altLang="en-US" sz="1800" dirty="0"/>
                  <a:t>例如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997082E6-CCD8-47BA-BDA7-228BF1600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219" y="1868656"/>
            <a:ext cx="6053508" cy="819122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7593ED40-27C7-4266-BAB6-DA0E32E8E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219" y="4385570"/>
            <a:ext cx="9191479" cy="899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2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矩阵乘法用途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优化线性递推</a:t>
                </a:r>
                <a:endParaRPr lang="en-US" altLang="zh-CN" sz="1800" dirty="0"/>
              </a:p>
              <a:p>
                <a:r>
                  <a:rPr lang="zh-CN" altLang="en-US" sz="1800" dirty="0"/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则有：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可以用快速幂计算</a:t>
                </a:r>
                <a:endParaRPr lang="en-US" altLang="zh-CN" sz="1800" dirty="0"/>
              </a:p>
              <a:p>
                <a:r>
                  <a:rPr lang="zh-CN" altLang="en-US" sz="1800" dirty="0"/>
                  <a:t>于是可以在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的时间内计算出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5693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矩阵乘法用途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⼀般地，只要我们构造出⼀个矩阵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800" dirty="0"/>
                  <a:t> 可以用快速幂求解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阶递推，复杂度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当然求线性递推可以用线性代数相关知识</a:t>
                </a:r>
                <a:r>
                  <a:rPr lang="en-US" altLang="zh-CN" sz="1800" dirty="0"/>
                  <a:t>+FFT</a:t>
                </a:r>
                <a:r>
                  <a:rPr lang="zh-CN" altLang="en-US" sz="1800" dirty="0"/>
                  <a:t>做到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73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数学作业 </a:t>
            </a:r>
            <a:r>
              <a:rPr lang="en-US" altLang="zh-CN" sz="2200" dirty="0"/>
              <a:t>(P3216)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首尾相连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(13)=12345678910111213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 %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的值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&lt;=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&lt;=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241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数学作业 </a:t>
            </a:r>
            <a:r>
              <a:rPr lang="en-US" altLang="zh-CN" sz="2200" dirty="0"/>
              <a:t>(P3216)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pt-BR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对于每⼀段位数相同的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，更改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的值构造矩阵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（如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 10 ~ 99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100~999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 1000~9999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然后直接矩阵乘法快速幂</a:t>
                </a:r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7351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矩阵行列式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</p:spPr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的正方矩阵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/>
                  <a:t>的行列式记为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800" dirty="0"/>
                  <a:t>或者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zh-CN" altLang="en-US" sz="1800" dirty="0"/>
                  <a:t>矩阵的行列式可表示如下：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一个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矩阵的行列式等于其任意行（或列）的元素与对应的代数余子式乘积之和，即：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矩阵某两行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列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交换，行列式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矩阵某一行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列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加上另一行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列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，行列式不变</a:t>
                </a:r>
                <a:endParaRPr lang="en-US" altLang="zh-CN" sz="1800" dirty="0"/>
              </a:p>
              <a:p>
                <a:r>
                  <a:rPr lang="zh-CN" altLang="en-US" sz="1800" dirty="0"/>
                  <a:t>矩阵某一行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列</a:t>
                </a:r>
                <a:r>
                  <a:rPr lang="en-US" altLang="zh-CN" sz="1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，行列式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691573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形 9">
            <a:extLst>
              <a:ext uri="{FF2B5EF4-FFF2-40B4-BE49-F238E27FC236}">
                <a16:creationId xmlns:a16="http://schemas.microsoft.com/office/drawing/2014/main" id="{5BD255E2-EE20-42E8-A0C8-BA4F1082B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657" y="2028316"/>
            <a:ext cx="2818686" cy="71488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B8A69204-EA74-43C7-9ADF-2E336B3C4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3205" y="3489795"/>
            <a:ext cx="6865590" cy="873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91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加法原理</a:t>
            </a:r>
            <a:endParaRPr lang="en-US" altLang="zh-CN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</a:t>
            </a:r>
            <a:r>
              <a:rPr lang="en-US" altLang="zh-CN" sz="1800" dirty="0"/>
              <a:t>2017</a:t>
            </a:r>
            <a:r>
              <a:rPr lang="zh-CN" altLang="en-US" sz="1800" dirty="0"/>
              <a:t>年土水学院招了</a:t>
            </a:r>
            <a:r>
              <a:rPr lang="en-US" altLang="zh-CN" sz="1800" dirty="0"/>
              <a:t>20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endParaRPr lang="en-US" altLang="zh-CN" sz="1800" dirty="0"/>
          </a:p>
          <a:p>
            <a:r>
              <a:rPr lang="zh-CN" altLang="en-US" sz="1800" dirty="0"/>
              <a:t>华清大学</a:t>
            </a:r>
            <a:r>
              <a:rPr lang="en-US" altLang="zh-CN" sz="1800" dirty="0"/>
              <a:t>2018</a:t>
            </a:r>
            <a:r>
              <a:rPr lang="zh-CN" altLang="en-US" sz="1800" dirty="0"/>
              <a:t>年土水学院招了</a:t>
            </a:r>
            <a:r>
              <a:rPr lang="en-US" altLang="zh-CN" sz="1800" dirty="0"/>
              <a:t>30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endParaRPr lang="en-US" altLang="zh-CN" sz="1800" dirty="0"/>
          </a:p>
          <a:p>
            <a:r>
              <a:rPr lang="zh-CN" altLang="en-US" sz="1800" dirty="0"/>
              <a:t>华清大学</a:t>
            </a:r>
            <a:r>
              <a:rPr lang="en-US" altLang="zh-CN" sz="1800" dirty="0"/>
              <a:t>2019</a:t>
            </a:r>
            <a:r>
              <a:rPr lang="zh-CN" altLang="en-US" sz="1800" dirty="0"/>
              <a:t>年土水学院招了</a:t>
            </a:r>
            <a:r>
              <a:rPr lang="en-US" altLang="zh-CN" sz="1800" dirty="0"/>
              <a:t>40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endParaRPr lang="en-US" altLang="zh-CN" sz="1800" dirty="0"/>
          </a:p>
          <a:p>
            <a:r>
              <a:rPr lang="en-US" altLang="zh-CN" sz="1800" dirty="0"/>
              <a:t>2020</a:t>
            </a:r>
            <a:r>
              <a:rPr lang="zh-CN" altLang="en-US" sz="1800" dirty="0"/>
              <a:t>年华清大学土水学院招不到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了 </a:t>
            </a:r>
            <a:r>
              <a:rPr lang="en-US" altLang="zh-CN" sz="1800" dirty="0"/>
              <a:t>QAQ</a:t>
            </a:r>
          </a:p>
          <a:p>
            <a:r>
              <a:rPr lang="zh-CN" altLang="en-US" sz="1800" dirty="0"/>
              <a:t>山中大学</a:t>
            </a:r>
            <a:r>
              <a:rPr lang="en-US" altLang="zh-CN" sz="1800" dirty="0"/>
              <a:t>2021</a:t>
            </a:r>
            <a:r>
              <a:rPr lang="zh-CN" altLang="en-US" sz="1800" dirty="0"/>
              <a:t>年计算机类工科实验班招了</a:t>
            </a:r>
            <a:r>
              <a:rPr lang="en-US" altLang="zh-CN" sz="1800" dirty="0"/>
              <a:t>10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去学土木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总共有</a:t>
            </a:r>
            <a:r>
              <a:rPr lang="en-US" altLang="zh-CN" sz="1800" dirty="0"/>
              <a:t>20+30+40+10=100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去学了土木</a:t>
            </a:r>
            <a:r>
              <a:rPr lang="en-US" altLang="zh-CN" sz="18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96999" y="2300606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1844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3997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5002506" y="2442527"/>
            <a:ext cx="5559234" cy="83566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Min-Max</a:t>
            </a:r>
            <a:r>
              <a:rPr lang="zh-CN" altLang="en-US" dirty="0">
                <a:ea typeface="微软雅黑" panose="020B0503020204020204" pitchFamily="34" charset="-122"/>
              </a:rPr>
              <a:t>容斥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907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期望的不满足的性质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2000" dirty="0">
                  <a:sym typeface="+mn-ea"/>
                </a:endParaRPr>
              </a:p>
              <a:p>
                <a:endParaRPr lang="en-US" altLang="zh-CN" sz="2000" dirty="0">
                  <a:sym typeface="+mn-ea"/>
                </a:endParaRPr>
              </a:p>
              <a:p>
                <a:endParaRPr lang="en-US" altLang="zh-CN" sz="2000" b="0" i="1" dirty="0">
                  <a:latin typeface="Cambria Math" panose="02040503050406030204" pitchFamily="18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+mn-ea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))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那该如何求出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呢？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b="0" i="1" dirty="0">
                  <a:latin typeface="Cambria Math" panose="020405030504060302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495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Min-Max</a:t>
            </a:r>
            <a:r>
              <a:rPr lang="zh-CN" altLang="en-US" sz="2200" dirty="0"/>
              <a:t>容斥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zh-CN" altLang="en-US" sz="2000" dirty="0">
                  <a:sym typeface="+mn-ea"/>
                </a:endParaRPr>
              </a:p>
              <a:p>
                <a:endParaRPr lang="en-US" altLang="zh-CN" sz="2000" dirty="0">
                  <a:sym typeface="+mn-ea"/>
                </a:endParaRPr>
              </a:p>
              <a:p>
                <a:r>
                  <a:rPr lang="zh-CN" altLang="en-US" sz="2000" dirty="0"/>
                  <a:t>给定集合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，设 </a:t>
                </a:r>
                <a:r>
                  <a:rPr lang="en-US" altLang="zh-CN" sz="2000" dirty="0"/>
                  <a:t>max(S) </a:t>
                </a:r>
                <a:r>
                  <a:rPr lang="zh-CN" altLang="en-US" sz="2000" dirty="0"/>
                  <a:t>为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中的最大值，</a:t>
                </a:r>
                <a:r>
                  <a:rPr lang="en-US" altLang="zh-CN" sz="2000" dirty="0"/>
                  <a:t>min(S) </a:t>
                </a:r>
                <a:r>
                  <a:rPr lang="zh-CN" altLang="en-US" sz="2000" dirty="0"/>
                  <a:t>为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中的最小值，则：</a:t>
                </a:r>
                <a:endParaRPr lang="en-US" altLang="zh-CN" sz="2000" dirty="0"/>
              </a:p>
              <a:p>
                <a:endParaRPr lang="en-US" altLang="zh-CN" sz="2000" dirty="0">
                  <a:sym typeface="+mn-ea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sym typeface="+mn-ea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sym typeface="+mn-ea"/>
                          </a:rPr>
                          <m:t>min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>
                  <a:sym typeface="+mn-ea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D8B6058-294A-4BD4-A942-967573D2A393}"/>
                  </a:ext>
                </a:extLst>
              </p14:cNvPr>
              <p14:cNvContentPartPr/>
              <p14:nvPr/>
            </p14:nvContentPartPr>
            <p14:xfrm>
              <a:off x="2072071" y="3372427"/>
              <a:ext cx="360" cy="86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D8B6058-294A-4BD4-A942-967573D2A3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3071" y="3363427"/>
                <a:ext cx="18000" cy="26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691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200" dirty="0"/>
              <a:t>Card Collector [hdu4336]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zh-CN" altLang="en-US" sz="2000" dirty="0">
                  <a:sym typeface="+mn-ea"/>
                </a:endParaRPr>
              </a:p>
              <a:p>
                <a:endParaRPr lang="en-US" altLang="zh-CN" sz="2000" dirty="0">
                  <a:sym typeface="+mn-ea"/>
                </a:endParaRPr>
              </a:p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种卡片，</a:t>
                </a:r>
                <a:endParaRPr lang="en-US" altLang="zh-CN" sz="2000" dirty="0"/>
              </a:p>
              <a:p>
                <a:r>
                  <a:rPr lang="zh-CN" altLang="en-US" sz="2000" dirty="0"/>
                  <a:t>每一秒都有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的概率获得一张第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种卡片，</a:t>
                </a:r>
                <a:endParaRPr lang="en-US" altLang="zh-CN" sz="2000" dirty="0"/>
              </a:p>
              <a:p>
                <a:r>
                  <a:rPr lang="zh-CN" altLang="en-US" sz="2000" dirty="0"/>
                  <a:t>求每张卡片都至少有一张的期望时间。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6085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200" dirty="0"/>
              <a:t>Card Collector [hdu4336]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zh-CN" altLang="en-US" sz="2000" dirty="0">
                  <a:sym typeface="+mn-ea"/>
                </a:endParaRPr>
              </a:p>
              <a:p>
                <a:endParaRPr lang="en-US" altLang="zh-CN" sz="2000" dirty="0">
                  <a:sym typeface="+mn-ea"/>
                </a:endParaRPr>
              </a:p>
              <a:p>
                <a:r>
                  <a:rPr lang="zh-CN" altLang="en-US" sz="2000" dirty="0"/>
                  <a:t>记 </a:t>
                </a:r>
                <a:r>
                  <a:rPr lang="en-US" altLang="zh-CN" sz="2000" dirty="0"/>
                  <a:t>max(S) </a:t>
                </a:r>
                <a:r>
                  <a:rPr lang="zh-CN" altLang="en-US" sz="2000" dirty="0"/>
                  <a:t>为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中最后获得的那种卡片第一次获得的期望时间， </a:t>
                </a:r>
                <a:endParaRPr lang="en-US" altLang="zh-CN" sz="2000" dirty="0"/>
              </a:p>
              <a:p>
                <a:r>
                  <a:rPr lang="en-US" altLang="zh-CN" sz="2000" dirty="0"/>
                  <a:t>    min(S) </a:t>
                </a:r>
                <a:r>
                  <a:rPr lang="zh-CN" altLang="en-US" sz="2000" dirty="0"/>
                  <a:t>为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中第一个获得的那种卡片第一次获得的期望时间，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仍然满足：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en-US" sz="2000" dirty="0"/>
                  <a:t> ，直接计算即可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 b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194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Kth Min-Max</a:t>
            </a:r>
            <a:r>
              <a:rPr lang="zh-CN" altLang="en-US" sz="2200" dirty="0"/>
              <a:t>容斥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zh-CN" altLang="en-US" sz="2000" dirty="0">
                  <a:sym typeface="+mn-ea"/>
                </a:endParaRPr>
              </a:p>
              <a:p>
                <a:endParaRPr lang="en-US" altLang="zh-CN" sz="2000" dirty="0">
                  <a:sym typeface="+mn-ea"/>
                </a:endParaRPr>
              </a:p>
              <a:p>
                <a:endParaRPr lang="en-US" altLang="zh-CN" sz="2000" dirty="0">
                  <a:sym typeface="+mn-ea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sym typeface="+mn-ea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𝐶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sym typeface="+mn-ea"/>
                          </a:rPr>
                          <m:t>min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>
                  <a:sym typeface="+mn-ea"/>
                </a:endParaRPr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sym typeface="+mn-ea"/>
                  </a:rPr>
                  <a:t>其中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表示 </a:t>
                </a:r>
                <a:r>
                  <a:rPr lang="en-US" altLang="zh-CN" sz="2000" dirty="0">
                    <a:sym typeface="+mn-ea"/>
                  </a:rPr>
                  <a:t>S </a:t>
                </a:r>
                <a:r>
                  <a:rPr lang="zh-CN" altLang="en-US" sz="2000" dirty="0">
                    <a:sym typeface="+mn-ea"/>
                  </a:rPr>
                  <a:t>集合中第 </a:t>
                </a:r>
                <a:r>
                  <a:rPr lang="en-US" altLang="zh-CN" sz="2000" dirty="0"/>
                  <a:t>k </a:t>
                </a:r>
                <a:r>
                  <a:rPr lang="zh-CN" altLang="en-US" sz="2000" dirty="0"/>
                  <a:t>大的元素</a:t>
                </a:r>
                <a:endParaRPr lang="en-US" altLang="zh-CN" sz="20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1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>
          <a:xfrm>
            <a:off x="3233738" y="594360"/>
            <a:ext cx="1304925" cy="4424680"/>
          </a:xfrm>
        </p:spPr>
        <p:txBody>
          <a:bodyPr/>
          <a:lstStyle/>
          <a:p>
            <a:r>
              <a:rPr lang="zh-CN" altLang="en-US"/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乘法原理</a:t>
            </a:r>
            <a:endParaRPr lang="en-US" altLang="zh-CN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90%</a:t>
            </a:r>
            <a:r>
              <a:rPr lang="zh-CN" altLang="en-US" sz="1800" dirty="0"/>
              <a:t>的几率大一转系失败</a:t>
            </a:r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80%</a:t>
            </a:r>
            <a:r>
              <a:rPr lang="zh-CN" altLang="en-US" sz="1800" dirty="0"/>
              <a:t>的几率大二转系失败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80%*90%=72%</a:t>
            </a:r>
            <a:r>
              <a:rPr lang="zh-CN" altLang="en-US" sz="1800" dirty="0"/>
              <a:t>的几率永远留在土水学院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20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抽屉原理</a:t>
            </a:r>
            <a:endParaRPr lang="en-US" altLang="zh-CN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 n </a:t>
            </a:r>
            <a:r>
              <a:rPr lang="zh-CN" altLang="en-US" sz="1800" dirty="0"/>
              <a:t>个转系名额</a:t>
            </a:r>
            <a:endParaRPr lang="en-US" altLang="zh-CN" sz="1800" dirty="0"/>
          </a:p>
          <a:p>
            <a:r>
              <a:rPr lang="zh-CN" altLang="en-US" sz="1800" dirty="0"/>
              <a:t>华清大学土水学院有 </a:t>
            </a:r>
            <a:r>
              <a:rPr lang="en-US" altLang="zh-CN" sz="1800" dirty="0"/>
              <a:t>n+1 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想转系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华清大学土水学院至少有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要争夺最后一个转系名额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4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容斥原理</a:t>
            </a:r>
            <a:endParaRPr lang="en-US" altLang="zh-CN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20</a:t>
            </a:r>
            <a:r>
              <a:rPr lang="zh-CN" altLang="en-US" sz="1800" dirty="0"/>
              <a:t>个人大一转系失败了</a:t>
            </a:r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10</a:t>
            </a:r>
            <a:r>
              <a:rPr lang="zh-CN" altLang="en-US" sz="1800" dirty="0"/>
              <a:t>个人大二转系失败了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5</a:t>
            </a:r>
            <a:r>
              <a:rPr lang="zh-CN" altLang="en-US" sz="1800" dirty="0"/>
              <a:t>个人大一和大二转系都失败了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华清大学土水学院的</a:t>
            </a:r>
            <a:r>
              <a:rPr lang="en-US" altLang="zh-CN" sz="1800" dirty="0" err="1"/>
              <a:t>OIer</a:t>
            </a:r>
            <a:r>
              <a:rPr lang="zh-CN" altLang="en-US" sz="1800" dirty="0"/>
              <a:t>有</a:t>
            </a:r>
            <a:r>
              <a:rPr lang="en-US" altLang="zh-CN" sz="1800" dirty="0"/>
              <a:t>20+10-5=25</a:t>
            </a:r>
            <a:r>
              <a:rPr lang="zh-CN" altLang="en-US" sz="1800" dirty="0"/>
              <a:t>个人转系失败了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68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排列数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华清大学土水学院希望从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个</a:t>
                </a:r>
                <a:r>
                  <a:rPr lang="en-US" altLang="zh-CN" sz="1800" dirty="0" err="1"/>
                  <a:t>OIer</a:t>
                </a:r>
                <a:r>
                  <a:rPr lang="zh-CN" altLang="en-US" sz="1800" dirty="0"/>
                  <a:t>中选出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个，并给予相应的名次</a:t>
                </a:r>
                <a:endParaRPr lang="en-US" altLang="zh-CN" sz="1800" dirty="0"/>
              </a:p>
              <a:p>
                <a:r>
                  <a:rPr lang="zh-CN" altLang="en-US" sz="1800" dirty="0"/>
                  <a:t>按照名次顺序卡他们的转出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选第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名有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种方案</a:t>
                </a:r>
                <a:endParaRPr lang="en-US" altLang="zh-CN" sz="1800" dirty="0"/>
              </a:p>
              <a:p>
                <a:r>
                  <a:rPr lang="zh-CN" altLang="en-US" sz="1800" dirty="0"/>
                  <a:t>选第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800" dirty="0"/>
                  <a:t>名有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1800" dirty="0"/>
                  <a:t>种方案</a:t>
                </a:r>
                <a:endParaRPr lang="en-US" altLang="zh-CN" sz="1800" dirty="0"/>
              </a:p>
              <a:p>
                <a:r>
                  <a:rPr lang="en-US" altLang="zh-CN" sz="1800" dirty="0"/>
                  <a:t>……</a:t>
                </a:r>
              </a:p>
              <a:p>
                <a:r>
                  <a:rPr lang="zh-CN" altLang="en-US" sz="1800" dirty="0"/>
                  <a:t>选第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名有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1800" dirty="0"/>
                  <a:t>种方案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总方案数为 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∗…∗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961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组合数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华清大学土水学院希望从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个</a:t>
                </a:r>
                <a:r>
                  <a:rPr lang="en-US" altLang="zh-CN" sz="1800" dirty="0" err="1"/>
                  <a:t>OIer</a:t>
                </a:r>
                <a:r>
                  <a:rPr lang="zh-CN" altLang="en-US" sz="1800" dirty="0"/>
                  <a:t>中选出最优秀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个</a:t>
                </a:r>
                <a:endParaRPr lang="en-US" altLang="zh-CN" sz="1800" dirty="0"/>
              </a:p>
              <a:p>
                <a:r>
                  <a:rPr lang="zh-CN" altLang="en-US" sz="1800" dirty="0"/>
                  <a:t>然后把他们的转系申请全卡了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个人是没有顺序的</a:t>
                </a:r>
                <a:endParaRPr lang="en-US" altLang="zh-CN" sz="1800" dirty="0"/>
              </a:p>
              <a:p>
                <a:r>
                  <a:rPr lang="zh-CN" altLang="en-US" sz="1800" dirty="0"/>
                  <a:t>这里的一个方案相当于排列的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1800" dirty="0"/>
                  <a:t>个方案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49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组合数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882" y="952508"/>
                <a:ext cx="10852237" cy="5388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杨辉三角形：</a:t>
                </a:r>
                <a:endParaRPr lang="en-US" altLang="zh-CN" sz="1800" dirty="0"/>
              </a:p>
              <a:p>
                <a:r>
                  <a:rPr lang="en-US" altLang="zh-CN" sz="1800" dirty="0"/>
                  <a:t>1</a:t>
                </a:r>
              </a:p>
              <a:p>
                <a:r>
                  <a:rPr lang="en-US" altLang="zh-CN" sz="1800" dirty="0"/>
                  <a:t>1 1</a:t>
                </a:r>
              </a:p>
              <a:p>
                <a:r>
                  <a:rPr lang="en-US" altLang="zh-CN" sz="1800" dirty="0"/>
                  <a:t>1 2 1</a:t>
                </a:r>
              </a:p>
              <a:p>
                <a:r>
                  <a:rPr lang="en-US" altLang="zh-CN" sz="1800" dirty="0"/>
                  <a:t>1 3 3 1</a:t>
                </a:r>
              </a:p>
              <a:p>
                <a:r>
                  <a:rPr lang="en-US" altLang="zh-CN" sz="1800" dirty="0"/>
                  <a:t>1 4 6 4 1</a:t>
                </a:r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二项式定理：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882" y="952508"/>
                <a:ext cx="10852237" cy="5388907"/>
              </a:xfrm>
              <a:blipFill>
                <a:blip r:embed="rId3"/>
                <a:stretch>
                  <a:fillRect l="-393" b="-10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617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39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396"/>
  <p:tag name="KSO_WM_SLIDE_LAYOUT" val="a_b"/>
  <p:tag name="KSO_WM_SLIDE_LAYOUT_CNT" val="1_1"/>
  <p:tag name="KSO_WM_UNIT_SHOW_EDIT_AREA_INDICATION" val="1"/>
  <p:tag name="KSO_WM_TEMPLATE_THUMBS_INDEX" val="1、4、7、9、11、12、16、19、20、21、22、25、28、29、30"/>
  <p:tag name="KSO_WM_TEMPLATE_MASTER_THUMB_INDEX" val="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部门工作汇报"/>
  <p:tag name="KSO_WM_TEMPLATE_CATEGORY" val="custom"/>
  <p:tag name="KSO_WM_TEMPLATE_INDEX" val="20205396"/>
  <p:tag name="KSO_WM_UNIT_ID" val="custom20205396_1*a*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396"/>
  <p:tag name="KSO_WM_UNIT_ID" val="custom20205396_1*b*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1"/>
  <p:tag name="KSO_WM_UNIT_TYPE" val="i"/>
  <p:tag name="KSO_WM_UNIT_INDEX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1"/>
  <p:tag name="KSO_WM_UNIT_TYPE" val="i"/>
  <p:tag name="KSO_WM_UNIT_INDEX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1"/>
  <p:tag name="KSO_WM_UNIT_TYPE" val="i"/>
  <p:tag name="KSO_WM_UNIT_INDEX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  <p:tag name="KSO_WM_SPECIAL_SOURCE" val="bdnul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  <p:tag name="KSO_WM_SPECIAL_SOURCE" val="bdnul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  <p:tag name="KSO_WM_SPECIAL_SOURCE" val="bdnul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  <p:tag name="KSO_WM_SPECIAL_SOURCE" val="bdnul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  <p:tag name="KSO_WM_SPECIAL_SOURCE" val="bdnul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endPage"/>
  <p:tag name="KSO_WM_SLIDE_SUBTYPE" val="pureTxt"/>
  <p:tag name="KSO_WM_SLIDE_ITEM_CNT" val="0"/>
  <p:tag name="KSO_WM_SLIDE_INDEX" val="30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5396"/>
  <p:tag name="KSO_WM_SLIDE_ID" val="custom20205396_3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观看"/>
  <p:tag name="KSO_WM_TEMPLATE_CATEGORY" val="custom"/>
  <p:tag name="KSO_WM_TEMPLATE_INDEX" val="20205396"/>
  <p:tag name="KSO_WM_UNIT_ID" val="custom20205396_30*a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39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6、19、20、21、22、25、28、29、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15">
      <a:dk1>
        <a:sysClr val="windowText" lastClr="000000"/>
      </a:dk1>
      <a:lt1>
        <a:sysClr val="window" lastClr="FFFFFF"/>
      </a:lt1>
      <a:dk2>
        <a:srgbClr val="EEF2F7"/>
      </a:dk2>
      <a:lt2>
        <a:srgbClr val="FFFFFF"/>
      </a:lt2>
      <a:accent1>
        <a:srgbClr val="5374B9"/>
      </a:accent1>
      <a:accent2>
        <a:srgbClr val="5A82A5"/>
      </a:accent2>
      <a:accent3>
        <a:srgbClr val="609090"/>
      </a:accent3>
      <a:accent4>
        <a:srgbClr val="679D7C"/>
      </a:accent4>
      <a:accent5>
        <a:srgbClr val="6DAB67"/>
      </a:accent5>
      <a:accent6>
        <a:srgbClr val="74B95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1914</Words>
  <Application>Microsoft Office PowerPoint</Application>
  <PresentationFormat>宽屏</PresentationFormat>
  <Paragraphs>300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汉仪旗黑-85S</vt:lpstr>
      <vt:lpstr>宋体</vt:lpstr>
      <vt:lpstr>微软雅黑</vt:lpstr>
      <vt:lpstr>Arial</vt:lpstr>
      <vt:lpstr>Calibri</vt:lpstr>
      <vt:lpstr>Cambria Math</vt:lpstr>
      <vt:lpstr>1_Office 主题​​</vt:lpstr>
      <vt:lpstr>组合计数选讲</vt:lpstr>
      <vt:lpstr>组合数基础</vt:lpstr>
      <vt:lpstr>加法原理</vt:lpstr>
      <vt:lpstr>乘法原理</vt:lpstr>
      <vt:lpstr>抽屉原理</vt:lpstr>
      <vt:lpstr>容斥原理</vt:lpstr>
      <vt:lpstr>排列数</vt:lpstr>
      <vt:lpstr>组合数</vt:lpstr>
      <vt:lpstr>组合数</vt:lpstr>
      <vt:lpstr>常见的组合问题</vt:lpstr>
      <vt:lpstr>常见的组合问题</vt:lpstr>
      <vt:lpstr>Lucas定理</vt:lpstr>
      <vt:lpstr>卡特兰数</vt:lpstr>
      <vt:lpstr>卡特兰数</vt:lpstr>
      <vt:lpstr>Monochromatic Triangles</vt:lpstr>
      <vt:lpstr>Monochromatic Triangles</vt:lpstr>
      <vt:lpstr>数三角形 (P3166)</vt:lpstr>
      <vt:lpstr>数三角形 (P3166)</vt:lpstr>
      <vt:lpstr>上学路线</vt:lpstr>
      <vt:lpstr>上学路线</vt:lpstr>
      <vt:lpstr>矩阵相关</vt:lpstr>
      <vt:lpstr>矩阵的定义</vt:lpstr>
      <vt:lpstr>矩阵的加减法</vt:lpstr>
      <vt:lpstr>矩阵的乘法</vt:lpstr>
      <vt:lpstr>矩阵乘法用途</vt:lpstr>
      <vt:lpstr>矩阵乘法用途</vt:lpstr>
      <vt:lpstr>数学作业 (P3216)</vt:lpstr>
      <vt:lpstr>数学作业 (P3216)</vt:lpstr>
      <vt:lpstr>矩阵行列式</vt:lpstr>
      <vt:lpstr>Min-Max容斥</vt:lpstr>
      <vt:lpstr>期望的不满足的性质</vt:lpstr>
      <vt:lpstr>Min-Max容斥</vt:lpstr>
      <vt:lpstr>Card Collector [hdu4336]</vt:lpstr>
      <vt:lpstr>Card Collector [hdu4336]</vt:lpstr>
      <vt:lpstr>Kth Min-Max容斥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</cp:lastModifiedBy>
  <cp:revision>258</cp:revision>
  <dcterms:created xsi:type="dcterms:W3CDTF">2019-06-19T02:08:00Z</dcterms:created>
  <dcterms:modified xsi:type="dcterms:W3CDTF">2021-07-29T09:10:41Z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