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1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2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3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409" r:id="rId2"/>
    <p:sldId id="640" r:id="rId3"/>
    <p:sldId id="643" r:id="rId4"/>
    <p:sldId id="607" r:id="rId5"/>
    <p:sldId id="608" r:id="rId6"/>
    <p:sldId id="639" r:id="rId7"/>
    <p:sldId id="641" r:id="rId8"/>
    <p:sldId id="613" r:id="rId9"/>
    <p:sldId id="609" r:id="rId10"/>
    <p:sldId id="610" r:id="rId11"/>
    <p:sldId id="611" r:id="rId12"/>
    <p:sldId id="539" r:id="rId13"/>
    <p:sldId id="541" r:id="rId14"/>
    <p:sldId id="540" r:id="rId15"/>
    <p:sldId id="605" r:id="rId16"/>
    <p:sldId id="604" r:id="rId17"/>
    <p:sldId id="612" r:id="rId18"/>
    <p:sldId id="616" r:id="rId19"/>
    <p:sldId id="644" r:id="rId20"/>
    <p:sldId id="645" r:id="rId21"/>
    <p:sldId id="646" r:id="rId22"/>
    <p:sldId id="614" r:id="rId23"/>
    <p:sldId id="615" r:id="rId24"/>
    <p:sldId id="626" r:id="rId25"/>
    <p:sldId id="627" r:id="rId26"/>
    <p:sldId id="629" r:id="rId27"/>
    <p:sldId id="630" r:id="rId28"/>
    <p:sldId id="631" r:id="rId29"/>
    <p:sldId id="632" r:id="rId30"/>
    <p:sldId id="538" r:id="rId31"/>
    <p:sldId id="642" r:id="rId32"/>
    <p:sldId id="638" r:id="rId33"/>
    <p:sldId id="634" r:id="rId34"/>
    <p:sldId id="633" r:id="rId35"/>
    <p:sldId id="625" r:id="rId36"/>
    <p:sldId id="635" r:id="rId37"/>
    <p:sldId id="636" r:id="rId38"/>
    <p:sldId id="637" r:id="rId39"/>
    <p:sldId id="623" r:id="rId40"/>
    <p:sldId id="624" r:id="rId41"/>
    <p:sldId id="621" r:id="rId42"/>
    <p:sldId id="620" r:id="rId43"/>
    <p:sldId id="618" r:id="rId44"/>
    <p:sldId id="619" r:id="rId45"/>
    <p:sldId id="617" r:id="rId46"/>
    <p:sldId id="426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401811a45fe6f9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04CB038-5837-40AB-96D8-557F7E1D20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F3A12D-757F-4471-A73B-EB67201A9B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31284-9950-4401-A710-8A9D4B22D13D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FAF95-808C-4A11-BCDF-0AD7A0F98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F58FE4-B6BB-4043-A840-5A562887D6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98D8A-7C05-4A38-8124-276071C58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70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784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0641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file:///C:\Users\D69LXP2\Desktop\400px_tools/pic_temp/pic_sup.png" TargetMode="Externa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png"/><Relationship Id="rId17" Type="http://schemas.openxmlformats.org/officeDocument/2006/relationships/image" Target="file:///C:\Users\D69LXP2\Desktop\400px_tools/pic_temp/1_pic_quater_left_down.png" TargetMode="External"/><Relationship Id="rId2" Type="http://schemas.openxmlformats.org/officeDocument/2006/relationships/tags" Target="../tags/tag8.xml"/><Relationship Id="rId16" Type="http://schemas.openxmlformats.org/officeDocument/2006/relationships/image" Target="../media/image3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15" Type="http://schemas.openxmlformats.org/officeDocument/2006/relationships/image" Target="file:///C:\Users\D69LXP2\Desktop\400px_tools/pic_temp/0_pic_quater_right_down.png" TargetMode="Externa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7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../media/image2.png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83.xml"/><Relationship Id="rId16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../media/image1.png"/><Relationship Id="rId5" Type="http://schemas.openxmlformats.org/officeDocument/2006/relationships/tags" Target="../tags/tag86.xml"/><Relationship Id="rId15" Type="http://schemas.openxmlformats.org/officeDocument/2006/relationships/image" Target="../media/image3.png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image" Target="file:///C:\Users\D69LXP2\Desktop\400px_tools/pic_temp/0_pic_quater_right_down.png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../media/image4.jpg"/><Relationship Id="rId5" Type="http://schemas.openxmlformats.org/officeDocument/2006/relationships/tags" Target="../tags/tag95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94.xml"/><Relationship Id="rId9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101.xml"/><Relationship Id="rId9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image" Target="file:///C:\Users\D69LXP2\Desktop\400px_tools/pic_temp/pic_sup.png" TargetMode="Externa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image" Target="../media/image1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9.xml"/><Relationship Id="rId15" Type="http://schemas.openxmlformats.org/officeDocument/2006/relationships/image" Target="file:///C:\Users\D69LXP2\Desktop\400px_tools/pic_temp/0_pic_quater_right_down.png" TargetMode="External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image" Target="../media/image1.png"/><Relationship Id="rId18" Type="http://schemas.openxmlformats.org/officeDocument/2006/relationships/image" Target="file:///C:\Users\D69LXP2\Desktop\400px_tools/pic_temp/1_pic_quater_left_down.png" TargetMode="Externa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slideMaster" Target="../slideMasters/slideMaster1.xml"/><Relationship Id="rId17" Type="http://schemas.openxmlformats.org/officeDocument/2006/relationships/image" Target="../media/image3.png"/><Relationship Id="rId2" Type="http://schemas.openxmlformats.org/officeDocument/2006/relationships/tags" Target="../tags/tag116.xml"/><Relationship Id="rId16" Type="http://schemas.openxmlformats.org/officeDocument/2006/relationships/image" Target="file:///C:\Users\D69LXP2\Desktop\400px_tools/pic_temp/0_pic_quater_right_down.png" TargetMode="Externa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5" Type="http://schemas.openxmlformats.org/officeDocument/2006/relationships/image" Target="../media/image2.png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image" Target="file:///C:\Users\D69LXP2\Desktop\400px_tools/pic_temp/pic_sup.png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image" Target="../media/image1.png"/><Relationship Id="rId18" Type="http://schemas.openxmlformats.org/officeDocument/2006/relationships/image" Target="file:///C:\Users\D69LXP2\Desktop\400px_tools/pic_temp/1_pic_quater_left_down.png" TargetMode="Externa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slideMaster" Target="../slideMasters/slideMaster1.xml"/><Relationship Id="rId17" Type="http://schemas.openxmlformats.org/officeDocument/2006/relationships/image" Target="../media/image3.png"/><Relationship Id="rId2" Type="http://schemas.openxmlformats.org/officeDocument/2006/relationships/tags" Target="../tags/tag127.xml"/><Relationship Id="rId16" Type="http://schemas.openxmlformats.org/officeDocument/2006/relationships/image" Target="file:///C:\Users\D69LXP2\Desktop\400px_tools/pic_temp/0_pic_quater_right_down.png" TargetMode="Externa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5" Type="http://schemas.openxmlformats.org/officeDocument/2006/relationships/image" Target="../media/image2.png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image" Target="file:///C:\Users\D69LXP2\Desktop\400px_tools/pic_temp/pic_s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tags" Target="../tags/tag149.xml"/><Relationship Id="rId18" Type="http://schemas.openxmlformats.org/officeDocument/2006/relationships/image" Target="file:///C:\Users\D69LXP2\Desktop\400px_tools/pic_temp/0_pic_quater_right_down.png" TargetMode="Externa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17" Type="http://schemas.openxmlformats.org/officeDocument/2006/relationships/image" Target="../media/image2.png"/><Relationship Id="rId2" Type="http://schemas.openxmlformats.org/officeDocument/2006/relationships/tags" Target="../tags/tag138.xml"/><Relationship Id="rId16" Type="http://schemas.openxmlformats.org/officeDocument/2006/relationships/image" Target="file:///C:\Users\D69LXP2\Desktop\400px_tools/pic_temp/pic_sup.png" TargetMode="External"/><Relationship Id="rId2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5" Type="http://schemas.openxmlformats.org/officeDocument/2006/relationships/tags" Target="../tags/tag141.xml"/><Relationship Id="rId15" Type="http://schemas.openxmlformats.org/officeDocument/2006/relationships/image" Target="../media/image1.png"/><Relationship Id="rId10" Type="http://schemas.openxmlformats.org/officeDocument/2006/relationships/tags" Target="../tags/tag146.xml"/><Relationship Id="rId19" Type="http://schemas.openxmlformats.org/officeDocument/2006/relationships/image" Target="../media/image3.png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image" Target="../media/image8.png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151.xml"/><Relationship Id="rId16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image" Target="../media/image1.png"/><Relationship Id="rId5" Type="http://schemas.openxmlformats.org/officeDocument/2006/relationships/tags" Target="../tags/tag154.xml"/><Relationship Id="rId15" Type="http://schemas.openxmlformats.org/officeDocument/2006/relationships/image" Target="../media/image9.png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image" Target="file:///C:\Users\D69LXP2\Desktop\400px_tools/pic_temp/0_pic_quater_right_up.png" TargetMode="Externa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5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4.jp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file:///C:\Users\D69LXP2\Desktop\400px_tools/pic_temp/pic_sup.png" TargetMode="External"/><Relationship Id="rId5" Type="http://schemas.openxmlformats.org/officeDocument/2006/relationships/tags" Target="../tags/tag21.xml"/><Relationship Id="rId10" Type="http://schemas.openxmlformats.org/officeDocument/2006/relationships/image" Target="../media/image1.png"/><Relationship Id="rId4" Type="http://schemas.openxmlformats.org/officeDocument/2006/relationships/tags" Target="../tags/tag20.xml"/><Relationship Id="rId9" Type="http://schemas.openxmlformats.org/officeDocument/2006/relationships/slideMaster" Target="../slideMasters/slideMaster1.xml"/><Relationship Id="rId1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5.png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4.jp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file:///C:\Users\D69LXP2\Desktop\400px_tools/pic_temp/pic_sup.png" TargetMode="External"/><Relationship Id="rId5" Type="http://schemas.openxmlformats.org/officeDocument/2006/relationships/tags" Target="../tags/tag29.xml"/><Relationship Id="rId10" Type="http://schemas.openxmlformats.org/officeDocument/2006/relationships/image" Target="../media/image1.png"/><Relationship Id="rId4" Type="http://schemas.openxmlformats.org/officeDocument/2006/relationships/tags" Target="../tags/tag28.xml"/><Relationship Id="rId9" Type="http://schemas.openxmlformats.org/officeDocument/2006/relationships/slideMaster" Target="../slideMasters/slideMaster1.xml"/><Relationship Id="rId1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file:///C:\Users\D69LXP2\Desktop\400px_tools/pic_temp/pic_sup.png" TargetMode="External"/><Relationship Id="rId5" Type="http://schemas.openxmlformats.org/officeDocument/2006/relationships/tags" Target="../tags/tag37.xml"/><Relationship Id="rId10" Type="http://schemas.openxmlformats.org/officeDocument/2006/relationships/image" Target="../media/image1.png"/><Relationship Id="rId4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file:///C:\Users\D69LXP2\Desktop\400px_tools/pic_temp/pic_sup.png" TargetMode="Externa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1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10" Type="http://schemas.openxmlformats.org/officeDocument/2006/relationships/image" Target="file:///C:\Users\D69LXP2\Desktop\400px_tools/pic_temp/whole_pic.png" TargetMode="External"/><Relationship Id="rId4" Type="http://schemas.openxmlformats.org/officeDocument/2006/relationships/tags" Target="../tags/tag54.xml"/><Relationship Id="rId9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file:///C:\Users\D69LXP2\Desktop\400px_tools/pic_temp/pic_sup.png" TargetMode="External"/><Relationship Id="rId5" Type="http://schemas.openxmlformats.org/officeDocument/2006/relationships/tags" Target="../tags/tag65.xml"/><Relationship Id="rId10" Type="http://schemas.openxmlformats.org/officeDocument/2006/relationships/image" Target="../media/image1.png"/><Relationship Id="rId4" Type="http://schemas.openxmlformats.org/officeDocument/2006/relationships/tags" Target="../tags/tag64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72.xml"/><Relationship Id="rId9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13464" y="0"/>
            <a:ext cx="3539243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>
            <a:off x="2315089" y="216027"/>
            <a:ext cx="3132392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64" y="0"/>
            <a:ext cx="720090" cy="720847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16" r:link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616" y="4893011"/>
            <a:ext cx="720090" cy="72009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3718560" y="441960"/>
            <a:ext cx="1008830" cy="4770119"/>
          </a:xfrm>
        </p:spPr>
        <p:txBody>
          <a:bodyPr vert="eaVert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4400"/>
              <a:buNone/>
              <a:defRPr sz="50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0"/>
            </p:custDataLst>
          </p:nvPr>
        </p:nvSpPr>
        <p:spPr>
          <a:xfrm>
            <a:off x="3246119" y="441959"/>
            <a:ext cx="397257" cy="4770119"/>
          </a:xfrm>
        </p:spPr>
        <p:txBody>
          <a:bodyPr vert="eaVert" wrap="square" lIns="91440" tIns="45720" rIns="91440" bIns="4572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None/>
              <a:defRPr sz="18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2113464" y="0"/>
            <a:ext cx="3539243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315089" y="216027"/>
            <a:ext cx="3132392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7" name="图片 6"/>
          <p:cNvPicPr/>
          <p:nvPr userDrawn="1">
            <p:custDataLst>
              <p:tags r:id="rId4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616" y="0"/>
            <a:ext cx="720090" cy="72084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64" y="4893011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3233738" y="594360"/>
            <a:ext cx="1304925" cy="4424680"/>
          </a:xfrm>
        </p:spPr>
        <p:txBody>
          <a:bodyPr vert="eaVert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6000"/>
              <a:buNone/>
              <a:defRPr sz="6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C2A74BB-9264-4DA5-97F6-4E5093BDBA0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291636" y="-273377"/>
            <a:ext cx="11608728" cy="7400042"/>
          </a:xfrm>
          <a:prstGeom prst="rect">
            <a:avLst/>
          </a:prstGeom>
          <a:blipFill dpi="0" rotWithShape="1">
            <a:blip r:embed="rId11">
              <a:alphaModFix amt="10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 userDrawn="1">
            <p:custDataLst>
              <p:tags r:id="rId1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4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8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 userDrawn="1">
            <p:custDataLst>
              <p:tags r:id="rId1"/>
            </p:custDataLst>
          </p:nvPr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4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84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17" r:link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 userDrawn="1">
            <p:custDataLst>
              <p:tags r:id="rId1"/>
            </p:custDataLst>
          </p:nvPr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3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4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84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17" r:link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/>
          <p:nvPr userDrawn="1">
            <p:custDataLst>
              <p:tags r:id="rId1"/>
            </p:custDataLst>
          </p:nvPr>
        </p:nvPicPr>
        <p:blipFill>
          <a:blip r:embed="rId15" r:link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矩形 13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4"/>
            </p:custDataLst>
          </p:nvPr>
        </p:nvPicPr>
        <p:blipFill>
          <a:blip r:embed="rId17" r:link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153"/>
            <a:ext cx="720090" cy="72084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19" r:link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0"/>
            <a:ext cx="1620202" cy="162190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4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7613B7-DC24-4C21-9439-BC14CD3DA5BA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291636" y="-273377"/>
            <a:ext cx="11608728" cy="7400042"/>
          </a:xfrm>
          <a:prstGeom prst="rect">
            <a:avLst/>
          </a:prstGeom>
          <a:blipFill dpi="0" rotWithShape="1">
            <a:blip r:embed="rId12">
              <a:alphaModFix amt="10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3C143C7-F10A-4D62-AEB5-4C1EEDF2392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478" y="329487"/>
            <a:ext cx="1224640" cy="6230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2494748-1C31-4493-81C5-AA9B4F95D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t="31216" r="71217" b="20483"/>
          <a:stretch/>
        </p:blipFill>
        <p:spPr>
          <a:xfrm>
            <a:off x="10297479" y="893616"/>
            <a:ext cx="1329110" cy="6230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571031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6"/>
            </p:custDataLst>
          </p:nvPr>
        </p:nvSpPr>
        <p:spPr>
          <a:xfrm>
            <a:off x="4702174" y="2304098"/>
            <a:ext cx="4914265" cy="835660"/>
          </a:xfrm>
        </p:spPr>
        <p:txBody>
          <a:bodyPr vert="horz" wrap="square" lIns="91440" tIns="46800" rIns="9144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20204" pitchFamily="34" charset="0"/>
              <a:buNone/>
              <a:defRPr sz="40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7"/>
            </p:custDataLst>
          </p:nvPr>
        </p:nvSpPr>
        <p:spPr>
          <a:xfrm>
            <a:off x="4702174" y="3181351"/>
            <a:ext cx="4914265" cy="428624"/>
          </a:xfrm>
        </p:spPr>
        <p:txBody>
          <a:bodyPr vert="horz" wrap="square" lIns="91440" tIns="0" rIns="91440" bIns="4572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3AC918-AA34-4970-B1D3-5B971005FF13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291636" y="-273377"/>
            <a:ext cx="11608728" cy="7400042"/>
          </a:xfrm>
          <a:prstGeom prst="rect">
            <a:avLst/>
          </a:prstGeom>
          <a:blipFill dpi="0" rotWithShape="1">
            <a:blip r:embed="rId12">
              <a:alphaModFix amt="10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E02F6A-AFE0-4B35-B8E8-28883497281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478" y="329487"/>
            <a:ext cx="1224640" cy="6230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90666A0-D21D-47AA-8DAF-31119ED668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t="31216" r="71217" b="20483"/>
          <a:stretch/>
        </p:blipFill>
        <p:spPr>
          <a:xfrm>
            <a:off x="10297479" y="893616"/>
            <a:ext cx="1329110" cy="6230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4320540" y="0"/>
            <a:ext cx="7866984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2021/7/30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Relationship Id="rId6" Type="http://schemas.openxmlformats.org/officeDocument/2006/relationships/image" Target="../media/image24.png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6.xml"/><Relationship Id="rId4" Type="http://schemas.openxmlformats.org/officeDocument/2006/relationships/tags" Target="../tags/tag16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5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ibili.com/video/av12131743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6.xml"/><Relationship Id="rId4" Type="http://schemas.openxmlformats.org/officeDocument/2006/relationships/image" Target="../media/image2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9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0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Relationship Id="rId4" Type="http://schemas.openxmlformats.org/officeDocument/2006/relationships/image" Target="../media/image3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3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tags" Target="../tags/tag196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98.xml"/><Relationship Id="rId4" Type="http://schemas.openxmlformats.org/officeDocument/2006/relationships/tags" Target="../tags/tag19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1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数论入门选讲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清华大学交叉信息院 </a:t>
            </a:r>
            <a:r>
              <a:rPr lang="en-US" altLang="zh-CN" dirty="0"/>
              <a:t> </a:t>
            </a:r>
            <a:r>
              <a:rPr lang="en-US" altLang="zh-CN" dirty="0" err="1"/>
              <a:t>krydom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扩展欧几里得算法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zh-CN" altLang="en-US" sz="1800" dirty="0"/>
              </a:p>
              <a:p>
                <a:r>
                  <a:rPr lang="zh-CN" altLang="en-US" sz="1800" dirty="0"/>
                  <a:t>裴蜀定理：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  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构造法：当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800" dirty="0"/>
                  <a:t>， 否则：</a:t>
                </a:r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/>
              </a:p>
              <a:p>
                <a:r>
                  <a:rPr lang="zh-CN" altLang="en-US" sz="1800" dirty="0"/>
                  <a:t>若已经求出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 的解，则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endParaRPr lang="en-US" altLang="zh-CN" sz="1800" dirty="0">
                  <a:latin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FF3C963-E92A-49FD-A1F5-D225F4620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19" y="4304653"/>
            <a:ext cx="5181600" cy="19240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804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扩展欧几里得算法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zh-CN" altLang="en-US" sz="1800" dirty="0"/>
              </a:p>
              <a:p>
                <a:r>
                  <a:rPr lang="zh-CN" altLang="en-US" sz="1800" dirty="0"/>
                  <a:t>如何求出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所有的解？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先用 </a:t>
                </a:r>
                <a:r>
                  <a:rPr lang="en-US" altLang="zh-CN" sz="1800" dirty="0" err="1"/>
                  <a:t>exgcd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求出一组解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其他的解为：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其中最小的正数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%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endParaRPr lang="en-US" altLang="zh-CN" sz="1800" dirty="0">
                  <a:latin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008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欧拉函数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zh-CN" altLang="en-US" sz="1800" dirty="0"/>
              </a:p>
              <a:p>
                <a:endParaRPr lang="en-US" altLang="zh-CN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代表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中与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互质的数的个数，称为欧拉函数</a:t>
                </a:r>
                <a:endParaRPr lang="en-US" altLang="zh-CN" sz="1800" dirty="0"/>
              </a:p>
              <a:p>
                <a:r>
                  <a:rPr lang="zh-CN" altLang="en-US" sz="1800" dirty="0"/>
                  <a:t>例如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altLang="zh-CN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中，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1,5,7,11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这</a:t>
                </a:r>
                <a:r>
                  <a:rPr lang="en-US" altLang="zh-CN" sz="1800" dirty="0"/>
                  <a:t>4</a:t>
                </a:r>
                <a:r>
                  <a:rPr lang="zh-CN" altLang="en-US" sz="1800" dirty="0"/>
                  <a:t>个数与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互质，所以 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/>
                  <a:t>4 </a:t>
                </a:r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怎么求？</a:t>
                </a:r>
                <a:endParaRPr lang="en-US" altLang="zh-CN" sz="1800" dirty="0"/>
              </a:p>
              <a:p>
                <a:r>
                  <a:rPr lang="zh-CN" altLang="en-US" sz="18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zh-CN" altLang="en-US" sz="1800" dirty="0"/>
                  <a:t>，则 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枚举质因子计算即可，时间复杂度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420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（扩展）欧拉定理 </a:t>
            </a:r>
            <a:r>
              <a:rPr lang="zh-CN" altLang="en-US" sz="2200" b="0" dirty="0"/>
              <a:t>（</a:t>
            </a:r>
            <a:r>
              <a:rPr lang="zh-CN" altLang="en-US" sz="2200" b="0" dirty="0">
                <a:hlinkClick r:id="rId3" action="ppaction://hlinksldjump"/>
              </a:rPr>
              <a:t>欧拉函数</a:t>
            </a:r>
            <a:r>
              <a:rPr lang="zh-CN" altLang="en-US" sz="2200" b="0" dirty="0"/>
              <a:t>）</a:t>
            </a:r>
            <a:endParaRPr lang="en-US" altLang="zh-CN" sz="2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zh-CN" altLang="en-US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欧拉定理：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扩展欧拉定理：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也就是说，若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0242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快速幂 </a:t>
            </a:r>
            <a:r>
              <a:rPr lang="en-US" altLang="zh-CN" sz="2200" dirty="0"/>
              <a:t>(P1226)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r>
                  <a:rPr lang="zh-CN" altLang="en-US" sz="1800" dirty="0"/>
                  <a:t>每次询问给出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800" dirty="0"/>
                  <a:t> ,</a:t>
                </a:r>
                <a:r>
                  <a:rPr lang="zh-CN" altLang="en-US" sz="1800" dirty="0"/>
                  <a:t>快速求出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不预处理，每次询问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 </a:t>
                </a:r>
                <a:endParaRPr lang="en-US" altLang="zh-CN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⌊"/>
                                            <m:endChr m:val="⌋"/>
                                            <m:ctrlPr>
                                              <a:rPr lang="en-US" altLang="zh-CN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/2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,       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是</m:t>
                            </m:r>
                            <m:r>
                              <a:rPr lang="zh-CN" altLang="en-US" sz="1800" i="1" smtClean="0">
                                <a:latin typeface="Cambria Math" panose="02040503050406030204" pitchFamily="18" charset="0"/>
                              </a:rPr>
                              <m:t>偶数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⌊"/>
                                            <m:endChr m:val="⌋"/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/2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是</m:t>
                            </m:r>
                            <m:r>
                              <a:rPr lang="zh-CN" altLang="en-US" sz="1800" i="1" smtClean="0">
                                <a:latin typeface="Cambria Math" panose="02040503050406030204" pitchFamily="18" charset="0"/>
                              </a:rPr>
                              <m:t>奇数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， 只要知道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1800" dirty="0"/>
                  <a:t>， 就能快速求出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5134279-36E3-4734-A995-7BD3C61B4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2" y="3646961"/>
            <a:ext cx="4333875" cy="2562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0AB7ED-3AFB-42F5-99FD-A20C8447B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55130"/>
            <a:ext cx="4876800" cy="32194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332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光速幂 </a:t>
            </a:r>
            <a:r>
              <a:rPr lang="en-US" altLang="zh-CN" sz="2200" dirty="0"/>
              <a:t>(P5110) </a:t>
            </a:r>
            <a:r>
              <a:rPr lang="zh-CN" altLang="en-US" sz="2200" b="0" dirty="0"/>
              <a:t>（</a:t>
            </a:r>
            <a:r>
              <a:rPr lang="zh-CN" altLang="en-US" sz="2200" b="0" dirty="0">
                <a:hlinkClick r:id="rId3" action="ppaction://hlinksldjump"/>
              </a:rPr>
              <a:t>欧拉定理</a:t>
            </a:r>
            <a:r>
              <a:rPr lang="zh-CN" altLang="en-US" sz="2200" b="0" dirty="0"/>
              <a:t>）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>
                  <a:solidFill>
                    <a:srgbClr val="FF0000"/>
                  </a:solidFill>
                </a:endParaRPr>
              </a:p>
              <a:p>
                <a:r>
                  <a:rPr lang="zh-CN" altLang="en-US" sz="1800" dirty="0">
                    <a:solidFill>
                      <a:srgbClr val="FF0000"/>
                    </a:solidFill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1800" dirty="0"/>
                  <a:t>，每次询问给出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/>
                  <a:t> ,</a:t>
                </a:r>
                <a:r>
                  <a:rPr lang="zh-CN" altLang="en-US" sz="1800" dirty="0"/>
                  <a:t>快速求出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预处理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ra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1800" dirty="0"/>
                  <a:t>，每次询问复杂度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1800" dirty="0"/>
                  <a:t> 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先运用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，将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缩小到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(&lt;2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 的范围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ad>
                                  <m:radPr>
                                    <m:degHide m:val="on"/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rad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rad>
                          </m:e>
                        </m:d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ad>
                          <m:radPr>
                            <m:degHide m:val="on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rad>
                      </m:sup>
                    </m:sSup>
                  </m:oMath>
                </a14:m>
                <a:r>
                  <a:rPr lang="en-US" altLang="zh-CN" sz="1800" dirty="0"/>
                  <a:t> , </a:t>
                </a:r>
                <a:r>
                  <a:rPr lang="zh-CN" altLang="en-US" sz="1800" dirty="0"/>
                  <a:t>其中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rad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&lt;2</m:t>
                    </m:r>
                    <m:rad>
                      <m:radPr>
                        <m:deg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ra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%</m:t>
                    </m:r>
                    <m:rad>
                      <m:radPr>
                        <m:deg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ra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rad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预处理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ad>
                                  <m:radPr>
                                    <m:degHide m:val="on"/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rad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</m:t>
                    </m:r>
                    <m:rad>
                      <m:radPr>
                        <m:deg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ra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rad>
                  </m:oMath>
                </a14:m>
                <a:r>
                  <a:rPr lang="zh-CN" altLang="en-US" sz="1800" dirty="0"/>
                  <a:t>）即可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63480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逆元 </a:t>
            </a:r>
            <a:r>
              <a:rPr lang="zh-CN" altLang="en-US" sz="2200" b="0" dirty="0"/>
              <a:t>（</a:t>
            </a:r>
            <a:r>
              <a:rPr lang="zh-CN" altLang="en-US" sz="2200" b="0" dirty="0">
                <a:hlinkClick r:id="rId3" action="ppaction://hlinksldjump"/>
              </a:rPr>
              <a:t>扩展欧几里得算法</a:t>
            </a:r>
            <a:r>
              <a:rPr lang="zh-CN" altLang="en-US" sz="2200" b="0" dirty="0"/>
              <a:t>，</a:t>
            </a:r>
            <a:r>
              <a:rPr lang="zh-CN" altLang="en-US" sz="2200" b="0" dirty="0">
                <a:hlinkClick r:id="rId4" action="ppaction://hlinksldjump"/>
              </a:rPr>
              <a:t>欧拉定理</a:t>
            </a:r>
            <a:r>
              <a:rPr lang="zh-CN" altLang="en-US" sz="2200" b="0" dirty="0"/>
              <a:t>，</a:t>
            </a:r>
            <a:r>
              <a:rPr lang="zh-CN" altLang="en-US" sz="2200" b="0" dirty="0">
                <a:hlinkClick r:id="rId5" action="ppaction://hlinksldjump"/>
              </a:rPr>
              <a:t>快速幂</a:t>
            </a:r>
            <a:r>
              <a:rPr lang="zh-CN" altLang="en-US" sz="2200" b="0" dirty="0"/>
              <a:t>）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zh-CN" altLang="en-US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≡ 1 (</m:t>
                    </m:r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，则称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关于模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的逆元，通常记做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r>
                  <a:rPr lang="zh-CN" altLang="en-US" sz="1800" dirty="0"/>
                  <a:t>分数取模：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1800" dirty="0"/>
                  <a:t> 存在的充要条件为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 = 1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的范围内，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关于模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的逆元 </a:t>
                </a:r>
                <a:r>
                  <a:rPr lang="en-US" altLang="zh-CN" sz="1800" dirty="0"/>
                  <a:t>(</a:t>
                </a:r>
                <a:r>
                  <a:rPr lang="zh-CN" altLang="en-US" sz="1800" dirty="0"/>
                  <a:t>若存在</a:t>
                </a:r>
                <a:r>
                  <a:rPr lang="en-US" altLang="zh-CN" sz="1800" dirty="0"/>
                  <a:t>) </a:t>
                </a:r>
                <a:r>
                  <a:rPr lang="zh-CN" altLang="en-US" sz="1800" dirty="0"/>
                  <a:t>是唯一的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等价于求解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800" dirty="0"/>
                  <a:t>，直接用扩展欧几里得算法解决</a:t>
                </a:r>
                <a:endParaRPr lang="en-US" altLang="zh-CN" sz="1800" dirty="0"/>
              </a:p>
              <a:p>
                <a:r>
                  <a:rPr lang="zh-CN" altLang="en-US" sz="1800" dirty="0"/>
                  <a:t>若 </a:t>
                </a:r>
                <a:r>
                  <a:rPr lang="en-US" altLang="zh-CN" sz="1800" dirty="0"/>
                  <a:t>b </a:t>
                </a:r>
                <a:r>
                  <a:rPr lang="zh-CN" altLang="en-US" sz="1800" dirty="0"/>
                  <a:t>是质数，则 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−1，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(</m:t>
                    </m:r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，所以逆元为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zh-CN" altLang="en-US" sz="1800" dirty="0"/>
                  <a:t>，快速幂计算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68547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逆元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zh-CN" altLang="en-US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如何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求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 ∼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模质数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的逆元？</a:t>
                </a:r>
                <a:endParaRPr lang="en-US" altLang="zh-CN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 (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9FF448B-2CB9-4814-B817-8E8DC6BE8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74" y="3429000"/>
            <a:ext cx="5486400" cy="106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591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威尔逊定理 </a:t>
            </a:r>
            <a:r>
              <a:rPr lang="zh-CN" altLang="en-US" sz="2200" b="0" dirty="0"/>
              <a:t>（</a:t>
            </a:r>
            <a:r>
              <a:rPr lang="zh-CN" altLang="en-US" sz="2200" b="0" dirty="0">
                <a:hlinkClick r:id="rId3" action="ppaction://hlinksldjump"/>
              </a:rPr>
              <a:t>逆元</a:t>
            </a:r>
            <a:r>
              <a:rPr lang="zh-CN" altLang="en-US" sz="2200" b="0" dirty="0"/>
              <a:t>）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zh-CN" altLang="en-US" sz="1800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≡−1 (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(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的解仅有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≡−1 (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所以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和逆元两两对应</a:t>
                </a:r>
                <a:endParaRPr lang="en-US" altLang="zh-CN" sz="1800" dirty="0"/>
              </a:p>
              <a:p>
                <a:r>
                  <a:rPr lang="zh-CN" altLang="en-US" sz="1800" dirty="0"/>
                  <a:t>剩下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1∗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≡−1 (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77623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中国剩余定理 </a:t>
            </a:r>
            <a:r>
              <a:rPr lang="zh-CN" altLang="en-US" sz="2200" b="0" dirty="0"/>
              <a:t>（</a:t>
            </a:r>
            <a:r>
              <a:rPr lang="zh-CN" altLang="en-US" sz="2200" b="0" dirty="0">
                <a:hlinkClick r:id="rId3" action="ppaction://hlinksldjump"/>
              </a:rPr>
              <a:t>逆元</a:t>
            </a:r>
            <a:r>
              <a:rPr lang="zh-CN" altLang="en-US" sz="2200" b="0" dirty="0"/>
              <a:t>）</a:t>
            </a:r>
            <a:r>
              <a:rPr lang="zh-CN" altLang="en-US" sz="2200" dirty="0"/>
              <a:t> 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zh-CN" altLang="en-US" sz="1800" dirty="0"/>
              </a:p>
              <a:p>
                <a:r>
                  <a:rPr lang="zh-CN" altLang="en-US" sz="1800" dirty="0"/>
                  <a:t>求解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，满足方程组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两两互质</a:t>
                </a:r>
                <a:endParaRPr lang="en-US" altLang="zh-CN" sz="1800" dirty="0"/>
              </a:p>
              <a:p>
                <a:r>
                  <a:rPr lang="zh-CN" altLang="en-US" sz="1800" dirty="0"/>
                  <a:t>例如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(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3)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5)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≡2 (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7)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令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显然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 = 1</m:t>
                    </m:r>
                  </m:oMath>
                </a14:m>
                <a:r>
                  <a:rPr lang="zh-CN" altLang="en-US" sz="1800" dirty="0"/>
                  <a:t>，所以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 关于模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 的逆元存在。把这个逆元设为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于是有：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≡1(</m:t>
                    </m:r>
                    <m:r>
                      <m:rPr>
                        <m:sty m:val="p"/>
                      </m:rPr>
                      <a:rPr lang="en-US" altLang="zh-CN" sz="1800" i="1" dirty="0" smtClean="0">
                        <a:latin typeface="Cambria Math" panose="02040503050406030204" pitchFamily="18" charset="0"/>
                      </a:rPr>
                      <m:t>mod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≡0(</m:t>
                    </m:r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mod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进一步：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mod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≡0(</m:t>
                    </m:r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mod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因此解为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，且在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意义下是唯一解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7778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396999" y="2300606"/>
            <a:ext cx="1487170" cy="124079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935605" y="1844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2935605" y="3997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6096000" y="2511717"/>
            <a:ext cx="5559234" cy="8356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ea typeface="微软雅黑" panose="020B0503020204020204" pitchFamily="34" charset="-122"/>
              </a:rPr>
              <a:t>知识点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4657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中国剩余定理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zh-CN" altLang="en-US" sz="1800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(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3)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5)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≡2 (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7)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={2,3,2}</m:t>
                    </m:r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3,5,7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=3∗5∗7=105</m:t>
                    </m:r>
                  </m:oMath>
                </a14:m>
                <a:endParaRPr lang="en-US" altLang="zh-CN" sz="1800" b="0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35,21,15</m:t>
                        </m:r>
                      </m:e>
                    </m:d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2,1,1</m:t>
                        </m:r>
                      </m:e>
                    </m:d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=2∗35∗2+3∗21∗1+2∗15∗1=233≡23 (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105)</m:t>
                    </m:r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964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扩展中国剩余定理 （</a:t>
            </a:r>
            <a:r>
              <a:rPr lang="zh-CN" altLang="en-US" sz="2200" dirty="0">
                <a:hlinkClick r:id="rId3" action="ppaction://hlinksldjump"/>
              </a:rPr>
              <a:t>扩展欧几里得算法</a:t>
            </a:r>
            <a:r>
              <a:rPr lang="zh-CN" altLang="en-US" sz="2200" dirty="0"/>
              <a:t>）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800" dirty="0"/>
                  <a:t>求解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，满足方程组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不一定两两互质</a:t>
                </a:r>
                <a:endParaRPr lang="en-US" altLang="zh-CN" sz="1800" dirty="0"/>
              </a:p>
              <a:p>
                <a:r>
                  <a:rPr lang="zh-CN" altLang="en-US" sz="1800" dirty="0"/>
                  <a:t>同样的，在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𝐿𝐶𝑀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意义下有唯一解</a:t>
                </a:r>
                <a:endParaRPr lang="en-US" altLang="zh-CN" sz="1800" dirty="0"/>
              </a:p>
              <a:p>
                <a:r>
                  <a:rPr lang="zh-CN" altLang="en-US" sz="1800" dirty="0"/>
                  <a:t>考虑如何每次将两个方程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合并成一个方程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𝐿𝐶𝑀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先用扩展欧几里得算法求出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gcd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的一组特解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gcd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gcd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CN" altLang="en-US" sz="1800" dirty="0"/>
                  <a:t>，可以发现两个不同的解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的差一定是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𝐿𝐶𝑀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的倍数</a:t>
                </a:r>
                <a:endParaRPr lang="en-US" altLang="zh-CN" sz="1800" dirty="0"/>
              </a:p>
              <a:p>
                <a:r>
                  <a:rPr lang="zh-CN" altLang="en-US" sz="1800" dirty="0"/>
                  <a:t>所以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func>
                              <m:func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8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func>
                              <m:func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8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𝐿𝐶𝑀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93" b="-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3468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其他常见的积性函数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  <m:t>，</m:t>
                                  </m:r>
                                </m: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</m: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有</m:t>
                            </m:r>
                            <m:r>
                              <a:rPr lang="zh-CN" altLang="en-US" sz="1800" i="1" smtClean="0">
                                <a:latin typeface="Cambria Math" panose="02040503050406030204" pitchFamily="18" charset="0"/>
                              </a:rPr>
                              <m:t>平方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因子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(−1)</m:t>
                                      </m:r>
                                    </m:e>
                                    <m:sup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zh-CN" altLang="en-US" sz="1800" i="1" smtClean="0">
                                      <a:latin typeface="Cambria Math" panose="02040503050406030204" pitchFamily="18" charset="0"/>
                                    </a:rPr>
                                    <m:t>，</m:t>
                                  </m:r>
                                </m: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  <m:t>无</m:t>
                                  </m:r>
                                  <m:r>
                                    <a:rPr lang="zh-CN" altLang="en-US" sz="1800" i="1" smtClean="0">
                                      <a:latin typeface="Cambria Math" panose="02040503050406030204" pitchFamily="18" charset="0"/>
                                    </a:rPr>
                                    <m:t>平方因子</m:t>
                                  </m:r>
                                  <m: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  <m:t>，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  <m:t>为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  <m:t>的</m:t>
                                  </m:r>
                                  <m:r>
                                    <a:rPr lang="zh-CN" altLang="en-US" sz="1800" i="1" smtClean="0">
                                      <a:latin typeface="Cambria Math" panose="02040503050406030204" pitchFamily="18" charset="0"/>
                                    </a:rPr>
                                    <m:t>质因数</m:t>
                                  </m:r>
                                  <m: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  <m:t>个数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又写作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的约数个数（除数函数）</a:t>
                </a:r>
                <a:endParaRPr lang="en-US" altLang="zh-CN" sz="1800" dirty="0"/>
              </a:p>
              <a:p>
                <a:r>
                  <a:rPr lang="en-US" altLang="zh-CN" sz="1800" dirty="0"/>
                  <a:t>¼ </a:t>
                </a:r>
                <a:r>
                  <a:rPr lang="zh-CN" altLang="en-US" sz="1800" dirty="0"/>
                  <a:t>圆上整点个数 推荐观看：</a:t>
                </a:r>
                <a:r>
                  <a:rPr lang="en-US" altLang="zh-CN" sz="1800" dirty="0">
                    <a:hlinkClick r:id="rId3"/>
                  </a:rPr>
                  <a:t>http://www.bilibili.com/video/av12131743/</a:t>
                </a:r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1" dirty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完全积性：</a:t>
                </a:r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=1,    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47649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其他常见的积性函数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sup>
                                    </m:sSup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显然收敛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时，有：</a:t>
                </a:r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sup>
                    </m:sSup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48030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普通筛法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r>
                  <a:rPr lang="zh-CN" altLang="en-US" sz="1800" dirty="0"/>
                  <a:t>以下整数代指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1800" dirty="0"/>
                  <a:t> 的整数</a:t>
                </a:r>
                <a:endParaRPr lang="en-US" altLang="zh-CN" sz="1800" dirty="0"/>
              </a:p>
              <a:p>
                <a:r>
                  <a:rPr lang="zh-CN" altLang="en-US" sz="1800" dirty="0"/>
                  <a:t>基本思想：整数的整数倍数是合数，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B7EDC74-1FE0-4A2E-B597-3A0DFAC0A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68" y="2784628"/>
            <a:ext cx="4814130" cy="198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374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埃氏筛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基本思想：素数的整数倍数是合数，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B7EDC74-1FE0-4A2E-B597-3A0DFAC0A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76" y="2776489"/>
            <a:ext cx="4761402" cy="198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9651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线性筛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1800" dirty="0"/>
              </a:p>
              <a:p>
                <a:r>
                  <a:rPr lang="zh-CN" altLang="en-US" sz="1800" dirty="0"/>
                  <a:t>基本思想：整数的素数倍数是合数，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枚举整数的素数倍数，当枚举到的素数是当前整数的约数时停止</a:t>
                </a:r>
                <a:endParaRPr lang="en-US" altLang="zh-CN" sz="1800" dirty="0"/>
              </a:p>
              <a:p>
                <a:r>
                  <a:rPr lang="zh-CN" altLang="en-US" sz="18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的最小质因子是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会且仅会在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倍筛到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B7EDC74-1FE0-4A2E-B597-3A0DFAC0A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25" y="3258106"/>
            <a:ext cx="5464453" cy="25035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5799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区间筛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求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中的所有质数，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基本思想：</a:t>
                </a:r>
                <a:r>
                  <a:rPr lang="zh-CN" altLang="en-US" sz="1800" dirty="0">
                    <a:hlinkClick r:id="rId3" action="ppaction://hlinksldjump"/>
                  </a:rPr>
                  <a:t>埃氏筛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en-US" altLang="zh-CN" sz="1800" dirty="0"/>
                  <a:t>1. </a:t>
                </a:r>
                <a:r>
                  <a:rPr lang="zh-CN" altLang="en-US" sz="1800" dirty="0"/>
                  <a:t>先筛出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ad>
                      <m:radPr>
                        <m:deg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ra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的所有质数</a:t>
                </a:r>
                <a:endParaRPr lang="en-US" altLang="zh-CN" sz="1800" dirty="0"/>
              </a:p>
              <a:p>
                <a:r>
                  <a:rPr lang="en-US" altLang="zh-CN" sz="1800" dirty="0"/>
                  <a:t>2. </a:t>
                </a:r>
                <a:r>
                  <a:rPr lang="zh-CN" altLang="en-US" sz="1800" dirty="0"/>
                  <a:t>用这些质数筛去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中的合数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6019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线性筛求积性函数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对于每个合数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，在线性筛的过程中都会拆成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</a:p>
              <a:p>
                <a:r>
                  <a:rPr lang="zh-CN" altLang="en-US" sz="1800" dirty="0"/>
                  <a:t>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则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是互质的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en-US" altLang="zh-CN" sz="1800" dirty="0"/>
                  <a:t>1. </a:t>
                </a:r>
                <a:r>
                  <a:rPr lang="zh-CN" altLang="en-US" sz="1800" dirty="0"/>
                  <a:t>算出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r>
                  <a:rPr lang="en-US" altLang="zh-CN" sz="1800" dirty="0"/>
                  <a:t>2. </a:t>
                </a:r>
                <a:r>
                  <a:rPr lang="zh-CN" altLang="en-US" sz="1800" dirty="0"/>
                  <a:t>对于其他合数，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88590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线性筛求积性函数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r>
                  <a:rPr lang="zh-CN" altLang="en-US" sz="1800" dirty="0"/>
                  <a:t>对于一些积性函数，有更简单的做法，以欧拉函数为例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1800" b="0" dirty="0"/>
              </a:p>
              <a:p>
                <a:r>
                  <a:rPr lang="zh-CN" altLang="en-US" sz="1800" dirty="0"/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不整除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整除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在线性筛的过程中直接计算即可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7655FC6-C397-4979-8794-ABA67EE18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16" y="2601158"/>
            <a:ext cx="4475002" cy="34659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721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基础知识与记号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zh-CN" altLang="en-US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任意，对于所有</a:t>
                </a:r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∈女生</m:t>
                    </m:r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喜欢 </a:t>
                </a:r>
                <a:r>
                  <a:rPr lang="en-US" altLang="zh-CN" sz="1800" dirty="0" err="1"/>
                  <a:t>zcy</a:t>
                </a:r>
                <a:endParaRPr lang="en-US" altLang="zh-CN" sz="1800" dirty="0"/>
              </a:p>
              <a:p>
                <a:r>
                  <a:rPr lang="zh-CN" altLang="en-US" sz="1800" dirty="0"/>
                  <a:t>所有女生都会被 </a:t>
                </a:r>
                <a:r>
                  <a:rPr lang="en-US" altLang="zh-CN" sz="1800" dirty="0" err="1"/>
                  <a:t>zcy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迷住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存在，至少一个</a:t>
                </a:r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∈男生</m:t>
                    </m:r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喜欢光光</a:t>
                </a:r>
                <a:endParaRPr lang="en-US" altLang="zh-CN" sz="1800" dirty="0"/>
              </a:p>
              <a:p>
                <a:r>
                  <a:rPr lang="zh-CN" altLang="en-US" sz="1800" dirty="0"/>
                  <a:t>有至少一个男生喜欢光光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0628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396999" y="2300606"/>
            <a:ext cx="1487170" cy="124079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935605" y="1844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2935605" y="3997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6096000" y="2511717"/>
            <a:ext cx="5559234" cy="8356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ea typeface="微软雅黑" panose="020B0503020204020204" pitchFamily="34" charset="-122"/>
              </a:rPr>
              <a:t>例题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1230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[CF 757B] Bash’s Big 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给定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个正整数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求一个子集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</a:rPr>
                  <a:t>，满足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,…,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)&gt;1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</a:rPr>
                  <a:t>，同时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尽可能大。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分析：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</a:rPr>
                  <a:t>，说明存在一个正整数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</a:rPr>
                  <a:t>，满足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整除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内的所有元素。</a:t>
                </a: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枚举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=2…</m:t>
                    </m:r>
                    <m:r>
                      <m:rPr>
                        <m:sty m:val="p"/>
                      </m:rPr>
                      <a:rPr lang="en-US" altLang="zh-CN" sz="18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</a:rPr>
                  <a:t>并统计答案</a:t>
                </a: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</a:rPr>
                  <a:t>则复杂度为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sty m:val="p"/>
                      </m:rP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</a:rPr>
                  <a:t>。</a:t>
                </a:r>
                <a:endParaRPr lang="en-US" altLang="zh-CN" sz="1800" dirty="0">
                  <a:latin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24204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[CF 776B] Sherlock and his girlfriend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个点，标号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2…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</a:rPr>
                  <a:t>，</a:t>
                </a: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给这些点染色，要求若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的质因子，则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的颜色不同。</a:t>
                </a: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求一种颜色数最少的方案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注意到这是二分图，一边是质数，一边是合数。</a:t>
                </a: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把质数都染成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</a:rPr>
                  <a:t>，合数都染成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即可。</a:t>
                </a:r>
                <a:endParaRPr lang="en-US" altLang="zh-CN" sz="1800" dirty="0">
                  <a:latin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55252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上帝与集合的正确用法 </a:t>
            </a:r>
            <a:r>
              <a:rPr lang="en-US" altLang="zh-CN" sz="2200" dirty="0"/>
              <a:t>(P4139) </a:t>
            </a:r>
            <a:r>
              <a:rPr lang="zh-CN" altLang="en-US" sz="2200" b="0" dirty="0"/>
              <a:t>（</a:t>
            </a:r>
            <a:r>
              <a:rPr lang="zh-CN" altLang="en-US" sz="2200" b="0" dirty="0">
                <a:hlinkClick r:id="rId3" action="ppaction://hlinksldjump"/>
              </a:rPr>
              <a:t>欧拉定理</a:t>
            </a:r>
            <a:r>
              <a:rPr lang="zh-CN" altLang="en-US" sz="2200" b="0" dirty="0"/>
              <a:t>）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p>
                                </m:sSup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组询问，每次询问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的值</a:t>
                </a:r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≤10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mod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由扩展欧拉定理有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altLang="zh-CN" sz="1800" i="1" dirty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l-GR" altLang="zh-CN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l-GR" altLang="zh-CN" sz="1800" i="1" dirty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l-GR" altLang="zh-CN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那就转化成了求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CN" sz="1800" i="1" dirty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l-GR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递归求解，至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</a:rPr>
                  <a:t>时终止即可。</a:t>
                </a: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易得递归的层数不大于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18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1800" dirty="0">
                  <a:latin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569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一道例题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r>
                  <a:rPr lang="zh-CN" altLang="en-US" sz="1800" dirty="0"/>
                  <a:t>求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[1,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sz="1800" dirty="0"/>
                  <a:t>内的所有素数。内存限制 </a:t>
                </a:r>
                <a:r>
                  <a:rPr lang="en-US" altLang="zh-CN" sz="1800" dirty="0"/>
                  <a:t>1MB</a:t>
                </a:r>
              </a:p>
              <a:p>
                <a:r>
                  <a:rPr lang="zh-CN" altLang="en-US" sz="1800" dirty="0"/>
                  <a:t>直接线性筛会爆空间</a:t>
                </a:r>
                <a:endParaRPr lang="en-US" altLang="zh-CN" sz="1800" dirty="0"/>
              </a:p>
              <a:p>
                <a:endParaRPr lang="zh-CN" altLang="en-US" sz="1800" dirty="0"/>
              </a:p>
              <a:p>
                <a:r>
                  <a:rPr lang="zh-CN" altLang="en-US" sz="1800" dirty="0"/>
                  <a:t>把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[1,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800" dirty="0"/>
                  <a:t> 分成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段分别求解；</a:t>
                </a:r>
              </a:p>
              <a:p>
                <a:r>
                  <a:rPr lang="zh-CN" altLang="en-US" sz="1800" dirty="0"/>
                  <a:t>对于区间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800" dirty="0"/>
                  <a:t>，枚举不大于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ra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的所有素数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800" dirty="0"/>
                  <a:t>，在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中筛去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的倍数。</a:t>
                </a:r>
              </a:p>
              <a:p>
                <a:r>
                  <a:rPr lang="zh-CN" altLang="en-US" sz="1800" dirty="0"/>
                  <a:t>需要预处理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[1,</m:t>
                    </m:r>
                    <m:rad>
                      <m:radPr>
                        <m:degHide m:val="on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sz="1800" dirty="0"/>
                  <a:t>的所有素数</a:t>
                </a:r>
                <a:endParaRPr lang="en-US" altLang="zh-CN" sz="1800" dirty="0"/>
              </a:p>
              <a:p>
                <a:endParaRPr lang="zh-CN" altLang="en-US" sz="1800" dirty="0"/>
              </a:p>
              <a:p>
                <a:r>
                  <a:rPr lang="zh-CN" altLang="en-US" sz="1800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·</m:t>
                    </m:r>
                    <m:rad>
                      <m:radPr>
                        <m:degHide m:val="on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空间复杂度：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832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 err="1"/>
              <a:t>gcd</a:t>
            </a:r>
            <a:r>
              <a:rPr lang="en-US" altLang="zh-CN" sz="2200" dirty="0"/>
              <a:t> (P2568)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r>
                  <a:rPr lang="zh-CN" altLang="en-US" sz="1800" dirty="0"/>
                  <a:t>给定整数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800" dirty="0"/>
                  <a:t>，求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1800" dirty="0"/>
                  <a:t>为素数的数对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1800" dirty="0"/>
                  <a:t>有多少对</a:t>
                </a:r>
                <a:r>
                  <a:rPr lang="en-US" altLang="zh-CN" sz="18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线性筛出不大于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的所有素数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800" dirty="0"/>
                  <a:t>，问题转化为求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的个数。</a:t>
                </a:r>
              </a:p>
              <a:p>
                <a:r>
                  <a:rPr lang="zh-CN" altLang="en-US" sz="18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800" dirty="0"/>
                  <a:t>，那么有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′)=1 </m:t>
                    </m:r>
                  </m:oMath>
                </a14:m>
                <a:r>
                  <a:rPr lang="zh-CN" altLang="en-US" sz="1800" dirty="0"/>
                  <a:t>且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1≤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′≤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800" dirty="0"/>
                  <a:t> 。</a:t>
                </a:r>
              </a:p>
              <a:p>
                <a:r>
                  <a:rPr lang="zh-CN" altLang="en-US" sz="1800" dirty="0"/>
                  <a:t>转化为求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)=1 </m:t>
                    </m:r>
                  </m:oMath>
                </a14:m>
                <a:r>
                  <a:rPr lang="zh-CN" altLang="en-US" sz="1800" dirty="0"/>
                  <a:t>且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的个数。</a:t>
                </a:r>
                <a:endParaRPr lang="en-US" altLang="zh-CN" sz="1800" dirty="0"/>
              </a:p>
              <a:p>
                <a:endParaRPr lang="zh-CN" altLang="en-US" sz="1800" dirty="0"/>
              </a:p>
              <a:p>
                <a:r>
                  <a:rPr lang="zh-CN" altLang="en-US" sz="1800" dirty="0"/>
                  <a:t>答案为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l-GR" altLang="zh-CN" sz="1800" i="1" dirty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l-GR" altLang="zh-CN" sz="1800" i="1" dirty="0">
                        <a:latin typeface="Cambria Math" panose="02040503050406030204" pitchFamily="18" charset="0"/>
                      </a:rPr>
                      <m:t>(1)+…+</m:t>
                    </m:r>
                    <m:r>
                      <a:rPr lang="el-GR" altLang="zh-CN" sz="1800" i="1" dirty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l-GR" altLang="zh-C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))−1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线性筛筛出欧拉函数、预处理前缀和即可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1567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[SDOI2012] </a:t>
            </a:r>
            <a:r>
              <a:rPr lang="en-US" altLang="zh-CN" sz="2200" dirty="0" err="1"/>
              <a:t>Longge</a:t>
            </a:r>
            <a:r>
              <a:rPr lang="en-US" altLang="zh-CN" sz="2200" dirty="0"/>
              <a:t> </a:t>
            </a:r>
            <a:r>
              <a:rPr lang="zh-CN" altLang="en-US" sz="2200" dirty="0"/>
              <a:t>的问题 </a:t>
            </a:r>
            <a:r>
              <a:rPr lang="en-US" altLang="zh-CN" sz="2200" dirty="0"/>
              <a:t>(P2303)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注意到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一定是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的约数，而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的约数个数很少 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</a:rPr>
                  <a:t>）。</a:t>
                </a: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考虑枚举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的约数 </a:t>
                </a:r>
                <a:r>
                  <a:rPr lang="en-US" altLang="zh-CN" sz="1800" dirty="0">
                    <a:latin typeface="微软雅黑" panose="020B0503020204020204" pitchFamily="34" charset="-122"/>
                  </a:rPr>
                  <a:t>(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设为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)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，再求出满足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有多少个。</a:t>
                </a:r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质因数分解求出每个 </a:t>
                </a:r>
                <a14:m>
                  <m:oMath xmlns:m="http://schemas.openxmlformats.org/officeDocument/2006/math">
                    <m:r>
                      <a:rPr lang="el-GR" altLang="zh-CN" sz="1800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l-GR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latin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6353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[SDOI2008] </a:t>
            </a:r>
            <a:r>
              <a:rPr lang="zh-CN" altLang="en-US" sz="2200" dirty="0"/>
              <a:t>沙拉公主的困惑 </a:t>
            </a:r>
            <a:r>
              <a:rPr lang="en-US" altLang="zh-CN" sz="2200" dirty="0"/>
              <a:t>(P2155)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给定一质数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</a:rPr>
                  <a:t>，回答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组询问</a:t>
                </a:r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endParaRPr lang="zh-CN" altLang="en-US" sz="180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每组询问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!] 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</a:rPr>
                  <a:t>中与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互质的数的个数，结果对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取模。</a:t>
                </a:r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endParaRPr lang="zh-CN" altLang="en-US" sz="1800" dirty="0">
                  <a:latin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≤10 </m:t>
                    </m:r>
                  </m:oMath>
                </a14:m>
                <a:endParaRPr lang="en-US" altLang="zh-CN" sz="1800" dirty="0">
                  <a:latin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16678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[SDOI2008] </a:t>
            </a:r>
            <a:r>
              <a:rPr lang="zh-CN" altLang="en-US" sz="2200" dirty="0"/>
              <a:t>沙拉公主的困惑 </a:t>
            </a:r>
            <a:r>
              <a:rPr lang="en-US" altLang="zh-CN" sz="2200" dirty="0"/>
              <a:t>(P2155)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注意到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altLang="zh-CN" sz="1800" i="1" dirty="0" err="1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800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</a:rPr>
                  <a:t>，又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!|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则有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!/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!)·</m:t>
                    </m:r>
                    <m:r>
                      <a:rPr lang="el-GR" altLang="zh-CN" sz="1800" i="1" dirty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l-GR" altLang="zh-C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由 </a:t>
                </a:r>
                <a14:m>
                  <m:oMath xmlns:m="http://schemas.openxmlformats.org/officeDocument/2006/math">
                    <m:r>
                      <a:rPr lang="el-GR" altLang="zh-CN" sz="1800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l-GR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(1−1/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)(1−1/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)…(1−1/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!(1−1/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)(1−1/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)…(1−1/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这里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</a:rPr>
                  <a:t> 为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的所有质因子，即不大于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的所有素数。</a:t>
                </a: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)=(1−1/</m:t>
                    </m:r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)(1−1/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)…(1−1/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都能在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时间内预处理 </a:t>
                </a:r>
                <a:r>
                  <a:rPr lang="en-US" altLang="zh-CN" sz="1800" dirty="0">
                    <a:latin typeface="微软雅黑" panose="020B0503020204020204" pitchFamily="34" charset="-122"/>
                  </a:rPr>
                  <a:t>(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利用线性筛和线性求逆元</a:t>
                </a:r>
                <a:r>
                  <a:rPr lang="en-US" altLang="zh-CN" sz="1800" dirty="0">
                    <a:latin typeface="微软雅黑" panose="020B0503020204020204" pitchFamily="34" charset="-122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回答询问。</a:t>
                </a:r>
                <a:endParaRPr lang="en-US" altLang="zh-CN" sz="1800" dirty="0">
                  <a:latin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 b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5371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某道题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求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sz="1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。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注意到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为奇数当且仅当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为完全平方数。</a:t>
                </a:r>
              </a:p>
              <a:p>
                <a:r>
                  <a:rPr lang="zh-CN" altLang="en-US" sz="1800" dirty="0"/>
                  <a:t>因此只需求出所有的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中有多少个完全平方数。</a:t>
                </a:r>
              </a:p>
              <a:p>
                <a:r>
                  <a:rPr lang="zh-CN" altLang="en-US" sz="1800" dirty="0"/>
                  <a:t>考虑满足条件的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有什么特殊的性质。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2781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基础知识与记号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zh-CN" altLang="en-US" sz="1800" dirty="0"/>
              </a:p>
              <a:p>
                <a:r>
                  <a:rPr lang="zh-CN" altLang="en-US" sz="1800" dirty="0"/>
                  <a:t>整除：若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𝑏𝑘</m:t>
                    </m:r>
                  </m:oMath>
                </a14:m>
                <a:r>
                  <a:rPr lang="zh-CN" altLang="en-US" sz="1800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都是整数，则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整除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800" dirty="0"/>
                  <a:t>，记做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zh-CN" altLang="en-US" sz="1800" dirty="0"/>
              </a:p>
              <a:p>
                <a:r>
                  <a:rPr lang="zh-CN" altLang="en-US" sz="1800" dirty="0"/>
                  <a:t>也称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的约数（因数），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的倍数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怎么求出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的所有约数？</a:t>
                </a:r>
                <a:endParaRPr lang="en-US" altLang="zh-CN" sz="1800" dirty="0"/>
              </a:p>
              <a:p>
                <a:r>
                  <a:rPr lang="zh-CN" altLang="en-US" sz="18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的约数，则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也是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的约数，且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之中必有一个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枚举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ad>
                      <m:radPr>
                        <m:deg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的所有数，判断是不是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的约数即可</a:t>
                </a:r>
                <a:endParaRPr lang="en-US" altLang="zh-CN" sz="1800" dirty="0"/>
              </a:p>
              <a:p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0349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某道题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令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不能被大于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的平方数整除。</a:t>
                </a:r>
              </a:p>
              <a:p>
                <a:r>
                  <a:rPr lang="zh-CN" altLang="en-US" sz="1800" dirty="0"/>
                  <a:t>容易看出这样的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是唯一的。</a:t>
                </a:r>
                <a:endParaRPr lang="en-US" altLang="zh-CN" sz="1800" dirty="0"/>
              </a:p>
              <a:p>
                <a:endParaRPr lang="zh-CN" altLang="en-US" sz="1800" dirty="0"/>
              </a:p>
              <a:p>
                <a:r>
                  <a:rPr lang="zh-CN" altLang="en-US" sz="18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则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为平方数等价于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因此只需求出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1800" dirty="0"/>
                  <a:t>的值，统计每种取值的个数就可以了。</a:t>
                </a:r>
              </a:p>
              <a:p>
                <a:r>
                  <a:rPr lang="zh-CN" altLang="en-US" sz="1800" dirty="0"/>
                  <a:t>可以证明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是积性函数；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为质数时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线性筛即可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13529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[SDOI2009] </a:t>
            </a:r>
            <a:r>
              <a:rPr lang="en-US" altLang="zh-CN" sz="2200" dirty="0" err="1"/>
              <a:t>SuperGCD</a:t>
            </a:r>
            <a:r>
              <a:rPr lang="en-US" altLang="zh-CN" sz="2200" dirty="0"/>
              <a:t> (P2152)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i="0" dirty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800" i="1" dirty="0" err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i="1" dirty="0" err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sup>
                    </m:sSup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如果直接用辗转相除法，就需要实现高精度除法，复杂度会有问题。</a:t>
                </a:r>
              </a:p>
              <a:p>
                <a:r>
                  <a:rPr lang="zh-CN" altLang="en-US" sz="1800" dirty="0"/>
                  <a:t>考虑对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2 </m:t>
                    </m:r>
                  </m:oMath>
                </a14:m>
                <a:r>
                  <a:rPr lang="zh-CN" altLang="en-US" sz="1800" dirty="0"/>
                  <a:t>分类。</a:t>
                </a:r>
                <a:endParaRPr lang="en-US" altLang="zh-CN" sz="1800" dirty="0"/>
              </a:p>
              <a:p>
                <a:endParaRPr lang="zh-CN" altLang="en-US" sz="1800" dirty="0"/>
              </a:p>
              <a:p>
                <a:r>
                  <a:rPr lang="zh-CN" altLang="en-US" sz="18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同为偶数，则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 = 2 ∗ 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/2,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同为奇数，不妨设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8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 = ((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)/2,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一奇一偶，不妨设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为偶数，则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/2,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同样只经过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dirty="0">
                        <a:latin typeface="Cambria Math" panose="02040503050406030204" pitchFamily="18" charset="0"/>
                      </a:rPr>
                      <m:t>log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次迭代，每次操作只有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/2,∗2,−</m:t>
                    </m:r>
                  </m:oMath>
                </a14:m>
                <a:r>
                  <a:rPr lang="zh-CN" altLang="en-US" sz="1800" dirty="0"/>
                  <a:t>，都可以在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1800" dirty="0"/>
                  <a:t>内完成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775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[CF 632D] Longest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给出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个数，要求选出尽可能多的数，满足它们的最小公倍数不大于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/>
                  <a:t>。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设取的所有数都是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的约数，则这些数的 </a:t>
                </a:r>
                <a:r>
                  <a:rPr lang="en-US" altLang="zh-CN" sz="1800" dirty="0"/>
                  <a:t>lcm </a:t>
                </a:r>
                <a:r>
                  <a:rPr lang="zh-CN" altLang="en-US" sz="1800" dirty="0"/>
                  <a:t>必然不大于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。</a:t>
                </a:r>
              </a:p>
              <a:p>
                <a:r>
                  <a:rPr lang="zh-CN" altLang="en-US" sz="180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中的每个数，统计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中有多少个数是它的约数即可。</a:t>
                </a:r>
                <a:endParaRPr lang="en-US" altLang="zh-CN" sz="1800" dirty="0"/>
              </a:p>
              <a:p>
                <a:r>
                  <a:rPr lang="zh-CN" altLang="en-US" sz="1800" dirty="0">
                    <a:latin typeface="Cambria Math" panose="02040503050406030204" pitchFamily="18" charset="0"/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8786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[CF 582A] GCD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对一个长度为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的数列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800" dirty="0"/>
                  <a:t>，</a:t>
                </a:r>
              </a:p>
              <a:p>
                <a:r>
                  <a:rPr lang="zh-CN" altLang="en-US" sz="1800" dirty="0"/>
                  <a:t>定义它的 </a:t>
                </a:r>
                <a:r>
                  <a:rPr lang="en-US" altLang="zh-CN" sz="1800" dirty="0"/>
                  <a:t>GCD Table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是一张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的二维表，其中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i="1" dirty="0" err="1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现在乱序给出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中所有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个数，求原数列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800" dirty="0"/>
                  <a:t>。</a:t>
                </a:r>
              </a:p>
              <a:p>
                <a:r>
                  <a:rPr lang="zh-CN" altLang="en-US" sz="1800" dirty="0"/>
                  <a:t>数据保证有解；输出任意一种方案即可。</a:t>
                </a:r>
                <a:endParaRPr lang="en-US" altLang="zh-CN" sz="1800" dirty="0"/>
              </a:p>
              <a:p>
                <a:endParaRPr lang="zh-CN" altLang="en-US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≤500, 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94251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[CF 582A] GCD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中最大的数一定也是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中最大的数。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中次大的数一定也是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次大的数。</a:t>
                </a:r>
              </a:p>
              <a:p>
                <a:r>
                  <a:rPr lang="zh-CN" altLang="en-US" sz="1800" dirty="0"/>
                  <a:t>第三、第四可能是由最大和次大的 </a:t>
                </a:r>
                <a:r>
                  <a:rPr lang="en-US" altLang="zh-CN" sz="1800" dirty="0" err="1"/>
                  <a:t>gcd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产生的。</a:t>
                </a:r>
                <a:endParaRPr lang="en-US" altLang="zh-CN" sz="1800" dirty="0"/>
              </a:p>
              <a:p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800" dirty="0">
                    <a:latin typeface="Cambria Math" panose="02040503050406030204" pitchFamily="18" charset="0"/>
                  </a:rPr>
                  <a:t>1. 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为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中最大的数。在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中删除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800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中加入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800" dirty="0">
                    <a:latin typeface="Cambria Math" panose="02040503050406030204" pitchFamily="18" charset="0"/>
                  </a:rPr>
                  <a:t>。</a:t>
                </a:r>
              </a:p>
              <a:p>
                <a:r>
                  <a:rPr lang="en-US" altLang="zh-CN" sz="1800" dirty="0">
                    <a:latin typeface="Cambria Math" panose="02040503050406030204" pitchFamily="18" charset="0"/>
                  </a:rPr>
                  <a:t>2. 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对于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中的所有其他数 </a:t>
                </a:r>
                <a:r>
                  <a:rPr lang="en-US" altLang="zh-CN" sz="1800" dirty="0">
                    <a:latin typeface="Cambria Math" panose="02040503050406030204" pitchFamily="18" charset="0"/>
                  </a:rPr>
                  <a:t>(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设为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</a:rPr>
                  <a:t>)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，在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中删除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个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Cambria Math" panose="02040503050406030204" pitchFamily="18" charset="0"/>
                  </a:rPr>
                  <a:t>。</a:t>
                </a:r>
              </a:p>
              <a:p>
                <a:r>
                  <a:rPr lang="en-US" altLang="zh-CN" sz="1800" dirty="0">
                    <a:latin typeface="Cambria Math" panose="02040503050406030204" pitchFamily="18" charset="0"/>
                  </a:rPr>
                  <a:t>3. 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>
                    <a:latin typeface="Cambria Math" panose="02040503050406030204" pitchFamily="18" charset="0"/>
                  </a:rPr>
                  <a:t>为空则结束；否则回到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800" dirty="0">
                    <a:latin typeface="Cambria Math" panose="02040503050406030204" pitchFamily="18" charset="0"/>
                  </a:rPr>
                  <a:t>。</a:t>
                </a:r>
              </a:p>
              <a:p>
                <a:r>
                  <a:rPr lang="zh-CN" altLang="en-US" sz="1800" dirty="0">
                    <a:latin typeface="Cambria Math" panose="02040503050406030204" pitchFamily="18" charset="0"/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</a:rPr>
                  <a:t>(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使用 </a:t>
                </a:r>
                <a:r>
                  <a:rPr lang="en-US" altLang="zh-CN" sz="1800" dirty="0">
                    <a:latin typeface="Cambria Math" panose="02040503050406030204" pitchFamily="18" charset="0"/>
                  </a:rPr>
                  <a:t>map)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2631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[CF 687B] Remainders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en-US" altLang="zh-CN" sz="1800" dirty="0"/>
                  <a:t>Alice </a:t>
                </a:r>
                <a:r>
                  <a:rPr lang="zh-CN" altLang="en-US" sz="1800" dirty="0"/>
                  <a:t>和 </a:t>
                </a:r>
                <a:r>
                  <a:rPr lang="en-US" altLang="zh-CN" sz="1800" dirty="0"/>
                  <a:t>Bob </a:t>
                </a:r>
                <a:r>
                  <a:rPr lang="zh-CN" altLang="en-US" sz="1800" dirty="0"/>
                  <a:t>协定一个数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，以及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个数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然后 </a:t>
                </a:r>
                <a:r>
                  <a:rPr lang="en-US" altLang="zh-CN" sz="1800" dirty="0"/>
                  <a:t>Alice </a:t>
                </a:r>
                <a:r>
                  <a:rPr lang="zh-CN" altLang="en-US" sz="1800" dirty="0"/>
                  <a:t>想一个数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，并把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1800" dirty="0"/>
                  <a:t>告诉 </a:t>
                </a:r>
                <a:r>
                  <a:rPr lang="en-US" altLang="zh-CN" sz="1800" dirty="0"/>
                  <a:t>Bob</a:t>
                </a:r>
              </a:p>
              <a:p>
                <a:r>
                  <a:rPr lang="zh-CN" altLang="en-US" sz="1800" dirty="0"/>
                  <a:t>问是否对任意的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/>
                  <a:t>Bob </a:t>
                </a:r>
                <a:r>
                  <a:rPr lang="zh-CN" altLang="en-US" sz="1800" dirty="0"/>
                  <a:t>都能猜出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答案为“是”当且仅当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𝐿𝐶𝑀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将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质因数分解，对每个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判定是否存在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6847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>
          <a:xfrm>
            <a:off x="3233738" y="594360"/>
            <a:ext cx="1304925" cy="4424680"/>
          </a:xfrm>
        </p:spPr>
        <p:txBody>
          <a:bodyPr/>
          <a:lstStyle/>
          <a:p>
            <a:r>
              <a:rPr lang="zh-CN" altLang="en-US"/>
              <a:t>谢谢观看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基础知识与记号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zh-CN" sz="1800" dirty="0"/>
              </a:p>
              <a:p>
                <a:r>
                  <a:rPr lang="zh-CN" altLang="en-US" sz="18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同时是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的约数，则称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的公约数</a:t>
                </a:r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的最大公约数记为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，或者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 = (0,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8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  <m:t>𝑘𝑎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𝑘𝑎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𝑘𝑏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·(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 = ((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若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800" dirty="0"/>
                  <a:t>，称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互质，记为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1800" dirty="0"/>
              </a:p>
              <a:p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0132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基础知识与记号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对于整数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1800" dirty="0"/>
                  <a:t>，则存在唯一的整数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00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00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1800" dirty="0"/>
              </a:p>
              <a:p>
                <a:endParaRPr lang="zh-CN" altLang="en-US" sz="1800" dirty="0"/>
              </a:p>
              <a:p>
                <a:r>
                  <a:rPr lang="zh-CN" altLang="en-US" sz="1800" dirty="0"/>
                  <a:t>其中称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为商、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为余数。</a:t>
                </a:r>
              </a:p>
              <a:p>
                <a:r>
                  <a:rPr lang="zh-CN" altLang="en-US" sz="1800" dirty="0"/>
                  <a:t>余数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00" dirty="0"/>
                  <a:t> 用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1800" dirty="0"/>
                  <a:t>表示。</a:t>
                </a:r>
                <a:endParaRPr lang="en-US" altLang="zh-CN" sz="1800" dirty="0"/>
              </a:p>
              <a:p>
                <a:endParaRPr lang="zh-CN" altLang="en-US" sz="1800" dirty="0"/>
              </a:p>
              <a:p>
                <a:r>
                  <a:rPr lang="zh-CN" altLang="en-US" sz="1800" dirty="0"/>
                  <a:t>若两数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除以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的余数相等，则称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模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同余，记做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1142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基础知识与记号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唯一分解定理：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对于一个整数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，它可以唯一分解成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例如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可以唯一分解成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8221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基础知识与记号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定义域为整数的函数称为数论函数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对于数论函数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若 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，则称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为积性函数</a:t>
                </a:r>
                <a:endParaRPr lang="en-US" altLang="zh-CN" sz="1800" dirty="0"/>
              </a:p>
              <a:p>
                <a:r>
                  <a:rPr lang="zh-CN" altLang="en-US" sz="1800" dirty="0"/>
                  <a:t>若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，则称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为完全积性函数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例如，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是完全积性函数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2202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欧几里得算法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zh-CN" altLang="en-US" sz="1800" dirty="0"/>
              </a:p>
              <a:p>
                <a:r>
                  <a:rPr lang="zh-CN" altLang="en-US" sz="1800" dirty="0"/>
                  <a:t>给出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/>
                  <a:t> ,</a:t>
                </a:r>
                <a:r>
                  <a:rPr lang="zh-CN" altLang="en-US" sz="1800" dirty="0"/>
                  <a:t>快速求出 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</a:t>
                </a:r>
              </a:p>
              <a:p>
                <a:endParaRPr lang="en-US" altLang="zh-CN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sz="1800" dirty="0"/>
                  <a:t>引理：若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</a:rPr>
                  <a:t>，则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1800" dirty="0">
                    <a:latin typeface="微软雅黑" panose="020B0503020204020204" pitchFamily="34" charset="-122"/>
                  </a:rPr>
                  <a:t>不断运用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，直到某个数等于</a:t>
                </a:r>
                <a:r>
                  <a:rPr lang="en-US" altLang="zh-CN" sz="1800" dirty="0"/>
                  <a:t>0</a:t>
                </a:r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>
                  <a:latin typeface="微软雅黑" panose="020B0503020204020204" pitchFamily="34" charset="-122"/>
                </a:endParaRPr>
              </a:p>
              <a:p>
                <a:endParaRPr lang="en-US" altLang="zh-CN" sz="1800" dirty="0">
                  <a:latin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050E663-EA5A-40B5-ABE4-7C60F10EA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81" y="3888234"/>
            <a:ext cx="3419475" cy="1638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95439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9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39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396"/>
  <p:tag name="KSO_WM_SLIDE_LAYOUT" val="a_b"/>
  <p:tag name="KSO_WM_SLIDE_LAYOUT_CNT" val="1_1"/>
  <p:tag name="KSO_WM_UNIT_SHOW_EDIT_AREA_INDICATION" val="1"/>
  <p:tag name="KSO_WM_TEMPLATE_THUMBS_INDEX" val="1、4、7、9、11、12、16、19、20、21、22、25、28、29、30"/>
  <p:tag name="KSO_WM_TEMPLATE_MASTER_THUMB_INDEX" val="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部门工作汇报"/>
  <p:tag name="KSO_WM_TEMPLATE_CATEGORY" val="custom"/>
  <p:tag name="KSO_WM_TEMPLATE_INDEX" val="20205396"/>
  <p:tag name="KSO_WM_UNIT_ID" val="custom20205396_1*a*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5396"/>
  <p:tag name="KSO_WM_UNIT_ID" val="custom20205396_1*b*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5396"/>
  <p:tag name="KSO_WM_SLIDE_ID" val="custom20205396_7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96"/>
  <p:tag name="KSO_WM_UNIT_ID" val="custom20205396_7*e*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96"/>
  <p:tag name="KSO_WM_UNIT_ID" val="custom20205396_7*i*1"/>
  <p:tag name="KSO_WM_UNIT_TYPE" val="i"/>
  <p:tag name="KSO_WM_UNIT_INDEX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96"/>
  <p:tag name="KSO_WM_UNIT_ID" val="custom20205396_7*i*2"/>
  <p:tag name="KSO_WM_UNIT_TYPE" val="i"/>
  <p:tag name="KSO_WM_UNIT_INDEX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396"/>
  <p:tag name="KSO_WM_UNIT_ID" val="custom20205396_7*a*1"/>
  <p:tag name="KSO_WM_UNIT_ISNUMDGMTITLE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5396"/>
  <p:tag name="KSO_WM_SLIDE_ID" val="custom20205396_7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96"/>
  <p:tag name="KSO_WM_UNIT_ID" val="custom20205396_7*e*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96"/>
  <p:tag name="KSO_WM_UNIT_ID" val="custom20205396_7*i*1"/>
  <p:tag name="KSO_WM_UNIT_TYPE" val="i"/>
  <p:tag name="KSO_WM_UNIT_INDEX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96"/>
  <p:tag name="KSO_WM_UNIT_ID" val="custom20205396_7*i*2"/>
  <p:tag name="KSO_WM_UNIT_TYPE" val="i"/>
  <p:tag name="KSO_WM_UNIT_INDEX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396"/>
  <p:tag name="KSO_WM_UNIT_ID" val="custom20205396_7*a*1"/>
  <p:tag name="KSO_WM_UNIT_ISNUMDGMTITLE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9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396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endPage"/>
  <p:tag name="KSO_WM_SLIDE_SUBTYPE" val="pureTxt"/>
  <p:tag name="KSO_WM_SLIDE_ITEM_CNT" val="0"/>
  <p:tag name="KSO_WM_SLIDE_INDEX" val="30"/>
  <p:tag name="KSO_WM_TAG_VERSION" val="1.0"/>
  <p:tag name="KSO_WM_BEAUTIFY_FLAG" val="#wm#"/>
  <p:tag name="KSO_WM_SLIDE_LAYOUT" val="a"/>
  <p:tag name="KSO_WM_SLIDE_LAYOUT_CNT" val="1"/>
  <p:tag name="KSO_WM_TEMPLATE_MASTER_TYPE" val="1"/>
  <p:tag name="KSO_WM_TEMPLATE_COLOR_TYPE" val="1"/>
  <p:tag name="KSO_WM_TEMPLATE_CATEGORY" val="custom"/>
  <p:tag name="KSO_WM_TEMPLATE_INDEX" val="20205396"/>
  <p:tag name="KSO_WM_SLIDE_ID" val="custom20205396_3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谢谢观看"/>
  <p:tag name="KSO_WM_TEMPLATE_CATEGORY" val="custom"/>
  <p:tag name="KSO_WM_TEMPLATE_INDEX" val="20205396"/>
  <p:tag name="KSO_WM_UNIT_ID" val="custom20205396_30*a*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539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2、16、19、20、21、22、25、28、29、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UNIT_BK_DARK_LIGHT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15">
      <a:dk1>
        <a:sysClr val="windowText" lastClr="000000"/>
      </a:dk1>
      <a:lt1>
        <a:sysClr val="window" lastClr="FFFFFF"/>
      </a:lt1>
      <a:dk2>
        <a:srgbClr val="EEF2F7"/>
      </a:dk2>
      <a:lt2>
        <a:srgbClr val="FFFFFF"/>
      </a:lt2>
      <a:accent1>
        <a:srgbClr val="5374B9"/>
      </a:accent1>
      <a:accent2>
        <a:srgbClr val="5A82A5"/>
      </a:accent2>
      <a:accent3>
        <a:srgbClr val="609090"/>
      </a:accent3>
      <a:accent4>
        <a:srgbClr val="679D7C"/>
      </a:accent4>
      <a:accent5>
        <a:srgbClr val="6DAB67"/>
      </a:accent5>
      <a:accent6>
        <a:srgbClr val="74B953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3439</Words>
  <Application>Microsoft Office PowerPoint</Application>
  <PresentationFormat>宽屏</PresentationFormat>
  <Paragraphs>386</Paragraphs>
  <Slides>46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等线</vt:lpstr>
      <vt:lpstr>汉仪旗黑-85S</vt:lpstr>
      <vt:lpstr>宋体</vt:lpstr>
      <vt:lpstr>微软雅黑</vt:lpstr>
      <vt:lpstr>Arial</vt:lpstr>
      <vt:lpstr>Calibri</vt:lpstr>
      <vt:lpstr>Cambria Math</vt:lpstr>
      <vt:lpstr>1_Office 主题​​</vt:lpstr>
      <vt:lpstr>数论入门选讲</vt:lpstr>
      <vt:lpstr>知识点</vt:lpstr>
      <vt:lpstr>基础知识与记号</vt:lpstr>
      <vt:lpstr>基础知识与记号</vt:lpstr>
      <vt:lpstr>基础知识与记号</vt:lpstr>
      <vt:lpstr>基础知识与记号</vt:lpstr>
      <vt:lpstr>基础知识与记号</vt:lpstr>
      <vt:lpstr>基础知识与记号</vt:lpstr>
      <vt:lpstr>欧几里得算法</vt:lpstr>
      <vt:lpstr>扩展欧几里得算法</vt:lpstr>
      <vt:lpstr>扩展欧几里得算法</vt:lpstr>
      <vt:lpstr>欧拉函数</vt:lpstr>
      <vt:lpstr>（扩展）欧拉定理 （欧拉函数）</vt:lpstr>
      <vt:lpstr>快速幂 (P1226)</vt:lpstr>
      <vt:lpstr>光速幂 (P5110) （欧拉定理）</vt:lpstr>
      <vt:lpstr>逆元 （扩展欧几里得算法，欧拉定理，快速幂）</vt:lpstr>
      <vt:lpstr>逆元</vt:lpstr>
      <vt:lpstr>威尔逊定理 （逆元）</vt:lpstr>
      <vt:lpstr>中国剩余定理 （逆元） </vt:lpstr>
      <vt:lpstr>中国剩余定理</vt:lpstr>
      <vt:lpstr>扩展中国剩余定理 （扩展欧几里得算法）</vt:lpstr>
      <vt:lpstr>其他常见的积性函数</vt:lpstr>
      <vt:lpstr>其他常见的积性函数</vt:lpstr>
      <vt:lpstr>普通筛法</vt:lpstr>
      <vt:lpstr>埃氏筛</vt:lpstr>
      <vt:lpstr>线性筛</vt:lpstr>
      <vt:lpstr>区间筛</vt:lpstr>
      <vt:lpstr>线性筛求积性函数</vt:lpstr>
      <vt:lpstr>线性筛求积性函数</vt:lpstr>
      <vt:lpstr>例题</vt:lpstr>
      <vt:lpstr>[CF 757B] Bash’s Big Day</vt:lpstr>
      <vt:lpstr>[CF 776B] Sherlock and his girlfriend</vt:lpstr>
      <vt:lpstr>上帝与集合的正确用法 (P4139) （欧拉定理）</vt:lpstr>
      <vt:lpstr>一道例题</vt:lpstr>
      <vt:lpstr>gcd (P2568)</vt:lpstr>
      <vt:lpstr>[SDOI2012] Longge 的问题 (P2303)</vt:lpstr>
      <vt:lpstr>[SDOI2008] 沙拉公主的困惑 (P2155)</vt:lpstr>
      <vt:lpstr>[SDOI2008] 沙拉公主的困惑 (P2155)</vt:lpstr>
      <vt:lpstr>某道题</vt:lpstr>
      <vt:lpstr>某道题</vt:lpstr>
      <vt:lpstr>[SDOI2009] SuperGCD (P2152)</vt:lpstr>
      <vt:lpstr>[CF 632D] Longest Subsequence</vt:lpstr>
      <vt:lpstr>[CF 582A] GCD Table</vt:lpstr>
      <vt:lpstr>[CF 582A] GCD Table</vt:lpstr>
      <vt:lpstr>[CF 687B] Remainders Game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asus</cp:lastModifiedBy>
  <cp:revision>307</cp:revision>
  <dcterms:created xsi:type="dcterms:W3CDTF">2019-06-19T02:08:00Z</dcterms:created>
  <dcterms:modified xsi:type="dcterms:W3CDTF">2021-07-30T09:08:43Z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