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308" r:id="rId4"/>
    <p:sldId id="274" r:id="rId5"/>
    <p:sldId id="312" r:id="rId6"/>
    <p:sldId id="299" r:id="rId7"/>
    <p:sldId id="313" r:id="rId8"/>
    <p:sldId id="314" r:id="rId9"/>
    <p:sldId id="292" r:id="rId10"/>
    <p:sldId id="273" r:id="rId11"/>
    <p:sldId id="307" r:id="rId12"/>
    <p:sldId id="276" r:id="rId13"/>
    <p:sldId id="317" r:id="rId14"/>
    <p:sldId id="318" r:id="rId15"/>
    <p:sldId id="306" r:id="rId16"/>
    <p:sldId id="311" r:id="rId17"/>
    <p:sldId id="320" r:id="rId18"/>
    <p:sldId id="321" r:id="rId19"/>
    <p:sldId id="322" r:id="rId20"/>
    <p:sldId id="286" r:id="rId21"/>
    <p:sldId id="296" r:id="rId22"/>
    <p:sldId id="304" r:id="rId23"/>
    <p:sldId id="301" r:id="rId24"/>
    <p:sldId id="303" r:id="rId25"/>
    <p:sldId id="302" r:id="rId26"/>
    <p:sldId id="305" r:id="rId27"/>
    <p:sldId id="288" r:id="rId28"/>
    <p:sldId id="290" r:id="rId29"/>
    <p:sldId id="326" r:id="rId30"/>
    <p:sldId id="289" r:id="rId31"/>
    <p:sldId id="310" r:id="rId32"/>
    <p:sldId id="275" r:id="rId33"/>
    <p:sldId id="281" r:id="rId34"/>
    <p:sldId id="280" r:id="rId35"/>
    <p:sldId id="282" r:id="rId36"/>
    <p:sldId id="279" r:id="rId37"/>
    <p:sldId id="291" r:id="rId38"/>
    <p:sldId id="257" r:id="rId39"/>
  </p:sldIdLst>
  <p:sldSz cx="18288000" cy="10287000"/>
  <p:notesSz cx="6858000" cy="9144000"/>
  <p:embeddedFontLst>
    <p:embeddedFont>
      <p:font typeface="更纱黑体 UI SC" panose="020B0604020202020204" charset="-122"/>
      <p:regular r:id="rId40"/>
      <p:bold r:id="rId41"/>
      <p:italic r:id="rId42"/>
      <p:boldItalic r:id="rId43"/>
    </p:embeddedFont>
    <p:embeddedFont>
      <p:font typeface="更纱黑体 UI SC Light" panose="020B0604020202020204" charset="-122"/>
      <p:regular r:id="rId44"/>
      <p:italic r:id="rId45"/>
    </p:embeddedFont>
    <p:embeddedFont>
      <p:font typeface="Abadi" panose="020B0604020104020204" pitchFamily="34" charset="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946395F-8130-4328-9152-38A92AEC0761}">
          <p14:sldIdLst>
            <p14:sldId id="256"/>
            <p14:sldId id="272"/>
          </p14:sldIdLst>
        </p14:section>
        <p14:section name="树形问题" id="{E81F18A8-6194-4E43-A062-32B1A4BF287E}">
          <p14:sldIdLst>
            <p14:sldId id="308"/>
            <p14:sldId id="274"/>
            <p14:sldId id="312"/>
            <p14:sldId id="299"/>
            <p14:sldId id="313"/>
            <p14:sldId id="314"/>
            <p14:sldId id="292"/>
            <p14:sldId id="273"/>
          </p14:sldIdLst>
        </p14:section>
        <p14:section name="状态压缩" id="{01E337C7-6D24-44F7-9CEB-0487DCD04AC5}">
          <p14:sldIdLst>
            <p14:sldId id="307"/>
            <p14:sldId id="276"/>
            <p14:sldId id="317"/>
            <p14:sldId id="318"/>
            <p14:sldId id="306"/>
          </p14:sldIdLst>
        </p14:section>
        <p14:section name="单调队列优化" id="{CF3FA585-0DF8-4682-A301-1FD45AFBA0FC}">
          <p14:sldIdLst>
            <p14:sldId id="311"/>
            <p14:sldId id="320"/>
            <p14:sldId id="321"/>
            <p14:sldId id="322"/>
            <p14:sldId id="286"/>
            <p14:sldId id="296"/>
          </p14:sldIdLst>
        </p14:section>
        <p14:section name="概率与期望" id="{E5CDF954-C747-47C3-9C3B-340489EBDE5F}">
          <p14:sldIdLst>
            <p14:sldId id="304"/>
            <p14:sldId id="301"/>
            <p14:sldId id="303"/>
            <p14:sldId id="302"/>
            <p14:sldId id="305"/>
            <p14:sldId id="288"/>
            <p14:sldId id="290"/>
            <p14:sldId id="326"/>
            <p14:sldId id="289"/>
          </p14:sldIdLst>
        </p14:section>
        <p14:section name="例题选讲" id="{374F597A-18B1-4138-9411-424F2F1029FE}">
          <p14:sldIdLst>
            <p14:sldId id="310"/>
            <p14:sldId id="275"/>
            <p14:sldId id="281"/>
            <p14:sldId id="280"/>
            <p14:sldId id="282"/>
            <p14:sldId id="279"/>
            <p14:sldId id="291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5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565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2831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4163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1725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30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395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0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3572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129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20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5664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30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1850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0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595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2679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0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3953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9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4766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50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3959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500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5369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2016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2014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svg"/><Relationship Id="rId10" Type="http://schemas.openxmlformats.org/officeDocument/2006/relationships/hyperlink" Target="https://www.luogu.com.cn/problem/P1131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5046395" y="1967871"/>
            <a:ext cx="9267406" cy="1249282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775188" y="-4317446"/>
            <a:ext cx="8968224" cy="863489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117005" y="4097197"/>
            <a:ext cx="10053990" cy="1971683"/>
            <a:chOff x="0" y="0"/>
            <a:chExt cx="13405321" cy="2628910"/>
          </a:xfrm>
        </p:grpSpPr>
        <p:sp>
          <p:nvSpPr>
            <p:cNvPr id="5" name="TextBox 5"/>
            <p:cNvSpPr txBox="1"/>
            <p:nvPr/>
          </p:nvSpPr>
          <p:spPr>
            <a:xfrm>
              <a:off x="0" y="57150"/>
              <a:ext cx="13405321" cy="1555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zh-CN" altLang="en-US" sz="8000" dirty="0">
                  <a:solidFill>
                    <a:srgbClr val="191919"/>
                  </a:solidFill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rPr>
                <a:t>动态规划及优化 </a:t>
              </a:r>
              <a:r>
                <a:rPr lang="en-US" altLang="zh-CN" sz="8000" dirty="0">
                  <a:solidFill>
                    <a:srgbClr val="191919"/>
                  </a:solidFill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rPr>
                <a:t>(2)</a:t>
              </a:r>
              <a:endParaRPr lang="en-US" sz="8000" dirty="0">
                <a:solidFill>
                  <a:srgbClr val="191919"/>
                </a:solidFill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01379"/>
              <a:ext cx="13405321" cy="527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800" dirty="0" err="1">
                  <a:solidFill>
                    <a:srgbClr val="191919"/>
                  </a:solidFill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rPr>
                <a:t>cdsfcesf</a:t>
              </a:r>
              <a:endParaRPr lang="en-US" sz="2800" dirty="0">
                <a:solidFill>
                  <a:srgbClr val="191919"/>
                </a:solidFill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endParaR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46245" y="2871666"/>
            <a:ext cx="2281713" cy="219690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99731" y="8016263"/>
            <a:ext cx="4634548" cy="396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P5658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03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一棵 </a:t>
                </a:r>
                <a14:m>
                  <m:oMath xmlns:m="http://schemas.openxmlformats.org/officeDocument/2006/math">
                    <m:r>
                      <a:rPr lang="en-US" altLang="zh-CN" sz="3200" b="0" i="1" u="none" strike="noStrike" baseline="0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b="0" i="1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个点的有根树，每个点上有一个左括号或右括号。设</a:t>
                </a:r>
                <a:r>
                  <a:rPr lang="en-US" altLang="zh-CN" sz="3200" i="1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i="1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是根到点 </a:t>
                </a:r>
                <a14:m>
                  <m:oMath xmlns:m="http://schemas.openxmlformats.org/officeDocument/2006/math">
                    <m:r>
                      <a:rPr lang="en-US" altLang="zh-CN" sz="3200" b="0" i="1" u="none" strike="noStrike" baseline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路径上的字符组成的序列，对每个 </a:t>
                </a:r>
                <a14:m>
                  <m:oMath xmlns:m="http://schemas.openxmlformats.org/officeDocument/2006/math">
                    <m:r>
                      <a:rPr lang="en-US" altLang="zh-CN" sz="3200" b="0" i="1" u="none" strike="noStrike" baseline="0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u="none" strike="noStrike" baseline="0" dirty="0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u="none" strike="noStrike" baseline="0" dirty="0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u="none" strike="noStrike" baseline="0" dirty="0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b="0" i="1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有多少个子串是合法括号序列。</a:t>
                </a:r>
                <a:endParaRPr lang="en-US" altLang="zh-CN" sz="3200" b="0" i="0" u="none" strike="noStrike" baseline="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≤5×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037516"/>
              </a:xfrm>
              <a:prstGeom prst="rect">
                <a:avLst/>
              </a:prstGeom>
              <a:blipFill>
                <a:blip r:embed="rId11"/>
                <a:stretch>
                  <a:fillRect l="-1259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75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状态压缩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b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普通</a:t>
                </a: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DP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：</a:t>
                </a:r>
                <a:r>
                  <a:rPr lang="zh-CN" altLang="en-US" sz="3200" b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状态可以用多维数组表示</a:t>
                </a:r>
                <a:endParaRPr lang="en-US" altLang="zh-CN" sz="3200" b="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在有的情况下，将一个</a:t>
                </a:r>
                <a:r>
                  <a:rPr lang="zh-CN" altLang="en-US" sz="3200" b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集合加入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状态会比较方便（例如点的选择状态）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用二进制数表示集合：第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位为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0/1</m:t>
                    </m:r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表示选</a:t>
                </a:r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/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不选</a:t>
                </a:r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元集合的子集可以用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0∼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−1</m:t>
                    </m:r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中的数表示</a:t>
                </a:r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031873"/>
              </a:xfrm>
              <a:prstGeom prst="rect">
                <a:avLst/>
              </a:prstGeom>
              <a:blipFill>
                <a:blip r:embed="rId2"/>
                <a:stretch>
                  <a:fillRect l="-1259" t="-1967" b="-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>
            <a:extLst>
              <a:ext uri="{FF2B5EF4-FFF2-40B4-BE49-F238E27FC236}">
                <a16:creationId xmlns:a16="http://schemas.microsoft.com/office/drawing/2014/main" id="{BDF464A1-1542-4593-9E85-07B39D75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676400" y="7886700"/>
            <a:ext cx="6781906" cy="6529835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C992FBD-189D-4F5C-908D-01783862D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43744" y="9629614"/>
            <a:ext cx="2991384" cy="147393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BCE3E06-500C-4F4D-BCC3-FF61C4A1B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7679731">
            <a:off x="14115440" y="-5217058"/>
            <a:ext cx="6226076" cy="83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1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P2831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529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第一象限内有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只小猪，第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只坐标为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(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𝑥𝑖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𝑦𝑖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。每次你可以原点有一架弹弓，用它发射一只小鸟，小鸟的飞行轨迹是一条形如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𝑦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 = 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𝑎</m:t>
                    </m:r>
                    <m:sSup>
                      <m:sSup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3200" i="1" dirty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 + 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𝑏𝑥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的开口向下的抛物线。求最少发射多少小鸟可以消灭所有小猪。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≤18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529958"/>
              </a:xfrm>
              <a:prstGeom prst="rect">
                <a:avLst/>
              </a:prstGeom>
              <a:blipFill>
                <a:blip r:embed="rId11"/>
                <a:stretch>
                  <a:fillRect l="-1259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16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Sol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563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没有明显的更新顺序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[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𝑆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]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表示消灭集合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𝑆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中的小猪需要多少小鸟。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枚举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𝑆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中的两只鸟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𝑦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，过它们的抛物线消灭了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𝑠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中的猪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i="1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𝑆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,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𝑦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∈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𝑆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,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≠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𝑓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[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𝑆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]</m:t>
                        </m:r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+1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𝑂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)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563172"/>
              </a:xfrm>
              <a:prstGeom prst="rect">
                <a:avLst/>
              </a:prstGeom>
              <a:blipFill>
                <a:blip r:embed="rId10"/>
                <a:stretch>
                  <a:fillRect l="-1259" t="-1738" b="-3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01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Sol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070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优化：考虑编号最小的猪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𝑧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𝑧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必定会被某一只鸟消灭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只需枚举另一只猪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即可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i="1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𝑆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∈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𝑆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,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≠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𝑧</m:t>
                            </m:r>
                          </m:lim>
                        </m:limLow>
                      </m:fNam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𝑓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[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𝑆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]</m:t>
                        </m:r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+1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𝑂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)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070730"/>
              </a:xfrm>
              <a:prstGeom prst="rect">
                <a:avLst/>
              </a:prstGeom>
              <a:blipFill>
                <a:blip r:embed="rId10"/>
                <a:stretch>
                  <a:fillRect l="-1259" t="-1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67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P4163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𝑇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组数据：给一个数字串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𝑆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和正整数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𝑑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，统计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𝑆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有多少种不同的排列能被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𝑑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整除（可以有前导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0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）。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𝑆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≤10,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𝑑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≤1000,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≤15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3539430"/>
              </a:xfrm>
              <a:prstGeom prst="rect">
                <a:avLst/>
              </a:prstGeom>
              <a:blipFill>
                <a:blip r:embed="rId11"/>
                <a:stretch>
                  <a:fillRect l="-1259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45472" y="2407009"/>
            <a:ext cx="3700927" cy="4988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827496" y="2615278"/>
            <a:ext cx="3905460" cy="52647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3995936" y="3942565"/>
            <a:ext cx="2555747" cy="393742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174637" y="2999668"/>
            <a:ext cx="696789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zh-CN" altLang="en-US" sz="7200" dirty="0">
                <a:solidFill>
                  <a:srgbClr val="191919"/>
                </a:solidFill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单调队列优化</a:t>
            </a:r>
            <a:endParaRPr lang="en-US" sz="7200" dirty="0">
              <a:solidFill>
                <a:srgbClr val="191919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7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单调队列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4A4F20-C430-49C4-9F69-10C0B80F1B37}"/>
              </a:ext>
            </a:extLst>
          </p:cNvPr>
          <p:cNvSpPr txBox="1"/>
          <p:nvPr/>
        </p:nvSpPr>
        <p:spPr>
          <a:xfrm>
            <a:off x="2124062" y="3156374"/>
            <a:ext cx="11134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可用于维护滑动窗口内的最大值</a:t>
            </a:r>
            <a:endParaRPr lang="en-US" altLang="zh-CN" sz="32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可直接优化部分 </a:t>
            </a:r>
            <a:r>
              <a:rPr lang="en-US" altLang="zh-CN" sz="32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DP </a:t>
            </a:r>
            <a:r>
              <a:rPr lang="zh-CN" altLang="en-US" sz="32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的转移过程</a:t>
            </a:r>
            <a:endParaRPr lang="en-US" altLang="zh-CN" sz="32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如果 </a:t>
            </a:r>
            <a:r>
              <a:rPr lang="en-US" altLang="zh-CN" sz="32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DP </a:t>
            </a:r>
            <a:r>
              <a:rPr lang="zh-CN" altLang="en-US" sz="32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的决策点满足某些性质，也可以用单调队列维护</a:t>
            </a:r>
          </a:p>
        </p:txBody>
      </p:sp>
    </p:spTree>
    <p:extLst>
      <p:ext uri="{BB962C8B-B14F-4D97-AF65-F5344CB8AC3E}">
        <p14:creationId xmlns:p14="http://schemas.microsoft.com/office/powerpoint/2010/main" val="237358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P1725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一列格子依次编号为</a:t>
                </a: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0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到</a:t>
                </a: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𝑁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，你初始在格子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0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。当你在格子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时，可以移动到区间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[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𝑙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𝑟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]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中的任意一格。第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个格子有一个数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，你希望经过的格子上数的总和最大。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≤2×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031873"/>
              </a:xfrm>
              <a:prstGeom prst="rect">
                <a:avLst/>
              </a:prstGeom>
              <a:blipFill>
                <a:blip r:embed="rId11"/>
                <a:stretch>
                  <a:fillRect l="-1259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28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Sol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5716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[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]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表示从起点走到第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个格子的最大收益。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𝑟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≤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𝑗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≤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𝑙</m:t>
                            </m:r>
                          </m:lim>
                        </m:limLow>
                      </m:fNam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求滑动窗口中的最大值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𝑦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且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[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]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，那么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一定不是决策点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从队首弹出超出范围的决策点，得到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[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]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的值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再从队尾把没用的决策点弹掉，将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𝑙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+1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入队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5716693"/>
              </a:xfrm>
              <a:prstGeom prst="rect">
                <a:avLst/>
              </a:prstGeom>
              <a:blipFill>
                <a:blip r:embed="rId10"/>
                <a:stretch>
                  <a:fillRect l="-1259" t="-1386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2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43200" y="4266041"/>
            <a:ext cx="89154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altLang="zh-CN" sz="7200" dirty="0">
                <a:solidFill>
                  <a:srgbClr val="191919"/>
                </a:solidFill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Contents</a:t>
            </a:r>
            <a:endParaRPr lang="en-US" sz="7200" dirty="0">
              <a:solidFill>
                <a:srgbClr val="191919"/>
              </a:solidFill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15937" y="2339078"/>
            <a:ext cx="550863" cy="61083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430000" y="2552700"/>
            <a:ext cx="4271324" cy="35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经典模型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15937" y="4980756"/>
            <a:ext cx="550863" cy="61083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1430000" y="5194378"/>
            <a:ext cx="4271324" cy="35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单调队列优化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DP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15937" y="6296665"/>
            <a:ext cx="550863" cy="61083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430000" y="6510287"/>
            <a:ext cx="4271324" cy="35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概率与期望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2555042B-6482-4BF5-B020-81281C8B3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15937" y="7617504"/>
            <a:ext cx="550863" cy="610836"/>
          </a:xfrm>
          <a:prstGeom prst="rect">
            <a:avLst/>
          </a:prstGeom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16926DD9-E42E-4F61-AE4B-E0BE4D9FCBD6}"/>
              </a:ext>
            </a:extLst>
          </p:cNvPr>
          <p:cNvSpPr txBox="1"/>
          <p:nvPr/>
        </p:nvSpPr>
        <p:spPr>
          <a:xfrm>
            <a:off x="11430000" y="7831126"/>
            <a:ext cx="4271324" cy="35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191919"/>
                </a:solidFill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例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题选讲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BB2393A7-B081-4E5A-A20B-934605512992}"/>
              </a:ext>
            </a:extLst>
          </p:cNvPr>
          <p:cNvSpPr txBox="1"/>
          <p:nvPr/>
        </p:nvSpPr>
        <p:spPr>
          <a:xfrm>
            <a:off x="11430000" y="3386354"/>
            <a:ext cx="427132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252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更纱黑体 UI SC Light" panose="02000400000000000000" pitchFamily="2" charset="-122"/>
                <a:ea typeface="更纱黑体 UI SC Light" panose="02000400000000000000" pitchFamily="2" charset="-122"/>
                <a:cs typeface="更纱黑体 UI SC Light" panose="02000400000000000000" pitchFamily="2" charset="-122"/>
              </a:rPr>
              <a:t>树形</a:t>
            </a:r>
            <a:r>
              <a:rPr lang="en-US" altLang="zh-CN" sz="2800" dirty="0">
                <a:solidFill>
                  <a:srgbClr val="191919"/>
                </a:solidFill>
                <a:latin typeface="更纱黑体 UI SC Light" panose="02000400000000000000" pitchFamily="2" charset="-122"/>
                <a:ea typeface="更纱黑体 UI SC Light" panose="02000400000000000000" pitchFamily="2" charset="-122"/>
                <a:cs typeface="更纱黑体 UI SC Light" panose="02000400000000000000" pitchFamily="2" charset="-122"/>
              </a:rPr>
              <a:t>DP</a:t>
            </a:r>
          </a:p>
          <a:p>
            <a:pPr marL="342900" indent="-342900">
              <a:lnSpc>
                <a:spcPts val="252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更纱黑体 UI SC Light" panose="02000400000000000000" pitchFamily="2" charset="-122"/>
              <a:ea typeface="更纱黑体 UI SC Light" panose="02000400000000000000" pitchFamily="2" charset="-122"/>
              <a:cs typeface="更纱黑体 UI SC Light" panose="02000400000000000000" pitchFamily="2" charset="-122"/>
            </a:endParaRPr>
          </a:p>
          <a:p>
            <a:pPr marL="342900" indent="-342900">
              <a:lnSpc>
                <a:spcPts val="252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191919"/>
                </a:solidFill>
                <a:latin typeface="更纱黑体 UI SC Light" panose="02000400000000000000" pitchFamily="2" charset="-122"/>
                <a:ea typeface="更纱黑体 UI SC Light" panose="02000400000000000000" pitchFamily="2" charset="-122"/>
                <a:cs typeface="更纱黑体 UI SC Light" panose="02000400000000000000" pitchFamily="2" charset="-122"/>
              </a:rPr>
              <a:t>状态压缩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更纱黑体 UI SC Light" panose="02000400000000000000" pitchFamily="2" charset="-122"/>
              <a:ea typeface="更纱黑体 UI SC Light" panose="02000400000000000000" pitchFamily="2" charset="-122"/>
              <a:cs typeface="更纱黑体 UI SC Light" panose="020004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P3957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62300"/>
                <a:ext cx="1113473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≤5×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62300"/>
                <a:ext cx="11134738" cy="2554545"/>
              </a:xfrm>
              <a:prstGeom prst="rect">
                <a:avLst/>
              </a:prstGeom>
              <a:blipFill>
                <a:blip r:embed="rId11"/>
                <a:stretch>
                  <a:fillRect l="-1259" t="-3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83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P3572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棵树，第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棵树高度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。一只鸟想从第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1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棵树跳到第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棵树。如果鸟在第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棵树，它可以跳到第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+1, …,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𝐾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棵树。如果鸟跳到一棵不矮于当前树的树，那么它消耗一点体力。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𝑞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次询问，每次给出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𝐾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，求最少消耗体力。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6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𝑞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≤25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524315"/>
              </a:xfrm>
              <a:prstGeom prst="rect">
                <a:avLst/>
              </a:prstGeom>
              <a:blipFill>
                <a:blip r:embed="rId11"/>
                <a:stretch>
                  <a:fillRect l="-1259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66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45472" y="2407009"/>
            <a:ext cx="3700927" cy="4988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827496" y="2615278"/>
            <a:ext cx="3905460" cy="52647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3995936" y="3942565"/>
            <a:ext cx="2555747" cy="393742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9174637" y="2999668"/>
            <a:ext cx="6967890" cy="3087983"/>
            <a:chOff x="0" y="-9525"/>
            <a:chExt cx="9290520" cy="4117310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9290520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zh-CN" altLang="en-US" sz="7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rPr>
                <a:t>概率与期望</a:t>
              </a:r>
              <a:endParaRPr lang="en-US" sz="7200" dirty="0">
                <a:solidFill>
                  <a:srgbClr val="191919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570729"/>
              <a:ext cx="8256982" cy="5370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endParaRPr lang="en-US" sz="2800" dirty="0">
                <a:solidFill>
                  <a:srgbClr val="191919"/>
                </a:solidFill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918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概率与期望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记号：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𝑃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)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表示事件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𝐴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发生的概率。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i="1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若两事件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𝐴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𝐵</m:t>
                    </m:r>
                  </m:oMath>
                </a14:m>
                <a:r>
                  <a:rPr lang="en-US" altLang="zh-CN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互斥，则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𝐴𝐵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𝑃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𝐵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)</m:t>
                    </m:r>
                  </m:oMath>
                </a14:m>
                <a:endParaRPr lang="en-US" altLang="zh-CN" sz="320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若两事件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𝐵</m:t>
                    </m:r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独立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𝐴𝐵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𝑃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𝐵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)</m:t>
                    </m:r>
                  </m:oMath>
                </a14:m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3046988"/>
              </a:xfrm>
              <a:prstGeom prst="rect">
                <a:avLst/>
              </a:prstGeom>
              <a:blipFill>
                <a:blip r:embed="rId2"/>
                <a:stretch>
                  <a:fillRect l="-1259" t="-2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>
            <a:extLst>
              <a:ext uri="{FF2B5EF4-FFF2-40B4-BE49-F238E27FC236}">
                <a16:creationId xmlns:a16="http://schemas.microsoft.com/office/drawing/2014/main" id="{BDF464A1-1542-4593-9E85-07B39D75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676400" y="7886700"/>
            <a:ext cx="6781906" cy="6529835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C992FBD-189D-4F5C-908D-01783862D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43744" y="9629614"/>
            <a:ext cx="2991384" cy="147393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BCE3E06-500C-4F4D-BCC3-FF61C4A1B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7679731">
            <a:off x="14115440" y="-5217058"/>
            <a:ext cx="6226076" cy="83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1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概率与期望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b="0" dirty="0"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记号：</a:t>
                </a:r>
                <a:r>
                  <a:rPr lang="zh-CN" altLang="en-US" sz="3200" dirty="0"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条件概率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𝑃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∣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𝐵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)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表示在</a:t>
                </a:r>
                <a:r>
                  <a:rPr lang="zh-CN" altLang="en-US" sz="3200" b="1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已知事件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𝑩</m:t>
                    </m:r>
                  </m:oMath>
                </a14:m>
                <a:r>
                  <a:rPr lang="en-US" altLang="zh-CN" sz="3200" b="1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1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发生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的前提下，事件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𝐴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发生的概率。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全概率公式：如果整个概率空间可以被分割成一些事件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，那么有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…</m:t>
                      </m:r>
                    </m:oMath>
                  </m:oMathPara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5016758"/>
              </a:xfrm>
              <a:prstGeom prst="rect">
                <a:avLst/>
              </a:prstGeom>
              <a:blipFill>
                <a:blip r:embed="rId2"/>
                <a:stretch>
                  <a:fillRect l="-1259" t="-1701" r="-4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>
            <a:extLst>
              <a:ext uri="{FF2B5EF4-FFF2-40B4-BE49-F238E27FC236}">
                <a16:creationId xmlns:a16="http://schemas.microsoft.com/office/drawing/2014/main" id="{BDF464A1-1542-4593-9E85-07B39D75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676400" y="7886700"/>
            <a:ext cx="6781906" cy="6529835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C992FBD-189D-4F5C-908D-01783862D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43744" y="9629614"/>
            <a:ext cx="2991384" cy="147393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BCE3E06-500C-4F4D-BCC3-FF61C4A1B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7679731">
            <a:off x="14115440" y="-5217058"/>
            <a:ext cx="6226076" cy="83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5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概率与期望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随机变量：以某个概率分布取值的变量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𝑋</m:t>
                    </m:r>
                  </m:oMath>
                </a14:m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随机变量的期望（均值）：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𝐸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𝑋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=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⋅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nary>
                  </m:oMath>
                </a14:m>
                <a:endParaRPr lang="en-US" altLang="zh-CN" sz="3200" b="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期望的线性性：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𝐸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𝑋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𝑌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𝐸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𝐸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)</m:t>
                    </m:r>
                  </m:oMath>
                </a14:m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2554545"/>
              </a:xfrm>
              <a:prstGeom prst="rect">
                <a:avLst/>
              </a:prstGeom>
              <a:blipFill>
                <a:blip r:embed="rId2"/>
                <a:stretch>
                  <a:fillRect l="-1259" t="-3103" b="-6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>
            <a:extLst>
              <a:ext uri="{FF2B5EF4-FFF2-40B4-BE49-F238E27FC236}">
                <a16:creationId xmlns:a16="http://schemas.microsoft.com/office/drawing/2014/main" id="{BDF464A1-1542-4593-9E85-07B39D75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676400" y="7886700"/>
            <a:ext cx="6781906" cy="6529835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C992FBD-189D-4F5C-908D-01783862D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43744" y="9629614"/>
            <a:ext cx="2991384" cy="147393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BCE3E06-500C-4F4D-BCC3-FF61C4A1B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7679731">
            <a:off x="14115440" y="-5217058"/>
            <a:ext cx="6226076" cy="83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1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概率与期望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期望的线性性：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𝐸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𝑋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𝑌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𝐸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𝐸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)</m:t>
                    </m:r>
                  </m:oMath>
                </a14:m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全期望公式：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如果整个概率空间可以被分割成一些事件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，那么有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𝐸</m:t>
                      </m:r>
                      <m:d>
                        <m:dPr>
                          <m:sepChr m:val="∣"/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𝐸</m:t>
                      </m:r>
                      <m:d>
                        <m:dPr>
                          <m:sepChr m:val="∣"/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更纱黑体 UI SC" panose="02000500000000000000" pitchFamily="2" charset="-122"/>
                              <a:cs typeface="更纱黑体 UI SC" panose="02000500000000000000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更纱黑体 UI SC" panose="02000500000000000000" pitchFamily="2" charset="-122"/>
                                  <a:cs typeface="更纱黑体 UI SC" panose="02000500000000000000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更纱黑体 UI SC" panose="02000500000000000000" pitchFamily="2" charset="-122"/>
                          <a:cs typeface="更纱黑体 UI SC" panose="02000500000000000000" pitchFamily="2" charset="-122"/>
                        </a:rPr>
                        <m:t>…</m:t>
                      </m:r>
                    </m:oMath>
                  </m:oMathPara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524315"/>
              </a:xfrm>
              <a:prstGeom prst="rect">
                <a:avLst/>
              </a:prstGeom>
              <a:blipFill>
                <a:blip r:embed="rId2"/>
                <a:stretch>
                  <a:fillRect l="-1259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>
            <a:extLst>
              <a:ext uri="{FF2B5EF4-FFF2-40B4-BE49-F238E27FC236}">
                <a16:creationId xmlns:a16="http://schemas.microsoft.com/office/drawing/2014/main" id="{BDF464A1-1542-4593-9E85-07B39D75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676400" y="7886700"/>
            <a:ext cx="6781906" cy="6529835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C992FBD-189D-4F5C-908D-01783862D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43744" y="9629614"/>
            <a:ext cx="2991384" cy="147393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BCE3E06-500C-4F4D-BCC3-FF61C4A1B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7679731">
            <a:off x="14115440" y="-5217058"/>
            <a:ext cx="6226076" cy="83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35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P1297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试卷上共有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道单选题，第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道单选题有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个选项。你做出了所有题，但写答题卷时，你把第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道题的答案抄到了答题纸上的第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+1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道题的位置上。特别地，第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道题的答案在第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1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道题的位置上。求做对题数的期望。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i="1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524315"/>
              </a:xfrm>
              <a:prstGeom prst="rect">
                <a:avLst/>
              </a:prstGeom>
              <a:blipFill>
                <a:blip r:embed="rId11"/>
                <a:stretch>
                  <a:fillRect l="-1259" t="-1752" r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0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P4316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5720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一张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个点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𝑚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条边的有向无环图，起点为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1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，终点为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，每条边都有一个长度。从起点出发能够到达所有的点，所有的点也都能够到达终点。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绿豆蛙从起点出发，走向终点。到达一个顶点时，如果该节点有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条出边，绿豆蛙走向每条边的概率都为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求从起点走到终点的所经过的路径总长度的期望。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i="1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5720412"/>
              </a:xfrm>
              <a:prstGeom prst="rect">
                <a:avLst/>
              </a:prstGeom>
              <a:blipFill>
                <a:blip r:embed="rId11"/>
                <a:stretch>
                  <a:fillRect l="-1259" t="-1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70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Sol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282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表示从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出发走到终点，路径长度的期望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𝑦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更纱黑体 UI SC" panose="02000500000000000000" pitchFamily="2" charset="-122"/>
                                    <a:cs typeface="更纱黑体 UI SC" panose="02000500000000000000" pitchFamily="2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  <a:ea typeface="更纱黑体 UI SC" panose="02000500000000000000" pitchFamily="2" charset="-122"/>
                                    <a:cs typeface="更纱黑体 UI SC" panose="02000500000000000000" pitchFamily="2" charset="-122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更纱黑体 UI SC" panose="02000500000000000000" pitchFamily="2" charset="-122"/>
                                        <a:cs typeface="更纱黑体 UI SC" panose="02000500000000000000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更纱黑体 UI SC" panose="02000500000000000000" pitchFamily="2" charset="-122"/>
                                        <a:cs typeface="更纱黑体 UI SC" panose="02000500000000000000" pitchFamily="2" charset="-122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,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从后往前递推，记忆化搜索或拓扑排序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2822760"/>
              </a:xfrm>
              <a:prstGeom prst="rect">
                <a:avLst/>
              </a:prstGeom>
              <a:blipFill>
                <a:blip r:embed="rId10"/>
                <a:stretch>
                  <a:fillRect l="-1259" t="-2808" b="-6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37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树形</a:t>
            </a:r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DP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4A4F20-C430-49C4-9F69-10C0B80F1B37}"/>
              </a:ext>
            </a:extLst>
          </p:cNvPr>
          <p:cNvSpPr txBox="1"/>
          <p:nvPr/>
        </p:nvSpPr>
        <p:spPr>
          <a:xfrm>
            <a:off x="2124062" y="3156374"/>
            <a:ext cx="11134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在树上做</a:t>
            </a:r>
            <a:r>
              <a:rPr lang="en-US" altLang="zh-CN" sz="32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DP</a:t>
            </a:r>
            <a:r>
              <a:rPr lang="zh-CN" altLang="en-US" sz="32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，常利用树的特征设计状态</a:t>
            </a:r>
            <a:endParaRPr lang="en-US" altLang="zh-CN" sz="32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mbria Math" panose="02040503050406030204" pitchFamily="18" charset="0"/>
                <a:ea typeface="更纱黑体 UI SC" panose="02000500000000000000" pitchFamily="2" charset="-122"/>
                <a:cs typeface="更纱黑体 UI SC" panose="02000500000000000000" pitchFamily="2" charset="-122"/>
              </a:rPr>
              <a:t>递归性质：节点的每个儿子都是一棵子树</a:t>
            </a:r>
            <a:endParaRPr lang="en-US" altLang="zh-CN" sz="3200" b="0" dirty="0">
              <a:latin typeface="Cambria Math" panose="02040503050406030204" pitchFamily="18" charset="0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DF464A1-1542-4593-9E85-07B39D753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676400" y="7886700"/>
            <a:ext cx="6781906" cy="6529835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C992FBD-189D-4F5C-908D-01783862D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943744" y="9629614"/>
            <a:ext cx="2991384" cy="147393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BCE3E06-500C-4F4D-BCC3-FF61C4A1B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7679731">
            <a:off x="14115440" y="-5217058"/>
            <a:ext cx="6226076" cy="83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65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P1850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5022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一个长度为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的教室序列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，你可以申请更换其中的最多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𝑚</m:t>
                    </m:r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个教室。申请</a:t>
                </a:r>
                <a:r>
                  <a:rPr lang="zh-CN" altLang="en-US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更换的教室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会以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的概率</a:t>
                </a:r>
                <a:r>
                  <a:rPr lang="zh-CN" altLang="en-US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变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。</a:t>
                </a:r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所有的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𝑣</m:t>
                    </m:r>
                  </m:oMath>
                </a14:m>
                <a:r>
                  <a:rPr lang="zh-CN" altLang="en-US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间教室形成一个无向图。教室序列的代价是相邻的教室间的最短路之和。</a:t>
                </a:r>
                <a:endParaRPr lang="en-US" altLang="zh-CN" sz="320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求申请方案，使得序列的代价期望值最小。</a:t>
                </a:r>
                <a:endParaRPr lang="en-US" altLang="zh-CN" sz="320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5022401"/>
              </a:xfrm>
              <a:prstGeom prst="rect">
                <a:avLst/>
              </a:prstGeom>
              <a:blipFill>
                <a:blip r:embed="rId11"/>
                <a:stretch>
                  <a:fillRect l="-1259" t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31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45472" y="2407009"/>
            <a:ext cx="3700927" cy="4988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827496" y="2615278"/>
            <a:ext cx="3905460" cy="52647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3995936" y="3942565"/>
            <a:ext cx="2555747" cy="393742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174637" y="2999668"/>
            <a:ext cx="696789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 err="1">
                <a:solidFill>
                  <a:srgbClr val="191919"/>
                </a:solidFill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ProblemSet</a:t>
            </a:r>
            <a:endParaRPr lang="en-US" sz="7200" dirty="0">
              <a:solidFill>
                <a:srgbClr val="191919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54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P5958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5022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个人的上下级关系构成一棵有根树，其中有一个叛徒（不知道是谁）。对于一个人，如果他的所有下属（直接或间接，不包括自己）中叛徒占的比例大于实数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𝑣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，那么他和他的下属都会变成叛徒。求出一个最小的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𝑣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，使得最坏情况下叛徒个数不超过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𝑘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≤5×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5022401"/>
              </a:xfrm>
              <a:prstGeom prst="rect">
                <a:avLst/>
              </a:prstGeom>
              <a:blipFill>
                <a:blip r:embed="rId11"/>
                <a:stretch>
                  <a:fillRect l="-1259" t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1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P2679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给定两个字符串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𝐴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𝐵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。从字符串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𝐴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中取出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个互不重叠的非空子串，然后把这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个子串按照原顺序依次连接起来得到一个新的字符串。请问有多少种方案可以使得这个新串与字符串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𝐵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相等？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≤1000,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𝐵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≤200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524315"/>
              </a:xfrm>
              <a:prstGeom prst="rect">
                <a:avLst/>
              </a:prstGeom>
              <a:blipFill>
                <a:blip r:embed="rId11"/>
                <a:stretch>
                  <a:fillRect l="-1259" t="-1752" r="-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46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P3953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03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一张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个点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𝑚</m:t>
                    </m:r>
                  </m:oMath>
                </a14:m>
                <a:r>
                  <a:rPr lang="en-US" altLang="zh-CN" sz="3200" b="0" i="1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条边的有向图，边权非负。设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1</m:t>
                    </m:r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号点到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号点的最短路长度为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𝑑</m:t>
                    </m:r>
                  </m:oMath>
                </a14:m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，求有多少条从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1</m:t>
                    </m:r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，长度不超过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𝑑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𝐾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 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的</m:t>
                    </m:r>
                  </m:oMath>
                </a14:m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路径。</a:t>
                </a:r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≤2×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𝐾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≤50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035848"/>
              </a:xfrm>
              <a:prstGeom prst="rect">
                <a:avLst/>
              </a:prstGeom>
              <a:blipFill>
                <a:blip r:embed="rId11"/>
                <a:stretch>
                  <a:fillRect l="-1259" t="-1964" r="-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307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P4766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≤300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2554545"/>
              </a:xfrm>
              <a:prstGeom prst="rect">
                <a:avLst/>
              </a:prstGeom>
              <a:blipFill>
                <a:blip r:embed="rId11"/>
                <a:stretch>
                  <a:fillRect l="-1259" t="-3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38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P3959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62300"/>
                <a:ext cx="1113473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≤12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62300"/>
                <a:ext cx="11134738" cy="2554545"/>
              </a:xfrm>
              <a:prstGeom prst="rect">
                <a:avLst/>
              </a:prstGeom>
              <a:blipFill>
                <a:blip r:embed="rId11"/>
                <a:stretch>
                  <a:fillRect l="-1259" t="-3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756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P5369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给一个长为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的序列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b="0" dirty="0">
                    <a:latin typeface="Cambria Math" panose="02040503050406030204" pitchFamily="18" charset="0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。把序列随机打乱，求序列的最大前缀和的期望值。</a:t>
                </a:r>
                <a:endParaRPr lang="en-US" altLang="zh-CN" sz="3200" b="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mbria Math" panose="02040503050406030204" pitchFamily="18" charset="0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≤20, ∑|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|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3539430"/>
              </a:xfrm>
              <a:prstGeom prst="rect">
                <a:avLst/>
              </a:prstGeom>
              <a:blipFill>
                <a:blip r:embed="rId11"/>
                <a:stretch>
                  <a:fillRect l="-1259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42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117005" y="7010981"/>
            <a:ext cx="10053990" cy="82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400" dirty="0">
                <a:solidFill>
                  <a:srgbClr val="191919"/>
                </a:solidFill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Thanks</a:t>
            </a:r>
            <a:endParaRPr lang="en-US" sz="5600" dirty="0">
              <a:solidFill>
                <a:srgbClr val="191919"/>
              </a:solidFill>
              <a:latin typeface="Abadi" panose="020B0604020104020204" pitchFamily="34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74499" y="2959918"/>
            <a:ext cx="2739001" cy="263719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696170" y="3416845"/>
            <a:ext cx="1817331" cy="27898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P2016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一棵 </a:t>
                </a:r>
                <a14:m>
                  <m:oMath xmlns:m="http://schemas.openxmlformats.org/officeDocument/2006/math">
                    <m:r>
                      <a:rPr lang="en-US" altLang="zh-CN" sz="3200" b="0" i="1" u="none" strike="noStrike" baseline="0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b="0" i="1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点的树。你需要在节点上放最少的士兵，以监视整棵树。每个士兵可以监视与它相邻的所有边。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≤1500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031873"/>
              </a:xfrm>
              <a:prstGeom prst="rect">
                <a:avLst/>
              </a:prstGeom>
              <a:blipFill>
                <a:blip r:embed="rId11"/>
                <a:stretch>
                  <a:fillRect l="-1259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Sol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367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0/1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表示为监视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的子树，且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上有</a:t>
                </a: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/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没有士兵，最少需要放多少士兵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0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𝑦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∈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𝑠𝑜𝑛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[1]</m:t>
                        </m:r>
                      </m:e>
                    </m:nary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𝑦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∈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𝑠𝑜𝑛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min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⁡{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𝑦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,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𝑦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}</m:t>
                        </m:r>
                      </m:e>
                    </m:nary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3671774"/>
              </a:xfrm>
              <a:prstGeom prst="rect">
                <a:avLst/>
              </a:prstGeom>
              <a:blipFill>
                <a:blip r:embed="rId10"/>
                <a:stretch>
                  <a:fillRect t="-2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59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P2014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一棵 </a:t>
                </a:r>
                <a14:m>
                  <m:oMath xmlns:m="http://schemas.openxmlformats.org/officeDocument/2006/math">
                    <m:r>
                      <a:rPr lang="en-US" altLang="zh-CN" sz="3200" b="0" i="1" u="none" strike="noStrike" baseline="0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b="0" i="1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点的树，有点权。选择一个包含根的，大小为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𝑚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的连通块，使得权值最大。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≤300</m:t>
                    </m:r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031873"/>
              </a:xfrm>
              <a:prstGeom prst="rect">
                <a:avLst/>
              </a:prstGeom>
              <a:blipFill>
                <a:blip r:embed="rId11"/>
                <a:stretch>
                  <a:fillRect l="-1259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0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Sol1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[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]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表示在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的子树中，以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为根大小为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的连通块的最大权值。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每遍历完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的一个孩子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𝑦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，需要更新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𝑥</m:t>
                    </m:r>
                  </m:oMath>
                </a14:m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的 </a:t>
                </a: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DP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值：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1≤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&lt;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𝑘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[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max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⁡{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}</m:t>
                    </m:r>
                  </m:oMath>
                </a14:m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524315"/>
              </a:xfrm>
              <a:prstGeom prst="rect">
                <a:avLst/>
              </a:prstGeom>
              <a:blipFill>
                <a:blip r:embed="rId10"/>
                <a:stretch>
                  <a:fillRect l="-1259" t="-1752" r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1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Sol2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5147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若某个点不选，则它的子树内的所有点都不能选。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将权值放到 </a:t>
                </a: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DFS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序上，做普通背包。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[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]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表示考虑 </a:t>
                </a: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DFS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序前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个点，选了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𝑗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个点的最大收益（</a:t>
                </a: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DFS 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序的第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𝑖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个点记为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）：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𝑗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+1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𝑗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+1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𝑗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更纱黑体 UI SC" panose="02000500000000000000" pitchFamily="2" charset="-122"/>
                                <a:cs typeface="更纱黑体 UI SC" panose="02000500000000000000" pitchFamily="2" charset="-122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更纱黑体 UI SC" panose="02000500000000000000" pitchFamily="2" charset="-122"/>
                                    <a:cs typeface="更纱黑体 UI SC" panose="02000500000000000000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更纱黑体 UI SC" panose="02000500000000000000" pitchFamily="2" charset="-122"/>
                                    <a:cs typeface="更纱黑体 UI SC" panose="02000500000000000000" pitchFamily="2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更纱黑体 UI SC" panose="02000500000000000000" pitchFamily="2" charset="-122"/>
                                    <a:cs typeface="更纱黑体 UI SC" panose="02000500000000000000" pitchFamily="2" charset="-122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5147819"/>
              </a:xfrm>
              <a:prstGeom prst="rect">
                <a:avLst/>
              </a:prstGeom>
              <a:blipFill>
                <a:blip r:embed="rId10"/>
                <a:stretch>
                  <a:fillRect l="-1259" t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5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2D0D08-DA6C-4380-B1CE-2E63893D424F}"/>
              </a:ext>
            </a:extLst>
          </p:cNvPr>
          <p:cNvSpPr txBox="1"/>
          <p:nvPr/>
        </p:nvSpPr>
        <p:spPr>
          <a:xfrm>
            <a:off x="2124062" y="1192128"/>
            <a:ext cx="647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更纱黑体 UI SC" panose="02000500000000000000" pitchFamily="2" charset="-122"/>
                <a:ea typeface="更纱黑体 UI SC" panose="02000500000000000000" pitchFamily="2" charset="-122"/>
                <a:cs typeface="更纱黑体 UI SC" panose="02000500000000000000" pitchFamily="2" charset="-122"/>
              </a:rPr>
              <a:t>P1131</a:t>
            </a:r>
            <a:endParaRPr lang="zh-CN" altLang="en-US" sz="6000" dirty="0">
              <a:latin typeface="更纱黑体 UI SC" panose="02000500000000000000" pitchFamily="2" charset="-122"/>
              <a:ea typeface="更纱黑体 UI SC" panose="02000500000000000000" pitchFamily="2" charset="-122"/>
              <a:cs typeface="更纱黑体 UI SC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/>
              <p:nvPr/>
            </p:nvSpPr>
            <p:spPr>
              <a:xfrm>
                <a:off x="2124062" y="3156374"/>
                <a:ext cx="11134738" cy="403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一棵 </a:t>
                </a:r>
                <a14:m>
                  <m:oMath xmlns:m="http://schemas.openxmlformats.org/officeDocument/2006/math">
                    <m:r>
                      <a:rPr lang="en-US" altLang="zh-CN" sz="3200" b="0" i="1" u="none" strike="noStrike" baseline="0" dirty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</m:oMath>
                </a14:m>
                <a:r>
                  <a:rPr lang="en-US" altLang="zh-CN" sz="3200" b="0" i="1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 </a:t>
                </a: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个点的有根树，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有边权</a:t>
                </a: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。</a:t>
                </a:r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一次操作可以</a:t>
                </a:r>
                <a:r>
                  <a:rPr lang="zh-CN" altLang="en-US" sz="3200" b="0" i="0" u="none" strike="noStrike" baseline="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将某条边的边权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+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1</m:t>
                    </m:r>
                  </m:oMath>
                </a14:m>
                <a:r>
                  <a:rPr lang="zh-CN" altLang="en-US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</a:rPr>
                  <a:t>。求最少使用多少次操作，可以让所有叶子结点到根的距离相同。</a:t>
                </a: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更纱黑体 UI SC" panose="02000500000000000000" pitchFamily="2" charset="-122"/>
                        <a:cs typeface="更纱黑体 UI SC" panose="02000500000000000000" pitchFamily="2" charset="-122"/>
                      </a:rPr>
                      <m:t>≤5×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更纱黑体 UI SC" panose="02000500000000000000" pitchFamily="2" charset="-122"/>
                            <a:cs typeface="更纱黑体 UI SC" panose="02000500000000000000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更纱黑体 UI SC" panose="02000500000000000000" pitchFamily="2" charset="-122"/>
                    <a:ea typeface="更纱黑体 UI SC" panose="02000500000000000000" pitchFamily="2" charset="-122"/>
                    <a:cs typeface="更纱黑体 UI SC" panose="02000500000000000000" pitchFamily="2" charset="-122"/>
                    <a:hlinkClick r:id="rId10"/>
                  </a:rPr>
                  <a:t>Link</a:t>
                </a: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更纱黑体 UI SC" panose="02000500000000000000" pitchFamily="2" charset="-122"/>
                  <a:ea typeface="更纱黑体 UI SC" panose="02000500000000000000" pitchFamily="2" charset="-122"/>
                  <a:cs typeface="更纱黑体 UI SC" panose="02000500000000000000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4A4F20-C430-49C4-9F69-10C0B80F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62" y="3156374"/>
                <a:ext cx="11134738" cy="4037516"/>
              </a:xfrm>
              <a:prstGeom prst="rect">
                <a:avLst/>
              </a:prstGeom>
              <a:blipFill>
                <a:blip r:embed="rId11"/>
                <a:stretch>
                  <a:fillRect l="-1259" t="-1964" r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5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1752</Words>
  <Application>Microsoft Office PowerPoint</Application>
  <PresentationFormat>自定义</PresentationFormat>
  <Paragraphs>222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Calibri</vt:lpstr>
      <vt:lpstr>更纱黑体 UI SC</vt:lpstr>
      <vt:lpstr>更纱黑体 UI SC Light</vt:lpstr>
      <vt:lpstr>Arial</vt:lpstr>
      <vt:lpstr>Cambria Math</vt:lpstr>
      <vt:lpstr>Abadi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Orange Neutral Delicate Organic Fashion Marketing Presentation</dc:title>
  <cp:lastModifiedBy>a</cp:lastModifiedBy>
  <cp:revision>196</cp:revision>
  <dcterms:created xsi:type="dcterms:W3CDTF">2006-08-16T00:00:00Z</dcterms:created>
  <dcterms:modified xsi:type="dcterms:W3CDTF">2021-08-05T21:22:51Z</dcterms:modified>
  <dc:identifier>DAEmB9rek1k</dc:identifier>
</cp:coreProperties>
</file>