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776" r:id="rId5"/>
    <p:sldId id="794" r:id="rId6"/>
    <p:sldId id="797" r:id="rId7"/>
    <p:sldId id="800" r:id="rId8"/>
    <p:sldId id="801" r:id="rId9"/>
    <p:sldId id="802" r:id="rId10"/>
    <p:sldId id="803" r:id="rId11"/>
    <p:sldId id="806" r:id="rId12"/>
    <p:sldId id="807" r:id="rId13"/>
    <p:sldId id="808" r:id="rId14"/>
    <p:sldId id="809" r:id="rId15"/>
    <p:sldId id="810" r:id="rId16"/>
    <p:sldId id="811" r:id="rId17"/>
    <p:sldId id="815" r:id="rId18"/>
    <p:sldId id="812" r:id="rId19"/>
  </p:sldIdLst>
  <p:sldSz cx="12192000" cy="6858000"/>
  <p:notesSz cx="6645275" cy="9775825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776"/>
            <p14:sldId id="794"/>
            <p14:sldId id="797"/>
            <p14:sldId id="800"/>
            <p14:sldId id="801"/>
            <p14:sldId id="802"/>
            <p14:sldId id="803"/>
            <p14:sldId id="806"/>
            <p14:sldId id="807"/>
            <p14:sldId id="808"/>
            <p14:sldId id="809"/>
            <p14:sldId id="810"/>
            <p14:sldId id="811"/>
            <p14:sldId id="815"/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E007C"/>
    <a:srgbClr val="09EDB8"/>
    <a:srgbClr val="FDE0D5"/>
    <a:srgbClr val="28CFF9"/>
    <a:srgbClr val="F91258"/>
    <a:srgbClr val="31D3AE"/>
    <a:srgbClr val="F3F3F3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0" autoAdjust="0"/>
    <p:restoredTop sz="77215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040" y="48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1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39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5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8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24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5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2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1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68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39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assertSame</a:t>
            </a:r>
            <a:r>
              <a:rPr lang="en-GB" dirty="0"/>
              <a:t>()/</a:t>
            </a:r>
            <a:r>
              <a:rPr lang="en-GB" dirty="0" err="1"/>
              <a:t>assertNotSame</a:t>
            </a:r>
            <a:r>
              <a:rPr lang="en-GB" dirty="0"/>
              <a:t>() will determine if two objects refer to the same object.</a:t>
            </a:r>
          </a:p>
          <a:p>
            <a:endParaRPr lang="en-GB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1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9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90463" y="928670"/>
            <a:ext cx="11715792" cy="5214974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1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439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wSwoop_Footer.jpg"/>
          <p:cNvPicPr>
            <a:picLocks noChangeAspect="1"/>
          </p:cNvPicPr>
          <p:nvPr userDrawn="1"/>
        </p:nvPicPr>
        <p:blipFill>
          <a:blip r:embed="rId2" cstate="print"/>
          <a:srcRect b="6922"/>
          <a:stretch>
            <a:fillRect/>
          </a:stretch>
        </p:blipFill>
        <p:spPr>
          <a:xfrm>
            <a:off x="0" y="4980440"/>
            <a:ext cx="12192000" cy="17759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66" y="2130432"/>
            <a:ext cx="11049077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AAAAA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4"/>
          <a:stretch>
            <a:fillRect/>
          </a:stretch>
        </p:blipFill>
        <p:spPr>
          <a:xfrm>
            <a:off x="894080" y="785794"/>
            <a:ext cx="991616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82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190463" y="928694"/>
            <a:ext cx="11715792" cy="5286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459" y="357166"/>
            <a:ext cx="11715832" cy="500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 sz="240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9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5" r:id="rId36"/>
    <p:sldLayoutId id="2147483906" r:id="rId37"/>
    <p:sldLayoutId id="2147483907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40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4785" y="1706477"/>
            <a:ext cx="5002556" cy="808123"/>
          </a:xfrm>
        </p:spPr>
        <p:txBody>
          <a:bodyPr anchor="t">
            <a:normAutofit/>
          </a:bodyPr>
          <a:lstStyle/>
          <a:p>
            <a:r>
              <a:rPr lang="en-GB" dirty="0"/>
              <a:t>Introduction to Testing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121980-E876-4C71-B075-836A718E7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2915404"/>
            <a:ext cx="4278655" cy="3401576"/>
          </a:xfrm>
        </p:spPr>
        <p:txBody>
          <a:bodyPr/>
          <a:lstStyle/>
          <a:p>
            <a:r>
              <a:rPr lang="en-US" sz="2800" dirty="0"/>
              <a:t>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9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Unit testing method for .NET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01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MS-Test project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41273" y="1368256"/>
            <a:ext cx="10025472" cy="2810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Right mouse click on a method and then create a unit test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1" y="1928885"/>
            <a:ext cx="6416297" cy="3156681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770" y="1928886"/>
            <a:ext cx="4070419" cy="2635295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34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test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4732" y="1353109"/>
            <a:ext cx="5616054" cy="4770537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CarTests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Car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TestInitialize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TestCleanup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car =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accelerateTest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Assert.AreEqual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car.Speed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0151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the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88" y="1449239"/>
            <a:ext cx="4378279" cy="2257715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269" y="1449239"/>
            <a:ext cx="3028955" cy="2636716"/>
          </a:xfrm>
          <a:prstGeom prst="rect">
            <a:avLst/>
          </a:prstGeom>
          <a:ln w="19050">
            <a:solidFill>
              <a:srgbClr val="004050"/>
            </a:solidFill>
          </a:ln>
        </p:spPr>
      </p:pic>
    </p:spTree>
    <p:extLst>
      <p:ext uri="{BB962C8B-B14F-4D97-AF65-F5344CB8AC3E}">
        <p14:creationId xmlns:p14="http://schemas.microsoft.com/office/powerpoint/2010/main" val="114213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Expected Exceptions with MS-Test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following test succeeds if null values entered as username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The Login() constructor throws exception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We test that exception is thrown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7193" y="2663664"/>
            <a:ext cx="8686498" cy="1938992"/>
          </a:xfrm>
          <a:prstGeom prst="rect">
            <a:avLst/>
          </a:prstGeom>
          <a:solidFill>
            <a:srgbClr val="28CFF9">
              <a:alpha val="50000"/>
            </a:srgbClr>
          </a:solidFill>
          <a:ln w="19050">
            <a:solidFill>
              <a:srgbClr val="004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TestMethod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ExpectedException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ArgumentException</a:t>
            </a:r>
            <a:r>
              <a:rPr lang="en-GB" sz="2000" b="1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TestNullUsername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LogonInfo login = </a:t>
            </a:r>
            <a:r>
              <a:rPr lang="it-IT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</a:t>
            </a:r>
            <a:r>
              <a:rPr lang="it-IT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"password123"</a:t>
            </a:r>
            <a:r>
              <a:rPr 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8200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dirty="0"/>
              <a:t>Unit Testing and Test Driven Development are the recommended approach to produce quality software</a:t>
            </a:r>
          </a:p>
          <a:p>
            <a:pPr marL="342900" indent="-342900">
              <a:buChar char="•"/>
            </a:pPr>
            <a:endParaRPr lang="en-GB" dirty="0"/>
          </a:p>
          <a:p>
            <a:pPr marL="342900" indent="-342900">
              <a:buChar char="•"/>
            </a:pPr>
            <a:r>
              <a:rPr lang="en-GB" dirty="0"/>
              <a:t>JUnit and MS-Test encourages the TDD mindset</a:t>
            </a:r>
          </a:p>
          <a:p>
            <a:pPr lvl="1">
              <a:spcAft>
                <a:spcPts val="650"/>
              </a:spcAft>
            </a:pPr>
            <a:endParaRPr lang="en-GB" dirty="0"/>
          </a:p>
          <a:p>
            <a:pPr lvl="1">
              <a:spcAft>
                <a:spcPts val="650"/>
              </a:spcAft>
            </a:pPr>
            <a:endParaRPr lang="en-GB" dirty="0"/>
          </a:p>
          <a:p>
            <a:pPr marL="342900" indent="-342900"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5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037138" y="1349984"/>
            <a:ext cx="5803900" cy="4561718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Objectives</a:t>
            </a:r>
          </a:p>
          <a:p>
            <a:pPr marL="684000" lvl="1" indent="-342900">
              <a:buSzPct val="115000"/>
            </a:pPr>
            <a:r>
              <a:rPr lang="en-GB" dirty="0"/>
              <a:t>Look at the main testing framework used in Java and C# development</a:t>
            </a:r>
          </a:p>
          <a:p>
            <a:pPr marL="684000" lvl="1" indent="-342900">
              <a:buSzPct val="115000"/>
            </a:pPr>
            <a:endParaRPr lang="en-GB" dirty="0"/>
          </a:p>
          <a:p>
            <a:pPr marL="342900" indent="-342900">
              <a:buChar char="•"/>
            </a:pPr>
            <a:r>
              <a:rPr lang="en-GB" b="1" dirty="0"/>
              <a:t>Contents</a:t>
            </a:r>
          </a:p>
          <a:p>
            <a:pPr marL="684000" lvl="1" indent="-342900">
              <a:buSzPct val="115000"/>
            </a:pPr>
            <a:r>
              <a:rPr lang="en-GB" dirty="0" err="1"/>
              <a:t>JUnit</a:t>
            </a:r>
            <a:endParaRPr lang="en-GB" dirty="0"/>
          </a:p>
          <a:p>
            <a:pPr marL="1026000" lvl="1" indent="-342900">
              <a:buSzPct val="115000"/>
            </a:pPr>
            <a:r>
              <a:rPr lang="en-GB" dirty="0"/>
              <a:t>How to set up and run</a:t>
            </a:r>
          </a:p>
          <a:p>
            <a:pPr marL="1026000" lvl="1" indent="-342900">
              <a:buSzPct val="115000"/>
            </a:pPr>
            <a:r>
              <a:rPr lang="en-GB" dirty="0"/>
              <a:t>Annotations</a:t>
            </a:r>
          </a:p>
          <a:p>
            <a:pPr marL="684000" lvl="1" indent="-342900">
              <a:buSzPct val="115000"/>
            </a:pPr>
            <a:r>
              <a:rPr lang="en-GB" dirty="0" err="1"/>
              <a:t>NUnit</a:t>
            </a:r>
            <a:r>
              <a:rPr lang="en-GB" dirty="0"/>
              <a:t> for .NET</a:t>
            </a:r>
          </a:p>
          <a:p>
            <a:pPr marL="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527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Test Structure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Arrange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 the starting conditions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Act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Invoke the method (or property) that is being tested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Assert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Decide if the test has passed or failed</a:t>
            </a:r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08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xUnit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Char char="•"/>
            </a:pPr>
            <a:r>
              <a:rPr lang="en-GB" b="1" dirty="0"/>
              <a:t>“Family” of testing frameworks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 err="1"/>
              <a:t>JUnit</a:t>
            </a:r>
            <a:r>
              <a:rPr lang="en-GB" dirty="0"/>
              <a:t> for Java, </a:t>
            </a:r>
            <a:r>
              <a:rPr lang="en-GB" dirty="0" err="1"/>
              <a:t>NUnit</a:t>
            </a:r>
            <a:r>
              <a:rPr lang="en-GB" dirty="0"/>
              <a:t> and </a:t>
            </a:r>
            <a:r>
              <a:rPr lang="en-GB" dirty="0" err="1"/>
              <a:t>MSTest</a:t>
            </a:r>
            <a:r>
              <a:rPr lang="en-GB" dirty="0"/>
              <a:t> for .NET, Test::Unit for Perl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Simple framework with common design to organise and run tests</a:t>
            </a:r>
          </a:p>
          <a:p>
            <a:pPr marL="684000" lvl="1" indent="-342900">
              <a:spcAft>
                <a:spcPts val="650"/>
              </a:spcAft>
              <a:buSzPct val="115000"/>
            </a:pPr>
            <a:r>
              <a:rPr lang="en-GB" dirty="0"/>
              <a:t>Setup, Test, Assertion, Tear Down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r>
              <a:rPr lang="en-GB" b="1" dirty="0"/>
              <a:t>Essential for support of Extreme Programming &amp; Test Driven Development</a:t>
            </a:r>
          </a:p>
          <a:p>
            <a:pPr marL="342900" indent="-342900">
              <a:buChar char="•"/>
            </a:pPr>
            <a:endParaRPr lang="en-GB" b="1" dirty="0"/>
          </a:p>
          <a:p>
            <a:pPr marL="342900" indent="-342900"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14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238" y="2067007"/>
            <a:ext cx="6237213" cy="2353439"/>
          </a:xfrm>
        </p:spPr>
        <p:txBody>
          <a:bodyPr/>
          <a:lstStyle/>
          <a:p>
            <a:r>
              <a:rPr lang="en-GB" dirty="0" err="1"/>
              <a:t>JUnit</a:t>
            </a:r>
            <a:r>
              <a:rPr lang="en-GB" dirty="0"/>
              <a:t> test method for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8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create a test?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1368256"/>
            <a:ext cx="6378505" cy="4955354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Right click on the package name and select</a:t>
            </a:r>
          </a:p>
          <a:p>
            <a:pPr marL="684000" lvl="1" indent="-342900">
              <a:buSzPct val="115000"/>
              <a:buFont typeface="Arial" panose="020B0604020202020204" pitchFamily="34" charset="0"/>
              <a:buChar char="•"/>
            </a:pPr>
            <a:r>
              <a:rPr lang="en-GB" dirty="0"/>
              <a:t>New </a:t>
            </a:r>
            <a:r>
              <a:rPr lang="en-GB" b="1" dirty="0"/>
              <a:t>&gt;</a:t>
            </a:r>
            <a:r>
              <a:rPr lang="en-GB" dirty="0"/>
              <a:t> Other </a:t>
            </a:r>
            <a:r>
              <a:rPr lang="en-GB" b="1" dirty="0"/>
              <a:t>&gt;</a:t>
            </a:r>
            <a:r>
              <a:rPr lang="en-GB" dirty="0"/>
              <a:t> JUnit </a:t>
            </a:r>
            <a:r>
              <a:rPr lang="en-GB" b="1" dirty="0"/>
              <a:t>&gt;</a:t>
            </a:r>
            <a:r>
              <a:rPr lang="en-GB" dirty="0"/>
              <a:t> </a:t>
            </a:r>
            <a:r>
              <a:rPr lang="en-GB" b="1" dirty="0"/>
              <a:t>JUnit test case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Select the CUT in the dialog</a:t>
            </a:r>
            <a:br>
              <a:rPr lang="en-GB" b="1" dirty="0"/>
            </a:br>
            <a:r>
              <a:rPr lang="en-GB" b="1" dirty="0"/>
              <a:t>and then write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Run the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5477675" y="1853313"/>
            <a:ext cx="5811250" cy="261610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import static </a:t>
            </a:r>
            <a:r>
              <a:rPr lang="en-GB" sz="1400" dirty="0" err="1"/>
              <a:t>org.junit.jupiter.api.Assertions</a:t>
            </a:r>
            <a:r>
              <a:rPr lang="en-GB" sz="1400" dirty="0"/>
              <a:t>.*;</a:t>
            </a:r>
          </a:p>
          <a:p>
            <a:r>
              <a:rPr lang="en-GB" sz="1400" dirty="0"/>
              <a:t>import </a:t>
            </a:r>
            <a:r>
              <a:rPr lang="en-GB" sz="1400" dirty="0" err="1"/>
              <a:t>org.junit.jupiter.api.Test</a:t>
            </a:r>
            <a:r>
              <a:rPr lang="en-GB" sz="1400" dirty="0"/>
              <a:t>;</a:t>
            </a:r>
          </a:p>
          <a:p>
            <a:endParaRPr lang="en-GB" sz="800" dirty="0"/>
          </a:p>
          <a:p>
            <a:r>
              <a:rPr lang="en-GB" sz="1600" b="1" dirty="0">
                <a:solidFill>
                  <a:srgbClr val="C00000"/>
                </a:solidFill>
              </a:rPr>
              <a:t>class</a:t>
            </a:r>
            <a:r>
              <a:rPr lang="en-GB" sz="1600" b="1" dirty="0"/>
              <a:t> </a:t>
            </a:r>
            <a:r>
              <a:rPr lang="en-GB" sz="1600" b="1" dirty="0" err="1"/>
              <a:t>testCar</a:t>
            </a:r>
            <a:r>
              <a:rPr lang="en-GB" sz="1600" b="1" dirty="0"/>
              <a:t> {</a:t>
            </a:r>
          </a:p>
          <a:p>
            <a:r>
              <a:rPr lang="en-GB" sz="1600" b="1" dirty="0"/>
              <a:t>	</a:t>
            </a:r>
            <a:r>
              <a:rPr lang="en-US" sz="1600" b="1" dirty="0">
                <a:solidFill>
                  <a:srgbClr val="0000C8"/>
                </a:solidFill>
              </a:rPr>
              <a:t>@Test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>
                <a:solidFill>
                  <a:srgbClr val="C00000"/>
                </a:solidFill>
              </a:rPr>
              <a:t>void</a:t>
            </a:r>
            <a:r>
              <a:rPr lang="en-GB" sz="1600" b="1" dirty="0"/>
              <a:t> </a:t>
            </a:r>
            <a:r>
              <a:rPr lang="en-GB" sz="1600" b="1" dirty="0" err="1"/>
              <a:t>testCarAccelerate</a:t>
            </a:r>
            <a:r>
              <a:rPr lang="en-GB" sz="1600" b="1" dirty="0"/>
              <a:t>() {</a:t>
            </a:r>
          </a:p>
          <a:p>
            <a:r>
              <a:rPr lang="en-GB" sz="1600" b="1" dirty="0"/>
              <a:t>		Car </a:t>
            </a:r>
            <a:r>
              <a:rPr lang="en-GB" sz="1600" b="1" dirty="0" err="1"/>
              <a:t>car</a:t>
            </a:r>
            <a:r>
              <a:rPr lang="en-GB" sz="1600" b="1" dirty="0"/>
              <a:t> = new Car(</a:t>
            </a:r>
            <a:r>
              <a:rPr lang="en-GB" sz="1600" b="1" dirty="0">
                <a:solidFill>
                  <a:srgbClr val="0000C8"/>
                </a:solidFill>
              </a:rPr>
              <a:t>"Ford"</a:t>
            </a:r>
            <a:r>
              <a:rPr lang="en-GB" sz="1600" b="1" dirty="0"/>
              <a:t>);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car.accelerate</a:t>
            </a:r>
            <a:r>
              <a:rPr lang="en-GB" sz="1600" b="1" dirty="0"/>
              <a:t>(10);		</a:t>
            </a:r>
          </a:p>
          <a:p>
            <a:r>
              <a:rPr lang="en-GB" sz="1600" b="1" dirty="0"/>
              <a:t>		</a:t>
            </a:r>
            <a:r>
              <a:rPr lang="en-GB" sz="1600" b="1" dirty="0" err="1"/>
              <a:t>assertEquals</a:t>
            </a:r>
            <a:r>
              <a:rPr lang="en-GB" sz="1600" b="1" dirty="0"/>
              <a:t>(50, </a:t>
            </a:r>
            <a:r>
              <a:rPr lang="en-GB" sz="1600" b="1" dirty="0" err="1"/>
              <a:t>car.getSpeed</a:t>
            </a:r>
            <a:r>
              <a:rPr lang="en-GB" sz="1600" b="1" dirty="0"/>
              <a:t>());</a:t>
            </a:r>
          </a:p>
          <a:p>
            <a:r>
              <a:rPr lang="en-GB" sz="1600" b="1" dirty="0"/>
              <a:t>	}</a:t>
            </a:r>
          </a:p>
          <a:p>
            <a:r>
              <a:rPr lang="en-GB" sz="1600" b="1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91" y="4830187"/>
            <a:ext cx="2088261" cy="1872806"/>
          </a:xfrm>
          <a:prstGeom prst="rect">
            <a:avLst/>
          </a:prstGeom>
          <a:ln w="19050"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676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JUnit </a:t>
            </a:r>
            <a:r>
              <a:rPr lang="en-GB" b="0" dirty="0">
                <a:latin typeface="+mj-lt"/>
                <a:cs typeface="Courier New" pitchFamily="49" charset="0"/>
              </a:rPr>
              <a:t>@Before </a:t>
            </a:r>
            <a:r>
              <a:rPr lang="en-GB" dirty="0">
                <a:latin typeface="+mj-lt"/>
              </a:rPr>
              <a:t>and </a:t>
            </a:r>
            <a:r>
              <a:rPr lang="en-GB" b="0" dirty="0">
                <a:latin typeface="+mj-lt"/>
                <a:cs typeface="Courier New" pitchFamily="49" charset="0"/>
              </a:rPr>
              <a:t>@After </a:t>
            </a:r>
            <a:r>
              <a:rPr lang="en-GB" dirty="0">
                <a:latin typeface="+mj-lt"/>
              </a:rPr>
              <a:t>annotations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42012" y="1273982"/>
            <a:ext cx="6216558" cy="50167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Car </a:t>
            </a:r>
            <a:r>
              <a:rPr lang="en-GB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BeforeEach</a:t>
            </a:r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setUp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Car(</a:t>
            </a:r>
            <a:r>
              <a:rPr lang="en-GB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"Ford"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GB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AfterEach</a:t>
            </a:r>
            <a:endParaRPr lang="en-GB" sz="16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tearDown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GB" sz="1600" dirty="0">
                <a:solidFill>
                  <a:srgbClr val="0000C0"/>
                </a:solidFill>
                <a:latin typeface="Consolas" panose="020B0609020204030204" pitchFamily="49" charset="0"/>
              </a:rPr>
              <a:t>	car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lvl="1"/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testCarAccelerate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"@test"</a:t>
            </a:r>
            <a:r>
              <a:rPr lang="en-GB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.accelerate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  <a:endParaRPr lang="en-GB" sz="1600" dirty="0">
              <a:latin typeface="Consolas" panose="020B0609020204030204" pitchFamily="49" charset="0"/>
            </a:endParaRPr>
          </a:p>
          <a:p>
            <a:pPr lvl="2"/>
            <a:r>
              <a:rPr lang="en-GB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(50, </a:t>
            </a:r>
            <a:r>
              <a:rPr lang="en-GB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car</a:t>
            </a:r>
            <a:r>
              <a:rPr lang="en-GB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.getSpeed</a:t>
            </a:r>
            <a:r>
              <a:rPr lang="en-GB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837900" y="2062871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before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40176" y="3375333"/>
            <a:ext cx="2118149" cy="832514"/>
          </a:xfrm>
          <a:prstGeom prst="wedgeRoundRectCallout">
            <a:avLst>
              <a:gd name="adj1" fmla="val 66247"/>
              <a:gd name="adj2" fmla="val -315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M</a:t>
            </a:r>
            <a:r>
              <a:rPr lang="en-US" sz="1400" dirty="0">
                <a:solidFill>
                  <a:schemeClr val="tx1"/>
                </a:solidFill>
              </a:rPr>
              <a:t>arks method to run </a:t>
            </a:r>
            <a:r>
              <a:rPr lang="en-US" sz="1400" i="1" dirty="0">
                <a:solidFill>
                  <a:schemeClr val="tx1"/>
                </a:solidFill>
              </a:rPr>
              <a:t>after</a:t>
            </a:r>
            <a:r>
              <a:rPr lang="en-US" sz="1400" dirty="0">
                <a:solidFill>
                  <a:schemeClr val="tx1"/>
                </a:solidFill>
              </a:rPr>
              <a:t> each </a:t>
            </a:r>
            <a:r>
              <a:rPr lang="en-US" sz="140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endParaRPr lang="en-GB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2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JUnit Assertion methods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72" y="4047672"/>
            <a:ext cx="2731537" cy="4390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15928" y="1388467"/>
            <a:ext cx="9680676" cy="2308324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identity of reference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(Are they the same objects?)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assertNotSame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check Boolean value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	– 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check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an object is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assertNotNull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5929" y="4614587"/>
            <a:ext cx="3327989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004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fail()</a:t>
            </a:r>
          </a:p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fail(String message)</a:t>
            </a:r>
          </a:p>
          <a:p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JUnit </a:t>
            </a:r>
            <a:br>
              <a:rPr lang="en-GB" dirty="0">
                <a:latin typeface="+mj-lt"/>
              </a:rPr>
            </a:br>
            <a:br>
              <a:rPr lang="en-GB" dirty="0">
                <a:latin typeface="+mj-lt"/>
              </a:rPr>
            </a:br>
            <a:r>
              <a:rPr lang="en-GB" dirty="0">
                <a:latin typeface="+mj-lt"/>
                <a:cs typeface="Courier New" pitchFamily="49" charset="0"/>
              </a:rPr>
              <a:t>Testing expected Exceptions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And</a:t>
            </a:r>
          </a:p>
          <a:p>
            <a:r>
              <a:rPr lang="en-GB" dirty="0">
                <a:latin typeface="+mj-lt"/>
                <a:cs typeface="Courier New" pitchFamily="49" charset="0"/>
              </a:rPr>
              <a:t>Timeouts</a:t>
            </a:r>
            <a:endParaRPr lang="en-IN" dirty="0">
              <a:latin typeface="+mj-l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536098" y="1249776"/>
            <a:ext cx="7100582" cy="4094163"/>
          </a:xfrm>
        </p:spPr>
        <p:txBody>
          <a:bodyPr/>
          <a:lstStyle/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dirty="0"/>
              <a:t>marks method as a unit test</a:t>
            </a: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@Test(expected = </a:t>
            </a:r>
            <a:r>
              <a:rPr lang="en-US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Exception.class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does </a:t>
            </a:r>
            <a:r>
              <a:rPr lang="en-US" u="sng" dirty="0"/>
              <a:t>not</a:t>
            </a:r>
            <a:r>
              <a:rPr lang="en-US" dirty="0"/>
              <a:t> throw the expected exception</a:t>
            </a:r>
          </a:p>
          <a:p>
            <a:pPr marL="342000" lvl="1" indent="0">
              <a:buSzPct val="115000"/>
              <a:buNone/>
            </a:pPr>
            <a:b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expected 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=</a:t>
            </a: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DateTimeException</a:t>
            </a:r>
            <a:r>
              <a:rPr lang="en-US" b="1" dirty="0" err="1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.class</a:t>
            </a:r>
            <a:r>
              <a:rPr lang="en-US" b="1" dirty="0">
                <a:latin typeface="Lucida Console" pitchFamily="49" charset="0"/>
                <a:cs typeface="Courier New" pitchFamily="49" charset="0"/>
              </a:rPr>
              <a:t>)</a:t>
            </a:r>
            <a:br>
              <a:rPr lang="en-US" sz="1800" dirty="0">
                <a:latin typeface="Lucida Console" pitchFamily="49" charset="0"/>
                <a:cs typeface="Courier New" pitchFamily="49" charset="0"/>
              </a:rPr>
            </a:br>
            <a:endParaRPr lang="en-US" sz="1800" dirty="0">
              <a:latin typeface="Lucida Console" pitchFamily="49" charset="0"/>
              <a:cs typeface="Courier New" pitchFamily="49" charset="0"/>
            </a:endParaRPr>
          </a:p>
          <a:p>
            <a:pPr marL="342000" indent="-342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@Test(timeout =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200</a:t>
            </a:r>
            <a:r>
              <a:rPr lang="en-US" dirty="0">
                <a:solidFill>
                  <a:srgbClr val="0000C8"/>
                </a:solidFill>
                <a:latin typeface="Lucida Console" pitchFamily="49" charset="0"/>
                <a:cs typeface="Courier New" pitchFamily="49" charset="0"/>
              </a:rPr>
              <a:t>)</a:t>
            </a:r>
          </a:p>
          <a:p>
            <a:pPr marL="684000" lvl="1" indent="-342000">
              <a:buSzPct val="115000"/>
            </a:pPr>
            <a:r>
              <a:rPr lang="en-US" dirty="0"/>
              <a:t>Will fail if the method takes longer than 200 milliseconds</a:t>
            </a: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C5DC2-F209-401E-AF4A-AC11B0EE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41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53833"/>
                </a:solidFill>
                <a:effectLst/>
                <a:latin typeface="DejaVu Sans Mono"/>
              </a:rPr>
              <a:t>DateTimeException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F292F-5AE4-4226-8B9B-6B4BFCEB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052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</a:rPr>
              <a:t>DateTimeException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16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quenceNumber xmlns="6794D9DE-4FDF-4DC0-8B2C-5438320C69D5" xsi:nil="true"/>
    <IsBuildFile xmlns="6794D9DE-4FDF-4DC0-8B2C-5438320C69D5" xsi:nil="true"/>
    <BookTypeField0 xmlns="6794D9DE-4FDF-4DC0-8B2C-5438320C69D5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B3EF5B1D149FDF49B1880C030D548140" ma:contentTypeVersion="0" ma:contentTypeDescription="Base content type which represents courseware documents" ma:contentTypeScope="" ma:versionID="ab0d7ca79e0ea5a537b031f986da336c">
  <xsd:schema xmlns:xsd="http://www.w3.org/2001/XMLSchema" xmlns:xs="http://www.w3.org/2001/XMLSchema" xmlns:p="http://schemas.microsoft.com/office/2006/metadata/properties" xmlns:ns2="6794D9DE-4FDF-4DC0-8B2C-5438320C69D5" targetNamespace="http://schemas.microsoft.com/office/2006/metadata/properties" ma:root="true" ma:fieldsID="7ff8e7c62cc10108c036e94c947d8fb9" ns2:_="">
    <xsd:import namespace="6794D9DE-4FDF-4DC0-8B2C-5438320C69D5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4D9DE-4FDF-4DC0-8B2C-5438320C69D5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E6321C-2889-45B6-9C62-52F17AAE101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794D9DE-4FDF-4DC0-8B2C-5438320C69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8774F7-25C0-479E-B90B-B4C03F2DE6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4D9DE-4FDF-4DC0-8B2C-5438320C69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FEB11-04EE-4A41-8B66-BAA01BA6D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658</Words>
  <Application>Microsoft Office PowerPoint</Application>
  <PresentationFormat>Widescreen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Unicode MS</vt:lpstr>
      <vt:lpstr>Calibri</vt:lpstr>
      <vt:lpstr>Consolas</vt:lpstr>
      <vt:lpstr>DejaVu Sans Mono</vt:lpstr>
      <vt:lpstr>Krana Fat B</vt:lpstr>
      <vt:lpstr>Lucida Console</vt:lpstr>
      <vt:lpstr>Montserrat</vt:lpstr>
      <vt:lpstr>Wingdings</vt:lpstr>
      <vt:lpstr>Master</vt:lpstr>
      <vt:lpstr>Introduction to Testing</vt:lpstr>
      <vt:lpstr>PowerPoint Presentation</vt:lpstr>
      <vt:lpstr>PowerPoint Presentation</vt:lpstr>
      <vt:lpstr>PowerPoint Presentation</vt:lpstr>
      <vt:lpstr>JUnit test method for Java</vt:lpstr>
      <vt:lpstr>How to create a test?</vt:lpstr>
      <vt:lpstr>JUnit @Before and @After annotations</vt:lpstr>
      <vt:lpstr>JUnit Assertion methods 2</vt:lpstr>
      <vt:lpstr>PowerPoint Presentation</vt:lpstr>
      <vt:lpstr>Unit testing method for .NET</vt:lpstr>
      <vt:lpstr>Create a MS-Test project</vt:lpstr>
      <vt:lpstr>Write test code</vt:lpstr>
      <vt:lpstr>Run the tests</vt:lpstr>
      <vt:lpstr>Testing Expected Exceptions with MS-Test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Singh, Vaishali</dc:creator>
  <cp:keywords/>
  <dc:description/>
  <cp:lastModifiedBy>mike baradaran</cp:lastModifiedBy>
  <cp:revision>250</cp:revision>
  <cp:lastPrinted>2019-07-03T09:46:41Z</cp:lastPrinted>
  <dcterms:created xsi:type="dcterms:W3CDTF">2019-09-05T08:17:12Z</dcterms:created>
  <dcterms:modified xsi:type="dcterms:W3CDTF">2021-10-05T09:37:58Z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0x010100F0967B7CEE8D417F966757887D9466FB00B3EF5B1D149FDF49B1880C030D548140</vt:lpwstr>
  </property>
  <property fmtid="{D5CDD505-2E9C-101B-9397-08002B2CF9AE}" pid="3" name="BookType">
    <vt:lpwstr>7</vt:lpwstr>
  </property>
</Properties>
</file>