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29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776" r:id="rId5"/>
    <p:sldId id="796" r:id="rId6"/>
    <p:sldId id="798" r:id="rId7"/>
    <p:sldId id="799" r:id="rId8"/>
    <p:sldId id="800" r:id="rId9"/>
    <p:sldId id="820" r:id="rId10"/>
    <p:sldId id="824" r:id="rId11"/>
    <p:sldId id="823" r:id="rId12"/>
    <p:sldId id="802" r:id="rId13"/>
    <p:sldId id="803" r:id="rId14"/>
    <p:sldId id="804" r:id="rId15"/>
    <p:sldId id="821" r:id="rId16"/>
    <p:sldId id="806" r:id="rId17"/>
    <p:sldId id="807" r:id="rId18"/>
    <p:sldId id="808" r:id="rId19"/>
    <p:sldId id="809" r:id="rId20"/>
    <p:sldId id="822" r:id="rId21"/>
    <p:sldId id="810" r:id="rId22"/>
    <p:sldId id="811" r:id="rId23"/>
    <p:sldId id="812" r:id="rId24"/>
    <p:sldId id="817" r:id="rId25"/>
  </p:sldIdLst>
  <p:sldSz cx="12192000" cy="6858000"/>
  <p:notesSz cx="6645275" cy="9775825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776"/>
            <p14:sldId id="796"/>
            <p14:sldId id="798"/>
            <p14:sldId id="799"/>
            <p14:sldId id="800"/>
            <p14:sldId id="820"/>
            <p14:sldId id="824"/>
            <p14:sldId id="823"/>
            <p14:sldId id="802"/>
            <p14:sldId id="803"/>
            <p14:sldId id="804"/>
            <p14:sldId id="821"/>
            <p14:sldId id="806"/>
            <p14:sldId id="807"/>
            <p14:sldId id="808"/>
            <p14:sldId id="809"/>
            <p14:sldId id="822"/>
            <p14:sldId id="810"/>
            <p14:sldId id="811"/>
            <p14:sldId id="812"/>
            <p14:sldId id="81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7E007C"/>
    <a:srgbClr val="F3622C"/>
    <a:srgbClr val="004050"/>
    <a:srgbClr val="09EDB8"/>
    <a:srgbClr val="FDE0D5"/>
    <a:srgbClr val="28CFF9"/>
    <a:srgbClr val="F91258"/>
    <a:srgbClr val="31D3AE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5116" autoAdjust="0"/>
  </p:normalViewPr>
  <p:slideViewPr>
    <p:cSldViewPr snapToGrid="0" snapToObjects="1" showGuides="1">
      <p:cViewPr varScale="1">
        <p:scale>
          <a:sx n="57" d="100"/>
          <a:sy n="57" d="100"/>
        </p:scale>
        <p:origin x="1476" y="32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07/10/2021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9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think of DIP as being an outgoing interface of the ‘dependent’ class rather than an incoming interface of the </a:t>
            </a:r>
            <a:r>
              <a:rPr lang="en-GB" dirty="0" err="1"/>
              <a:t>dependee</a:t>
            </a:r>
            <a:r>
              <a:rPr lang="en-GB" dirty="0"/>
              <a:t> class. You have to try and establish the abstraction that underlies the application – that set of concepts and behaviours that doesn’t vary when the details are changed.</a:t>
            </a:r>
          </a:p>
          <a:p>
            <a:r>
              <a:rPr lang="en-GB" dirty="0"/>
              <a:t>This is such an important principle that a mechanism has been subsumed into the .NET framework – delegates do exactly this.</a:t>
            </a:r>
          </a:p>
          <a:p>
            <a:r>
              <a:rPr lang="en-GB" dirty="0"/>
              <a:t>It is also sometime known as “The Hollywood Principle” – don’t call us, we’ll call you.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65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60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99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92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58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95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08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48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6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7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23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44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69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15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60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68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3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71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43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40"/>
            <a:ext cx="12192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6" y="2130432"/>
            <a:ext cx="11049077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894080" y="785794"/>
            <a:ext cx="991616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82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90463" y="928694"/>
            <a:ext cx="11715792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5" r:id="rId36"/>
    <p:sldLayoutId id="2147483906" r:id="rId37"/>
    <p:sldLayoutId id="2147483907" r:id="rId3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2926" y="1914129"/>
            <a:ext cx="4011602" cy="2277604"/>
          </a:xfrm>
        </p:spPr>
        <p:txBody>
          <a:bodyPr/>
          <a:lstStyle/>
          <a:p>
            <a:r>
              <a:rPr lang="en-GB" dirty="0"/>
              <a:t>Solid Principles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9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Add a new class called </a:t>
            </a:r>
            <a:r>
              <a:rPr lang="en-GB" dirty="0" err="1"/>
              <a:t>EuropeCustomer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047" y="1405505"/>
            <a:ext cx="4682600" cy="31393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2840" y="1373606"/>
            <a:ext cx="5900194" cy="3139321"/>
          </a:xfrm>
          <a:prstGeom prst="rect">
            <a:avLst/>
          </a:prstGeom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EuropeCustomer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C00000"/>
                </a:solidFill>
              </a:rPr>
              <a:t>extends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@override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Save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LocalTime.</a:t>
            </a:r>
            <a:r>
              <a:rPr lang="en-GB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en-GB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GB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getHour</a:t>
            </a:r>
            <a:r>
              <a:rPr lang="en-GB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12)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Save instance properties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A1122C6A-44B2-41DD-8D69-422B479C19DB}"/>
              </a:ext>
            </a:extLst>
          </p:cNvPr>
          <p:cNvSpPr/>
          <p:nvPr/>
        </p:nvSpPr>
        <p:spPr>
          <a:xfrm>
            <a:off x="1338147" y="4683514"/>
            <a:ext cx="5241074" cy="646770"/>
          </a:xfrm>
          <a:prstGeom prst="wedgeRoundRectCallout">
            <a:avLst>
              <a:gd name="adj1" fmla="val -33655"/>
              <a:gd name="adj2" fmla="val -63024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if the save() method is called in the afternoon?</a:t>
            </a:r>
          </a:p>
        </p:txBody>
      </p:sp>
    </p:spTree>
    <p:extLst>
      <p:ext uri="{BB962C8B-B14F-4D97-AF65-F5344CB8AC3E}">
        <p14:creationId xmlns:p14="http://schemas.microsoft.com/office/powerpoint/2010/main" val="280607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let's try a new Customer class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3" y="1368256"/>
            <a:ext cx="11003668" cy="2810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What happens if one of the objects in the </a:t>
            </a:r>
            <a:r>
              <a:rPr lang="en-GB" b="1" dirty="0">
                <a:solidFill>
                  <a:srgbClr val="F3622C"/>
                </a:solidFill>
              </a:rPr>
              <a:t>List</a:t>
            </a:r>
            <a:r>
              <a:rPr lang="en-GB" b="1" dirty="0"/>
              <a:t> is an </a:t>
            </a:r>
            <a:r>
              <a:rPr lang="en-GB" b="1" i="1" dirty="0" err="1"/>
              <a:t>EuCustomer</a:t>
            </a:r>
            <a:r>
              <a:rPr lang="en-GB" b="1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8757" y="1848031"/>
            <a:ext cx="7622772" cy="4524315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SaveObjects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b="1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objects)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: objects)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item.Save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LoadObjects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b="1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objects)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600" b="1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objects)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item.Load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356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Dependency Inversion Principle (DIP)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en-GB" b="1" dirty="0"/>
              <a:t>High-Level modules should not depend on low-level modules – both should depend on abstractions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Abstractions should not depend on details. Details should depend on abstractions.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Instead of working with hard-wired / highly coupled classes you should always attempt to use interfaces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Let's have a look at a simple example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682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 example – Bad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3" y="1368256"/>
            <a:ext cx="11516516" cy="1895939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following code logs message in a 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Higher level class </a:t>
            </a:r>
            <a:r>
              <a:rPr lang="en-GB" i="1" dirty="0"/>
              <a:t>(</a:t>
            </a:r>
            <a:r>
              <a:rPr lang="en-GB" i="1" dirty="0" err="1"/>
              <a:t>BusinessApp</a:t>
            </a:r>
            <a:r>
              <a:rPr lang="en-GB" i="1" dirty="0"/>
              <a:t>) </a:t>
            </a:r>
            <a:r>
              <a:rPr lang="en-GB" dirty="0"/>
              <a:t>has a dependency on a concrete class </a:t>
            </a:r>
            <a:r>
              <a:rPr lang="en-GB" i="1" dirty="0"/>
              <a:t>(</a:t>
            </a:r>
            <a:r>
              <a:rPr lang="en-GB" i="1" dirty="0" err="1"/>
              <a:t>LogWriter</a:t>
            </a:r>
            <a:r>
              <a:rPr lang="en-GB" i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violates the DI principle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What if you want to send email instead?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8201" y="3319568"/>
            <a:ext cx="6487726" cy="3293209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qa_WriteAllText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("Log.txt", 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logger.Write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366" y="3911568"/>
            <a:ext cx="2209051" cy="210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The </a:t>
            </a:r>
            <a:r>
              <a:rPr lang="en-GB" b="1" dirty="0" err="1"/>
              <a:t>BusinessApp</a:t>
            </a:r>
            <a:r>
              <a:rPr lang="en-GB" b="1" dirty="0"/>
              <a:t> now </a:t>
            </a:r>
            <a:br>
              <a:rPr lang="en-GB" b="1" dirty="0"/>
            </a:br>
            <a:r>
              <a:rPr lang="en-GB" b="1" dirty="0"/>
              <a:t>depends on abstractions</a:t>
            </a:r>
            <a:br>
              <a:rPr lang="en-GB" b="1" dirty="0"/>
            </a:br>
            <a:r>
              <a:rPr lang="en-GB" b="1" dirty="0"/>
              <a:t>(</a:t>
            </a:r>
            <a:r>
              <a:rPr lang="en-GB" b="1" i="1" dirty="0" err="1"/>
              <a:t>ILogger</a:t>
            </a:r>
            <a:r>
              <a:rPr lang="en-GB" b="1" dirty="0"/>
              <a:t> interface)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 err="1"/>
              <a:t>BusinessApp</a:t>
            </a:r>
            <a:r>
              <a:rPr lang="en-GB" b="1" dirty="0"/>
              <a:t> has now got </a:t>
            </a:r>
            <a:br>
              <a:rPr lang="en-GB" b="1" dirty="0"/>
            </a:br>
            <a:r>
              <a:rPr lang="en-GB" b="1" dirty="0"/>
              <a:t>the freedom to Log messages</a:t>
            </a:r>
            <a:br>
              <a:rPr lang="en-GB" b="1" dirty="0"/>
            </a:br>
            <a:r>
              <a:rPr lang="en-GB" b="1" dirty="0"/>
              <a:t>using emails</a:t>
            </a:r>
          </a:p>
          <a:p>
            <a:pPr marL="342900" indent="-342900">
              <a:buChar char="•"/>
            </a:pPr>
            <a:endParaRPr lang="en-IN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 Example – Better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67" y="1992793"/>
            <a:ext cx="4524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4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C# Code for our DI first attempt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752" y="1299135"/>
            <a:ext cx="5311832" cy="3785652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message);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sz="16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 {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qa_WriteAllText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"log.txt"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message);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sz="16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EmailWriter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 {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Outlook.Send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"admin@qa.com"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message);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142" y="1429578"/>
            <a:ext cx="3891477" cy="1581169"/>
          </a:xfrm>
          <a:prstGeom prst="rect">
            <a:avLst/>
          </a:prstGeom>
          <a:ln w="19050">
            <a:solidFill>
              <a:srgbClr val="004050"/>
            </a:solidFill>
          </a:ln>
          <a:effectLst/>
        </p:spPr>
      </p:pic>
      <p:sp>
        <p:nvSpPr>
          <p:cNvPr id="5" name="Rectangle 4"/>
          <p:cNvSpPr/>
          <p:nvPr/>
        </p:nvSpPr>
        <p:spPr>
          <a:xfrm>
            <a:off x="5983471" y="3246567"/>
            <a:ext cx="5196933" cy="2308324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(logger ==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logger =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logger.Write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2180704" y="5329421"/>
            <a:ext cx="2227811" cy="964276"/>
          </a:xfrm>
          <a:prstGeom prst="cloudCallout">
            <a:avLst>
              <a:gd name="adj1" fmla="val 94839"/>
              <a:gd name="adj2" fmla="val -40948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Could improve!</a:t>
            </a:r>
          </a:p>
        </p:txBody>
      </p:sp>
    </p:spTree>
    <p:extLst>
      <p:ext uri="{BB962C8B-B14F-4D97-AF65-F5344CB8AC3E}">
        <p14:creationId xmlns:p14="http://schemas.microsoft.com/office/powerpoint/2010/main" val="365348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 </a:t>
            </a:r>
            <a:endParaRPr lang="en-GB" sz="3000" dirty="0">
              <a:solidFill>
                <a:srgbClr val="C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1052827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Is for injecting the concrete implementation into a class that uses an abstraction (like an interface)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can inject dependencies in a Method/Constructor/Property 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2331" y="2561389"/>
            <a:ext cx="7406641" cy="187743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messageLogger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logger =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messageLogger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6226" y="5348690"/>
            <a:ext cx="7273638" cy="13542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GB" sz="1600" dirty="0"/>
              <a:t>String[ ] </a:t>
            </a:r>
            <a:r>
              <a:rPr lang="en-GB" sz="1600" dirty="0" err="1">
                <a:solidFill>
                  <a:srgbClr val="0000C8"/>
                </a:solidFill>
              </a:rPr>
              <a:t>args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EmailWriter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other code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rot="21401138">
            <a:off x="6904661" y="2561390"/>
            <a:ext cx="2610196" cy="3214029"/>
          </a:xfrm>
          <a:custGeom>
            <a:avLst/>
            <a:gdLst>
              <a:gd name="connsiteX0" fmla="*/ 2078182 w 2734961"/>
              <a:gd name="connsiteY0" fmla="*/ 3372771 h 3372771"/>
              <a:gd name="connsiteX1" fmla="*/ 2610196 w 2734961"/>
              <a:gd name="connsiteY1" fmla="*/ 97556 h 3372771"/>
              <a:gd name="connsiteX2" fmla="*/ 0 w 2734961"/>
              <a:gd name="connsiteY2" fmla="*/ 795825 h 3372771"/>
              <a:gd name="connsiteX3" fmla="*/ 0 w 2734961"/>
              <a:gd name="connsiteY3" fmla="*/ 795825 h 337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961" h="3372771">
                <a:moveTo>
                  <a:pt x="2078182" y="3372771"/>
                </a:moveTo>
                <a:cubicBezTo>
                  <a:pt x="2517371" y="1949909"/>
                  <a:pt x="2956560" y="527047"/>
                  <a:pt x="2610196" y="97556"/>
                </a:cubicBezTo>
                <a:cubicBezTo>
                  <a:pt x="2263832" y="-331935"/>
                  <a:pt x="0" y="795825"/>
                  <a:pt x="0" y="795825"/>
                </a:cubicBezTo>
                <a:lnTo>
                  <a:pt x="0" y="795825"/>
                </a:lnTo>
              </a:path>
            </a:pathLst>
          </a:custGeom>
          <a:noFill/>
          <a:ln w="19050">
            <a:solidFill>
              <a:srgbClr val="C8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0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 an alternative </a:t>
            </a:r>
            <a:endParaRPr lang="en-GB" sz="3000" dirty="0">
              <a:solidFill>
                <a:srgbClr val="C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7"/>
            <a:ext cx="11516239" cy="460544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Example shows how to inject a dependency in a Method </a:t>
            </a:r>
          </a:p>
        </p:txBody>
      </p:sp>
      <p:sp>
        <p:nvSpPr>
          <p:cNvPr id="4" name="Rectangle 3"/>
          <p:cNvSpPr/>
          <p:nvPr/>
        </p:nvSpPr>
        <p:spPr>
          <a:xfrm>
            <a:off x="903253" y="1914620"/>
            <a:ext cx="8195362" cy="175432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GB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Log(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message, </a:t>
            </a:r>
            <a:r>
              <a:rPr lang="da-DK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messageLogger) 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logger.Write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(message);</a:t>
            </a:r>
          </a:p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6226" y="4122059"/>
            <a:ext cx="7273638" cy="14773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GB" b="1" dirty="0"/>
              <a:t>String[ ] </a:t>
            </a:r>
            <a:r>
              <a:rPr lang="en-GB" b="1" dirty="0" err="1">
                <a:solidFill>
                  <a:srgbClr val="0000C8"/>
                </a:solidFill>
              </a:rPr>
              <a:t>args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 =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app.Log</a:t>
            </a:r>
            <a:r>
              <a:rPr lang="en-GB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("Hello!",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EmailWriter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rot="21401138">
            <a:off x="6922158" y="1617011"/>
            <a:ext cx="1480631" cy="3580956"/>
          </a:xfrm>
          <a:custGeom>
            <a:avLst/>
            <a:gdLst>
              <a:gd name="connsiteX0" fmla="*/ 2078182 w 2734961"/>
              <a:gd name="connsiteY0" fmla="*/ 3372771 h 3372771"/>
              <a:gd name="connsiteX1" fmla="*/ 2610196 w 2734961"/>
              <a:gd name="connsiteY1" fmla="*/ 97556 h 3372771"/>
              <a:gd name="connsiteX2" fmla="*/ 0 w 2734961"/>
              <a:gd name="connsiteY2" fmla="*/ 795825 h 3372771"/>
              <a:gd name="connsiteX3" fmla="*/ 0 w 2734961"/>
              <a:gd name="connsiteY3" fmla="*/ 795825 h 337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961" h="3372771">
                <a:moveTo>
                  <a:pt x="2078182" y="3372771"/>
                </a:moveTo>
                <a:cubicBezTo>
                  <a:pt x="2517371" y="1949909"/>
                  <a:pt x="2956560" y="527047"/>
                  <a:pt x="2610196" y="97556"/>
                </a:cubicBezTo>
                <a:cubicBezTo>
                  <a:pt x="2263832" y="-331935"/>
                  <a:pt x="0" y="795825"/>
                  <a:pt x="0" y="795825"/>
                </a:cubicBezTo>
                <a:lnTo>
                  <a:pt x="0" y="795825"/>
                </a:lnTo>
              </a:path>
            </a:pathLst>
          </a:custGeom>
          <a:noFill/>
          <a:ln w="19050">
            <a:solidFill>
              <a:srgbClr val="C8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40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Interface Segregation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37138" y="1349984"/>
            <a:ext cx="5803900" cy="45191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Interfaces should be specific to a client. Many specific interfaces are better than one general purpose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By using specific interfaces, it will present a clear understanding on what behaviours the client should use.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Additionally segregating interfaces increases usability of interfaces as interface implementers should only use behaviours that are relevant.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Let's have a look at an example…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44027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First attempt: What could be </a:t>
            </a:r>
            <a:br>
              <a:rPr lang="en-GB" dirty="0"/>
            </a:br>
            <a:r>
              <a:rPr lang="en-GB" dirty="0"/>
              <a:t>the problem with this design?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Second attempt: Is this </a:t>
            </a:r>
            <a:br>
              <a:rPr lang="en-GB" dirty="0"/>
            </a:br>
            <a:r>
              <a:rPr lang="en-GB" dirty="0"/>
              <a:t>solution better? 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Yes! Customer can extend</a:t>
            </a:r>
            <a:br>
              <a:rPr lang="en-GB" dirty="0"/>
            </a:br>
            <a:r>
              <a:rPr lang="en-GB" dirty="0"/>
              <a:t>another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But what could be a problem </a:t>
            </a:r>
            <a:br>
              <a:rPr lang="en-GB" dirty="0"/>
            </a:br>
            <a:r>
              <a:rPr lang="en-GB" dirty="0"/>
              <a:t>with this solution?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association to a bank account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70" y="1991523"/>
            <a:ext cx="3838575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002" y="2930419"/>
            <a:ext cx="33813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37138" y="648232"/>
            <a:ext cx="6770078" cy="5646239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Objectives</a:t>
            </a:r>
          </a:p>
          <a:p>
            <a:pPr marL="684000" lvl="1" indent="-342900">
              <a:buSzPct val="115000"/>
            </a:pPr>
            <a:r>
              <a:rPr lang="en-GB" dirty="0"/>
              <a:t>To understand the main principles of </a:t>
            </a:r>
            <a:r>
              <a:rPr lang="en-GB" sz="2400" b="1" dirty="0">
                <a:solidFill>
                  <a:srgbClr val="C00000"/>
                </a:solidFill>
              </a:rPr>
              <a:t>SOLID</a:t>
            </a:r>
            <a:endParaRPr lang="en-GB" b="1" dirty="0">
              <a:solidFill>
                <a:srgbClr val="C00000"/>
              </a:solidFill>
            </a:endParaRP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2EB23-4EC9-408C-B16D-45823EB9C933}"/>
              </a:ext>
            </a:extLst>
          </p:cNvPr>
          <p:cNvSpPr txBox="1"/>
          <p:nvPr/>
        </p:nvSpPr>
        <p:spPr>
          <a:xfrm>
            <a:off x="5656454" y="1742483"/>
            <a:ext cx="5929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4000" lvl="4" indent="-342900">
              <a:buSzPct val="115000"/>
            </a:pPr>
            <a:r>
              <a:rPr lang="en-GB" sz="2400" b="1" dirty="0"/>
              <a:t>S</a:t>
            </a:r>
            <a:r>
              <a:rPr lang="en-GB" sz="2400" dirty="0"/>
              <a:t>ingle-Responsibility Principle </a:t>
            </a:r>
          </a:p>
          <a:p>
            <a:pPr marL="684000" lvl="1" indent="-342900">
              <a:buSzPct val="115000"/>
            </a:pPr>
            <a:r>
              <a:rPr lang="en-GB" sz="2400" b="1" dirty="0"/>
              <a:t>O</a:t>
            </a:r>
            <a:r>
              <a:rPr lang="en-GB" sz="2400" dirty="0"/>
              <a:t>pen/Closed Principle </a:t>
            </a:r>
          </a:p>
          <a:p>
            <a:pPr marL="684000" lvl="1" indent="-342900">
              <a:buSzPct val="115000"/>
            </a:pPr>
            <a:r>
              <a:rPr lang="en-GB" sz="2400" b="1" dirty="0" err="1"/>
              <a:t>L</a:t>
            </a:r>
            <a:r>
              <a:rPr lang="en-GB" sz="2400" dirty="0" err="1"/>
              <a:t>iskov</a:t>
            </a:r>
            <a:r>
              <a:rPr lang="en-GB" sz="2400" dirty="0"/>
              <a:t> Substitution Principle </a:t>
            </a:r>
          </a:p>
          <a:p>
            <a:pPr marL="684000" lvl="1" indent="-342900">
              <a:buSzPct val="115000"/>
            </a:pPr>
            <a:r>
              <a:rPr lang="en-GB" sz="2400" b="1" dirty="0"/>
              <a:t>I</a:t>
            </a:r>
            <a:r>
              <a:rPr lang="en-GB" sz="2400" dirty="0"/>
              <a:t>nterface Segregation Principle</a:t>
            </a:r>
          </a:p>
          <a:p>
            <a:pPr marL="684000" lvl="1" indent="-342900">
              <a:buSzPct val="115000"/>
            </a:pPr>
            <a:r>
              <a:rPr lang="en-GB" sz="2400" b="1" dirty="0"/>
              <a:t>D</a:t>
            </a:r>
            <a:r>
              <a:rPr lang="en-GB" sz="2400" dirty="0"/>
              <a:t>ependency Inversion Principle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925F2-49D1-441E-AC43-EA1D0692E5A9}"/>
              </a:ext>
            </a:extLst>
          </p:cNvPr>
          <p:cNvSpPr txBox="1"/>
          <p:nvPr/>
        </p:nvSpPr>
        <p:spPr>
          <a:xfrm>
            <a:off x="5132347" y="4662318"/>
            <a:ext cx="6453769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GB" sz="2400" b="1" i="1" dirty="0"/>
              <a:t>Follow these principals for good design and code</a:t>
            </a:r>
            <a:br>
              <a:rPr lang="en-GB" sz="2400" b="1" dirty="0"/>
            </a:b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351828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Third attempt – Create many interfaces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2" y="1368256"/>
            <a:ext cx="11079203" cy="1746419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should not allow customers to change their account ID!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would you solve this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answer is to give customers their own account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bank should have the ability to change IDs and also have the same capabilities as a customer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785" y="3448326"/>
            <a:ext cx="65436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91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Symptoms of a degrading design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Rigidity, fragility, immobility, viscosity</a:t>
            </a:r>
          </a:p>
          <a:p>
            <a:pPr lvl="1">
              <a:spcAft>
                <a:spcPts val="650"/>
              </a:spcAft>
            </a:pPr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Degradation of dependency architecture</a:t>
            </a:r>
          </a:p>
          <a:p>
            <a:pPr lvl="1">
              <a:spcAft>
                <a:spcPts val="650"/>
              </a:spcAft>
            </a:pPr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SOLID</a:t>
            </a:r>
          </a:p>
          <a:p>
            <a:pPr marL="0" lvl="1" indent="0">
              <a:spcAft>
                <a:spcPts val="650"/>
              </a:spcAft>
              <a:buNone/>
            </a:pPr>
            <a:endParaRPr lang="en-GB" dirty="0"/>
          </a:p>
          <a:p>
            <a:pPr lvl="1">
              <a:spcAft>
                <a:spcPts val="650"/>
              </a:spcAft>
            </a:pPr>
            <a:endParaRPr lang="en-GB" dirty="0"/>
          </a:p>
          <a:p>
            <a:pPr lvl="1">
              <a:spcAft>
                <a:spcPts val="650"/>
              </a:spcAft>
            </a:pPr>
            <a:endParaRPr lang="en-GB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9743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Responsibility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Each class should have only one responsibility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Each class should have only one reason to change its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No </a:t>
            </a:r>
            <a:r>
              <a:rPr lang="en-US" b="1" i="1" dirty="0"/>
              <a:t>'Kitchen Sink' </a:t>
            </a:r>
            <a:r>
              <a:rPr lang="en-US" b="1" dirty="0"/>
              <a:t>classes.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A class called QA which has all the methods needed to run QA!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This principal promotes decoupling.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If you want to change an aspect, you'll have a lot less code changes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Code is reusable; by combining responsibilities other classes won’t be able to use </a:t>
            </a:r>
            <a:br>
              <a:rPr lang="en-US" dirty="0"/>
            </a:br>
            <a:r>
              <a:rPr lang="en-US" dirty="0"/>
              <a:t>a single responsibility from the class.</a:t>
            </a:r>
          </a:p>
          <a:p>
            <a:pPr marL="180000" lvl="1" indent="-1800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If you've a large class the chances are it's multiple responsibilities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Just break it up into smaller classes which in turn makes the class easier to test. </a:t>
            </a:r>
          </a:p>
        </p:txBody>
      </p:sp>
    </p:spTree>
    <p:extLst>
      <p:ext uri="{BB962C8B-B14F-4D97-AF65-F5344CB8AC3E}">
        <p14:creationId xmlns:p14="http://schemas.microsoft.com/office/powerpoint/2010/main" val="282558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5804347" cy="4841158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Open for extension, closed for modification.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Software entities should be extendable, but not modifiable.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Changes in requirements are performed using  extension rather than modifying existing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Apply abstraction and polymorphism.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76" y="1338204"/>
            <a:ext cx="5162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8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Close principal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433" y="1497626"/>
            <a:ext cx="7448893" cy="46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Liskov</a:t>
            </a:r>
            <a:r>
              <a:rPr lang="en-GB" dirty="0"/>
              <a:t> Substitution</a:t>
            </a:r>
            <a:endParaRPr lang="en-IN" dirty="0"/>
          </a:p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35694" y="770122"/>
            <a:ext cx="7171521" cy="4326916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GB" b="1" dirty="0"/>
              <a:t>Sub-classes behaviour should be the same as the super-classes</a:t>
            </a:r>
          </a:p>
          <a:p>
            <a:pPr marL="684000" lvl="1" indent="-342900">
              <a:buSzPct val="115000"/>
            </a:pPr>
            <a:r>
              <a:rPr lang="en-GB" dirty="0"/>
              <a:t>Should fulfil all behaviours of the base class correctly.</a:t>
            </a:r>
          </a:p>
          <a:p>
            <a:pPr lvl="1"/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The behaviour of a derived class should have a stronger post-condition and a weaker precondition than the base class.</a:t>
            </a:r>
          </a:p>
          <a:p>
            <a:pPr marL="684000" lvl="1" indent="-342900">
              <a:buSzPct val="115000"/>
            </a:pPr>
            <a:r>
              <a:rPr lang="en-GB" dirty="0"/>
              <a:t>(you'll see this in the next few slides)</a:t>
            </a:r>
          </a:p>
          <a:p>
            <a:pPr marL="684000" lvl="1" indent="-342900">
              <a:buSzPct val="115000"/>
            </a:pPr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This principal prevents classes having undesirable behaviours.</a:t>
            </a:r>
          </a:p>
        </p:txBody>
      </p:sp>
      <p:pic>
        <p:nvPicPr>
          <p:cNvPr id="1026" name="Picture 2" descr="Barbara Liskov">
            <a:extLst>
              <a:ext uri="{FF2B5EF4-FFF2-40B4-BE49-F238E27FC236}">
                <a16:creationId xmlns:a16="http://schemas.microsoft.com/office/drawing/2014/main" id="{C8F9640C-0363-4BD5-8239-D01047CA1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683" y="4928839"/>
            <a:ext cx="1665249" cy="16652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85C61B-95D7-42FE-B427-E7293D73CB47}"/>
              </a:ext>
            </a:extLst>
          </p:cNvPr>
          <p:cNvSpPr txBox="1"/>
          <p:nvPr/>
        </p:nvSpPr>
        <p:spPr>
          <a:xfrm>
            <a:off x="7786333" y="6154798"/>
            <a:ext cx="1524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050505"/>
                </a:solidFill>
                <a:effectLst/>
                <a:latin typeface="MessinaSans"/>
              </a:rPr>
              <a:t>Barbara </a:t>
            </a:r>
            <a:r>
              <a:rPr lang="en-GB" sz="1600" b="1" i="0" dirty="0" err="1">
                <a:solidFill>
                  <a:srgbClr val="050505"/>
                </a:solidFill>
                <a:effectLst/>
                <a:latin typeface="MessinaSans"/>
              </a:rPr>
              <a:t>Liskov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58212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EDA6D-05FF-4E49-8025-78862DB23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Let’s break </a:t>
            </a:r>
            <a:r>
              <a:rPr lang="en-GB" dirty="0" err="1"/>
              <a:t>Liskov’s</a:t>
            </a:r>
            <a:r>
              <a:rPr lang="en-GB" dirty="0"/>
              <a:t> principle!</a:t>
            </a:r>
          </a:p>
          <a:p>
            <a:endParaRPr lang="en-GB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9EC8224-D577-4521-B67E-C656F7EF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649092"/>
            <a:ext cx="5753100" cy="3619500"/>
          </a:xfrm>
          <a:prstGeom prst="rect">
            <a:avLst/>
          </a:prstGeom>
        </p:spPr>
      </p:pic>
      <p:pic>
        <p:nvPicPr>
          <p:cNvPr id="11" name="Picture 10" descr="Falcon landing">
            <a:extLst>
              <a:ext uri="{FF2B5EF4-FFF2-40B4-BE49-F238E27FC236}">
                <a16:creationId xmlns:a16="http://schemas.microsoft.com/office/drawing/2014/main" id="{21539E6C-0A0C-4C1B-B8C8-9DFF2B1D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949" y="758284"/>
            <a:ext cx="1505781" cy="10036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Single emperor penguin">
            <a:extLst>
              <a:ext uri="{FF2B5EF4-FFF2-40B4-BE49-F238E27FC236}">
                <a16:creationId xmlns:a16="http://schemas.microsoft.com/office/drawing/2014/main" id="{351C2C42-CD0B-4DA5-82CB-505B38B4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023" y="3264983"/>
            <a:ext cx="1507991" cy="10036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8325-8321-4B14-A7F8-3E5A2D46A48E}"/>
              </a:ext>
            </a:extLst>
          </p:cNvPr>
          <p:cNvSpPr txBox="1"/>
          <p:nvPr/>
        </p:nvSpPr>
        <p:spPr>
          <a:xfrm>
            <a:off x="4831266" y="4478143"/>
            <a:ext cx="7167446" cy="1815882"/>
          </a:xfrm>
          <a:prstGeom prst="rect">
            <a:avLst/>
          </a:prstGeom>
          <a:solidFill>
            <a:srgbClr val="F3F3F3"/>
          </a:solidFill>
        </p:spPr>
        <p:txBody>
          <a:bodyPr wrap="square">
            <a:spAutoFit/>
          </a:bodyPr>
          <a:lstStyle/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Bird[] birds = {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Falcon(),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Penguin(),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Falcon() };</a:t>
            </a:r>
          </a:p>
          <a:p>
            <a:endParaRPr lang="en-GB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birds.Length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birds[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].fly();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66067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770F24-99BA-412E-B174-5F8E3CACF1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Let’s apply </a:t>
            </a:r>
            <a:r>
              <a:rPr lang="en-GB" dirty="0" err="1"/>
              <a:t>Liskov’s</a:t>
            </a:r>
            <a:r>
              <a:rPr lang="en-GB" dirty="0"/>
              <a:t> principle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F0F1A02-93E4-4A18-A6F7-645C8234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05" y="617034"/>
            <a:ext cx="5410200" cy="5334000"/>
          </a:xfrm>
          <a:prstGeom prst="rect">
            <a:avLst/>
          </a:prstGeom>
        </p:spPr>
      </p:pic>
      <p:pic>
        <p:nvPicPr>
          <p:cNvPr id="10" name="Picture 9" descr="Falcon landing">
            <a:extLst>
              <a:ext uri="{FF2B5EF4-FFF2-40B4-BE49-F238E27FC236}">
                <a16:creationId xmlns:a16="http://schemas.microsoft.com/office/drawing/2014/main" id="{16039939-C607-46DE-A9FE-775C74995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435" y="2425391"/>
            <a:ext cx="1505781" cy="10036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ingle emperor penguin">
            <a:extLst>
              <a:ext uri="{FF2B5EF4-FFF2-40B4-BE49-F238E27FC236}">
                <a16:creationId xmlns:a16="http://schemas.microsoft.com/office/drawing/2014/main" id="{01C86A37-71EC-4366-873D-8792EE817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933" y="3510313"/>
            <a:ext cx="1507991" cy="10036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964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 of the </a:t>
            </a:r>
            <a:r>
              <a:rPr lang="en-GB" dirty="0" err="1"/>
              <a:t>Liskov</a:t>
            </a:r>
            <a:r>
              <a:rPr lang="en-GB" dirty="0"/>
              <a:t> Principle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2029" y="1423289"/>
            <a:ext cx="9381909" cy="4524315"/>
          </a:xfrm>
          <a:prstGeom prst="rect">
            <a:avLst/>
          </a:prstGeom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Save();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Load();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Load()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 a data store and set </a:t>
            </a:r>
            <a:b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the ID and Name properties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Save()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Save instance properties to a permanent data store 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91" y="1455188"/>
            <a:ext cx="4362716" cy="29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22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6794D9DE-4FDF-4DC0-8B2C-5438320C69D5" xsi:nil="true"/>
    <IsBuildFile xmlns="6794D9DE-4FDF-4DC0-8B2C-5438320C69D5" xsi:nil="true"/>
    <BookTypeField0 xmlns="6794D9DE-4FDF-4DC0-8B2C-5438320C69D5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3EF5B1D149FDF49B1880C030D548140" ma:contentTypeVersion="0" ma:contentTypeDescription="Base content type which represents courseware documents" ma:contentTypeScope="" ma:versionID="ab0d7ca79e0ea5a537b031f986da336c">
  <xsd:schema xmlns:xsd="http://www.w3.org/2001/XMLSchema" xmlns:xs="http://www.w3.org/2001/XMLSchema" xmlns:p="http://schemas.microsoft.com/office/2006/metadata/properties" xmlns:ns2="6794D9DE-4FDF-4DC0-8B2C-5438320C69D5" targetNamespace="http://schemas.microsoft.com/office/2006/metadata/properties" ma:root="true" ma:fieldsID="7ff8e7c62cc10108c036e94c947d8fb9" ns2:_="">
    <xsd:import namespace="6794D9DE-4FDF-4DC0-8B2C-5438320C69D5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4D9DE-4FDF-4DC0-8B2C-5438320C69D5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4A5D35-6F80-477E-8EE9-865CD54F714C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794D9DE-4FDF-4DC0-8B2C-5438320C69D5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9BA0C8-EBE0-4E22-BC56-DF59425A00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94D9DE-4FDF-4DC0-8B2C-5438320C69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5A57F7-80B7-4814-8FBD-4A9B2DF98B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3023</TotalTime>
  <Words>1273</Words>
  <Application>Microsoft Office PowerPoint</Application>
  <PresentationFormat>Widescreen</PresentationFormat>
  <Paragraphs>231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Krana Fat B</vt:lpstr>
      <vt:lpstr>MessinaSans</vt:lpstr>
      <vt:lpstr>Montserrat</vt:lpstr>
      <vt:lpstr>Wingdings</vt:lpstr>
      <vt:lpstr>Master</vt:lpstr>
      <vt:lpstr>Solid Principles</vt:lpstr>
      <vt:lpstr>PowerPoint Presentation</vt:lpstr>
      <vt:lpstr>Single Responsibility Principle</vt:lpstr>
      <vt:lpstr>Open Closed Principle</vt:lpstr>
      <vt:lpstr>Open Close principal example</vt:lpstr>
      <vt:lpstr>PowerPoint Presentation</vt:lpstr>
      <vt:lpstr>PowerPoint Presentation</vt:lpstr>
      <vt:lpstr>PowerPoint Presentation</vt:lpstr>
      <vt:lpstr>Another example of the Liskov Principle</vt:lpstr>
      <vt:lpstr>Add a new class called EuropeCustomer</vt:lpstr>
      <vt:lpstr>Now let's try a new Customer class</vt:lpstr>
      <vt:lpstr>PowerPoint Presentation</vt:lpstr>
      <vt:lpstr>DI example – Bad design</vt:lpstr>
      <vt:lpstr>DI Example – Better design</vt:lpstr>
      <vt:lpstr>The C# Code for our DI first attempt</vt:lpstr>
      <vt:lpstr>Dependency Injection </vt:lpstr>
      <vt:lpstr>Dependency Injection an alternative </vt:lpstr>
      <vt:lpstr>PowerPoint Presentation</vt:lpstr>
      <vt:lpstr>Customer association to a bank account</vt:lpstr>
      <vt:lpstr>Third attempt – Create many interfaces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mike baradaran</cp:lastModifiedBy>
  <cp:revision>271</cp:revision>
  <cp:lastPrinted>2019-07-03T09:46:41Z</cp:lastPrinted>
  <dcterms:created xsi:type="dcterms:W3CDTF">2019-09-05T08:17:12Z</dcterms:created>
  <dcterms:modified xsi:type="dcterms:W3CDTF">2021-10-07T08:48:32Z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0x010100F0967B7CEE8D417F966757887D9466FB00B3EF5B1D149FDF49B1880C030D548140</vt:lpwstr>
  </property>
  <property fmtid="{D5CDD505-2E9C-101B-9397-08002B2CF9AE}" pid="3" name="BookType">
    <vt:lpwstr>7</vt:lpwstr>
  </property>
</Properties>
</file>