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6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SWoaILW6od5T6vgOHnjEMyZKt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page">
  <p:cSld name="Titelpag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2"/>
          <p:cNvSpPr txBox="1">
            <a:spLocks noGrp="1"/>
          </p:cNvSpPr>
          <p:nvPr>
            <p:ph type="ctrTitle"/>
          </p:nvPr>
        </p:nvSpPr>
        <p:spPr>
          <a:xfrm>
            <a:off x="685799" y="1380879"/>
            <a:ext cx="7772400" cy="19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2F42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" name="Google Shape;14;p32" descr="graat_logo-aeb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1000"/>
            <a:ext cx="1752600" cy="19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2"/>
          <p:cNvSpPr txBox="1"/>
          <p:nvPr/>
        </p:nvSpPr>
        <p:spPr>
          <a:xfrm>
            <a:off x="3812396" y="3127802"/>
            <a:ext cx="151920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Fall 2022</a:t>
            </a:r>
            <a:endParaRPr dirty="0"/>
          </a:p>
        </p:txBody>
      </p:sp>
      <p:sp>
        <p:nvSpPr>
          <p:cNvPr id="16" name="Google Shape;16;p32"/>
          <p:cNvSpPr txBox="1"/>
          <p:nvPr/>
        </p:nvSpPr>
        <p:spPr>
          <a:xfrm>
            <a:off x="3995242" y="997648"/>
            <a:ext cx="115351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9D9C9A"/>
                </a:solidFill>
                <a:latin typeface="Arial"/>
                <a:ea typeface="Arial"/>
                <a:cs typeface="Arial"/>
                <a:sym typeface="Arial"/>
              </a:rPr>
              <a:t>SDU</a:t>
            </a:r>
            <a:endParaRPr dirty="0"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84213" y="4581128"/>
            <a:ext cx="7775575" cy="122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640"/>
              </a:spcBef>
              <a:spcAft>
                <a:spcPts val="0"/>
              </a:spcAft>
              <a:buSzPts val="3200"/>
              <a:buNone/>
              <a:defRPr sz="3200" b="1"/>
            </a:lvl1pPr>
            <a:lvl2pPr marL="914400" lvl="1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1"/>
            </a:lvl2pPr>
            <a:lvl3pPr marL="1371600" lvl="2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/>
            </a:lvl3pPr>
            <a:lvl4pPr marL="1828800" lvl="3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/>
            </a:lvl4pPr>
            <a:lvl5pPr marL="2286000" lvl="4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Page">
  <p:cSld name="Standard Pag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04800" algn="l">
              <a:spcBef>
                <a:spcPts val="240"/>
              </a:spcBef>
              <a:spcAft>
                <a:spcPts val="0"/>
              </a:spcAft>
              <a:buSzPts val="1200"/>
              <a:buFont typeface="Noto Sans Symbols"/>
              <a:buChar char="⮚"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mediate Slide">
  <p:cSld name="Intermediat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>
            <a:spLocks noGrp="1"/>
          </p:cNvSpPr>
          <p:nvPr>
            <p:ph type="ctrTitle"/>
          </p:nvPr>
        </p:nvSpPr>
        <p:spPr>
          <a:xfrm>
            <a:off x="685799" y="2167583"/>
            <a:ext cx="7772400" cy="19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2F42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4" descr="graat_logo-aeb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1000"/>
            <a:ext cx="1752600" cy="19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Page With Take Away">
  <p:cSld name="Standard Page With Take Awa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381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04800" algn="l">
              <a:spcBef>
                <a:spcPts val="240"/>
              </a:spcBef>
              <a:spcAft>
                <a:spcPts val="0"/>
              </a:spcAft>
              <a:buSzPts val="1200"/>
              <a:buFont typeface="Noto Sans Symbols"/>
              <a:buChar char="⮚"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>
            <a:spLocks noGrp="1"/>
          </p:cNvSpPr>
          <p:nvPr>
            <p:ph type="body" idx="3"/>
          </p:nvPr>
        </p:nvSpPr>
        <p:spPr>
          <a:xfrm>
            <a:off x="719770" y="5157192"/>
            <a:ext cx="7704460" cy="1008000"/>
          </a:xfrm>
          <a:prstGeom prst="roundRect">
            <a:avLst>
              <a:gd name="adj" fmla="val 13361"/>
            </a:avLst>
          </a:prstGeom>
          <a:solidFill>
            <a:schemeClr val="accent1"/>
          </a:solidFill>
          <a:ln w="25400" cap="flat" cmpd="sng">
            <a:solidFill>
              <a:srgbClr val="2230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Picture">
  <p:cSld name="Half-Pictur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1"/>
          </p:nvPr>
        </p:nvSpPr>
        <p:spPr>
          <a:xfrm>
            <a:off x="179389" y="1268759"/>
            <a:ext cx="4392612" cy="511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>
            <a:spLocks noGrp="1"/>
          </p:cNvSpPr>
          <p:nvPr>
            <p:ph type="pic" idx="2"/>
          </p:nvPr>
        </p:nvSpPr>
        <p:spPr>
          <a:xfrm>
            <a:off x="4644008" y="1268760"/>
            <a:ext cx="4320480" cy="5112568"/>
          </a:xfrm>
          <a:prstGeom prst="rect">
            <a:avLst/>
          </a:prstGeom>
          <a:noFill/>
          <a:ln w="25400" cap="flat" cmpd="sng">
            <a:solidFill>
              <a:srgbClr val="2F42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>
            <a:spLocks noGrp="1"/>
          </p:cNvSpPr>
          <p:nvPr>
            <p:ph type="title"/>
          </p:nvPr>
        </p:nvSpPr>
        <p:spPr>
          <a:xfrm>
            <a:off x="1907704" y="172912"/>
            <a:ext cx="6933456" cy="138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pic>
        <p:nvPicPr>
          <p:cNvPr id="40" name="Google Shape;40;p37" descr="graat_logo-aeb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1000"/>
            <a:ext cx="1752600" cy="19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7"/>
          <p:cNvSpPr txBox="1">
            <a:spLocks noGrp="1"/>
          </p:cNvSpPr>
          <p:nvPr>
            <p:ph type="body" idx="1"/>
          </p:nvPr>
        </p:nvSpPr>
        <p:spPr>
          <a:xfrm>
            <a:off x="1907704" y="1628800"/>
            <a:ext cx="691276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b="1">
                <a:solidFill>
                  <a:srgbClr val="2F425A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6537325"/>
            <a:ext cx="9144000" cy="3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2F425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10" name="Google Shape;10;p31"/>
          <p:cNvSpPr txBox="1"/>
          <p:nvPr/>
        </p:nvSpPr>
        <p:spPr>
          <a:xfrm>
            <a:off x="1403648" y="6572250"/>
            <a:ext cx="144016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endParaRPr sz="10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 txBox="1"/>
          <p:nvPr/>
        </p:nvSpPr>
        <p:spPr>
          <a:xfrm>
            <a:off x="395536" y="6572250"/>
            <a:ext cx="936104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Fall 2022</a:t>
            </a:r>
            <a:endParaRPr sz="1000" b="0" i="0" u="none" strike="noStrike" cap="none" dirty="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callback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ensorboard/get_starte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ndb.ai/sit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ensorboard/get_starte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wandb.ai/guides/integrations/kera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callbacks/early_stoppin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Model#predi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guides/sequential_mod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ras.io/guides/making_new_layers_and_models_via_subclassing/" TargetMode="External"/><Relationship Id="rId4" Type="http://schemas.openxmlformats.org/officeDocument/2006/relationships/hyperlink" Target="https://keras.io/guides/functional_api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/preprocessing/image/ImageDataGenerato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api/preprocessing/imag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/preprocessing/image/ImageDataGenerato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api/preprocessing/image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guides/functional_ap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layers/regularization_layer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layers/regularization_layers/dropou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ctrTitle"/>
          </p:nvPr>
        </p:nvSpPr>
        <p:spPr>
          <a:xfrm>
            <a:off x="684213" y="1196752"/>
            <a:ext cx="7772400" cy="19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1"/>
          </p:nvPr>
        </p:nvSpPr>
        <p:spPr>
          <a:xfrm>
            <a:off x="684213" y="4581128"/>
            <a:ext cx="7775575" cy="122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Introduction to KERAS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Multi-Output Models</a:t>
            </a:r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23" name="Google Shape;123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38263" y="1597819"/>
            <a:ext cx="6467475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0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Multi-Output Models</a:t>
            </a:r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32" name="Google Shape;132;p11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133" name="Google Shape;133;p11"/>
          <p:cNvSpPr txBox="1"/>
          <p:nvPr/>
        </p:nvSpPr>
        <p:spPr>
          <a:xfrm>
            <a:off x="197452" y="1779051"/>
            <a:ext cx="8749096" cy="3293169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posts_input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Input(shape=(None,),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='int32', name='posts')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embedded_posts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layers.Embedding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(256,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vocabulary_size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posts_input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layers.Conv1D(128, 5, activation='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')(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embedded_posts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layers.MaxPooling1D(5)(x)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9D9C9A"/>
                </a:solidFill>
                <a:latin typeface="Arial"/>
                <a:ea typeface="Arial"/>
                <a:cs typeface="Arial"/>
                <a:sym typeface="Arial"/>
              </a:rPr>
              <a:t>... # Construct the network how you like it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layers.Dense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(128, activation='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')(x)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age_prediction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layers.Dense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 name='age')(x)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income_prediction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layers.Dense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num_income_groups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activation='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 				       			 name='income')(x)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gender_prediction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layers.Dense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 activation='sigmoid', name='gender')(x)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Model(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posts_input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,[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age_prediction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income_prediction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	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gender_prediction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Multi-Output Models</a:t>
            </a:r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1"/>
          </p:nvPr>
        </p:nvSpPr>
        <p:spPr>
          <a:xfrm>
            <a:off x="179388" y="4103201"/>
            <a:ext cx="8785225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Fitting, </a:t>
            </a:r>
            <a:r>
              <a:rPr lang="en-US" dirty="0" err="1"/>
              <a:t>etc</a:t>
            </a:r>
            <a:r>
              <a:rPr lang="en-US" dirty="0"/>
              <a:t>, of the model remains the same as with a normal network.</a:t>
            </a:r>
            <a:endParaRPr dirty="0"/>
          </a:p>
        </p:txBody>
      </p:sp>
      <p:sp>
        <p:nvSpPr>
          <p:cNvPr id="141" name="Google Shape;141;p12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197452" y="1803588"/>
            <a:ext cx="8749096" cy="2062103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model.compile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(optimizer=</a:t>
            </a:r>
            <a:r>
              <a:rPr lang="en-US" sz="1600" b="1" dirty="0">
                <a:solidFill>
                  <a:schemeClr val="dk1"/>
                </a:solidFill>
              </a:rPr>
              <a:t>'</a:t>
            </a:r>
            <a:r>
              <a:rPr lang="en-US" sz="1600" b="1" dirty="0" err="1">
                <a:solidFill>
                  <a:schemeClr val="dk1"/>
                </a:solidFill>
              </a:rPr>
              <a:t>rmsprop</a:t>
            </a:r>
            <a:r>
              <a:rPr lang="en-US" sz="1600" b="1" dirty="0">
                <a:solidFill>
                  <a:schemeClr val="dk1"/>
                </a:solidFill>
              </a:rPr>
              <a:t>’,</a:t>
            </a:r>
            <a:endParaRPr dirty="0"/>
          </a:p>
          <a:p>
            <a:pPr lvl="0"/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loss=['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 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categorical_crossentropy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 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binary_</a:t>
            </a:r>
            <a:r>
              <a:rPr lang="en-US" sz="1600" b="1" dirty="0" err="1">
                <a:solidFill>
                  <a:schemeClr val="dk1"/>
                </a:solidFill>
              </a:rPr>
              <a:t>crossentropy</a:t>
            </a:r>
            <a:r>
              <a:rPr lang="en-US" sz="1600" b="1" dirty="0">
                <a:solidFill>
                  <a:schemeClr val="dk1"/>
                </a:solidFill>
              </a:rPr>
              <a:t>'])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model.compile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(optimizer=</a:t>
            </a:r>
            <a:r>
              <a:rPr lang="en-US" sz="1600" b="1" dirty="0">
                <a:solidFill>
                  <a:schemeClr val="dk1"/>
                </a:solidFill>
              </a:rPr>
              <a:t>'</a:t>
            </a:r>
            <a:r>
              <a:rPr lang="en-US" sz="1600" b="1" dirty="0" err="1">
                <a:solidFill>
                  <a:schemeClr val="dk1"/>
                </a:solidFill>
              </a:rPr>
              <a:t>rmsprop</a:t>
            </a:r>
            <a:r>
              <a:rPr lang="en-US" sz="1600" b="1" dirty="0">
                <a:solidFill>
                  <a:schemeClr val="dk1"/>
                </a:solidFill>
              </a:rPr>
              <a:t>', </a:t>
            </a:r>
            <a:endParaRPr dirty="0"/>
          </a:p>
          <a:p>
            <a:pPr lvl="0"/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dirty="0">
                <a:solidFill>
                  <a:schemeClr val="dk1"/>
                </a:solidFill>
              </a:rPr>
              <a:t>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loss={'age': </a:t>
            </a:r>
            <a:r>
              <a:rPr lang="en-US" sz="1600" b="1" dirty="0">
                <a:solidFill>
                  <a:schemeClr val="dk1"/>
                </a:solidFill>
              </a:rPr>
              <a:t>'</a:t>
            </a:r>
            <a:r>
              <a:rPr lang="en-US" sz="1600" b="1" dirty="0" err="1">
                <a:solidFill>
                  <a:schemeClr val="dk1"/>
                </a:solidFill>
              </a:rPr>
              <a:t>mse</a:t>
            </a:r>
            <a:r>
              <a:rPr lang="en-US" sz="1600" b="1" dirty="0">
                <a:solidFill>
                  <a:schemeClr val="dk1"/>
                </a:solidFill>
              </a:rPr>
              <a:t>',</a:t>
            </a:r>
            <a:endParaRPr dirty="0"/>
          </a:p>
          <a:p>
            <a:pPr lvl="0"/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dirty="0">
                <a:solidFill>
                  <a:schemeClr val="dk1"/>
                </a:solidFill>
              </a:rPr>
              <a:t>          	     '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income': 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categorical_</a:t>
            </a:r>
            <a:r>
              <a:rPr lang="en-US" sz="1600" b="1" dirty="0" err="1">
                <a:solidFill>
                  <a:schemeClr val="dk1"/>
                </a:solidFill>
              </a:rPr>
              <a:t>crossentropy</a:t>
            </a:r>
            <a:r>
              <a:rPr lang="en-US" sz="1600" b="1" dirty="0">
                <a:solidFill>
                  <a:schemeClr val="dk1"/>
                </a:solidFill>
              </a:rPr>
              <a:t>',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'gender': 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binary_crossentropy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'})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Callbacks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48" name="Google Shape;148;p13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200" dirty="0"/>
              <a:t>When training a model, there are many things you cannot predict</a:t>
            </a:r>
            <a:endParaRPr sz="22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200" dirty="0"/>
              <a:t>Sometimes it would be helpful to intervene when something goes wrong</a:t>
            </a:r>
            <a:endParaRPr sz="22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200" dirty="0" err="1"/>
              <a:t>Keras</a:t>
            </a:r>
            <a:r>
              <a:rPr lang="en-US" sz="2200" dirty="0"/>
              <a:t> provides callbacks:</a:t>
            </a:r>
            <a:endParaRPr sz="22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Model checkpointing: Saving the current weights of the model at different points during training.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Early stopping: Interrupting training when the validation loss is no longer improving (and of course, saving the best model obtained during training).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Dynamically adjusting the value of certain parameters during training: Such as the learning rate of the optimizer.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Logging training and validation metrics during training, or visualizing the representations learned by the model as they’re updated: The </a:t>
            </a:r>
            <a:r>
              <a:rPr lang="en-US" dirty="0" err="1"/>
              <a:t>Keras</a:t>
            </a:r>
            <a:r>
              <a:rPr lang="en-US" dirty="0"/>
              <a:t> progress bar is a callback!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Implementing your own Callback</a:t>
            </a:r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Callbacks are implemented by sub-classing the class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keras.callbacks.Callback</a:t>
            </a:r>
            <a:r>
              <a:rPr lang="en-US"/>
              <a:t>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You can implement the following functions: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on_epoch_begin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on_epoch_end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on_batch_begin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on_batch_end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on_train_begin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on_train_end</a:t>
            </a:r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TensorBoard</a:t>
            </a:r>
            <a:r>
              <a:rPr lang="en-US" dirty="0">
                <a:solidFill>
                  <a:srgbClr val="002060"/>
                </a:solidFill>
              </a:rPr>
              <a:t> / </a:t>
            </a:r>
            <a:r>
              <a:rPr lang="en-US" u="sng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Weights and Biases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64" name="Google Shape;164;p15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Callbacks allow you to send run information to services that help you track and visualize runs.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TensorBoard runs locally on a logs folder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Highly modular, but base features are lacking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Weights and Biases runs in the cloud by sending the information to their servers. Only need to log onto their servers once on your local machine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No/Low modularity, but base feautures are rich and easy to setup</a:t>
            </a:r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TensorBoard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72" name="Google Shape;172;p16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179387" y="2598044"/>
            <a:ext cx="8785100" cy="1077178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!pip install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tensorboard</a:t>
            </a:r>
            <a:endParaRPr lang="en-US"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tensorboard_callback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TensorBoard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log_dir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=/path/to/logs/’,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update_freq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='batch')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model.fit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(x=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train_data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y=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val_data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epochs=10, 	callbacks=[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tensorboard_callback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dirty="0"/>
          </a:p>
        </p:txBody>
      </p:sp>
      <p:sp>
        <p:nvSpPr>
          <p:cNvPr id="176" name="Google Shape;176;p16"/>
          <p:cNvSpPr txBox="1"/>
          <p:nvPr/>
        </p:nvSpPr>
        <p:spPr>
          <a:xfrm>
            <a:off x="179387" y="4055162"/>
            <a:ext cx="8785100" cy="830997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or CMD: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C:\Users\Name\Desktop&gt;tensorboard --logdir /path/to/logs/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‘TensorBoard 2.4.0 at http://localhost:6006/ (Press CTRL+C to quit)’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Weights and Biases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82" name="Google Shape;182;p17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166335" y="2356877"/>
            <a:ext cx="8785100" cy="1815841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!pip install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wandb</a:t>
            </a:r>
            <a:endParaRPr lang="en-US"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wandb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wandb.init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(project=‘project name)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wandb.keras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import</a:t>
            </a:r>
            <a:b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model.fit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(x=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train_data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y=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val_data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epochs=10, callbacks=[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WandbCallback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()])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Early Stopping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91" name="Google Shape;191;p18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197452" y="1484784"/>
            <a:ext cx="8749096" cy="3539390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1600" b="1" dirty="0">
                <a:solidFill>
                  <a:schemeClr val="dk1"/>
                </a:solidFill>
              </a:rPr>
              <a:t> as </a:t>
            </a:r>
            <a:r>
              <a:rPr lang="en-US" sz="1600" b="1" dirty="0" err="1">
                <a:solidFill>
                  <a:schemeClr val="dk1"/>
                </a:solidFill>
              </a:rPr>
              <a:t>tf</a:t>
            </a:r>
            <a:endParaRPr lang="en-US" sz="16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callbacks_list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[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tf.keras.callbacks.EarlyStopping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dirty="0"/>
          </a:p>
          <a:p>
            <a:pPr lvl="0"/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monitor=</a:t>
            </a:r>
            <a:r>
              <a:rPr lang="en-US" sz="1600" b="1" dirty="0">
                <a:solidFill>
                  <a:schemeClr val="dk1"/>
                </a:solidFill>
              </a:rPr>
              <a:t>'acc',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patience=1),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tf.keras.callbacks.ModelCheckpoint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filepath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='my_model.h5',		</a:t>
            </a:r>
            <a:endParaRPr dirty="0"/>
          </a:p>
          <a:p>
            <a:pPr lvl="0"/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monitor='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val_loss</a:t>
            </a:r>
            <a:r>
              <a:rPr lang="en-US" b="1" dirty="0">
                <a:solidFill>
                  <a:schemeClr val="dk1"/>
                </a:solidFill>
              </a:rPr>
              <a:t>',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save_best_only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=True)]</a:t>
            </a:r>
            <a:endParaRPr dirty="0"/>
          </a:p>
          <a:p>
            <a:pPr lvl="0"/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model.compile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(optimizer=</a:t>
            </a:r>
            <a:r>
              <a:rPr lang="en-US" sz="1600" b="1" dirty="0">
                <a:solidFill>
                  <a:schemeClr val="dk1"/>
                </a:solidFill>
              </a:rPr>
              <a:t>'</a:t>
            </a:r>
            <a:r>
              <a:rPr lang="en-US" sz="1600" b="1" dirty="0" err="1">
                <a:solidFill>
                  <a:schemeClr val="dk1"/>
                </a:solidFill>
              </a:rPr>
              <a:t>rmsprop</a:t>
            </a:r>
            <a:r>
              <a:rPr lang="en-US" sz="1600" b="1" dirty="0">
                <a:solidFill>
                  <a:schemeClr val="dk1"/>
                </a:solidFill>
              </a:rPr>
              <a:t>',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binary_</a:t>
            </a:r>
            <a:r>
              <a:rPr lang="en-US" sz="1600" b="1" dirty="0" err="1">
                <a:solidFill>
                  <a:schemeClr val="dk1"/>
                </a:solidFill>
              </a:rPr>
              <a:t>crossentropy</a:t>
            </a:r>
            <a:r>
              <a:rPr lang="en-US" sz="1600" b="1" dirty="0">
                <a:solidFill>
                  <a:schemeClr val="dk1"/>
                </a:solidFill>
              </a:rPr>
              <a:t>',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metrics=[</a:t>
            </a:r>
            <a:r>
              <a:rPr lang="en-US" sz="1600" b="1" dirty="0">
                <a:solidFill>
                  <a:schemeClr val="dk1"/>
                </a:solidFill>
              </a:rPr>
              <a:t>'acc'])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model.fit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 y, epochs=10,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=32, callbacks=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callbacks_list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	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validation_data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x_val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y_val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2EC16-20BA-49F3-8703-6A3E66CA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E1E28B3F-977D-4915-B1D0-E4B58A5174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90D5B9F-9639-49AA-8888-5DD3F93B4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A252577-C627-46D9-B35D-A3E6B66413C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Google Shape;211;p20">
            <a:extLst>
              <a:ext uri="{FF2B5EF4-FFF2-40B4-BE49-F238E27FC236}">
                <a16:creationId xmlns:a16="http://schemas.microsoft.com/office/drawing/2014/main" id="{7501E904-A436-4844-8D5C-9B9C2E8BF56D}"/>
              </a:ext>
            </a:extLst>
          </p:cNvPr>
          <p:cNvSpPr txBox="1"/>
          <p:nvPr/>
        </p:nvSpPr>
        <p:spPr>
          <a:xfrm>
            <a:off x="198842" y="2305635"/>
            <a:ext cx="8749096" cy="3693278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da-DK" sz="1800" b="1" dirty="0"/>
              <a:t>from </a:t>
            </a:r>
            <a:r>
              <a:rPr lang="da-DK" sz="1800" b="1" dirty="0" err="1"/>
              <a:t>tensorflow.keras.models</a:t>
            </a:r>
            <a:r>
              <a:rPr lang="da-DK" sz="1800" b="1" dirty="0"/>
              <a:t> import </a:t>
            </a:r>
            <a:r>
              <a:rPr lang="da-DK" sz="1800" b="1" dirty="0" err="1"/>
              <a:t>load_model</a:t>
            </a:r>
            <a:endParaRPr lang="da-DK" sz="1800" b="1" dirty="0"/>
          </a:p>
          <a:p>
            <a:pPr lvl="0"/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load_model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('model.h5')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predictions =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model.predict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test_data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# Sigmoid (Boolean)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predictions = (predictions &gt; 0.5).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astype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(int).reshape(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test_labels.shape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800" b="1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8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(Multi class)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predictions = predictions.argmax(axis=-1)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wrong_data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test_data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test_labels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!= predictions]</a:t>
            </a:r>
          </a:p>
          <a:p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wrong_preds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predictions[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test_labels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!= predictions]</a:t>
            </a:r>
          </a:p>
        </p:txBody>
      </p:sp>
    </p:spTree>
    <p:extLst>
      <p:ext uri="{BB962C8B-B14F-4D97-AF65-F5344CB8AC3E}">
        <p14:creationId xmlns:p14="http://schemas.microsoft.com/office/powerpoint/2010/main" val="145943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API Styles</a:t>
            </a: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b="1" u="sng">
                <a:solidFill>
                  <a:srgbClr val="2F425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Sequential Model</a:t>
            </a:r>
            <a:endParaRPr b="1">
              <a:solidFill>
                <a:srgbClr val="2F425A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Dead simple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Only for single-input, single-output, sequential layer stacks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Good for 70+% of use cases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b="1" u="sng">
                <a:solidFill>
                  <a:srgbClr val="2F425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functional API</a:t>
            </a:r>
            <a:endParaRPr b="1">
              <a:solidFill>
                <a:srgbClr val="2F425A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Like playing with Lego bricks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Multi-input, multi-output, arbitrary static graph topologies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Good for 95% of use cases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b="1" u="sng">
                <a:solidFill>
                  <a:srgbClr val="2F425A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 subclassing</a:t>
            </a:r>
            <a:endParaRPr b="1">
              <a:solidFill>
                <a:srgbClr val="2F425A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Maximum flexibility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Larger potential error surface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Generators</a:t>
            </a:r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Data generators allows you to import, train, and discard batches of data from memory.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Provides the option for ‘on the fly’ data augmentation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Useful for large datasets, which cannot be stored in memory</a:t>
            </a:r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Generators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08" name="Google Shape;208;p20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800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⮚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https://keras.io/api/preprocessing/image/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193744" y="1052736"/>
            <a:ext cx="8749096" cy="5047536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tf.keras.preprocessing.image.ImageDataGenerator(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featurewise_center=False,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samplewise_center=False,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featurewise_std_normalization=False,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samplewise_std_normalization=False,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zca_whitening=False,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zca_epsilon=1e-06,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rotation_range=0,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width_shift_range=0.0,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height_shift_range=0.0,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brightness_range=None,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shear_range=0.0,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zoom_range=0.0,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channel_shift_range=0.0,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fill_mode="nearest",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cval=0.0,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horizontal_flip=False,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vertical_flip=False,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rescale=None,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preprocessing_function=None,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data_format=None,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validation_split=0.0,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dtype=None)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Generators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19" name="Google Shape;219;p21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800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⮚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https://keras.io/api/preprocessing/image/</a:t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215516" y="1947336"/>
            <a:ext cx="8749096" cy="2800726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train_datagen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ImageDataGenerator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rescale=1./255,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shear_range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=0.2,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zoom_range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=0.2,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horizontal_flip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=True)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test_datagen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ImageDataGenerator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(rescale=1./255)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train_generator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train_datagen.flow_from_directory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'data/train’,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=(150, 150),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=32,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class_mode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='binary’)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validation_generator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test_datagen.flow_from_directory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'data/validation’,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=(150, 150),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=32,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class_mode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='binary’)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model.fit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train_generator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steps_per_epoch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=2000, epochs=50,  v	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alidation_data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validation_generator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validation_steps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=800)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Defining the problem and assembling a dataset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Choosing a measure of success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Decide on the evaluation protocol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Preparing your data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Define a model better than base-line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Scaling up: Make the model overfit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Regularizing your model and tuning your hyperparameters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Finalize your final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1">
                <a:solidFill>
                  <a:schemeClr val="dk2"/>
                </a:solidFill>
              </a:rPr>
              <a:t>Defining the problem and assembling a dataset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What will your input data be?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What type of problem are you facing? Classification? Regression? …</a:t>
            </a:r>
            <a:endParaRPr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Choosing a measure of success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Decide on the evaluation protocol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Preparing your data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Define a model better than base-line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Scaling up: Make the model overfit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Regularizing your model and tuning your hyperparameters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Finalize your final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Defining the problem and assembling a dataset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1">
                <a:solidFill>
                  <a:schemeClr val="dk2"/>
                </a:solidFill>
              </a:rPr>
              <a:t>Choosing a measure of success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How do you measure if the model is successful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Not to be confused with the loss function which is often only a surrogate for what you actually want achieve</a:t>
            </a:r>
            <a:endParaRPr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Decide on the evaluation protocol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Preparing your data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Define a model better than base-line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Scaling up: Make the model overfit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Regularizing your model and tuning your hyperparameters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Finalize your final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Defining the problem and assembling a dataset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Choosing a measure of success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1">
                <a:solidFill>
                  <a:schemeClr val="dk2"/>
                </a:solidFill>
              </a:rPr>
              <a:t>Decide on the evaluation protocol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hold-out validation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Cross-validation</a:t>
            </a:r>
            <a:endParaRPr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Preparing your data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Define a model better than base-line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Scaling up: Make the model overfit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Regularizing your model and tuning your hyperparameters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Finalize your final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Defining the problem and assembling a dataset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Choosing a measure of success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Decide on the evaluation protocol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1">
                <a:solidFill>
                  <a:schemeClr val="dk2"/>
                </a:solidFill>
              </a:rPr>
              <a:t>Preparing your data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Clean data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Normalize data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Define a model better than base-line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Scaling up: Make the model overfit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Regularizing your model and tuning your hyperparameters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Finalize your final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Defining the problem and assembling a dataset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Choosing a measure of success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Decide on the evaluation protocol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Preparing your data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1">
                <a:solidFill>
                  <a:schemeClr val="dk2"/>
                </a:solidFill>
              </a:rPr>
              <a:t>Define a model better than base-line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Last-layer activation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Loss function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Optimization Algorithm</a:t>
            </a:r>
            <a:endParaRPr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Scaling up: Make the model overfit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Regularizing your model and tuning your hyperparameters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Finalize your final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68" name="Google Shape;268;p27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74" name="Google Shape;274;p28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75" name="Google Shape;275;p28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Defining the problem and assembling a dataset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Choosing a measure of success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Decide on the evaluation protocol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Preparing your data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Define a model better than base-line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1">
                <a:solidFill>
                  <a:schemeClr val="dk2"/>
                </a:solidFill>
              </a:rPr>
              <a:t>Scaling up: Make the model overfit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Add layers.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Make the layers bigger.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Train for more epochs.</a:t>
            </a:r>
            <a:endParaRPr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Regularizing your model and tuning your hyperparameters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Finalize your final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76" name="Google Shape;276;p28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Functional API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179387" y="1988840"/>
            <a:ext cx="8749200" cy="3494100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tensorflow.keras.models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import Model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f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 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tensorflow.keras.layers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import Dense, Input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 = Input(shape=(10,))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Dense(64, activation=‘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’)(inputs)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Dense(64, activation=‘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’)(x)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= Dense(10, activation=‘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’)(x)</a:t>
            </a:r>
            <a:endParaRPr sz="17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Model(inputs, output)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Model.compile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(optimizer=‘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rmsprop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700" b="1" dirty="0">
                <a:solidFill>
                  <a:schemeClr val="dk1"/>
                </a:solidFill>
              </a:rPr>
              <a:t>           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loss=‘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categorical_crossentropy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700" b="1" dirty="0">
                <a:solidFill>
                  <a:schemeClr val="dk1"/>
                </a:solidFill>
              </a:rPr>
              <a:t>           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metrics=[‘accuracy’])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model.fit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 y, epochs=10, 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batch_size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=32)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82" name="Google Shape;282;p29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83" name="Google Shape;283;p29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Defining the problem and assembling a dataset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Choosing a measure of success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Decide on the evaluation protocol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Preparing your data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Define a model better than base-line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Scaling up: Make the model overfit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1">
                <a:solidFill>
                  <a:schemeClr val="dk2"/>
                </a:solidFill>
              </a:rPr>
              <a:t>Regularizing your model and tuning your hyperparameters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This will take the most time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Add dropout.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Try different architectures: add or remove layers.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Add L1 and/or L2 regularization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Finalize your final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90" name="Google Shape;290;p30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Defining the problem and assembling a dataset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Choosing a measure of success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Decide on the evaluation protocol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Preparing your data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Define a model better than base-line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Scaling up: Make the model overfit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Regularizing your model and tuning your hyperparameters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1">
                <a:solidFill>
                  <a:schemeClr val="dk2"/>
                </a:solidFill>
              </a:rPr>
              <a:t>Finalize your final model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Save and distribute the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92" name="Google Shape;292;p30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Defining the Model</a:t>
            </a:r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179388" y="3284984"/>
            <a:ext cx="8785225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The same model defined using the functional API:</a:t>
            </a: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72" name="Google Shape;72;p4"/>
          <p:cNvSpPr txBox="1"/>
          <p:nvPr/>
        </p:nvSpPr>
        <p:spPr>
          <a:xfrm>
            <a:off x="179388" y="1458650"/>
            <a:ext cx="8749096" cy="1754326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tensorflow.keras import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tensorflow.keras import layers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models.Sequential()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model.add(layers.Dense(32, activation='relu', input_shape=(784,)))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model.add(layers.Dense(10, activation='softmax'))</a:t>
            </a:r>
            <a:endParaRPr/>
          </a:p>
        </p:txBody>
      </p:sp>
      <p:sp>
        <p:nvSpPr>
          <p:cNvPr id="73" name="Google Shape;73;p4"/>
          <p:cNvSpPr txBox="1"/>
          <p:nvPr/>
        </p:nvSpPr>
        <p:spPr>
          <a:xfrm>
            <a:off x="179387" y="4255928"/>
            <a:ext cx="8749096" cy="1477328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input_tensor = layers.Input(shape=(784,))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layers.Dense(32, activation='relu')(input_tensor)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output_tensor = layers.Dense(10, activation='softmax')(x)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models.Model(inputs=input_tensor, outputs=output_tensor)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Alrighty, let’s put it together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80" name="Google Shape;80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3720" y="1268413"/>
            <a:ext cx="5936561" cy="489743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Regularization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87" name="Google Shape;87;p6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Adding weight regularization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l2(0.001) means every coefficient in the weight matrix of the layer will add 0.001 * weight_coefficient_value to the total loss of the network.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Note that because this penalty is only added at training time, the loss for this network will be much higher at training than at test time.</a:t>
            </a:r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179387" y="1840756"/>
            <a:ext cx="8749096" cy="2031285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tensorflow.keras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regularizers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models.Sequential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layers.Dense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(16,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kernel_regularizer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=regularizers.l2(0.001),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activation='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input_shape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=(10000,)))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layers.Dense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 activation='sigmoid'))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Dropout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96" name="Google Shape;96;p7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99" name="Google Shape;99;p7"/>
          <p:cNvSpPr txBox="1"/>
          <p:nvPr/>
        </p:nvSpPr>
        <p:spPr>
          <a:xfrm>
            <a:off x="189037" y="2132856"/>
            <a:ext cx="8749096" cy="2585323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models.Sequential()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model.add(layers.Dense(16, activation='relu', input_shape=(10000,)))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model.add(layers.Dropout(0.5))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model.add(layers.Dense(16, activation='relu'))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model.add(layers.Dropout(0.5))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model.add(layers.Dense(1, activation='sigmoid'))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 Input Models</a:t>
            </a:r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06" name="Google Shape;106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37382" y="1268413"/>
            <a:ext cx="4869236" cy="4897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8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 </a:t>
            </a:r>
            <a:r>
              <a:rPr lang="en-US" dirty="0">
                <a:solidFill>
                  <a:srgbClr val="002060"/>
                </a:solidFill>
              </a:rPr>
              <a:t>Input Model </a:t>
            </a:r>
            <a:r>
              <a:rPr lang="en-US" dirty="0"/>
              <a:t>using the functional API</a:t>
            </a:r>
            <a:endParaRPr dirty="0"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203937" y="1681659"/>
            <a:ext cx="8749096" cy="3539390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Input(shape=(None,),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='int32', name='text')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embedded_text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layers.Embedding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(64,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text_vocabulary_size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encoded_text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layers.LSTM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(32)(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embedded_text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Input(shape=(None,),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='int32’, name='question')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embedded_question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layers.Embedding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(32,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question_vocabulary_size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encoded_question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layers.LSTM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(16)(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embedded_question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concatenated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layers.concatenate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encoded_text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encoded_question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axis=-1)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layers.Dense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answer_vocabulary_size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activation='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')(concatenated)		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Model([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answer)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model.compile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(optimizer='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rmsprop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 loss='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categorical_crossentropy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 metrics=['acc'])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DU Lecture Design">
  <a:themeElements>
    <a:clrScheme name="SDU Color Scheme">
      <a:dk1>
        <a:srgbClr val="000000"/>
      </a:dk1>
      <a:lt1>
        <a:srgbClr val="FFFFFF"/>
      </a:lt1>
      <a:dk2>
        <a:srgbClr val="2F425A"/>
      </a:dk2>
      <a:lt2>
        <a:srgbClr val="EEECE1"/>
      </a:lt2>
      <a:accent1>
        <a:srgbClr val="2F425A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2508</Words>
  <Application>Microsoft Macintosh PowerPoint</Application>
  <PresentationFormat>Skærmshow (4:3)</PresentationFormat>
  <Paragraphs>357</Paragraphs>
  <Slides>31</Slides>
  <Notes>30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5" baseType="lpstr">
      <vt:lpstr>Arial</vt:lpstr>
      <vt:lpstr>Courier New</vt:lpstr>
      <vt:lpstr>Noto Sans Symbols</vt:lpstr>
      <vt:lpstr>SDU Lecture Design</vt:lpstr>
      <vt:lpstr>Deep Learning</vt:lpstr>
      <vt:lpstr>Three API Styles</vt:lpstr>
      <vt:lpstr>The Functional API</vt:lpstr>
      <vt:lpstr>Defining the Model</vt:lpstr>
      <vt:lpstr>Alrighty, let’s put it together</vt:lpstr>
      <vt:lpstr>Regularization</vt:lpstr>
      <vt:lpstr>Dropout</vt:lpstr>
      <vt:lpstr>Multi Input Models</vt:lpstr>
      <vt:lpstr>Multi Input Model using the functional API</vt:lpstr>
      <vt:lpstr>Multi-Output Models</vt:lpstr>
      <vt:lpstr>Multi-Output Models</vt:lpstr>
      <vt:lpstr>Multi-Output Models</vt:lpstr>
      <vt:lpstr>Callbacks</vt:lpstr>
      <vt:lpstr>Implementing your own Callback</vt:lpstr>
      <vt:lpstr>TensorBoard / Weights and Biases</vt:lpstr>
      <vt:lpstr>TensorBoard</vt:lpstr>
      <vt:lpstr>Weights and Biases</vt:lpstr>
      <vt:lpstr>Early Stopping</vt:lpstr>
      <vt:lpstr>Predictions</vt:lpstr>
      <vt:lpstr>Data Generators</vt:lpstr>
      <vt:lpstr>Data Generators</vt:lpstr>
      <vt:lpstr>Data Generators</vt:lpstr>
      <vt:lpstr>Deep Learning Workflow</vt:lpstr>
      <vt:lpstr>Deep Learning Workflow</vt:lpstr>
      <vt:lpstr>Deep Learning Workflow</vt:lpstr>
      <vt:lpstr>Deep Learning Workflow</vt:lpstr>
      <vt:lpstr>Deep Learning Workflow</vt:lpstr>
      <vt:lpstr>Deep Learning Workflow</vt:lpstr>
      <vt:lpstr>Deep Learning Workflow</vt:lpstr>
      <vt:lpstr>Deep Learning Workflow</vt:lpstr>
      <vt:lpstr>Deep Learning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Richard Röttger</dc:creator>
  <cp:lastModifiedBy>Tobias Rehfeldt</cp:lastModifiedBy>
  <cp:revision>12</cp:revision>
  <dcterms:created xsi:type="dcterms:W3CDTF">2009-06-26T14:20:50Z</dcterms:created>
  <dcterms:modified xsi:type="dcterms:W3CDTF">2022-08-01T11:25:01Z</dcterms:modified>
</cp:coreProperties>
</file>