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5778" autoAdjust="0"/>
  </p:normalViewPr>
  <p:slideViewPr>
    <p:cSldViewPr snapToGrid="0">
      <p:cViewPr varScale="1">
        <p:scale>
          <a:sx n="139" d="100"/>
          <a:sy n="139" d="100"/>
        </p:scale>
        <p:origin x="114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08F2E5-CC6A-43FC-97B2-7B69B2AA15A6}" type="datetimeFigureOut">
              <a:rPr lang="zh-TW" altLang="en-US" smtClean="0"/>
              <a:t>2022/8/26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453565-27E0-4666-8D51-C218D3BE00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5999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spcAft>
                <a:spcPts val="600"/>
              </a:spcAft>
            </a:pPr>
            <a:r>
              <a:rPr kumimoji="1" lang="en-US" altLang="zh-TW" sz="1400" b="1" dirty="0">
                <a:solidFill>
                  <a:sysClr val="windowText" lastClr="000000"/>
                </a:solidFill>
                <a:ea typeface="Microsoft JhengHei" charset="-120"/>
                <a:cs typeface="Microsoft JhengHei" charset="-120"/>
              </a:rPr>
              <a:t>Class:</a:t>
            </a:r>
            <a:endParaRPr kumimoji="1" lang="en-US" altLang="zh-TW" dirty="0">
              <a:solidFill>
                <a:sysClr val="windowText" lastClr="000000"/>
              </a:solidFill>
              <a:ea typeface="Microsoft JhengHei" charset="-120"/>
              <a:cs typeface="Microsoft JhengHei" charset="-120"/>
            </a:endParaRPr>
          </a:p>
          <a:p>
            <a:pPr marL="285750" indent="-285750">
              <a:buFont typeface="Arial" charset="0"/>
              <a:buChar char="•"/>
            </a:pPr>
            <a:r>
              <a:rPr kumimoji="1" lang="zh-TW" altLang="en-US" dirty="0">
                <a:solidFill>
                  <a:sysClr val="windowText" lastClr="000000"/>
                </a:solidFill>
                <a:ea typeface="Microsoft JhengHei" charset="-120"/>
                <a:cs typeface="Microsoft JhengHei" charset="-120"/>
              </a:rPr>
              <a:t>抽象化物件的相似特性值</a:t>
            </a:r>
            <a:r>
              <a:rPr kumimoji="1" lang="en-US" altLang="zh-TW" dirty="0">
                <a:solidFill>
                  <a:sysClr val="windowText" lastClr="000000"/>
                </a:solidFill>
                <a:ea typeface="Microsoft JhengHei" charset="-120"/>
                <a:cs typeface="Microsoft JhengHei" charset="-120"/>
              </a:rPr>
              <a:t>/</a:t>
            </a:r>
            <a:r>
              <a:rPr kumimoji="1" lang="zh-TW" altLang="en-US" dirty="0">
                <a:solidFill>
                  <a:sysClr val="windowText" lastClr="000000"/>
                </a:solidFill>
                <a:ea typeface="Microsoft JhengHei" charset="-120"/>
                <a:cs typeface="Microsoft JhengHei" charset="-120"/>
              </a:rPr>
              <a:t>行為</a:t>
            </a:r>
            <a:endParaRPr kumimoji="1" lang="en-US" altLang="zh-TW" dirty="0">
              <a:solidFill>
                <a:sysClr val="windowText" lastClr="000000"/>
              </a:solidFill>
              <a:ea typeface="Microsoft JhengHei" charset="-120"/>
              <a:cs typeface="Microsoft JhengHei" charset="-120"/>
            </a:endParaRPr>
          </a:p>
          <a:p>
            <a:pPr marL="285750" indent="-285750">
              <a:buFont typeface="Arial" charset="0"/>
              <a:buChar char="•"/>
            </a:pPr>
            <a:r>
              <a:rPr kumimoji="1" lang="zh-TW" altLang="en-US" dirty="0">
                <a:solidFill>
                  <a:sysClr val="windowText" lastClr="000000"/>
                </a:solidFill>
                <a:ea typeface="Microsoft JhengHei" charset="-120"/>
                <a:cs typeface="Microsoft JhengHei" charset="-120"/>
              </a:rPr>
              <a:t>通常包括</a:t>
            </a:r>
            <a:r>
              <a:rPr kumimoji="1" lang="en-US" altLang="zh-TW" dirty="0">
                <a:solidFill>
                  <a:sysClr val="windowText" lastClr="000000"/>
                </a:solidFill>
                <a:ea typeface="Microsoft JhengHei" charset="-120"/>
                <a:cs typeface="Microsoft JhengHei" charset="-120"/>
              </a:rPr>
              <a:t>:</a:t>
            </a:r>
            <a:r>
              <a:rPr kumimoji="1" lang="zh-TW" altLang="en-US" dirty="0">
                <a:solidFill>
                  <a:sysClr val="windowText" lastClr="000000"/>
                </a:solidFill>
                <a:ea typeface="Microsoft JhengHei" charset="-120"/>
                <a:cs typeface="Microsoft JhengHei" charset="-120"/>
              </a:rPr>
              <a:t> 屬性</a:t>
            </a:r>
            <a:r>
              <a:rPr kumimoji="1" lang="en-US" altLang="zh-TW" dirty="0">
                <a:solidFill>
                  <a:sysClr val="windowText" lastClr="000000"/>
                </a:solidFill>
                <a:ea typeface="Microsoft JhengHei" charset="-120"/>
                <a:cs typeface="Microsoft JhengHei" charset="-120"/>
              </a:rPr>
              <a:t>(</a:t>
            </a:r>
            <a:r>
              <a:rPr kumimoji="1" lang="zh-TW" altLang="en-US" dirty="0">
                <a:solidFill>
                  <a:sysClr val="windowText" lastClr="000000"/>
                </a:solidFill>
                <a:ea typeface="Microsoft JhengHei" charset="-120"/>
                <a:cs typeface="Microsoft JhengHei" charset="-120"/>
              </a:rPr>
              <a:t>資料結構</a:t>
            </a:r>
            <a:r>
              <a:rPr kumimoji="1" lang="en-US" altLang="zh-TW" dirty="0">
                <a:solidFill>
                  <a:sysClr val="windowText" lastClr="000000"/>
                </a:solidFill>
                <a:ea typeface="Microsoft JhengHei" charset="-120"/>
                <a:cs typeface="Microsoft JhengHei" charset="-120"/>
              </a:rPr>
              <a:t>),</a:t>
            </a:r>
            <a:r>
              <a:rPr kumimoji="1" lang="zh-TW" altLang="en-US" dirty="0">
                <a:solidFill>
                  <a:sysClr val="windowText" lastClr="000000"/>
                </a:solidFill>
                <a:ea typeface="Microsoft JhengHei" charset="-120"/>
                <a:cs typeface="Microsoft JhengHei" charset="-120"/>
              </a:rPr>
              <a:t> 運算方法</a:t>
            </a:r>
            <a:endParaRPr kumimoji="1" lang="en-US" altLang="zh-TW" dirty="0">
              <a:solidFill>
                <a:sysClr val="windowText" lastClr="000000"/>
              </a:solidFill>
              <a:ea typeface="Microsoft JhengHei" charset="-120"/>
              <a:cs typeface="Microsoft JhengHei" charset="-120"/>
            </a:endParaRPr>
          </a:p>
          <a:p>
            <a:pPr marL="285750" indent="-285750">
              <a:buFont typeface="Arial" charset="0"/>
              <a:buChar char="•"/>
            </a:pPr>
            <a:r>
              <a:rPr kumimoji="1" lang="zh-TW" altLang="en-US" dirty="0">
                <a:solidFill>
                  <a:sysClr val="windowText" lastClr="000000"/>
                </a:solidFill>
                <a:ea typeface="Microsoft JhengHei" charset="-120"/>
                <a:cs typeface="Microsoft JhengHei" charset="-120"/>
              </a:rPr>
              <a:t>產品零件與功能 </a:t>
            </a:r>
            <a:r>
              <a:rPr kumimoji="1" lang="en-US" altLang="zh-TW" dirty="0">
                <a:solidFill>
                  <a:sysClr val="windowText" lastClr="000000"/>
                </a:solidFill>
                <a:ea typeface="Microsoft JhengHei" charset="-120"/>
                <a:cs typeface="Microsoft JhengHei" charset="-120"/>
              </a:rPr>
              <a:t>(</a:t>
            </a:r>
            <a:r>
              <a:rPr kumimoji="1" lang="zh-TW" altLang="en-US" dirty="0">
                <a:solidFill>
                  <a:sysClr val="windowText" lastClr="000000"/>
                </a:solidFill>
                <a:ea typeface="Microsoft JhengHei" charset="-120"/>
                <a:cs typeface="Microsoft JhengHei" charset="-120"/>
              </a:rPr>
              <a:t>電腦規格</a:t>
            </a:r>
            <a:r>
              <a:rPr kumimoji="1" lang="en-US" altLang="zh-TW" dirty="0">
                <a:solidFill>
                  <a:sysClr val="windowText" lastClr="000000"/>
                </a:solidFill>
                <a:ea typeface="Microsoft JhengHei" charset="-120"/>
                <a:cs typeface="Microsoft JhengHei" charset="-120"/>
              </a:rPr>
              <a:t>)</a:t>
            </a:r>
          </a:p>
          <a:p>
            <a:pPr marL="0" indent="0">
              <a:buFont typeface="Arial" charset="0"/>
              <a:buNone/>
            </a:pPr>
            <a:endParaRPr kumimoji="1" lang="en-US" altLang="zh-TW" sz="1400" b="1" dirty="0">
              <a:solidFill>
                <a:sysClr val="windowText" lastClr="000000"/>
              </a:solidFill>
              <a:ea typeface="Microsoft JhengHei" charset="-120"/>
              <a:cs typeface="Microsoft JhengHei" charset="-120"/>
            </a:endParaRPr>
          </a:p>
          <a:p>
            <a:pPr marL="0" indent="0">
              <a:buFont typeface="Arial" charset="0"/>
              <a:buNone/>
            </a:pPr>
            <a:r>
              <a:rPr kumimoji="1" lang="en-US" altLang="zh-TW" sz="1400" b="1">
                <a:solidFill>
                  <a:sysClr val="windowText" lastClr="000000"/>
                </a:solidFill>
                <a:ea typeface="Microsoft JhengHei" charset="-120"/>
                <a:cs typeface="Microsoft JhengHei" charset="-120"/>
              </a:rPr>
              <a:t>Object:</a:t>
            </a:r>
            <a:endParaRPr kumimoji="1" lang="en-US" altLang="zh-TW" dirty="0">
              <a:solidFill>
                <a:sysClr val="windowText" lastClr="000000"/>
              </a:solidFill>
              <a:ea typeface="Microsoft JhengHei" charset="-120"/>
              <a:cs typeface="Microsoft JhengHei" charset="-120"/>
            </a:endParaRPr>
          </a:p>
          <a:p>
            <a:pPr marL="285750" indent="-285750">
              <a:buFont typeface="Arial" charset="0"/>
              <a:buChar char="•"/>
            </a:pPr>
            <a:r>
              <a:rPr kumimoji="1" lang="zh-TW" altLang="en-US" dirty="0">
                <a:solidFill>
                  <a:sysClr val="windowText" lastClr="000000"/>
                </a:solidFill>
                <a:ea typeface="Microsoft JhengHei" charset="-120"/>
                <a:cs typeface="Microsoft JhengHei" charset="-120"/>
              </a:rPr>
              <a:t>實際產品 </a:t>
            </a:r>
            <a:r>
              <a:rPr kumimoji="1" lang="en-US" altLang="zh-TW" dirty="0">
                <a:solidFill>
                  <a:sysClr val="windowText" lastClr="000000"/>
                </a:solidFill>
                <a:ea typeface="Microsoft JhengHei" charset="-120"/>
                <a:cs typeface="Microsoft JhengHei" charset="-120"/>
              </a:rPr>
              <a:t>(</a:t>
            </a:r>
            <a:r>
              <a:rPr kumimoji="1" lang="zh-TW" altLang="en-US" dirty="0">
                <a:solidFill>
                  <a:sysClr val="windowText" lastClr="000000"/>
                </a:solidFill>
                <a:ea typeface="Microsoft JhengHei" charset="-120"/>
                <a:cs typeface="Microsoft JhengHei" charset="-120"/>
              </a:rPr>
              <a:t>電腦</a:t>
            </a:r>
            <a:r>
              <a:rPr kumimoji="1" lang="en-US" altLang="zh-TW" dirty="0">
                <a:solidFill>
                  <a:sysClr val="windowText" lastClr="000000"/>
                </a:solidFill>
                <a:ea typeface="Microsoft JhengHei" charset="-120"/>
                <a:cs typeface="Microsoft JhengHei" charset="-120"/>
              </a:rPr>
              <a:t>)</a:t>
            </a:r>
          </a:p>
          <a:p>
            <a:pPr marL="0" indent="0">
              <a:buFont typeface="Arial" charset="0"/>
              <a:buNone/>
            </a:pPr>
            <a:endParaRPr kumimoji="1" lang="en-US" altLang="zh-TW" dirty="0">
              <a:solidFill>
                <a:sysClr val="windowText" lastClr="000000"/>
              </a:solidFill>
              <a:ea typeface="Microsoft JhengHei" charset="-120"/>
              <a:cs typeface="Microsoft JhengHei" charset="-120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53565-27E0-4666-8D51-C218D3BE00A5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1467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2F84D-A8D5-4510-8BC0-E1338B6A0231}" type="datetimeFigureOut">
              <a:rPr lang="zh-TW" altLang="en-US" smtClean="0"/>
              <a:t>2022/8/26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ED1FF-1117-4646-B6FC-B319896955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5901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2F84D-A8D5-4510-8BC0-E1338B6A0231}" type="datetimeFigureOut">
              <a:rPr lang="zh-TW" altLang="en-US" smtClean="0"/>
              <a:t>2022/8/26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ED1FF-1117-4646-B6FC-B319896955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6569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2F84D-A8D5-4510-8BC0-E1338B6A0231}" type="datetimeFigureOut">
              <a:rPr lang="zh-TW" altLang="en-US" smtClean="0"/>
              <a:t>2022/8/26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ED1FF-1117-4646-B6FC-B319896955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5394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2F84D-A8D5-4510-8BC0-E1338B6A0231}" type="datetimeFigureOut">
              <a:rPr lang="zh-TW" altLang="en-US" smtClean="0"/>
              <a:t>2022/8/26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ED1FF-1117-4646-B6FC-B319896955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3009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2F84D-A8D5-4510-8BC0-E1338B6A0231}" type="datetimeFigureOut">
              <a:rPr lang="zh-TW" altLang="en-US" smtClean="0"/>
              <a:t>2022/8/26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ED1FF-1117-4646-B6FC-B319896955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8910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2F84D-A8D5-4510-8BC0-E1338B6A0231}" type="datetimeFigureOut">
              <a:rPr lang="zh-TW" altLang="en-US" smtClean="0"/>
              <a:t>2022/8/26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ED1FF-1117-4646-B6FC-B319896955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4367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2F84D-A8D5-4510-8BC0-E1338B6A0231}" type="datetimeFigureOut">
              <a:rPr lang="zh-TW" altLang="en-US" smtClean="0"/>
              <a:t>2022/8/26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ED1FF-1117-4646-B6FC-B319896955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695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2F84D-A8D5-4510-8BC0-E1338B6A0231}" type="datetimeFigureOut">
              <a:rPr lang="zh-TW" altLang="en-US" smtClean="0"/>
              <a:t>2022/8/26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ED1FF-1117-4646-B6FC-B319896955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3677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2F84D-A8D5-4510-8BC0-E1338B6A0231}" type="datetimeFigureOut">
              <a:rPr lang="zh-TW" altLang="en-US" smtClean="0"/>
              <a:t>2022/8/26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ED1FF-1117-4646-B6FC-B319896955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278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2F84D-A8D5-4510-8BC0-E1338B6A0231}" type="datetimeFigureOut">
              <a:rPr lang="zh-TW" altLang="en-US" smtClean="0"/>
              <a:t>2022/8/26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ED1FF-1117-4646-B6FC-B319896955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0534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2F84D-A8D5-4510-8BC0-E1338B6A0231}" type="datetimeFigureOut">
              <a:rPr lang="zh-TW" altLang="en-US" smtClean="0"/>
              <a:t>2022/8/26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ED1FF-1117-4646-B6FC-B319896955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58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D2F84D-A8D5-4510-8BC0-E1338B6A0231}" type="datetimeFigureOut">
              <a:rPr lang="zh-TW" altLang="en-US" smtClean="0"/>
              <a:t>2022/8/26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ED1FF-1117-4646-B6FC-B319896955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7415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Object/class, encapsulation, polymorphism, inheritance)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altLang="zh-TW" dirty="0"/>
              <a:t>See class.py, encapsulation.py, inheritance.py, new-inheritance.py, polymorphism.py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273327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F027C46C-AE4D-4C98-9CDE-D3BB345548CB}"/>
              </a:ext>
            </a:extLst>
          </p:cNvPr>
          <p:cNvSpPr/>
          <p:nvPr/>
        </p:nvSpPr>
        <p:spPr>
          <a:xfrm>
            <a:off x="128909" y="3355144"/>
            <a:ext cx="3414677" cy="331986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C6C9CA2-900B-47B3-8CCF-BBA713AB004E}"/>
              </a:ext>
            </a:extLst>
          </p:cNvPr>
          <p:cNvSpPr/>
          <p:nvPr/>
        </p:nvSpPr>
        <p:spPr>
          <a:xfrm>
            <a:off x="4667682" y="3272495"/>
            <a:ext cx="7510570" cy="34163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D93ED38-032F-4BF9-AED4-26D86DCA0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Double Pre Underscore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86AD487-E93D-4B9C-A72F-48BE6D01D8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i="1" dirty="0"/>
              <a:t>Double Pre Underscores</a:t>
            </a:r>
            <a:r>
              <a:rPr lang="en-US" altLang="zh-TW" dirty="0"/>
              <a:t> are used for the </a:t>
            </a:r>
            <a:r>
              <a:rPr lang="en-US" altLang="zh-TW" b="1" dirty="0"/>
              <a:t>name mangling</a:t>
            </a:r>
            <a:r>
              <a:rPr lang="en-US" altLang="zh-TW" dirty="0"/>
              <a:t>.</a:t>
            </a:r>
          </a:p>
          <a:p>
            <a:r>
              <a:rPr lang="en-US" altLang="zh-TW" b="1" dirty="0"/>
              <a:t>Double Pre Underscores</a:t>
            </a:r>
            <a:r>
              <a:rPr lang="en-US" altLang="zh-TW" dirty="0"/>
              <a:t> tells the </a:t>
            </a:r>
            <a:r>
              <a:rPr lang="en-US" altLang="zh-TW" b="1" dirty="0"/>
              <a:t>Python</a:t>
            </a:r>
            <a:r>
              <a:rPr lang="en-US" altLang="zh-TW" dirty="0"/>
              <a:t> interpreter to rewrite the attribute name of subclasses to avoid naming conflicts.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8F75880-6511-42D1-AD8C-210702AA6BD8}"/>
              </a:ext>
            </a:extLst>
          </p:cNvPr>
          <p:cNvSpPr/>
          <p:nvPr/>
        </p:nvSpPr>
        <p:spPr>
          <a:xfrm>
            <a:off x="369540" y="3490081"/>
            <a:ext cx="336655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class Sample():</a:t>
            </a:r>
          </a:p>
          <a:p>
            <a:br>
              <a:rPr lang="en-US" altLang="zh-TW" dirty="0">
                <a:latin typeface="Consolas" panose="020B0609020204030204" pitchFamily="49" charset="0"/>
              </a:rPr>
            </a:br>
            <a:r>
              <a:rPr lang="en-US" altLang="zh-TW" dirty="0">
                <a:latin typeface="Consolas" panose="020B0609020204030204" pitchFamily="49" charset="0"/>
              </a:rPr>
              <a:t>    def __</a:t>
            </a:r>
            <a:r>
              <a:rPr lang="en-US" altLang="zh-TW" dirty="0" err="1">
                <a:latin typeface="Consolas" panose="020B0609020204030204" pitchFamily="49" charset="0"/>
              </a:rPr>
              <a:t>init</a:t>
            </a:r>
            <a:r>
              <a:rPr lang="en-US" altLang="zh-TW" dirty="0">
                <a:latin typeface="Consolas" panose="020B0609020204030204" pitchFamily="49" charset="0"/>
              </a:rPr>
              <a:t>__(self):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        </a:t>
            </a:r>
            <a:r>
              <a:rPr lang="en-US" altLang="zh-TW" dirty="0" err="1">
                <a:latin typeface="Consolas" panose="020B0609020204030204" pitchFamily="49" charset="0"/>
              </a:rPr>
              <a:t>self.a</a:t>
            </a:r>
            <a:r>
              <a:rPr lang="en-US" altLang="zh-TW" dirty="0">
                <a:latin typeface="Consolas" panose="020B0609020204030204" pitchFamily="49" charset="0"/>
              </a:rPr>
              <a:t> = 1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        </a:t>
            </a:r>
            <a:r>
              <a:rPr lang="en-US" altLang="zh-TW" dirty="0" err="1">
                <a:latin typeface="Consolas" panose="020B0609020204030204" pitchFamily="49" charset="0"/>
              </a:rPr>
              <a:t>self._b</a:t>
            </a:r>
            <a:r>
              <a:rPr lang="en-US" altLang="zh-TW" dirty="0">
                <a:latin typeface="Consolas" panose="020B0609020204030204" pitchFamily="49" charset="0"/>
              </a:rPr>
              <a:t> = 2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        </a:t>
            </a:r>
            <a:r>
              <a:rPr lang="en-US" altLang="zh-TW" dirty="0" err="1">
                <a:latin typeface="Consolas" panose="020B0609020204030204" pitchFamily="49" charset="0"/>
              </a:rPr>
              <a:t>self.__C</a:t>
            </a:r>
            <a:r>
              <a:rPr lang="en-US" altLang="zh-TW" dirty="0">
                <a:latin typeface="Consolas" panose="020B0609020204030204" pitchFamily="49" charset="0"/>
              </a:rPr>
              <a:t> = 3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obj1 = Sample()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print (obj1.a)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print (obj1._b)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print (obj1.__C)</a:t>
            </a:r>
            <a:endParaRPr lang="en-US" altLang="zh-TW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96AA109-C6C6-4374-9118-96C8506E29B1}"/>
              </a:ext>
            </a:extLst>
          </p:cNvPr>
          <p:cNvSpPr/>
          <p:nvPr/>
        </p:nvSpPr>
        <p:spPr>
          <a:xfrm>
            <a:off x="4667682" y="3272495"/>
            <a:ext cx="796146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PS C:\Users\liu&gt; &amp; C:/Users/liu/AppData/Local/Programs/Python/Python310/python.exe "e:/Course/Network programming/2022 Python/3. Class, encapsulation, inheritance, polymorphism/underscored attribute.py"</a:t>
            </a:r>
          </a:p>
          <a:p>
            <a:r>
              <a:rPr lang="zh-TW" altLang="en-US" dirty="0"/>
              <a:t>1</a:t>
            </a:r>
          </a:p>
          <a:p>
            <a:r>
              <a:rPr lang="zh-TW" altLang="en-US" dirty="0"/>
              <a:t>2</a:t>
            </a:r>
          </a:p>
          <a:p>
            <a:r>
              <a:rPr lang="zh-TW" altLang="en-US" dirty="0"/>
              <a:t>Traceback (most recent call last):</a:t>
            </a:r>
          </a:p>
          <a:p>
            <a:r>
              <a:rPr lang="zh-TW" altLang="en-US" dirty="0"/>
              <a:t>  File "e:\Course\Network programming\2022 Python\3. Class, encapsulation, inheritance, polymorphism\underscored attribute.py", line 10, in &lt;module&gt;</a:t>
            </a:r>
          </a:p>
          <a:p>
            <a:r>
              <a:rPr lang="zh-TW" altLang="en-US" dirty="0"/>
              <a:t>    print (obj1.__C)</a:t>
            </a:r>
          </a:p>
          <a:p>
            <a:r>
              <a:rPr lang="zh-TW" altLang="en-US" dirty="0"/>
              <a:t>AttributeError: 'Sample' object has no attribute '__C'</a:t>
            </a:r>
          </a:p>
          <a:p>
            <a:r>
              <a:rPr lang="zh-TW" altLang="en-US" dirty="0"/>
              <a:t>PS C:\Users\liu&gt;</a:t>
            </a:r>
          </a:p>
        </p:txBody>
      </p:sp>
      <p:sp>
        <p:nvSpPr>
          <p:cNvPr id="10" name="箭號: 向右 9">
            <a:extLst>
              <a:ext uri="{FF2B5EF4-FFF2-40B4-BE49-F238E27FC236}">
                <a16:creationId xmlns:a16="http://schemas.microsoft.com/office/drawing/2014/main" id="{CFB0F42D-5C6B-4C04-A161-BCAB689471B6}"/>
              </a:ext>
            </a:extLst>
          </p:cNvPr>
          <p:cNvSpPr/>
          <p:nvPr/>
        </p:nvSpPr>
        <p:spPr>
          <a:xfrm>
            <a:off x="3818593" y="4756237"/>
            <a:ext cx="362667" cy="3300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A2E7859-8778-4F8E-B77F-FB022CF7E1D1}"/>
              </a:ext>
            </a:extLst>
          </p:cNvPr>
          <p:cNvSpPr txBox="1"/>
          <p:nvPr/>
        </p:nvSpPr>
        <p:spPr>
          <a:xfrm>
            <a:off x="3330455" y="6528429"/>
            <a:ext cx="5516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__C</a:t>
            </a:r>
            <a:r>
              <a:rPr lang="zh-TW" altLang="en-US" dirty="0">
                <a:solidFill>
                  <a:srgbClr val="FF0000"/>
                </a:solidFill>
              </a:rPr>
              <a:t>已被取代成為</a:t>
            </a:r>
            <a:r>
              <a:rPr lang="en-US" altLang="zh-TW" dirty="0">
                <a:solidFill>
                  <a:srgbClr val="FF0000"/>
                </a:solidFill>
              </a:rPr>
              <a:t>_</a:t>
            </a:r>
            <a:r>
              <a:rPr lang="en-US" altLang="zh-TW" dirty="0" err="1">
                <a:solidFill>
                  <a:srgbClr val="FF0000"/>
                </a:solidFill>
              </a:rPr>
              <a:t>Sample__C</a:t>
            </a:r>
            <a:r>
              <a:rPr lang="zh-TW" altLang="en-US" dirty="0">
                <a:solidFill>
                  <a:srgbClr val="FF0000"/>
                </a:solidFill>
              </a:rPr>
              <a:t>，因此並無</a:t>
            </a:r>
            <a:r>
              <a:rPr lang="en-US" altLang="zh-TW" dirty="0">
                <a:solidFill>
                  <a:srgbClr val="FF0000"/>
                </a:solidFill>
              </a:rPr>
              <a:t>__C</a:t>
            </a:r>
            <a:r>
              <a:rPr lang="zh-TW" altLang="en-US" dirty="0">
                <a:solidFill>
                  <a:srgbClr val="FF0000"/>
                </a:solidFill>
              </a:rPr>
              <a:t>這個變數</a:t>
            </a:r>
            <a:endParaRPr lang="en-US" altLang="zh-TW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7202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A9AFB5-45DF-4532-891B-E4A843ACE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Double Pre Underscore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C8F8523-D62C-40BE-9A56-61F9E5E4C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CF8D32B-9EAB-42DE-9C01-B9464785BFEB}"/>
              </a:ext>
            </a:extLst>
          </p:cNvPr>
          <p:cNvSpPr/>
          <p:nvPr/>
        </p:nvSpPr>
        <p:spPr>
          <a:xfrm>
            <a:off x="128909" y="3355144"/>
            <a:ext cx="3414677" cy="331986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2E7AD27-2375-4621-94F4-38223866556C}"/>
              </a:ext>
            </a:extLst>
          </p:cNvPr>
          <p:cNvSpPr/>
          <p:nvPr/>
        </p:nvSpPr>
        <p:spPr>
          <a:xfrm>
            <a:off x="4439655" y="3932513"/>
            <a:ext cx="7510570" cy="20313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6AC2FE8-CEA0-4BE3-9AA8-58872A24AC71}"/>
              </a:ext>
            </a:extLst>
          </p:cNvPr>
          <p:cNvSpPr/>
          <p:nvPr/>
        </p:nvSpPr>
        <p:spPr>
          <a:xfrm>
            <a:off x="369540" y="3490081"/>
            <a:ext cx="336655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class Sample():</a:t>
            </a:r>
          </a:p>
          <a:p>
            <a:br>
              <a:rPr lang="en-US" altLang="zh-TW" dirty="0">
                <a:latin typeface="Consolas" panose="020B0609020204030204" pitchFamily="49" charset="0"/>
              </a:rPr>
            </a:br>
            <a:r>
              <a:rPr lang="en-US" altLang="zh-TW" dirty="0">
                <a:latin typeface="Consolas" panose="020B0609020204030204" pitchFamily="49" charset="0"/>
              </a:rPr>
              <a:t>    def __</a:t>
            </a:r>
            <a:r>
              <a:rPr lang="en-US" altLang="zh-TW" dirty="0" err="1">
                <a:latin typeface="Consolas" panose="020B0609020204030204" pitchFamily="49" charset="0"/>
              </a:rPr>
              <a:t>init</a:t>
            </a:r>
            <a:r>
              <a:rPr lang="en-US" altLang="zh-TW" dirty="0">
                <a:latin typeface="Consolas" panose="020B0609020204030204" pitchFamily="49" charset="0"/>
              </a:rPr>
              <a:t>__(self):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        </a:t>
            </a:r>
            <a:r>
              <a:rPr lang="en-US" altLang="zh-TW" dirty="0" err="1">
                <a:latin typeface="Consolas" panose="020B0609020204030204" pitchFamily="49" charset="0"/>
              </a:rPr>
              <a:t>self.a</a:t>
            </a:r>
            <a:r>
              <a:rPr lang="en-US" altLang="zh-TW" dirty="0">
                <a:latin typeface="Consolas" panose="020B0609020204030204" pitchFamily="49" charset="0"/>
              </a:rPr>
              <a:t> = 1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        </a:t>
            </a:r>
            <a:r>
              <a:rPr lang="en-US" altLang="zh-TW" dirty="0" err="1">
                <a:latin typeface="Consolas" panose="020B0609020204030204" pitchFamily="49" charset="0"/>
              </a:rPr>
              <a:t>self._b</a:t>
            </a:r>
            <a:r>
              <a:rPr lang="en-US" altLang="zh-TW" dirty="0">
                <a:latin typeface="Consolas" panose="020B0609020204030204" pitchFamily="49" charset="0"/>
              </a:rPr>
              <a:t> = 2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        </a:t>
            </a:r>
            <a:r>
              <a:rPr lang="en-US" altLang="zh-TW" dirty="0" err="1">
                <a:latin typeface="Consolas" panose="020B0609020204030204" pitchFamily="49" charset="0"/>
              </a:rPr>
              <a:t>self.__C</a:t>
            </a:r>
            <a:r>
              <a:rPr lang="en-US" altLang="zh-TW" dirty="0">
                <a:latin typeface="Consolas" panose="020B0609020204030204" pitchFamily="49" charset="0"/>
              </a:rPr>
              <a:t> = 3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obj1 = Sample()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print (obj1.a)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print (obj1._b)</a:t>
            </a:r>
          </a:p>
          <a:p>
            <a:r>
              <a:rPr lang="en-US" altLang="zh-TW" dirty="0"/>
              <a:t>print (obj1._Sample__C)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FF739BE-34AB-4288-A93D-99CD6B4EF171}"/>
              </a:ext>
            </a:extLst>
          </p:cNvPr>
          <p:cNvSpPr/>
          <p:nvPr/>
        </p:nvSpPr>
        <p:spPr>
          <a:xfrm>
            <a:off x="4439655" y="3932513"/>
            <a:ext cx="796146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PS C:\Users\liu&gt; &amp; C:/Users/liu/AppData/Local/Programs/Python/Python310/python.exe "e:/Course/Network programming/2022 Python/3. Class, encapsulation, inheritance, polymorphism/underscored attribute.py"</a:t>
            </a:r>
          </a:p>
          <a:p>
            <a:r>
              <a:rPr lang="en-US" altLang="zh-TW" dirty="0"/>
              <a:t>1</a:t>
            </a:r>
          </a:p>
          <a:p>
            <a:r>
              <a:rPr lang="en-US" altLang="zh-TW" dirty="0"/>
              <a:t>2</a:t>
            </a:r>
          </a:p>
          <a:p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8" name="箭號: 向右 7">
            <a:extLst>
              <a:ext uri="{FF2B5EF4-FFF2-40B4-BE49-F238E27FC236}">
                <a16:creationId xmlns:a16="http://schemas.microsoft.com/office/drawing/2014/main" id="{623DB4FF-EFDA-4D22-BE97-2EA7724702B2}"/>
              </a:ext>
            </a:extLst>
          </p:cNvPr>
          <p:cNvSpPr/>
          <p:nvPr/>
        </p:nvSpPr>
        <p:spPr>
          <a:xfrm>
            <a:off x="3818593" y="4756237"/>
            <a:ext cx="362667" cy="3300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31E3C4D-D041-499E-ACE4-DB58816CF1DF}"/>
              </a:ext>
            </a:extLst>
          </p:cNvPr>
          <p:cNvSpPr txBox="1"/>
          <p:nvPr/>
        </p:nvSpPr>
        <p:spPr>
          <a:xfrm>
            <a:off x="2143003" y="6302674"/>
            <a:ext cx="8765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__C</a:t>
            </a:r>
            <a:r>
              <a:rPr lang="zh-TW" altLang="en-US" dirty="0">
                <a:solidFill>
                  <a:srgbClr val="FF0000"/>
                </a:solidFill>
              </a:rPr>
              <a:t>已被取代成為</a:t>
            </a:r>
            <a:r>
              <a:rPr lang="en-US" altLang="zh-TW" dirty="0">
                <a:solidFill>
                  <a:srgbClr val="FF0000"/>
                </a:solidFill>
              </a:rPr>
              <a:t>_</a:t>
            </a:r>
            <a:r>
              <a:rPr lang="en-US" altLang="zh-TW" dirty="0" err="1">
                <a:solidFill>
                  <a:srgbClr val="FF0000"/>
                </a:solidFill>
              </a:rPr>
              <a:t>Sample__C</a:t>
            </a:r>
            <a:r>
              <a:rPr lang="zh-TW" altLang="en-US" dirty="0">
                <a:solidFill>
                  <a:srgbClr val="FF0000"/>
                </a:solidFill>
              </a:rPr>
              <a:t>，特別是在使用</a:t>
            </a:r>
            <a:r>
              <a:rPr lang="en-US" altLang="zh-TW" dirty="0">
                <a:solidFill>
                  <a:srgbClr val="FF0000"/>
                </a:solidFill>
              </a:rPr>
              <a:t>inheritance</a:t>
            </a:r>
            <a:r>
              <a:rPr lang="zh-TW" altLang="en-US" dirty="0">
                <a:solidFill>
                  <a:srgbClr val="FF0000"/>
                </a:solidFill>
              </a:rPr>
              <a:t>時，可清楚</a:t>
            </a:r>
            <a:r>
              <a:rPr lang="zh-TW" altLang="en-US">
                <a:solidFill>
                  <a:srgbClr val="FF0000"/>
                </a:solidFill>
              </a:rPr>
              <a:t>指定使用哪</a:t>
            </a:r>
            <a:r>
              <a:rPr lang="zh-TW" altLang="en-US" dirty="0">
                <a:solidFill>
                  <a:srgbClr val="FF0000"/>
                </a:solidFill>
              </a:rPr>
              <a:t>個類別</a:t>
            </a:r>
            <a:endParaRPr lang="en-US" altLang="zh-TW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2860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Object/Class : Class.py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28007" y="1621518"/>
            <a:ext cx="6831693" cy="4351338"/>
          </a:xfr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18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altLang="zh-TW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TW" sz="1800" dirty="0">
                <a:solidFill>
                  <a:srgbClr val="4EC9B0"/>
                </a:solidFill>
                <a:latin typeface="Consolas" panose="020B0609020204030204" pitchFamily="49" charset="0"/>
              </a:rPr>
              <a:t>user</a:t>
            </a:r>
            <a:r>
              <a:rPr lang="en-US" altLang="zh-TW" sz="18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altLang="zh-TW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name =</a:t>
            </a:r>
            <a:r>
              <a:rPr lang="en-US" altLang="zh-TW" sz="1800" dirty="0">
                <a:solidFill>
                  <a:srgbClr val="CE9178"/>
                </a:solidFill>
                <a:latin typeface="Consolas" panose="020B0609020204030204" pitchFamily="49" charset="0"/>
              </a:rPr>
              <a:t>""</a:t>
            </a:r>
            <a:endParaRPr lang="en-US" altLang="zh-TW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TW" sz="1800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zh-TW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TW" sz="1800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altLang="zh-TW" sz="1800" dirty="0" err="1">
                <a:solidFill>
                  <a:srgbClr val="DCDCAA"/>
                </a:solidFill>
                <a:latin typeface="Consolas" panose="020B0609020204030204" pitchFamily="49" charset="0"/>
              </a:rPr>
              <a:t>init</a:t>
            </a:r>
            <a:r>
              <a:rPr lang="en-US" altLang="zh-TW" sz="1800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altLang="zh-TW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altLang="zh-TW" sz="18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TW" sz="1800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altLang="zh-TW" sz="18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altLang="zh-TW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TW" sz="1800" dirty="0">
                <a:solidFill>
                  <a:srgbClr val="569CD6"/>
                </a:solidFill>
                <a:latin typeface="Consolas" panose="020B0609020204030204" pitchFamily="49" charset="0"/>
              </a:rPr>
              <a:t>self</a:t>
            </a:r>
            <a:r>
              <a:rPr lang="en-US" altLang="zh-TW" sz="1800" dirty="0">
                <a:solidFill>
                  <a:srgbClr val="D4D4D4"/>
                </a:solidFill>
                <a:latin typeface="Consolas" panose="020B0609020204030204" pitchFamily="49" charset="0"/>
              </a:rPr>
              <a:t>.name=name</a:t>
            </a:r>
          </a:p>
          <a:p>
            <a:pPr marL="0" indent="0">
              <a:buNone/>
            </a:pPr>
            <a:r>
              <a:rPr lang="en-US" altLang="zh-TW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TW" sz="1800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zh-TW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TW" sz="18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PrintName</a:t>
            </a:r>
            <a:r>
              <a:rPr lang="en-US" altLang="zh-TW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altLang="zh-TW" sz="18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altLang="zh-TW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TW" sz="18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dirty="0">
                <a:solidFill>
                  <a:srgbClr val="CE9178"/>
                </a:solidFill>
                <a:latin typeface="Consolas" panose="020B0609020204030204" pitchFamily="49" charset="0"/>
              </a:rPr>
              <a:t>"Name = "</a:t>
            </a:r>
            <a:r>
              <a:rPr lang="en-US" altLang="zh-TW" sz="1800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en-US" altLang="zh-TW" sz="1800" dirty="0">
                <a:solidFill>
                  <a:srgbClr val="569CD6"/>
                </a:solidFill>
                <a:latin typeface="Consolas" panose="020B0609020204030204" pitchFamily="49" charset="0"/>
              </a:rPr>
              <a:t>self</a:t>
            </a:r>
            <a:r>
              <a:rPr lang="en-US" altLang="zh-TW" sz="1800" dirty="0">
                <a:solidFill>
                  <a:srgbClr val="D4D4D4"/>
                </a:solidFill>
                <a:latin typeface="Consolas" panose="020B0609020204030204" pitchFamily="49" charset="0"/>
              </a:rPr>
              <a:t>.name)</a:t>
            </a:r>
          </a:p>
          <a:p>
            <a:pPr marL="0" indent="0">
              <a:buNone/>
            </a:pPr>
            <a:br>
              <a:rPr lang="en-US" altLang="zh-TW" sz="18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TW" sz="1800" dirty="0">
                <a:solidFill>
                  <a:srgbClr val="D4D4D4"/>
                </a:solidFill>
                <a:latin typeface="Consolas" panose="020B0609020204030204" pitchFamily="49" charset="0"/>
              </a:rPr>
              <a:t>John = user(</a:t>
            </a:r>
            <a:r>
              <a:rPr lang="en-US" altLang="zh-TW" sz="1800" dirty="0">
                <a:solidFill>
                  <a:srgbClr val="CE9178"/>
                </a:solidFill>
                <a:latin typeface="Consolas" panose="020B0609020204030204" pitchFamily="49" charset="0"/>
              </a:rPr>
              <a:t>"John"</a:t>
            </a:r>
            <a:r>
              <a:rPr lang="en-US" altLang="zh-TW" sz="18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TW" sz="1800" dirty="0" err="1">
                <a:solidFill>
                  <a:srgbClr val="D4D4D4"/>
                </a:solidFill>
                <a:latin typeface="Consolas" panose="020B0609020204030204" pitchFamily="49" charset="0"/>
              </a:rPr>
              <a:t>John.PrintName</a:t>
            </a:r>
            <a:r>
              <a:rPr lang="en-US" altLang="zh-TW" sz="18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endParaRPr lang="zh-TW" altLang="en-US" sz="18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2505" y="2146301"/>
            <a:ext cx="3232038" cy="636134"/>
          </a:xfrm>
          <a:prstGeom prst="rect">
            <a:avLst/>
          </a:prstGeom>
        </p:spPr>
      </p:pic>
      <p:sp>
        <p:nvSpPr>
          <p:cNvPr id="6" name="圓角矩形 5"/>
          <p:cNvSpPr/>
          <p:nvPr/>
        </p:nvSpPr>
        <p:spPr>
          <a:xfrm>
            <a:off x="8622505" y="1621519"/>
            <a:ext cx="3232038" cy="524782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solidFill>
                  <a:schemeClr val="tx1"/>
                </a:solidFill>
              </a:rPr>
              <a:t>Output</a:t>
            </a:r>
            <a:endParaRPr lang="zh-TW" altLang="en-US" sz="4000" dirty="0">
              <a:solidFill>
                <a:schemeClr val="tx1"/>
              </a:solidFill>
            </a:endParaRPr>
          </a:p>
        </p:txBody>
      </p:sp>
      <p:sp>
        <p:nvSpPr>
          <p:cNvPr id="7" name="直線圖說文字 2 (無框線) 6"/>
          <p:cNvSpPr/>
          <p:nvPr/>
        </p:nvSpPr>
        <p:spPr>
          <a:xfrm>
            <a:off x="2522390" y="1976438"/>
            <a:ext cx="1173017" cy="339724"/>
          </a:xfrm>
          <a:prstGeom prst="callout2">
            <a:avLst>
              <a:gd name="adj1" fmla="val 95809"/>
              <a:gd name="adj2" fmla="val 43913"/>
              <a:gd name="adj3" fmla="val 96985"/>
              <a:gd name="adj4" fmla="val 41523"/>
              <a:gd name="adj5" fmla="val 135593"/>
              <a:gd name="adj6" fmla="val 18862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建構函式</a:t>
            </a:r>
          </a:p>
        </p:txBody>
      </p:sp>
      <p:sp>
        <p:nvSpPr>
          <p:cNvPr id="8" name="直線圖說文字 2 (無框線) 7"/>
          <p:cNvSpPr/>
          <p:nvPr/>
        </p:nvSpPr>
        <p:spPr>
          <a:xfrm>
            <a:off x="3721147" y="1976438"/>
            <a:ext cx="2200439" cy="339724"/>
          </a:xfrm>
          <a:prstGeom prst="callout2">
            <a:avLst>
              <a:gd name="adj1" fmla="val 95809"/>
              <a:gd name="adj2" fmla="val 43913"/>
              <a:gd name="adj3" fmla="val 120515"/>
              <a:gd name="adj4" fmla="val 23990"/>
              <a:gd name="adj5" fmla="val 139745"/>
              <a:gd name="adj6" fmla="val -5691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物件本身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類似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this</a:t>
            </a:r>
            <a:endParaRPr lang="zh-TW" altLang="en-US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直線圖說文字 2 (無框線) 8"/>
          <p:cNvSpPr/>
          <p:nvPr/>
        </p:nvSpPr>
        <p:spPr>
          <a:xfrm>
            <a:off x="3911026" y="4465358"/>
            <a:ext cx="2290291" cy="309418"/>
          </a:xfrm>
          <a:prstGeom prst="callout2">
            <a:avLst>
              <a:gd name="adj1" fmla="val 34242"/>
              <a:gd name="adj2" fmla="val -2837"/>
              <a:gd name="adj3" fmla="val 71261"/>
              <a:gd name="adj4" fmla="val -3714"/>
              <a:gd name="adj5" fmla="val 56358"/>
              <a:gd name="adj6" fmla="val -35836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物件取用屬性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方法</a:t>
            </a:r>
          </a:p>
        </p:txBody>
      </p:sp>
      <p:sp>
        <p:nvSpPr>
          <p:cNvPr id="10" name="直線圖說文字 2 (無框線) 9"/>
          <p:cNvSpPr/>
          <p:nvPr/>
        </p:nvSpPr>
        <p:spPr>
          <a:xfrm>
            <a:off x="3945245" y="2760493"/>
            <a:ext cx="3610139" cy="309418"/>
          </a:xfrm>
          <a:prstGeom prst="callout2">
            <a:avLst>
              <a:gd name="adj1" fmla="val 34242"/>
              <a:gd name="adj2" fmla="val -2837"/>
              <a:gd name="adj3" fmla="val 71261"/>
              <a:gd name="adj4" fmla="val -3714"/>
              <a:gd name="adj5" fmla="val 138448"/>
              <a:gd name="adj6" fmla="val -4637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物件本身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用來辨識實例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必加於首</a:t>
            </a:r>
          </a:p>
        </p:txBody>
      </p:sp>
      <p:sp>
        <p:nvSpPr>
          <p:cNvPr id="11" name="直線圖說文字 2 (無框線) 10"/>
          <p:cNvSpPr/>
          <p:nvPr/>
        </p:nvSpPr>
        <p:spPr>
          <a:xfrm>
            <a:off x="5520046" y="3112569"/>
            <a:ext cx="2035338" cy="309418"/>
          </a:xfrm>
          <a:prstGeom prst="callout2">
            <a:avLst>
              <a:gd name="adj1" fmla="val 34242"/>
              <a:gd name="adj2" fmla="val -2837"/>
              <a:gd name="adj3" fmla="val 71261"/>
              <a:gd name="adj4" fmla="val -3714"/>
              <a:gd name="adj5" fmla="val 141086"/>
              <a:gd name="adj6" fmla="val -28705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類別內取用屬性值</a:t>
            </a:r>
          </a:p>
        </p:txBody>
      </p:sp>
    </p:spTree>
    <p:extLst>
      <p:ext uri="{BB962C8B-B14F-4D97-AF65-F5344CB8AC3E}">
        <p14:creationId xmlns:p14="http://schemas.microsoft.com/office/powerpoint/2010/main" val="1756249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Encapsulation : encapsulation.py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8236062" y="1406525"/>
            <a:ext cx="3232038" cy="560161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solidFill>
                  <a:schemeClr val="tx1"/>
                </a:solidFill>
              </a:rPr>
              <a:t>Output</a:t>
            </a:r>
            <a:endParaRPr lang="zh-TW" altLang="en-US" sz="4000" dirty="0">
              <a:solidFill>
                <a:schemeClr val="tx1"/>
              </a:solidFill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6061" y="1966685"/>
            <a:ext cx="3232039" cy="803275"/>
          </a:xfrm>
          <a:prstGeom prst="rect">
            <a:avLst/>
          </a:prstGeom>
        </p:spPr>
      </p:pic>
      <p:sp>
        <p:nvSpPr>
          <p:cNvPr id="6" name="內容版面配置區 2"/>
          <p:cNvSpPr txBox="1">
            <a:spLocks/>
          </p:cNvSpPr>
          <p:nvPr/>
        </p:nvSpPr>
        <p:spPr>
          <a:xfrm>
            <a:off x="927100" y="1406525"/>
            <a:ext cx="6629400" cy="38385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TW" dirty="0">
                <a:solidFill>
                  <a:srgbClr val="4EC9B0"/>
                </a:solidFill>
                <a:latin typeface="Consolas" panose="020B0609020204030204" pitchFamily="49" charset="0"/>
              </a:rPr>
              <a:t>Car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   Name=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""</a:t>
            </a:r>
            <a:endParaRPr lang="en-US" altLang="zh-TW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TW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TW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altLang="zh-TW" dirty="0" err="1">
                <a:solidFill>
                  <a:srgbClr val="DCDCAA"/>
                </a:solidFill>
                <a:latin typeface="Consolas" panose="020B0609020204030204" pitchFamily="49" charset="0"/>
              </a:rPr>
              <a:t>init</a:t>
            </a:r>
            <a:r>
              <a:rPr lang="en-US" altLang="zh-TW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CName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TW" dirty="0" err="1">
                <a:solidFill>
                  <a:srgbClr val="569CD6"/>
                </a:solidFill>
                <a:latin typeface="Consolas" panose="020B0609020204030204" pitchFamily="49" charset="0"/>
              </a:rPr>
              <a:t>self</a:t>
            </a:r>
            <a:r>
              <a:rPr lang="en-US" altLang="zh-TW" dirty="0" err="1">
                <a:solidFill>
                  <a:srgbClr val="D4D4D4"/>
                </a:solidFill>
                <a:latin typeface="Consolas" panose="020B0609020204030204" pitchFamily="49" charset="0"/>
              </a:rPr>
              <a:t>.Name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 err="1">
                <a:solidFill>
                  <a:srgbClr val="D4D4D4"/>
                </a:solidFill>
                <a:latin typeface="Consolas" panose="020B0609020204030204" pitchFamily="49" charset="0"/>
              </a:rPr>
              <a:t>CName</a:t>
            </a:r>
            <a:endParaRPr lang="en-US" altLang="zh-TW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TW" dirty="0">
                <a:solidFill>
                  <a:srgbClr val="569CD6"/>
                </a:solidFill>
                <a:latin typeface="Consolas" panose="020B0609020204030204" pitchFamily="49" charset="0"/>
              </a:rPr>
              <a:t>self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.__</a:t>
            </a:r>
            <a:r>
              <a:rPr lang="en-US" altLang="zh-TW" dirty="0" err="1">
                <a:solidFill>
                  <a:srgbClr val="D4D4D4"/>
                </a:solidFill>
                <a:latin typeface="Consolas" panose="020B0609020204030204" pitchFamily="49" charset="0"/>
              </a:rPr>
              <a:t>updateSoftware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()    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dirty="0">
                <a:solidFill>
                  <a:srgbClr val="6A9955"/>
                </a:solidFill>
                <a:latin typeface="Consolas" panose="020B0609020204030204" pitchFamily="49" charset="0"/>
              </a:rPr>
              <a:t>#</a:t>
            </a:r>
            <a:r>
              <a:rPr lang="zh-TW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只能夠在定義</a:t>
            </a:r>
            <a:r>
              <a:rPr lang="en-US" altLang="zh-TW" dirty="0">
                <a:solidFill>
                  <a:srgbClr val="6A9955"/>
                </a:solidFill>
                <a:latin typeface="Consolas" panose="020B0609020204030204" pitchFamily="49" charset="0"/>
              </a:rPr>
              <a:t>CLASS</a:t>
            </a:r>
            <a:r>
              <a:rPr lang="zh-TW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中使用。不可外界</a:t>
            </a:r>
            <a:r>
              <a:rPr lang="en-US" altLang="zh-TW" dirty="0">
                <a:solidFill>
                  <a:srgbClr val="6A9955"/>
                </a:solidFill>
                <a:latin typeface="Consolas" panose="020B0609020204030204" pitchFamily="49" charset="0"/>
              </a:rPr>
              <a:t>(</a:t>
            </a:r>
            <a:r>
              <a:rPr lang="zh-TW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物件</a:t>
            </a:r>
            <a:r>
              <a:rPr lang="en-US" altLang="zh-TW" dirty="0">
                <a:solidFill>
                  <a:srgbClr val="6A9955"/>
                </a:solidFill>
                <a:latin typeface="Consolas" panose="020B0609020204030204" pitchFamily="49" charset="0"/>
              </a:rPr>
              <a:t>)</a:t>
            </a:r>
            <a:r>
              <a:rPr lang="zh-TW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呼叫 </a:t>
            </a:r>
            <a:endParaRPr lang="zh-TW" alt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br>
              <a:rPr lang="zh-TW" alt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zh-TW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TW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TW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altLang="zh-TW" dirty="0" err="1">
                <a:solidFill>
                  <a:srgbClr val="DCDCAA"/>
                </a:solidFill>
                <a:latin typeface="Consolas" panose="020B0609020204030204" pitchFamily="49" charset="0"/>
              </a:rPr>
              <a:t>updateSoftware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TW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"updating software"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b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TW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TW" dirty="0">
                <a:solidFill>
                  <a:srgbClr val="DCDCAA"/>
                </a:solidFill>
                <a:latin typeface="Consolas" panose="020B0609020204030204" pitchFamily="49" charset="0"/>
              </a:rPr>
              <a:t>drive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TW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"driving"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en-US" altLang="zh-TW" dirty="0" err="1">
                <a:solidFill>
                  <a:srgbClr val="569CD6"/>
                </a:solidFill>
                <a:latin typeface="Consolas" panose="020B0609020204030204" pitchFamily="49" charset="0"/>
              </a:rPr>
              <a:t>self</a:t>
            </a:r>
            <a:r>
              <a:rPr lang="en-US" altLang="zh-TW" dirty="0" err="1">
                <a:solidFill>
                  <a:srgbClr val="D4D4D4"/>
                </a:solidFill>
                <a:latin typeface="Consolas" panose="020B0609020204030204" pitchFamily="49" charset="0"/>
              </a:rPr>
              <a:t>.Name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7" name="內容版面配置區 2"/>
          <p:cNvSpPr txBox="1">
            <a:spLocks/>
          </p:cNvSpPr>
          <p:nvPr/>
        </p:nvSpPr>
        <p:spPr>
          <a:xfrm>
            <a:off x="927100" y="5245100"/>
            <a:ext cx="6629400" cy="13988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TW" sz="1800" dirty="0">
                <a:solidFill>
                  <a:srgbClr val="D4D4D4"/>
                </a:solidFill>
                <a:latin typeface="Consolas" panose="020B0609020204030204" pitchFamily="49" charset="0"/>
              </a:rPr>
              <a:t>Toyota= Car(</a:t>
            </a:r>
            <a:r>
              <a:rPr lang="en-US" altLang="zh-TW" sz="1800" dirty="0">
                <a:solidFill>
                  <a:srgbClr val="CE9178"/>
                </a:solidFill>
                <a:latin typeface="Consolas" panose="020B0609020204030204" pitchFamily="49" charset="0"/>
              </a:rPr>
              <a:t>"Toyota"</a:t>
            </a:r>
            <a:r>
              <a:rPr lang="en-US" altLang="zh-TW" sz="18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sz="1800" dirty="0" err="1">
                <a:solidFill>
                  <a:srgbClr val="D4D4D4"/>
                </a:solidFill>
                <a:latin typeface="Consolas" panose="020B0609020204030204" pitchFamily="49" charset="0"/>
              </a:rPr>
              <a:t>Toyota.drive</a:t>
            </a:r>
            <a:r>
              <a:rPr lang="en-US" altLang="zh-TW" sz="18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sz="1800" dirty="0">
                <a:solidFill>
                  <a:srgbClr val="6A9955"/>
                </a:solidFill>
                <a:latin typeface="Consolas" panose="020B0609020204030204" pitchFamily="49" charset="0"/>
              </a:rPr>
              <a:t># Toyota.__</a:t>
            </a:r>
            <a:r>
              <a:rPr lang="en-US" altLang="zh-TW" sz="1800" dirty="0" err="1">
                <a:solidFill>
                  <a:srgbClr val="6A9955"/>
                </a:solidFill>
                <a:latin typeface="Consolas" panose="020B0609020204030204" pitchFamily="49" charset="0"/>
              </a:rPr>
              <a:t>updateSoftware</a:t>
            </a:r>
            <a:r>
              <a:rPr lang="en-US" altLang="zh-TW" sz="1800" dirty="0">
                <a:solidFill>
                  <a:srgbClr val="6A9955"/>
                </a:solidFill>
                <a:latin typeface="Consolas" panose="020B0609020204030204" pitchFamily="49" charset="0"/>
              </a:rPr>
              <a:t>() : </a:t>
            </a:r>
            <a:r>
              <a:rPr lang="zh-TW" altLang="en-US" sz="1800" dirty="0">
                <a:solidFill>
                  <a:srgbClr val="6A9955"/>
                </a:solidFill>
                <a:latin typeface="Consolas" panose="020B0609020204030204" pitchFamily="49" charset="0"/>
              </a:rPr>
              <a:t>只能夠在定義</a:t>
            </a:r>
            <a:r>
              <a:rPr lang="en-US" altLang="zh-TW" sz="1800" dirty="0">
                <a:solidFill>
                  <a:srgbClr val="6A9955"/>
                </a:solidFill>
                <a:latin typeface="Consolas" panose="020B0609020204030204" pitchFamily="49" charset="0"/>
              </a:rPr>
              <a:t>CLASS</a:t>
            </a:r>
            <a:r>
              <a:rPr lang="zh-TW" altLang="en-US" sz="1800" dirty="0">
                <a:solidFill>
                  <a:srgbClr val="6A9955"/>
                </a:solidFill>
                <a:latin typeface="Consolas" panose="020B0609020204030204" pitchFamily="49" charset="0"/>
              </a:rPr>
              <a:t>中使用。不可外界</a:t>
            </a:r>
            <a:r>
              <a:rPr lang="en-US" altLang="zh-TW" sz="1800" dirty="0">
                <a:solidFill>
                  <a:srgbClr val="6A9955"/>
                </a:solidFill>
                <a:latin typeface="Consolas" panose="020B0609020204030204" pitchFamily="49" charset="0"/>
              </a:rPr>
              <a:t>(</a:t>
            </a:r>
            <a:r>
              <a:rPr lang="zh-TW" altLang="en-US" sz="1800" dirty="0">
                <a:solidFill>
                  <a:srgbClr val="6A9955"/>
                </a:solidFill>
                <a:latin typeface="Consolas" panose="020B0609020204030204" pitchFamily="49" charset="0"/>
              </a:rPr>
              <a:t>物件</a:t>
            </a:r>
            <a:r>
              <a:rPr lang="en-US" altLang="zh-TW" sz="1800" dirty="0">
                <a:solidFill>
                  <a:srgbClr val="6A9955"/>
                </a:solidFill>
                <a:latin typeface="Consolas" panose="020B0609020204030204" pitchFamily="49" charset="0"/>
              </a:rPr>
              <a:t>)</a:t>
            </a:r>
            <a:r>
              <a:rPr lang="zh-TW" altLang="en-US" sz="1800" dirty="0">
                <a:solidFill>
                  <a:srgbClr val="6A9955"/>
                </a:solidFill>
                <a:latin typeface="Consolas" panose="020B0609020204030204" pitchFamily="49" charset="0"/>
              </a:rPr>
              <a:t>呼叫 </a:t>
            </a:r>
            <a:endParaRPr lang="zh-TW" altLang="en-US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998273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inheritance.py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37795"/>
            <a:ext cx="5054600" cy="2013405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1500" dirty="0">
                <a:solidFill>
                  <a:srgbClr val="569CD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</a:t>
            </a:r>
            <a:r>
              <a:rPr lang="en-US" altLang="zh-TW" sz="1500" dirty="0">
                <a:solidFill>
                  <a:srgbClr val="D4D4D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altLang="zh-TW" sz="1500" dirty="0">
                <a:solidFill>
                  <a:srgbClr val="4EC9B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user</a:t>
            </a:r>
            <a:r>
              <a:rPr lang="en-US" altLang="zh-TW" sz="1500" dirty="0">
                <a:solidFill>
                  <a:srgbClr val="D4D4D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0" indent="0">
              <a:buNone/>
            </a:pPr>
            <a:r>
              <a:rPr lang="en-US" altLang="zh-TW" sz="1500" dirty="0">
                <a:solidFill>
                  <a:srgbClr val="D4D4D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   </a:t>
            </a:r>
            <a:r>
              <a:rPr lang="en-US" altLang="zh-TW" sz="1500" dirty="0" err="1">
                <a:solidFill>
                  <a:srgbClr val="569CD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def</a:t>
            </a:r>
            <a:r>
              <a:rPr lang="en-US" altLang="zh-TW" sz="1500" dirty="0">
                <a:solidFill>
                  <a:srgbClr val="D4D4D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altLang="zh-TW" sz="1500" dirty="0">
                <a:solidFill>
                  <a:srgbClr val="DCDCA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__</a:t>
            </a:r>
            <a:r>
              <a:rPr lang="en-US" altLang="zh-TW" sz="1500" dirty="0" err="1">
                <a:solidFill>
                  <a:srgbClr val="DCDCA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init</a:t>
            </a:r>
            <a:r>
              <a:rPr lang="en-US" altLang="zh-TW" sz="1500" dirty="0">
                <a:solidFill>
                  <a:srgbClr val="DCDCA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__</a:t>
            </a:r>
            <a:r>
              <a:rPr lang="en-US" altLang="zh-TW" sz="1500" dirty="0">
                <a:solidFill>
                  <a:srgbClr val="D4D4D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zh-TW" sz="1500" dirty="0">
                <a:solidFill>
                  <a:srgbClr val="9CDCF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self</a:t>
            </a:r>
            <a:r>
              <a:rPr lang="en-US" altLang="zh-TW" sz="1500" dirty="0">
                <a:solidFill>
                  <a:srgbClr val="D4D4D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 </a:t>
            </a:r>
            <a:r>
              <a:rPr lang="en-US" altLang="zh-TW" sz="1500" dirty="0">
                <a:solidFill>
                  <a:srgbClr val="9CDCF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name</a:t>
            </a:r>
            <a:r>
              <a:rPr lang="en-US" altLang="zh-TW" sz="1500" dirty="0">
                <a:solidFill>
                  <a:srgbClr val="D4D4D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):</a:t>
            </a:r>
          </a:p>
          <a:p>
            <a:pPr marL="0" indent="0">
              <a:buNone/>
            </a:pPr>
            <a:r>
              <a:rPr lang="en-US" altLang="zh-TW" sz="1500" dirty="0">
                <a:solidFill>
                  <a:srgbClr val="D4D4D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       </a:t>
            </a:r>
            <a:r>
              <a:rPr lang="en-US" altLang="zh-TW" sz="1500" dirty="0">
                <a:solidFill>
                  <a:srgbClr val="569CD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self</a:t>
            </a:r>
            <a:r>
              <a:rPr lang="en-US" altLang="zh-TW" sz="1500" dirty="0">
                <a:solidFill>
                  <a:srgbClr val="D4D4D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.name=name</a:t>
            </a:r>
          </a:p>
          <a:p>
            <a:pPr marL="0" indent="0">
              <a:buNone/>
            </a:pPr>
            <a:r>
              <a:rPr lang="en-US" altLang="zh-TW" sz="1500" dirty="0">
                <a:solidFill>
                  <a:srgbClr val="DCDCA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print</a:t>
            </a:r>
            <a:r>
              <a:rPr lang="en-US" altLang="zh-TW" sz="1500" dirty="0">
                <a:solidFill>
                  <a:srgbClr val="D4D4D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zh-TW" sz="1500" dirty="0">
                <a:solidFill>
                  <a:srgbClr val="CE917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"parent constructor"</a:t>
            </a:r>
            <a:r>
              <a:rPr lang="en-US" altLang="zh-TW" sz="1500" dirty="0">
                <a:solidFill>
                  <a:srgbClr val="D4D4D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0" indent="0">
              <a:buNone/>
            </a:pPr>
            <a:r>
              <a:rPr lang="en-US" altLang="zh-TW" sz="1500" dirty="0">
                <a:solidFill>
                  <a:srgbClr val="D4D4D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   </a:t>
            </a:r>
            <a:r>
              <a:rPr lang="en-US" altLang="zh-TW" sz="1500" dirty="0" err="1">
                <a:solidFill>
                  <a:srgbClr val="569CD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def</a:t>
            </a:r>
            <a:r>
              <a:rPr lang="en-US" altLang="zh-TW" sz="1500" dirty="0">
                <a:solidFill>
                  <a:srgbClr val="D4D4D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altLang="zh-TW" sz="1500" dirty="0" err="1">
                <a:solidFill>
                  <a:srgbClr val="DCDCA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PrintUser</a:t>
            </a:r>
            <a:r>
              <a:rPr lang="en-US" altLang="zh-TW" sz="1500" dirty="0">
                <a:solidFill>
                  <a:srgbClr val="D4D4D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zh-TW" sz="1500" dirty="0">
                <a:solidFill>
                  <a:srgbClr val="9CDCF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self</a:t>
            </a:r>
            <a:r>
              <a:rPr lang="en-US" altLang="zh-TW" sz="1500" dirty="0">
                <a:solidFill>
                  <a:srgbClr val="D4D4D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):</a:t>
            </a:r>
          </a:p>
          <a:p>
            <a:pPr marL="0" indent="0">
              <a:buNone/>
            </a:pPr>
            <a:r>
              <a:rPr lang="en-US" altLang="zh-TW" sz="1500" dirty="0">
                <a:solidFill>
                  <a:srgbClr val="D4D4D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       </a:t>
            </a:r>
            <a:r>
              <a:rPr lang="en-US" altLang="zh-TW" sz="1500" dirty="0">
                <a:solidFill>
                  <a:srgbClr val="DCDCA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print</a:t>
            </a:r>
            <a:r>
              <a:rPr lang="en-US" altLang="zh-TW" sz="1500" dirty="0">
                <a:solidFill>
                  <a:srgbClr val="D4D4D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zh-TW" sz="1500" dirty="0">
                <a:solidFill>
                  <a:srgbClr val="CE917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"Parent: Name = "</a:t>
            </a:r>
            <a:r>
              <a:rPr lang="en-US" altLang="zh-TW" sz="1500" dirty="0">
                <a:solidFill>
                  <a:srgbClr val="D4D4D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+ </a:t>
            </a:r>
            <a:r>
              <a:rPr lang="en-US" altLang="zh-TW" sz="1500" dirty="0">
                <a:solidFill>
                  <a:srgbClr val="569CD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self</a:t>
            </a:r>
            <a:r>
              <a:rPr lang="en-US" altLang="zh-TW" sz="1500" dirty="0">
                <a:solidFill>
                  <a:srgbClr val="D4D4D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.name)</a:t>
            </a:r>
            <a:endParaRPr lang="zh-TW" altLang="en-US" sz="15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6083753" y="1237795"/>
            <a:ext cx="4958443" cy="30294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700" dirty="0">
                <a:solidFill>
                  <a:srgbClr val="D4D4D4"/>
                </a:solidFill>
              </a:rPr>
              <a:t>John = user(</a:t>
            </a:r>
            <a:r>
              <a:rPr lang="en-US" altLang="zh-TW" sz="1700" dirty="0">
                <a:solidFill>
                  <a:srgbClr val="CE9178"/>
                </a:solidFill>
              </a:rPr>
              <a:t>"John"</a:t>
            </a:r>
            <a:r>
              <a:rPr lang="en-US" altLang="zh-TW" sz="1700" dirty="0">
                <a:solidFill>
                  <a:srgbClr val="D4D4D4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zh-TW" sz="1700" dirty="0" err="1">
                <a:solidFill>
                  <a:srgbClr val="D4D4D4"/>
                </a:solidFill>
              </a:rPr>
              <a:t>John.PrintUser</a:t>
            </a:r>
            <a:r>
              <a:rPr lang="en-US" altLang="zh-TW" sz="1700" dirty="0">
                <a:solidFill>
                  <a:srgbClr val="D4D4D4"/>
                </a:solidFill>
              </a:rPr>
              <a:t>()</a:t>
            </a:r>
          </a:p>
          <a:p>
            <a:pPr marL="0" indent="0">
              <a:buNone/>
            </a:pPr>
            <a:r>
              <a:rPr lang="en-US" altLang="zh-TW" sz="1700" dirty="0">
                <a:solidFill>
                  <a:srgbClr val="DCDCAA"/>
                </a:solidFill>
              </a:rPr>
              <a:t>print</a:t>
            </a:r>
            <a:r>
              <a:rPr lang="en-US" altLang="zh-TW" sz="1700" dirty="0">
                <a:solidFill>
                  <a:srgbClr val="D4D4D4"/>
                </a:solidFill>
              </a:rPr>
              <a:t>(</a:t>
            </a:r>
            <a:r>
              <a:rPr lang="en-US" altLang="zh-TW" sz="1700" dirty="0">
                <a:solidFill>
                  <a:srgbClr val="CE9178"/>
                </a:solidFill>
              </a:rPr>
              <a:t>"-"</a:t>
            </a:r>
            <a:r>
              <a:rPr lang="en-US" altLang="zh-TW" sz="1700" dirty="0">
                <a:solidFill>
                  <a:srgbClr val="D4D4D4"/>
                </a:solidFill>
              </a:rPr>
              <a:t>*</a:t>
            </a:r>
            <a:r>
              <a:rPr lang="en-US" altLang="zh-TW" sz="1700" dirty="0">
                <a:solidFill>
                  <a:srgbClr val="B5CEA8"/>
                </a:solidFill>
              </a:rPr>
              <a:t>55</a:t>
            </a:r>
            <a:r>
              <a:rPr lang="en-US" altLang="zh-TW" sz="1700" dirty="0">
                <a:solidFill>
                  <a:srgbClr val="D4D4D4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zh-TW" sz="1700" dirty="0">
                <a:solidFill>
                  <a:srgbClr val="D4D4D4"/>
                </a:solidFill>
              </a:rPr>
              <a:t>Diana = Programmer(</a:t>
            </a:r>
            <a:r>
              <a:rPr lang="en-US" altLang="zh-TW" sz="1700" dirty="0">
                <a:solidFill>
                  <a:srgbClr val="CE9178"/>
                </a:solidFill>
              </a:rPr>
              <a:t>"</a:t>
            </a:r>
            <a:r>
              <a:rPr lang="en-US" altLang="zh-TW" sz="1700" dirty="0" err="1">
                <a:solidFill>
                  <a:srgbClr val="CE9178"/>
                </a:solidFill>
              </a:rPr>
              <a:t>diana</a:t>
            </a:r>
            <a:r>
              <a:rPr lang="en-US" altLang="zh-TW" sz="1700" dirty="0">
                <a:solidFill>
                  <a:srgbClr val="CE9178"/>
                </a:solidFill>
              </a:rPr>
              <a:t>"</a:t>
            </a:r>
            <a:r>
              <a:rPr lang="en-US" altLang="zh-TW" sz="1700" dirty="0">
                <a:solidFill>
                  <a:srgbClr val="D4D4D4"/>
                </a:solidFill>
              </a:rPr>
              <a:t>, </a:t>
            </a:r>
            <a:r>
              <a:rPr lang="en-US" altLang="zh-TW" sz="1700" dirty="0">
                <a:solidFill>
                  <a:srgbClr val="CE9178"/>
                </a:solidFill>
              </a:rPr>
              <a:t>"Python"</a:t>
            </a:r>
            <a:r>
              <a:rPr lang="en-US" altLang="zh-TW" sz="1700" dirty="0">
                <a:solidFill>
                  <a:srgbClr val="D4D4D4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zh-TW" sz="1700" dirty="0" err="1">
                <a:solidFill>
                  <a:srgbClr val="D4D4D4"/>
                </a:solidFill>
              </a:rPr>
              <a:t>Diana.PrintProgrammer</a:t>
            </a:r>
            <a:r>
              <a:rPr lang="en-US" altLang="zh-TW" sz="1700" dirty="0">
                <a:solidFill>
                  <a:srgbClr val="D4D4D4"/>
                </a:solidFill>
              </a:rPr>
              <a:t>()</a:t>
            </a:r>
          </a:p>
          <a:p>
            <a:pPr marL="0" indent="0">
              <a:buNone/>
            </a:pPr>
            <a:r>
              <a:rPr lang="en-US" altLang="zh-TW" sz="1700" dirty="0">
                <a:solidFill>
                  <a:srgbClr val="DCDCAA"/>
                </a:solidFill>
              </a:rPr>
              <a:t>print</a:t>
            </a:r>
            <a:r>
              <a:rPr lang="en-US" altLang="zh-TW" sz="1700" dirty="0">
                <a:solidFill>
                  <a:srgbClr val="D4D4D4"/>
                </a:solidFill>
              </a:rPr>
              <a:t>(</a:t>
            </a:r>
            <a:r>
              <a:rPr lang="en-US" altLang="zh-TW" sz="1700" dirty="0">
                <a:solidFill>
                  <a:srgbClr val="CE9178"/>
                </a:solidFill>
              </a:rPr>
              <a:t>"-"</a:t>
            </a:r>
            <a:r>
              <a:rPr lang="en-US" altLang="zh-TW" sz="1700" dirty="0">
                <a:solidFill>
                  <a:srgbClr val="D4D4D4"/>
                </a:solidFill>
              </a:rPr>
              <a:t>*</a:t>
            </a:r>
            <a:r>
              <a:rPr lang="en-US" altLang="zh-TW" sz="1700" dirty="0">
                <a:solidFill>
                  <a:srgbClr val="B5CEA8"/>
                </a:solidFill>
              </a:rPr>
              <a:t>55</a:t>
            </a:r>
            <a:r>
              <a:rPr lang="en-US" altLang="zh-TW" sz="1700" dirty="0">
                <a:solidFill>
                  <a:srgbClr val="D4D4D4"/>
                </a:solidFill>
              </a:rPr>
              <a:t>)</a:t>
            </a:r>
          </a:p>
          <a:p>
            <a:pPr marL="0" indent="0">
              <a:buNone/>
            </a:pPr>
            <a:br>
              <a:rPr lang="en-US" altLang="zh-TW" sz="1700" dirty="0">
                <a:solidFill>
                  <a:srgbClr val="D4D4D4"/>
                </a:solidFill>
              </a:rPr>
            </a:br>
            <a:r>
              <a:rPr lang="en-US" altLang="zh-TW" sz="1700" dirty="0">
                <a:solidFill>
                  <a:srgbClr val="6A9955"/>
                </a:solidFill>
              </a:rPr>
              <a:t># </a:t>
            </a:r>
            <a:r>
              <a:rPr lang="zh-TW" altLang="en-US" sz="1700" dirty="0">
                <a:solidFill>
                  <a:srgbClr val="6A9955"/>
                </a:solidFill>
              </a:rPr>
              <a:t>沒有</a:t>
            </a:r>
            <a:r>
              <a:rPr lang="zh-TW" altLang="en-US" sz="1800" dirty="0">
                <a:solidFill>
                  <a:srgbClr val="6A9955"/>
                </a:solidFill>
              </a:rPr>
              <a:t>覆</a:t>
            </a:r>
            <a:r>
              <a:rPr lang="zh-TW" altLang="en-US" sz="1700" dirty="0">
                <a:solidFill>
                  <a:srgbClr val="6A9955"/>
                </a:solidFill>
              </a:rPr>
              <a:t>寫，也可直接沿用父類別的方法</a:t>
            </a:r>
            <a:endParaRPr lang="zh-TW" altLang="en-US" sz="1700" dirty="0">
              <a:solidFill>
                <a:srgbClr val="D4D4D4"/>
              </a:solidFill>
            </a:endParaRPr>
          </a:p>
          <a:p>
            <a:pPr marL="0" indent="0">
              <a:buNone/>
            </a:pPr>
            <a:r>
              <a:rPr lang="en-US" altLang="zh-TW" sz="1700" dirty="0" err="1">
                <a:solidFill>
                  <a:srgbClr val="D4D4D4"/>
                </a:solidFill>
              </a:rPr>
              <a:t>Diana.PrintUser</a:t>
            </a:r>
            <a:r>
              <a:rPr lang="en-US" altLang="zh-TW" sz="1700" dirty="0">
                <a:solidFill>
                  <a:srgbClr val="D4D4D4"/>
                </a:solidFill>
              </a:rPr>
              <a:t>()</a:t>
            </a:r>
            <a:endParaRPr lang="en-US" altLang="zh-TW" sz="1700" b="0" dirty="0">
              <a:solidFill>
                <a:srgbClr val="D4D4D4"/>
              </a:solidFill>
              <a:effectLst/>
            </a:endParaRPr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846364" y="3251200"/>
            <a:ext cx="5046436" cy="30498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TW" sz="1500" dirty="0">
                <a:solidFill>
                  <a:srgbClr val="569CD6"/>
                </a:solidFill>
              </a:rPr>
              <a:t>class</a:t>
            </a:r>
            <a:r>
              <a:rPr lang="en-US" altLang="zh-TW" sz="1500" dirty="0">
                <a:solidFill>
                  <a:srgbClr val="D4D4D4"/>
                </a:solidFill>
              </a:rPr>
              <a:t> </a:t>
            </a:r>
            <a:r>
              <a:rPr lang="en-US" altLang="zh-TW" sz="1500" dirty="0">
                <a:solidFill>
                  <a:srgbClr val="4EC9B0"/>
                </a:solidFill>
              </a:rPr>
              <a:t>Programmer</a:t>
            </a:r>
            <a:r>
              <a:rPr lang="en-US" altLang="zh-TW" sz="1500" dirty="0">
                <a:solidFill>
                  <a:srgbClr val="D4D4D4"/>
                </a:solidFill>
              </a:rPr>
              <a:t>(</a:t>
            </a:r>
            <a:r>
              <a:rPr lang="en-US" altLang="zh-TW" sz="1500" dirty="0">
                <a:solidFill>
                  <a:srgbClr val="4EC9B0"/>
                </a:solidFill>
              </a:rPr>
              <a:t>user</a:t>
            </a:r>
            <a:r>
              <a:rPr lang="en-US" altLang="zh-TW" sz="1500" dirty="0">
                <a:solidFill>
                  <a:srgbClr val="D4D4D4"/>
                </a:solidFill>
              </a:rPr>
              <a:t>):</a:t>
            </a:r>
          </a:p>
          <a:p>
            <a:pPr marL="0" indent="0">
              <a:buNone/>
            </a:pPr>
            <a:r>
              <a:rPr lang="en-US" altLang="zh-TW" sz="1500" dirty="0">
                <a:solidFill>
                  <a:srgbClr val="D4D4D4"/>
                </a:solidFill>
              </a:rPr>
              <a:t>       </a:t>
            </a:r>
            <a:r>
              <a:rPr lang="en-US" altLang="zh-TW" sz="1500" dirty="0">
                <a:solidFill>
                  <a:srgbClr val="569CD6"/>
                </a:solidFill>
              </a:rPr>
              <a:t>def</a:t>
            </a:r>
            <a:r>
              <a:rPr lang="en-US" altLang="zh-TW" sz="1500" dirty="0">
                <a:solidFill>
                  <a:srgbClr val="D4D4D4"/>
                </a:solidFill>
              </a:rPr>
              <a:t> </a:t>
            </a:r>
            <a:r>
              <a:rPr lang="en-US" altLang="zh-TW" sz="1500" dirty="0">
                <a:solidFill>
                  <a:srgbClr val="DCDCAA"/>
                </a:solidFill>
              </a:rPr>
              <a:t>__</a:t>
            </a:r>
            <a:r>
              <a:rPr lang="en-US" altLang="zh-TW" sz="1500" dirty="0" err="1">
                <a:solidFill>
                  <a:srgbClr val="DCDCAA"/>
                </a:solidFill>
              </a:rPr>
              <a:t>init</a:t>
            </a:r>
            <a:r>
              <a:rPr lang="en-US" altLang="zh-TW" sz="1500" dirty="0">
                <a:solidFill>
                  <a:srgbClr val="DCDCAA"/>
                </a:solidFill>
              </a:rPr>
              <a:t>__</a:t>
            </a:r>
            <a:r>
              <a:rPr lang="en-US" altLang="zh-TW" sz="1500" dirty="0">
                <a:solidFill>
                  <a:srgbClr val="D4D4D4"/>
                </a:solidFill>
              </a:rPr>
              <a:t>(</a:t>
            </a:r>
            <a:r>
              <a:rPr lang="en-US" altLang="zh-TW" sz="1500" dirty="0">
                <a:solidFill>
                  <a:srgbClr val="9CDCFE"/>
                </a:solidFill>
              </a:rPr>
              <a:t>self</a:t>
            </a:r>
            <a:r>
              <a:rPr lang="en-US" altLang="zh-TW" sz="1500" dirty="0">
                <a:solidFill>
                  <a:srgbClr val="D4D4D4"/>
                </a:solidFill>
              </a:rPr>
              <a:t>, </a:t>
            </a:r>
            <a:r>
              <a:rPr lang="en-US" altLang="zh-TW" sz="1500" dirty="0">
                <a:solidFill>
                  <a:srgbClr val="9CDCFE"/>
                </a:solidFill>
              </a:rPr>
              <a:t>name</a:t>
            </a:r>
            <a:r>
              <a:rPr lang="en-US" altLang="zh-TW" sz="1500" dirty="0">
                <a:solidFill>
                  <a:srgbClr val="D4D4D4"/>
                </a:solidFill>
              </a:rPr>
              <a:t>, </a:t>
            </a:r>
            <a:r>
              <a:rPr lang="en-US" altLang="zh-TW" sz="1500" dirty="0">
                <a:solidFill>
                  <a:srgbClr val="9CDCFE"/>
                </a:solidFill>
              </a:rPr>
              <a:t>language</a:t>
            </a:r>
            <a:r>
              <a:rPr lang="en-US" altLang="zh-TW" sz="1500" dirty="0">
                <a:solidFill>
                  <a:srgbClr val="D4D4D4"/>
                </a:solidFill>
              </a:rPr>
              <a:t>):  </a:t>
            </a:r>
            <a:r>
              <a:rPr lang="en-US" altLang="zh-TW" sz="1500" dirty="0">
                <a:solidFill>
                  <a:srgbClr val="6A9955"/>
                </a:solidFill>
              </a:rPr>
              <a:t># </a:t>
            </a:r>
            <a:r>
              <a:rPr lang="zh-TW" altLang="en-US" sz="1500" dirty="0">
                <a:solidFill>
                  <a:srgbClr val="6A9955"/>
                </a:solidFill>
              </a:rPr>
              <a:t>覆寫父類別</a:t>
            </a:r>
            <a:r>
              <a:rPr lang="en-US" altLang="zh-TW" sz="1500" dirty="0">
                <a:solidFill>
                  <a:srgbClr val="6A9955"/>
                </a:solidFill>
              </a:rPr>
              <a:t>__</a:t>
            </a:r>
            <a:r>
              <a:rPr lang="en-US" altLang="zh-TW" sz="1500" dirty="0" err="1">
                <a:solidFill>
                  <a:srgbClr val="6A9955"/>
                </a:solidFill>
              </a:rPr>
              <a:t>init</a:t>
            </a:r>
            <a:r>
              <a:rPr lang="en-US" altLang="zh-TW" sz="1500" dirty="0">
                <a:solidFill>
                  <a:srgbClr val="6A9955"/>
                </a:solidFill>
              </a:rPr>
              <a:t>__</a:t>
            </a:r>
            <a:endParaRPr lang="en-US" altLang="zh-TW" sz="1500" dirty="0">
              <a:solidFill>
                <a:srgbClr val="D4D4D4"/>
              </a:solidFill>
            </a:endParaRPr>
          </a:p>
          <a:p>
            <a:pPr marL="0" indent="0">
              <a:buNone/>
            </a:pPr>
            <a:r>
              <a:rPr lang="en-US" altLang="zh-TW" sz="1500" dirty="0">
                <a:solidFill>
                  <a:srgbClr val="D4D4D4"/>
                </a:solidFill>
              </a:rPr>
              <a:t>        </a:t>
            </a:r>
            <a:r>
              <a:rPr lang="en-US" altLang="zh-TW" sz="1500" dirty="0">
                <a:solidFill>
                  <a:srgbClr val="6A9955"/>
                </a:solidFill>
              </a:rPr>
              <a:t># </a:t>
            </a:r>
            <a:r>
              <a:rPr lang="zh-TW" altLang="en-US" sz="1500" dirty="0">
                <a:solidFill>
                  <a:srgbClr val="6A9955"/>
                </a:solidFill>
              </a:rPr>
              <a:t>用</a:t>
            </a:r>
            <a:r>
              <a:rPr lang="en-US" altLang="zh-TW" sz="1500" dirty="0">
                <a:solidFill>
                  <a:srgbClr val="6A9955"/>
                </a:solidFill>
              </a:rPr>
              <a:t>super</a:t>
            </a:r>
            <a:r>
              <a:rPr lang="zh-TW" altLang="en-US" sz="1500" dirty="0">
                <a:solidFill>
                  <a:srgbClr val="6A9955"/>
                </a:solidFill>
              </a:rPr>
              <a:t>使用父類別的方法</a:t>
            </a:r>
            <a:endParaRPr lang="zh-TW" altLang="en-US" sz="1500" dirty="0">
              <a:solidFill>
                <a:srgbClr val="D4D4D4"/>
              </a:solidFill>
            </a:endParaRPr>
          </a:p>
          <a:p>
            <a:pPr marL="0" indent="0">
              <a:buNone/>
            </a:pPr>
            <a:r>
              <a:rPr lang="zh-TW" altLang="en-US" sz="1500" dirty="0">
                <a:solidFill>
                  <a:srgbClr val="D4D4D4"/>
                </a:solidFill>
              </a:rPr>
              <a:t>        </a:t>
            </a:r>
            <a:r>
              <a:rPr lang="en-US" altLang="zh-TW" sz="1500" dirty="0">
                <a:solidFill>
                  <a:srgbClr val="D4D4D4"/>
                </a:solidFill>
              </a:rPr>
              <a:t>	</a:t>
            </a:r>
            <a:r>
              <a:rPr lang="en-US" altLang="zh-TW" sz="1500" dirty="0">
                <a:solidFill>
                  <a:srgbClr val="4EC9B0"/>
                </a:solidFill>
              </a:rPr>
              <a:t>super</a:t>
            </a:r>
            <a:r>
              <a:rPr lang="en-US" altLang="zh-TW" sz="1500" dirty="0">
                <a:solidFill>
                  <a:srgbClr val="D4D4D4"/>
                </a:solidFill>
              </a:rPr>
              <a:t>(Programmer, </a:t>
            </a:r>
            <a:r>
              <a:rPr lang="en-US" altLang="zh-TW" sz="1500" dirty="0">
                <a:solidFill>
                  <a:srgbClr val="569CD6"/>
                </a:solidFill>
              </a:rPr>
              <a:t>self</a:t>
            </a:r>
            <a:r>
              <a:rPr lang="en-US" altLang="zh-TW" sz="1500" dirty="0">
                <a:solidFill>
                  <a:srgbClr val="D4D4D4"/>
                </a:solidFill>
              </a:rPr>
              <a:t>).</a:t>
            </a:r>
            <a:r>
              <a:rPr lang="en-US" altLang="zh-TW" sz="1500" dirty="0">
                <a:solidFill>
                  <a:srgbClr val="DCDCAA"/>
                </a:solidFill>
              </a:rPr>
              <a:t>__</a:t>
            </a:r>
            <a:r>
              <a:rPr lang="en-US" altLang="zh-TW" sz="1500" dirty="0" err="1">
                <a:solidFill>
                  <a:srgbClr val="DCDCAA"/>
                </a:solidFill>
              </a:rPr>
              <a:t>init</a:t>
            </a:r>
            <a:r>
              <a:rPr lang="en-US" altLang="zh-TW" sz="1500" dirty="0">
                <a:solidFill>
                  <a:srgbClr val="DCDCAA"/>
                </a:solidFill>
              </a:rPr>
              <a:t>__</a:t>
            </a:r>
            <a:r>
              <a:rPr lang="en-US" altLang="zh-TW" sz="1500" dirty="0">
                <a:solidFill>
                  <a:srgbClr val="D4D4D4"/>
                </a:solidFill>
              </a:rPr>
              <a:t>(name)</a:t>
            </a:r>
          </a:p>
          <a:p>
            <a:pPr marL="0" indent="0">
              <a:buNone/>
            </a:pPr>
            <a:r>
              <a:rPr lang="en-US" altLang="zh-TW" sz="1500" dirty="0">
                <a:solidFill>
                  <a:srgbClr val="D4D4D4"/>
                </a:solidFill>
              </a:rPr>
              <a:t>       	 </a:t>
            </a:r>
            <a:r>
              <a:rPr lang="en-US" altLang="zh-TW" sz="1500" dirty="0" err="1">
                <a:solidFill>
                  <a:srgbClr val="569CD6"/>
                </a:solidFill>
              </a:rPr>
              <a:t>self</a:t>
            </a:r>
            <a:r>
              <a:rPr lang="en-US" altLang="zh-TW" sz="1500" dirty="0" err="1">
                <a:solidFill>
                  <a:srgbClr val="D4D4D4"/>
                </a:solidFill>
              </a:rPr>
              <a:t>.language</a:t>
            </a:r>
            <a:r>
              <a:rPr lang="en-US" altLang="zh-TW" sz="1500" dirty="0">
                <a:solidFill>
                  <a:srgbClr val="D4D4D4"/>
                </a:solidFill>
              </a:rPr>
              <a:t> = language</a:t>
            </a:r>
          </a:p>
          <a:p>
            <a:pPr marL="0" indent="0">
              <a:buNone/>
            </a:pPr>
            <a:r>
              <a:rPr lang="en-US" altLang="zh-TW" sz="1500" dirty="0">
                <a:solidFill>
                  <a:srgbClr val="D4D4D4"/>
                </a:solidFill>
              </a:rPr>
              <a:t>       	 </a:t>
            </a:r>
            <a:r>
              <a:rPr lang="en-US" altLang="zh-TW" sz="1500" dirty="0">
                <a:solidFill>
                  <a:srgbClr val="DCDCAA"/>
                </a:solidFill>
              </a:rPr>
              <a:t>print</a:t>
            </a:r>
            <a:r>
              <a:rPr lang="en-US" altLang="zh-TW" sz="1500" dirty="0">
                <a:solidFill>
                  <a:srgbClr val="D4D4D4"/>
                </a:solidFill>
              </a:rPr>
              <a:t>(</a:t>
            </a:r>
            <a:r>
              <a:rPr lang="en-US" altLang="zh-TW" sz="1500" dirty="0">
                <a:solidFill>
                  <a:srgbClr val="CE9178"/>
                </a:solidFill>
              </a:rPr>
              <a:t>"son constructor"</a:t>
            </a:r>
            <a:r>
              <a:rPr lang="en-US" altLang="zh-TW" sz="1500" dirty="0">
                <a:solidFill>
                  <a:srgbClr val="D4D4D4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zh-TW" sz="1500" dirty="0">
                <a:solidFill>
                  <a:srgbClr val="D4D4D4"/>
                </a:solidFill>
              </a:rPr>
              <a:t>    </a:t>
            </a:r>
            <a:r>
              <a:rPr lang="en-US" altLang="zh-TW" sz="1500" dirty="0" err="1">
                <a:solidFill>
                  <a:srgbClr val="569CD6"/>
                </a:solidFill>
              </a:rPr>
              <a:t>def</a:t>
            </a:r>
            <a:r>
              <a:rPr lang="en-US" altLang="zh-TW" sz="1500" dirty="0">
                <a:solidFill>
                  <a:srgbClr val="D4D4D4"/>
                </a:solidFill>
              </a:rPr>
              <a:t> </a:t>
            </a:r>
            <a:r>
              <a:rPr lang="en-US" altLang="zh-TW" sz="1500" dirty="0" err="1">
                <a:solidFill>
                  <a:srgbClr val="DCDCAA"/>
                </a:solidFill>
              </a:rPr>
              <a:t>PrintProgrammer</a:t>
            </a:r>
            <a:r>
              <a:rPr lang="en-US" altLang="zh-TW" sz="1500" dirty="0">
                <a:solidFill>
                  <a:srgbClr val="D4D4D4"/>
                </a:solidFill>
              </a:rPr>
              <a:t>(</a:t>
            </a:r>
            <a:r>
              <a:rPr lang="en-US" altLang="zh-TW" sz="1500" dirty="0">
                <a:solidFill>
                  <a:srgbClr val="9CDCFE"/>
                </a:solidFill>
              </a:rPr>
              <a:t>self</a:t>
            </a:r>
            <a:r>
              <a:rPr lang="en-US" altLang="zh-TW" sz="1500" dirty="0">
                <a:solidFill>
                  <a:srgbClr val="D4D4D4"/>
                </a:solidFill>
              </a:rPr>
              <a:t>):</a:t>
            </a:r>
          </a:p>
          <a:p>
            <a:pPr marL="0" indent="0">
              <a:buNone/>
            </a:pPr>
            <a:r>
              <a:rPr lang="en-US" altLang="zh-TW" sz="1500" dirty="0">
                <a:solidFill>
                  <a:srgbClr val="D4D4D4"/>
                </a:solidFill>
              </a:rPr>
              <a:t>        </a:t>
            </a:r>
            <a:r>
              <a:rPr lang="en-US" altLang="zh-TW" sz="1500" dirty="0">
                <a:solidFill>
                  <a:srgbClr val="4EC9B0"/>
                </a:solidFill>
              </a:rPr>
              <a:t>super</a:t>
            </a:r>
            <a:r>
              <a:rPr lang="en-US" altLang="zh-TW" sz="1500" dirty="0">
                <a:solidFill>
                  <a:srgbClr val="D4D4D4"/>
                </a:solidFill>
              </a:rPr>
              <a:t>(Programmer, </a:t>
            </a:r>
            <a:r>
              <a:rPr lang="en-US" altLang="zh-TW" sz="1500" dirty="0">
                <a:solidFill>
                  <a:srgbClr val="569CD6"/>
                </a:solidFill>
              </a:rPr>
              <a:t>self</a:t>
            </a:r>
            <a:r>
              <a:rPr lang="en-US" altLang="zh-TW" sz="1500" dirty="0">
                <a:solidFill>
                  <a:srgbClr val="D4D4D4"/>
                </a:solidFill>
              </a:rPr>
              <a:t>).</a:t>
            </a:r>
            <a:r>
              <a:rPr lang="en-US" altLang="zh-TW" sz="1500" dirty="0" err="1">
                <a:solidFill>
                  <a:srgbClr val="D4D4D4"/>
                </a:solidFill>
              </a:rPr>
              <a:t>PrintUser</a:t>
            </a:r>
            <a:r>
              <a:rPr lang="en-US" altLang="zh-TW" sz="1500" dirty="0">
                <a:solidFill>
                  <a:srgbClr val="D4D4D4"/>
                </a:solidFill>
              </a:rPr>
              <a:t>()</a:t>
            </a:r>
          </a:p>
          <a:p>
            <a:pPr marL="0" indent="0">
              <a:buNone/>
            </a:pPr>
            <a:r>
              <a:rPr lang="en-US" altLang="zh-TW" sz="1500" dirty="0">
                <a:solidFill>
                  <a:srgbClr val="D4D4D4"/>
                </a:solidFill>
              </a:rPr>
              <a:t>        </a:t>
            </a:r>
            <a:r>
              <a:rPr lang="en-US" altLang="zh-TW" sz="1500" dirty="0">
                <a:solidFill>
                  <a:srgbClr val="DCDCAA"/>
                </a:solidFill>
              </a:rPr>
              <a:t>print</a:t>
            </a:r>
            <a:r>
              <a:rPr lang="en-US" altLang="zh-TW" sz="1500" dirty="0">
                <a:solidFill>
                  <a:srgbClr val="D4D4D4"/>
                </a:solidFill>
              </a:rPr>
              <a:t>(</a:t>
            </a:r>
            <a:r>
              <a:rPr lang="en-US" altLang="zh-TW" sz="1500" dirty="0">
                <a:solidFill>
                  <a:srgbClr val="CE9178"/>
                </a:solidFill>
              </a:rPr>
              <a:t>"Child: Language = "</a:t>
            </a:r>
            <a:r>
              <a:rPr lang="en-US" altLang="zh-TW" sz="1500" dirty="0">
                <a:solidFill>
                  <a:srgbClr val="D4D4D4"/>
                </a:solidFill>
              </a:rPr>
              <a:t> + </a:t>
            </a:r>
            <a:r>
              <a:rPr lang="en-US" altLang="zh-TW" sz="1500" dirty="0" err="1">
                <a:solidFill>
                  <a:srgbClr val="569CD6"/>
                </a:solidFill>
              </a:rPr>
              <a:t>self</a:t>
            </a:r>
            <a:r>
              <a:rPr lang="en-US" altLang="zh-TW" sz="1500" dirty="0" err="1">
                <a:solidFill>
                  <a:srgbClr val="D4D4D4"/>
                </a:solidFill>
              </a:rPr>
              <a:t>.language</a:t>
            </a:r>
            <a:r>
              <a:rPr lang="en-US" altLang="zh-TW" sz="1500" dirty="0">
                <a:solidFill>
                  <a:srgbClr val="D4D4D4"/>
                </a:solidFill>
              </a:rPr>
              <a:t>)</a:t>
            </a:r>
            <a:endParaRPr lang="en-US" altLang="zh-TW" sz="1500" b="0" dirty="0">
              <a:solidFill>
                <a:srgbClr val="D4D4D4"/>
              </a:solidFill>
              <a:effectLst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6046238" y="4267200"/>
            <a:ext cx="2284962" cy="2590800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solidFill>
                  <a:schemeClr val="tx1"/>
                </a:solidFill>
              </a:rPr>
              <a:t>Output</a:t>
            </a:r>
            <a:endParaRPr lang="zh-TW" altLang="en-US" sz="4000" dirty="0">
              <a:solidFill>
                <a:schemeClr val="tx1"/>
              </a:solidFill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250" y="4267200"/>
            <a:ext cx="2983461" cy="2550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152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2E001185-E685-4FC9-A95D-69AD2F8DB0FB}"/>
              </a:ext>
            </a:extLst>
          </p:cNvPr>
          <p:cNvSpPr/>
          <p:nvPr/>
        </p:nvSpPr>
        <p:spPr>
          <a:xfrm>
            <a:off x="6505074" y="311338"/>
            <a:ext cx="5244622" cy="260772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D7E19CF-78B8-4343-B24A-23884A5AE1EE}"/>
              </a:ext>
            </a:extLst>
          </p:cNvPr>
          <p:cNvSpPr/>
          <p:nvPr/>
        </p:nvSpPr>
        <p:spPr>
          <a:xfrm>
            <a:off x="144379" y="3194413"/>
            <a:ext cx="10202780" cy="36601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915014B-560B-4F2A-B9C2-ACF04CBF13F8}"/>
              </a:ext>
            </a:extLst>
          </p:cNvPr>
          <p:cNvSpPr/>
          <p:nvPr/>
        </p:nvSpPr>
        <p:spPr>
          <a:xfrm>
            <a:off x="158130" y="558881"/>
            <a:ext cx="5889744" cy="22000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E4E587B-F069-4FB4-8FA6-254A368E7B94}"/>
              </a:ext>
            </a:extLst>
          </p:cNvPr>
          <p:cNvSpPr/>
          <p:nvPr/>
        </p:nvSpPr>
        <p:spPr>
          <a:xfrm>
            <a:off x="242923" y="480074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class user: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    def __</a:t>
            </a:r>
            <a:r>
              <a:rPr lang="en-US" altLang="zh-TW" dirty="0" err="1">
                <a:latin typeface="Consolas" panose="020B0609020204030204" pitchFamily="49" charset="0"/>
              </a:rPr>
              <a:t>init</a:t>
            </a:r>
            <a:r>
              <a:rPr lang="en-US" altLang="zh-TW" dirty="0">
                <a:latin typeface="Consolas" panose="020B0609020204030204" pitchFamily="49" charset="0"/>
              </a:rPr>
              <a:t>__(self, name):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        self.name=name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        print("parent constructor")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 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    def </a:t>
            </a:r>
            <a:r>
              <a:rPr lang="en-US" altLang="zh-TW" dirty="0" err="1">
                <a:latin typeface="Consolas" panose="020B0609020204030204" pitchFamily="49" charset="0"/>
              </a:rPr>
              <a:t>PrintUser</a:t>
            </a:r>
            <a:r>
              <a:rPr lang="en-US" altLang="zh-TW" dirty="0">
                <a:latin typeface="Consolas" panose="020B0609020204030204" pitchFamily="49" charset="0"/>
              </a:rPr>
              <a:t>(self):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        print("Parent: Name = " + self.name)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E8007D6-F0CA-4C88-ACAC-0774F96BDD74}"/>
              </a:ext>
            </a:extLst>
          </p:cNvPr>
          <p:cNvSpPr/>
          <p:nvPr/>
        </p:nvSpPr>
        <p:spPr>
          <a:xfrm>
            <a:off x="82502" y="3159596"/>
            <a:ext cx="1007215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class Programmer(user):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    # </a:t>
            </a:r>
            <a:r>
              <a:rPr lang="zh-TW" altLang="en-US" dirty="0">
                <a:latin typeface="Consolas" panose="020B0609020204030204" pitchFamily="49" charset="0"/>
              </a:rPr>
              <a:t>覆寫父類別</a:t>
            </a:r>
            <a:r>
              <a:rPr lang="en-US" altLang="zh-TW" dirty="0">
                <a:latin typeface="Consolas" panose="020B0609020204030204" pitchFamily="49" charset="0"/>
              </a:rPr>
              <a:t>__</a:t>
            </a:r>
            <a:r>
              <a:rPr lang="en-US" altLang="zh-TW" dirty="0" err="1">
                <a:latin typeface="Consolas" panose="020B0609020204030204" pitchFamily="49" charset="0"/>
              </a:rPr>
              <a:t>init</a:t>
            </a:r>
            <a:r>
              <a:rPr lang="en-US" altLang="zh-TW" dirty="0">
                <a:latin typeface="Consolas" panose="020B0609020204030204" pitchFamily="49" charset="0"/>
              </a:rPr>
              <a:t>__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    def __</a:t>
            </a:r>
            <a:r>
              <a:rPr lang="en-US" altLang="zh-TW" dirty="0" err="1">
                <a:latin typeface="Consolas" panose="020B0609020204030204" pitchFamily="49" charset="0"/>
              </a:rPr>
              <a:t>init</a:t>
            </a:r>
            <a:r>
              <a:rPr lang="en-US" altLang="zh-TW" dirty="0">
                <a:latin typeface="Consolas" panose="020B0609020204030204" pitchFamily="49" charset="0"/>
              </a:rPr>
              <a:t>__(self, name, language):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       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super(Programmer, self).__</a:t>
            </a:r>
            <a:r>
              <a:rPr lang="en-US" altLang="zh-TW" dirty="0" err="1">
                <a:latin typeface="Consolas" panose="020B0609020204030204" pitchFamily="49" charset="0"/>
              </a:rPr>
              <a:t>init</a:t>
            </a:r>
            <a:r>
              <a:rPr lang="en-US" altLang="zh-TW" dirty="0">
                <a:latin typeface="Consolas" panose="020B0609020204030204" pitchFamily="49" charset="0"/>
              </a:rPr>
              <a:t>__(name)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# </a:t>
            </a:r>
            <a:r>
              <a:rPr lang="zh-TW" altLang="en-US" dirty="0">
                <a:latin typeface="Consolas" panose="020B0609020204030204" pitchFamily="49" charset="0"/>
              </a:rPr>
              <a:t>用</a:t>
            </a:r>
            <a:r>
              <a:rPr lang="en-US" altLang="zh-TW" dirty="0">
                <a:latin typeface="Consolas" panose="020B0609020204030204" pitchFamily="49" charset="0"/>
              </a:rPr>
              <a:t>super</a:t>
            </a:r>
            <a:r>
              <a:rPr lang="zh-TW" altLang="en-US" dirty="0">
                <a:latin typeface="Consolas" panose="020B0609020204030204" pitchFamily="49" charset="0"/>
              </a:rPr>
              <a:t>使用父類別的方法</a:t>
            </a:r>
            <a:endParaRPr lang="en-US" altLang="zh-TW" dirty="0">
              <a:latin typeface="Consolas" panose="020B0609020204030204" pitchFamily="49" charset="0"/>
            </a:endParaRPr>
          </a:p>
          <a:p>
            <a:r>
              <a:rPr lang="en-US" altLang="zh-TW" dirty="0">
                <a:latin typeface="Consolas" panose="020B0609020204030204" pitchFamily="49" charset="0"/>
              </a:rPr>
              <a:t>        </a:t>
            </a:r>
            <a:r>
              <a:rPr lang="en-US" altLang="zh-TW" dirty="0" err="1">
                <a:latin typeface="Consolas" panose="020B0609020204030204" pitchFamily="49" charset="0"/>
              </a:rPr>
              <a:t>self.language</a:t>
            </a:r>
            <a:r>
              <a:rPr lang="en-US" altLang="zh-TW" dirty="0">
                <a:latin typeface="Consolas" panose="020B0609020204030204" pitchFamily="49" charset="0"/>
              </a:rPr>
              <a:t> = language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        print("son constructor")</a:t>
            </a:r>
          </a:p>
          <a:p>
            <a:br>
              <a:rPr lang="en-US" altLang="zh-TW" dirty="0">
                <a:latin typeface="Consolas" panose="020B0609020204030204" pitchFamily="49" charset="0"/>
              </a:rPr>
            </a:br>
            <a:r>
              <a:rPr lang="en-US" altLang="zh-TW" dirty="0">
                <a:latin typeface="Consolas" panose="020B0609020204030204" pitchFamily="49" charset="0"/>
              </a:rPr>
              <a:t>    def </a:t>
            </a:r>
            <a:r>
              <a:rPr lang="en-US" altLang="zh-TW" dirty="0" err="1">
                <a:latin typeface="Consolas" panose="020B0609020204030204" pitchFamily="49" charset="0"/>
              </a:rPr>
              <a:t>PrintProgrammer</a:t>
            </a:r>
            <a:r>
              <a:rPr lang="en-US" altLang="zh-TW" dirty="0">
                <a:latin typeface="Consolas" panose="020B0609020204030204" pitchFamily="49" charset="0"/>
              </a:rPr>
              <a:t>(self):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        super(Programmer, self).</a:t>
            </a:r>
            <a:r>
              <a:rPr lang="en-US" altLang="zh-TW" dirty="0" err="1">
                <a:latin typeface="Consolas" panose="020B0609020204030204" pitchFamily="49" charset="0"/>
              </a:rPr>
              <a:t>PrintUser</a:t>
            </a:r>
            <a:r>
              <a:rPr lang="en-US" altLang="zh-TW" dirty="0">
                <a:latin typeface="Consolas" panose="020B0609020204030204" pitchFamily="49" charset="0"/>
              </a:rPr>
              <a:t>()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        print("Child: Language = " + </a:t>
            </a:r>
            <a:r>
              <a:rPr lang="en-US" altLang="zh-TW" dirty="0" err="1">
                <a:latin typeface="Consolas" panose="020B0609020204030204" pitchFamily="49" charset="0"/>
              </a:rPr>
              <a:t>self.language</a:t>
            </a:r>
            <a:r>
              <a:rPr lang="en-US" altLang="zh-TW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         # print("Name = " + self.name + "\n" + "Language = " + </a:t>
            </a:r>
            <a:r>
              <a:rPr lang="en-US" altLang="zh-TW" dirty="0" err="1">
                <a:latin typeface="Consolas" panose="020B0609020204030204" pitchFamily="49" charset="0"/>
              </a:rPr>
              <a:t>self.language</a:t>
            </a:r>
            <a:r>
              <a:rPr lang="en-US" altLang="zh-TW" dirty="0">
                <a:latin typeface="Consolas" panose="020B0609020204030204" pitchFamily="49" charset="0"/>
              </a:rPr>
              <a:t> )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    </a:t>
            </a:r>
          </a:p>
          <a:p>
            <a:br>
              <a:rPr lang="en-US" altLang="zh-TW" dirty="0">
                <a:latin typeface="Consolas" panose="020B0609020204030204" pitchFamily="49" charset="0"/>
              </a:rPr>
            </a:b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B80D33D-0C01-4751-B467-7F1AC64D0CF1}"/>
              </a:ext>
            </a:extLst>
          </p:cNvPr>
          <p:cNvSpPr/>
          <p:nvPr/>
        </p:nvSpPr>
        <p:spPr>
          <a:xfrm>
            <a:off x="6712474" y="203076"/>
            <a:ext cx="532139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John = user("John")</a:t>
            </a:r>
          </a:p>
          <a:p>
            <a:r>
              <a:rPr lang="en-US" altLang="zh-TW" dirty="0" err="1">
                <a:latin typeface="Consolas" panose="020B0609020204030204" pitchFamily="49" charset="0"/>
              </a:rPr>
              <a:t>John.PrintUser</a:t>
            </a:r>
            <a:r>
              <a:rPr lang="en-US" altLang="zh-TW" dirty="0">
                <a:latin typeface="Consolas" panose="020B0609020204030204" pitchFamily="49" charset="0"/>
              </a:rPr>
              <a:t>()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print("-"*55)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Diana = Programmer("</a:t>
            </a:r>
            <a:r>
              <a:rPr lang="en-US" altLang="zh-TW" dirty="0" err="1">
                <a:latin typeface="Consolas" panose="020B0609020204030204" pitchFamily="49" charset="0"/>
              </a:rPr>
              <a:t>diana</a:t>
            </a:r>
            <a:r>
              <a:rPr lang="en-US" altLang="zh-TW" dirty="0">
                <a:latin typeface="Consolas" panose="020B0609020204030204" pitchFamily="49" charset="0"/>
              </a:rPr>
              <a:t>", "Python")</a:t>
            </a:r>
          </a:p>
          <a:p>
            <a:r>
              <a:rPr lang="en-US" altLang="zh-TW" dirty="0" err="1">
                <a:latin typeface="Consolas" panose="020B0609020204030204" pitchFamily="49" charset="0"/>
              </a:rPr>
              <a:t>Diana.PrintProgrammer</a:t>
            </a:r>
            <a:r>
              <a:rPr lang="en-US" altLang="zh-TW" dirty="0">
                <a:latin typeface="Consolas" panose="020B0609020204030204" pitchFamily="49" charset="0"/>
              </a:rPr>
              <a:t>()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print("-"*55)</a:t>
            </a:r>
          </a:p>
          <a:p>
            <a:br>
              <a:rPr lang="en-US" altLang="zh-TW" dirty="0">
                <a:latin typeface="Consolas" panose="020B0609020204030204" pitchFamily="49" charset="0"/>
              </a:rPr>
            </a:br>
            <a:r>
              <a:rPr lang="en-US" altLang="zh-TW" dirty="0">
                <a:latin typeface="Consolas" panose="020B0609020204030204" pitchFamily="49" charset="0"/>
              </a:rPr>
              <a:t># </a:t>
            </a:r>
            <a:r>
              <a:rPr lang="zh-TW" altLang="en-US" dirty="0">
                <a:latin typeface="Consolas" panose="020B0609020204030204" pitchFamily="49" charset="0"/>
              </a:rPr>
              <a:t>沒有複寫，也可直接沿用父類別的方法</a:t>
            </a:r>
          </a:p>
          <a:p>
            <a:r>
              <a:rPr lang="en-US" altLang="zh-TW" dirty="0" err="1">
                <a:latin typeface="Consolas" panose="020B0609020204030204" pitchFamily="49" charset="0"/>
              </a:rPr>
              <a:t>Diana.PrintUser</a:t>
            </a:r>
            <a:r>
              <a:rPr lang="en-US" altLang="zh-TW" dirty="0">
                <a:latin typeface="Consolas" panose="020B0609020204030204" pitchFamily="49" charset="0"/>
              </a:rPr>
              <a:t>()</a:t>
            </a:r>
            <a:endParaRPr lang="en-US" altLang="zh-TW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72DC40C-4A4D-4791-904B-F01BCEBB5AB0}"/>
              </a:ext>
            </a:extLst>
          </p:cNvPr>
          <p:cNvSpPr/>
          <p:nvPr/>
        </p:nvSpPr>
        <p:spPr>
          <a:xfrm>
            <a:off x="1507385" y="18410"/>
            <a:ext cx="20133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New inheritance.py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0401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Polymorphism </a:t>
            </a:r>
            <a:r>
              <a:rPr lang="en-US" altLang="zh-TW"/>
              <a:t>: polymorphism.py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565321" y="1365703"/>
            <a:ext cx="6501493" cy="2139546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1800" dirty="0">
                <a:solidFill>
                  <a:srgbClr val="D4D4D4"/>
                </a:solidFill>
                <a:latin typeface="Consolas" panose="020B0609020204030204" pitchFamily="49" charset="0"/>
              </a:rPr>
              <a:t>documents = [Pdf(</a:t>
            </a:r>
            <a:r>
              <a:rPr lang="en-US" altLang="zh-TW" sz="1800" dirty="0">
                <a:solidFill>
                  <a:srgbClr val="CE9178"/>
                </a:solidFill>
                <a:latin typeface="Consolas" panose="020B0609020204030204" pitchFamily="49" charset="0"/>
              </a:rPr>
              <a:t>'Document1'</a:t>
            </a:r>
            <a:r>
              <a:rPr lang="en-US" altLang="zh-TW" sz="1800" dirty="0">
                <a:solidFill>
                  <a:srgbClr val="D4D4D4"/>
                </a:solidFill>
                <a:latin typeface="Consolas" panose="020B0609020204030204" pitchFamily="49" charset="0"/>
              </a:rPr>
              <a:t>), Pdf(</a:t>
            </a:r>
            <a:r>
              <a:rPr lang="en-US" altLang="zh-TW" sz="1800" dirty="0">
                <a:solidFill>
                  <a:srgbClr val="CE9178"/>
                </a:solidFill>
                <a:latin typeface="Consolas" panose="020B0609020204030204" pitchFamily="49" charset="0"/>
              </a:rPr>
              <a:t>'Document2'</a:t>
            </a:r>
            <a:r>
              <a:rPr lang="en-US" altLang="zh-TW" sz="1800" dirty="0">
                <a:solidFill>
                  <a:srgbClr val="D4D4D4"/>
                </a:solidFill>
                <a:latin typeface="Consolas" panose="020B0609020204030204" pitchFamily="49" charset="0"/>
              </a:rPr>
              <a:t>), Word(</a:t>
            </a:r>
            <a:r>
              <a:rPr lang="en-US" altLang="zh-TW" sz="1800" dirty="0">
                <a:solidFill>
                  <a:srgbClr val="CE9178"/>
                </a:solidFill>
                <a:latin typeface="Consolas" panose="020B0609020204030204" pitchFamily="49" charset="0"/>
              </a:rPr>
              <a:t>'Document3'</a:t>
            </a:r>
            <a:r>
              <a:rPr lang="en-US" altLang="zh-TW" sz="1800" dirty="0">
                <a:solidFill>
                  <a:srgbClr val="D4D4D4"/>
                </a:solidFill>
                <a:latin typeface="Consolas" panose="020B0609020204030204" pitchFamily="49" charset="0"/>
              </a:rPr>
              <a:t>)]</a:t>
            </a:r>
          </a:p>
          <a:p>
            <a:pPr marL="0" indent="0">
              <a:buNone/>
            </a:pPr>
            <a:br>
              <a:rPr lang="en-US" altLang="zh-TW" sz="18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TW" sz="18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sz="1800" dirty="0">
                <a:solidFill>
                  <a:srgbClr val="D4D4D4"/>
                </a:solidFill>
                <a:latin typeface="Consolas" panose="020B0609020204030204" pitchFamily="49" charset="0"/>
              </a:rPr>
              <a:t> document </a:t>
            </a:r>
            <a:r>
              <a:rPr lang="en-US" altLang="zh-TW" sz="1800" dirty="0">
                <a:solidFill>
                  <a:srgbClr val="C586C0"/>
                </a:solidFill>
                <a:latin typeface="Consolas" panose="020B0609020204030204" pitchFamily="49" charset="0"/>
              </a:rPr>
              <a:t>in</a:t>
            </a:r>
            <a:r>
              <a:rPr lang="en-US" altLang="zh-TW" sz="1800" dirty="0">
                <a:solidFill>
                  <a:srgbClr val="D4D4D4"/>
                </a:solidFill>
                <a:latin typeface="Consolas" panose="020B0609020204030204" pitchFamily="49" charset="0"/>
              </a:rPr>
              <a:t> documents:</a:t>
            </a:r>
          </a:p>
          <a:p>
            <a:pPr marL="0" indent="0">
              <a:buNone/>
            </a:pPr>
            <a:r>
              <a:rPr lang="en-US" altLang="zh-TW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TW" sz="18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sz="1800" dirty="0">
                <a:solidFill>
                  <a:srgbClr val="D4D4D4"/>
                </a:solidFill>
                <a:latin typeface="Consolas" panose="020B0609020204030204" pitchFamily="49" charset="0"/>
              </a:rPr>
              <a:t> (document.name + </a:t>
            </a:r>
            <a:r>
              <a:rPr lang="en-US" altLang="zh-TW" sz="1800" dirty="0">
                <a:solidFill>
                  <a:srgbClr val="CE9178"/>
                </a:solidFill>
                <a:latin typeface="Consolas" panose="020B0609020204030204" pitchFamily="49" charset="0"/>
              </a:rPr>
              <a:t>': '</a:t>
            </a:r>
            <a:r>
              <a:rPr lang="en-US" altLang="zh-TW" sz="1800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en-US" altLang="zh-TW" sz="1800" dirty="0" err="1">
                <a:solidFill>
                  <a:srgbClr val="D4D4D4"/>
                </a:solidFill>
                <a:latin typeface="Consolas" panose="020B0609020204030204" pitchFamily="49" charset="0"/>
              </a:rPr>
              <a:t>document.show</a:t>
            </a:r>
            <a:r>
              <a:rPr lang="en-US" altLang="zh-TW" sz="1800" dirty="0">
                <a:solidFill>
                  <a:srgbClr val="D4D4D4"/>
                </a:solidFill>
                <a:latin typeface="Consolas" panose="020B0609020204030204" pitchFamily="49" charset="0"/>
              </a:rPr>
              <a:t>())</a:t>
            </a:r>
          </a:p>
          <a:p>
            <a:pPr marL="0" indent="0">
              <a:buNone/>
            </a:pPr>
            <a:endParaRPr lang="zh-TW" altLang="en-US" sz="18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5320" y="4649130"/>
            <a:ext cx="6501494" cy="1376134"/>
          </a:xfrm>
          <a:prstGeom prst="rect">
            <a:avLst/>
          </a:prstGeom>
        </p:spPr>
      </p:pic>
      <p:sp>
        <p:nvSpPr>
          <p:cNvPr id="5" name="內容版面配置區 2"/>
          <p:cNvSpPr txBox="1">
            <a:spLocks/>
          </p:cNvSpPr>
          <p:nvPr/>
        </p:nvSpPr>
        <p:spPr>
          <a:xfrm>
            <a:off x="387879" y="4034089"/>
            <a:ext cx="5008417" cy="24916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TW" sz="18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altLang="zh-TW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TW" sz="1800" dirty="0">
                <a:solidFill>
                  <a:srgbClr val="4EC9B0"/>
                </a:solidFill>
                <a:latin typeface="Consolas" panose="020B0609020204030204" pitchFamily="49" charset="0"/>
              </a:rPr>
              <a:t>Pdf</a:t>
            </a:r>
            <a:r>
              <a:rPr lang="en-US" altLang="zh-TW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dirty="0">
                <a:solidFill>
                  <a:srgbClr val="4EC9B0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TW" sz="18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TW" sz="1800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zh-TW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TW" sz="1800" dirty="0">
                <a:solidFill>
                  <a:srgbClr val="DCDCAA"/>
                </a:solidFill>
                <a:latin typeface="Consolas" panose="020B0609020204030204" pitchFamily="49" charset="0"/>
              </a:rPr>
              <a:t>show</a:t>
            </a:r>
            <a:r>
              <a:rPr lang="en-US" altLang="zh-TW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altLang="zh-TW" sz="18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TW" sz="18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TW" sz="1800" dirty="0">
                <a:solidFill>
                  <a:srgbClr val="CE9178"/>
                </a:solidFill>
                <a:latin typeface="Consolas" panose="020B0609020204030204" pitchFamily="49" charset="0"/>
              </a:rPr>
              <a:t>'Show pdf contents!'</a:t>
            </a:r>
            <a:endParaRPr lang="en-US" altLang="zh-TW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br>
              <a:rPr lang="en-US" altLang="zh-TW" sz="18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TW" sz="18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altLang="zh-TW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TW" sz="1800" dirty="0">
                <a:solidFill>
                  <a:srgbClr val="4EC9B0"/>
                </a:solidFill>
                <a:latin typeface="Consolas" panose="020B0609020204030204" pitchFamily="49" charset="0"/>
              </a:rPr>
              <a:t>Word</a:t>
            </a:r>
            <a:r>
              <a:rPr lang="en-US" altLang="zh-TW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dirty="0">
                <a:solidFill>
                  <a:srgbClr val="4EC9B0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TW" sz="18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TW" sz="1800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zh-TW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TW" sz="1800" dirty="0">
                <a:solidFill>
                  <a:srgbClr val="DCDCAA"/>
                </a:solidFill>
                <a:latin typeface="Consolas" panose="020B0609020204030204" pitchFamily="49" charset="0"/>
              </a:rPr>
              <a:t>show</a:t>
            </a:r>
            <a:r>
              <a:rPr lang="en-US" altLang="zh-TW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altLang="zh-TW" sz="18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TW" sz="18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TW" sz="1800" dirty="0">
                <a:solidFill>
                  <a:srgbClr val="CE9178"/>
                </a:solidFill>
                <a:latin typeface="Consolas" panose="020B0609020204030204" pitchFamily="49" charset="0"/>
              </a:rPr>
              <a:t>'Show word contents!'</a:t>
            </a:r>
            <a:endParaRPr lang="en-US" altLang="zh-TW" sz="18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內容版面配置區 2"/>
          <p:cNvSpPr txBox="1">
            <a:spLocks/>
          </p:cNvSpPr>
          <p:nvPr/>
        </p:nvSpPr>
        <p:spPr>
          <a:xfrm>
            <a:off x="387879" y="1365703"/>
            <a:ext cx="5008418" cy="247151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TW" sz="18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altLang="zh-TW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TW" sz="1800" dirty="0">
                <a:solidFill>
                  <a:srgbClr val="4EC9B0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TW" sz="18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TW" sz="1800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zh-TW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TW" sz="1800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altLang="zh-TW" sz="1800" dirty="0" err="1">
                <a:solidFill>
                  <a:srgbClr val="DCDCAA"/>
                </a:solidFill>
                <a:latin typeface="Consolas" panose="020B0609020204030204" pitchFamily="49" charset="0"/>
              </a:rPr>
              <a:t>init</a:t>
            </a:r>
            <a:r>
              <a:rPr lang="en-US" altLang="zh-TW" sz="1800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altLang="zh-TW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altLang="zh-TW" sz="18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TW" sz="1800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altLang="zh-TW" sz="18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TW" sz="1800" dirty="0">
                <a:solidFill>
                  <a:srgbClr val="569CD6"/>
                </a:solidFill>
                <a:latin typeface="Consolas" panose="020B0609020204030204" pitchFamily="49" charset="0"/>
              </a:rPr>
              <a:t>self</a:t>
            </a:r>
            <a:r>
              <a:rPr lang="en-US" altLang="zh-TW" sz="1800" dirty="0">
                <a:solidFill>
                  <a:srgbClr val="D4D4D4"/>
                </a:solidFill>
                <a:latin typeface="Consolas" panose="020B0609020204030204" pitchFamily="49" charset="0"/>
              </a:rPr>
              <a:t>.name = name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TW" sz="1800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zh-TW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TW" sz="1800" dirty="0">
                <a:solidFill>
                  <a:srgbClr val="DCDCAA"/>
                </a:solidFill>
                <a:latin typeface="Consolas" panose="020B0609020204030204" pitchFamily="49" charset="0"/>
              </a:rPr>
              <a:t>show</a:t>
            </a:r>
            <a:r>
              <a:rPr lang="en-US" altLang="zh-TW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altLang="zh-TW" sz="18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TW" sz="1800" dirty="0">
                <a:solidFill>
                  <a:srgbClr val="C586C0"/>
                </a:solidFill>
                <a:latin typeface="Consolas" panose="020B0609020204030204" pitchFamily="49" charset="0"/>
              </a:rPr>
              <a:t>raise</a:t>
            </a:r>
            <a:r>
              <a:rPr lang="en-US" altLang="zh-TW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TW" sz="1800" dirty="0" err="1">
                <a:solidFill>
                  <a:srgbClr val="4EC9B0"/>
                </a:solidFill>
                <a:latin typeface="Consolas" panose="020B0609020204030204" pitchFamily="49" charset="0"/>
              </a:rPr>
              <a:t>NotImplementedError</a:t>
            </a:r>
            <a:r>
              <a:rPr lang="en-US" altLang="zh-TW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dirty="0">
                <a:solidFill>
                  <a:srgbClr val="CE9178"/>
                </a:solidFill>
                <a:latin typeface="Consolas" panose="020B0609020204030204" pitchFamily="49" charset="0"/>
              </a:rPr>
              <a:t>"Subclass must implement abstract method"</a:t>
            </a:r>
            <a:r>
              <a:rPr lang="en-US" altLang="zh-TW" sz="18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zh-TW" altLang="en-US" sz="1800" dirty="0"/>
          </a:p>
        </p:txBody>
      </p:sp>
      <p:sp>
        <p:nvSpPr>
          <p:cNvPr id="7" name="圓角矩形 6"/>
          <p:cNvSpPr/>
          <p:nvPr/>
        </p:nvSpPr>
        <p:spPr>
          <a:xfrm>
            <a:off x="5565321" y="4034089"/>
            <a:ext cx="6501493" cy="615041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solidFill>
                  <a:schemeClr val="tx1"/>
                </a:solidFill>
              </a:rPr>
              <a:t>Output</a:t>
            </a:r>
            <a:endParaRPr lang="zh-TW" alt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8595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D263D92E-0B85-4A56-8F57-C8502EDB61B1}"/>
              </a:ext>
            </a:extLst>
          </p:cNvPr>
          <p:cNvSpPr/>
          <p:nvPr/>
        </p:nvSpPr>
        <p:spPr>
          <a:xfrm>
            <a:off x="254382" y="1848408"/>
            <a:ext cx="10904048" cy="44715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6FD19691-06BD-4D41-8B82-9EDDAD72A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Static attribute.py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DAA361F-A7DA-403B-A5AE-2D0412DF58DB}"/>
              </a:ext>
            </a:extLst>
          </p:cNvPr>
          <p:cNvSpPr/>
          <p:nvPr/>
        </p:nvSpPr>
        <p:spPr>
          <a:xfrm>
            <a:off x="343759" y="2229510"/>
            <a:ext cx="7927091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>
                <a:latin typeface="Consolas" panose="020B0609020204030204" pitchFamily="49" charset="0"/>
              </a:rPr>
              <a:t>class Student:</a:t>
            </a:r>
          </a:p>
          <a:p>
            <a:r>
              <a:rPr lang="en-US" altLang="zh-TW" sz="1400" dirty="0">
                <a:latin typeface="Consolas" panose="020B0609020204030204" pitchFamily="49" charset="0"/>
              </a:rPr>
              <a:t>    Number = 0                      # Number</a:t>
            </a:r>
            <a:r>
              <a:rPr lang="zh-TW" altLang="en-US" sz="1400" dirty="0">
                <a:latin typeface="Consolas" panose="020B0609020204030204" pitchFamily="49" charset="0"/>
              </a:rPr>
              <a:t>為</a:t>
            </a:r>
            <a:r>
              <a:rPr lang="en-US" altLang="zh-TW" sz="1400" dirty="0">
                <a:latin typeface="Consolas" panose="020B0609020204030204" pitchFamily="49" charset="0"/>
              </a:rPr>
              <a:t>Class variable </a:t>
            </a:r>
          </a:p>
          <a:p>
            <a:r>
              <a:rPr lang="zh-TW" altLang="en-US" sz="1400" dirty="0">
                <a:latin typeface="Consolas" panose="020B0609020204030204" pitchFamily="49" charset="0"/>
              </a:rPr>
              <a:t>    </a:t>
            </a:r>
            <a:r>
              <a:rPr lang="en-US" altLang="zh-TW" sz="1400" dirty="0">
                <a:latin typeface="Consolas" panose="020B0609020204030204" pitchFamily="49" charset="0"/>
              </a:rPr>
              <a:t>name=""</a:t>
            </a:r>
          </a:p>
          <a:p>
            <a:r>
              <a:rPr lang="en-US" altLang="zh-TW" sz="1400" dirty="0">
                <a:latin typeface="Consolas" panose="020B0609020204030204" pitchFamily="49" charset="0"/>
              </a:rPr>
              <a:t>    def __</a:t>
            </a:r>
            <a:r>
              <a:rPr lang="en-US" altLang="zh-TW" sz="1400" dirty="0" err="1">
                <a:latin typeface="Consolas" panose="020B0609020204030204" pitchFamily="49" charset="0"/>
              </a:rPr>
              <a:t>init</a:t>
            </a:r>
            <a:r>
              <a:rPr lang="en-US" altLang="zh-TW" sz="1400" dirty="0">
                <a:latin typeface="Consolas" panose="020B0609020204030204" pitchFamily="49" charset="0"/>
              </a:rPr>
              <a:t>__(self, </a:t>
            </a:r>
            <a:r>
              <a:rPr lang="en-US" altLang="zh-TW" sz="1400" dirty="0" err="1">
                <a:latin typeface="Consolas" panose="020B0609020204030204" pitchFamily="49" charset="0"/>
              </a:rPr>
              <a:t>Sname</a:t>
            </a:r>
            <a:r>
              <a:rPr lang="en-US" altLang="zh-TW" sz="1400" dirty="0">
                <a:latin typeface="Consolas" panose="020B0609020204030204" pitchFamily="49" charset="0"/>
              </a:rPr>
              <a:t>, Num):</a:t>
            </a:r>
          </a:p>
          <a:p>
            <a:r>
              <a:rPr lang="en-US" altLang="zh-TW" sz="1400" dirty="0">
                <a:latin typeface="Consolas" panose="020B0609020204030204" pitchFamily="49" charset="0"/>
              </a:rPr>
              <a:t>        self.name=</a:t>
            </a:r>
            <a:r>
              <a:rPr lang="en-US" altLang="zh-TW" sz="1400" dirty="0" err="1">
                <a:latin typeface="Consolas" panose="020B0609020204030204" pitchFamily="49" charset="0"/>
              </a:rPr>
              <a:t>Sname</a:t>
            </a:r>
            <a:r>
              <a:rPr lang="en-US" altLang="zh-TW" sz="1400" dirty="0">
                <a:latin typeface="Consolas" panose="020B0609020204030204" pitchFamily="49" charset="0"/>
              </a:rPr>
              <a:t>             # </a:t>
            </a:r>
            <a:r>
              <a:rPr lang="en-US" altLang="zh-TW" sz="1400" dirty="0" err="1">
                <a:latin typeface="Consolas" panose="020B0609020204030204" pitchFamily="49" charset="0"/>
              </a:rPr>
              <a:t>self.Number</a:t>
            </a:r>
            <a:r>
              <a:rPr lang="zh-TW" altLang="en-US" sz="1400" dirty="0">
                <a:latin typeface="Consolas" panose="020B0609020204030204" pitchFamily="49" charset="0"/>
              </a:rPr>
              <a:t>為物件屬性     </a:t>
            </a:r>
          </a:p>
          <a:p>
            <a:r>
              <a:rPr lang="zh-TW" altLang="en-US" sz="1400" dirty="0">
                <a:latin typeface="Consolas" panose="020B0609020204030204" pitchFamily="49" charset="0"/>
              </a:rPr>
              <a:t>        </a:t>
            </a:r>
            <a:r>
              <a:rPr lang="en-US" altLang="zh-TW" sz="1400" dirty="0" err="1">
                <a:latin typeface="Consolas" panose="020B0609020204030204" pitchFamily="49" charset="0"/>
              </a:rPr>
              <a:t>self.Number</a:t>
            </a:r>
            <a:r>
              <a:rPr lang="en-US" altLang="zh-TW" sz="1400" dirty="0">
                <a:latin typeface="Consolas" panose="020B0609020204030204" pitchFamily="49" charset="0"/>
              </a:rPr>
              <a:t>=Num</a:t>
            </a:r>
          </a:p>
          <a:p>
            <a:br>
              <a:rPr lang="en-US" altLang="zh-TW" sz="1400" dirty="0">
                <a:latin typeface="Consolas" panose="020B0609020204030204" pitchFamily="49" charset="0"/>
              </a:rPr>
            </a:br>
            <a:r>
              <a:rPr lang="en-US" altLang="zh-TW" sz="1400" dirty="0">
                <a:latin typeface="Consolas" panose="020B0609020204030204" pitchFamily="49" charset="0"/>
              </a:rPr>
              <a:t>John=Student("John", 1)</a:t>
            </a:r>
          </a:p>
          <a:p>
            <a:r>
              <a:rPr lang="en-US" altLang="zh-TW" sz="1400" dirty="0" err="1">
                <a:latin typeface="Consolas" panose="020B0609020204030204" pitchFamily="49" charset="0"/>
              </a:rPr>
              <a:t>Student.Number</a:t>
            </a:r>
            <a:r>
              <a:rPr lang="en-US" altLang="zh-TW" sz="1400" dirty="0">
                <a:latin typeface="Consolas" panose="020B0609020204030204" pitchFamily="49" charset="0"/>
              </a:rPr>
              <a:t>=Student.Number+1 </a:t>
            </a:r>
          </a:p>
          <a:p>
            <a:r>
              <a:rPr lang="en-US" altLang="zh-TW" sz="1400" dirty="0">
                <a:latin typeface="Consolas" panose="020B0609020204030204" pitchFamily="49" charset="0"/>
              </a:rPr>
              <a:t>print(John.name," ", </a:t>
            </a:r>
            <a:r>
              <a:rPr lang="en-US" altLang="zh-TW" sz="1400" dirty="0" err="1">
                <a:latin typeface="Consolas" panose="020B0609020204030204" pitchFamily="49" charset="0"/>
              </a:rPr>
              <a:t>John.Number</a:t>
            </a:r>
            <a:r>
              <a:rPr lang="en-US" altLang="zh-TW" sz="1400" dirty="0">
                <a:latin typeface="Consolas" panose="020B0609020204030204" pitchFamily="49" charset="0"/>
              </a:rPr>
              <a:t>)  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nsolas" panose="020B0609020204030204" pitchFamily="49" charset="0"/>
              </a:rPr>
              <a:t>print(</a:t>
            </a:r>
            <a:r>
              <a:rPr lang="en-US" altLang="zh-TW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Student.Number</a:t>
            </a:r>
            <a:r>
              <a:rPr lang="en-US" altLang="zh-TW" sz="1400" dirty="0">
                <a:solidFill>
                  <a:srgbClr val="FF0000"/>
                </a:solidFill>
                <a:latin typeface="Consolas" panose="020B0609020204030204" pitchFamily="49" charset="0"/>
              </a:rPr>
              <a:t>) </a:t>
            </a:r>
            <a:r>
              <a:rPr lang="en-US" altLang="zh-TW" sz="1400" dirty="0">
                <a:latin typeface="Consolas" panose="020B0609020204030204" pitchFamily="49" charset="0"/>
              </a:rPr>
              <a:t> </a:t>
            </a:r>
          </a:p>
          <a:p>
            <a:br>
              <a:rPr lang="en-US" altLang="zh-TW" sz="1400" dirty="0">
                <a:latin typeface="Consolas" panose="020B0609020204030204" pitchFamily="49" charset="0"/>
              </a:rPr>
            </a:br>
            <a:r>
              <a:rPr lang="en-US" altLang="zh-TW" sz="1400" dirty="0">
                <a:latin typeface="Consolas" panose="020B0609020204030204" pitchFamily="49" charset="0"/>
              </a:rPr>
              <a:t>Mary=Student("Mary", 2)</a:t>
            </a:r>
          </a:p>
          <a:p>
            <a:r>
              <a:rPr lang="en-US" altLang="zh-TW" sz="1400" dirty="0">
                <a:latin typeface="Consolas" panose="020B0609020204030204" pitchFamily="49" charset="0"/>
              </a:rPr>
              <a:t>print(Mary.name," ", </a:t>
            </a:r>
            <a:r>
              <a:rPr lang="en-US" altLang="zh-TW" sz="1400" dirty="0" err="1">
                <a:latin typeface="Consolas" panose="020B0609020204030204" pitchFamily="49" charset="0"/>
              </a:rPr>
              <a:t>Mary.Number</a:t>
            </a:r>
            <a:r>
              <a:rPr lang="en-US" altLang="zh-TW" sz="1400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1400" dirty="0" err="1">
                <a:latin typeface="Consolas" panose="020B0609020204030204" pitchFamily="49" charset="0"/>
              </a:rPr>
              <a:t>Student.Number</a:t>
            </a:r>
            <a:r>
              <a:rPr lang="en-US" altLang="zh-TW" sz="1400" dirty="0">
                <a:latin typeface="Consolas" panose="020B0609020204030204" pitchFamily="49" charset="0"/>
              </a:rPr>
              <a:t>=Student.Number+1</a:t>
            </a:r>
          </a:p>
          <a:p>
            <a:br>
              <a:rPr lang="en-US" altLang="zh-TW" sz="1400" dirty="0">
                <a:latin typeface="Consolas" panose="020B0609020204030204" pitchFamily="49" charset="0"/>
              </a:rPr>
            </a:br>
            <a:r>
              <a:rPr lang="en-US" altLang="zh-TW" sz="1400" dirty="0">
                <a:solidFill>
                  <a:srgbClr val="FF0000"/>
                </a:solidFill>
                <a:latin typeface="Consolas" panose="020B0609020204030204" pitchFamily="49" charset="0"/>
              </a:rPr>
              <a:t>print(</a:t>
            </a:r>
            <a:r>
              <a:rPr lang="en-US" altLang="zh-TW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Student.Number</a:t>
            </a:r>
            <a:r>
              <a:rPr lang="en-US" altLang="zh-TW" sz="1400" dirty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400" dirty="0">
                <a:latin typeface="Consolas" panose="020B0609020204030204" pitchFamily="49" charset="0"/>
              </a:rPr>
              <a:t>  </a:t>
            </a:r>
            <a:endParaRPr lang="en-US" altLang="zh-TW" sz="14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05FB463-5A81-427B-A58F-1A5474B679BA}"/>
              </a:ext>
            </a:extLst>
          </p:cNvPr>
          <p:cNvSpPr/>
          <p:nvPr/>
        </p:nvSpPr>
        <p:spPr>
          <a:xfrm>
            <a:off x="717311" y="1479076"/>
            <a:ext cx="95542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232629"/>
                </a:solidFill>
                <a:latin typeface="-apple-system"/>
              </a:rPr>
              <a:t>Variables declared inside the class definition, but not inside a method are class or static variables</a:t>
            </a:r>
            <a:endParaRPr lang="zh-TW" altLang="en-US" dirty="0"/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E5434BFE-971A-46D5-A092-9C95035507CA}"/>
              </a:ext>
            </a:extLst>
          </p:cNvPr>
          <p:cNvCxnSpPr/>
          <p:nvPr/>
        </p:nvCxnSpPr>
        <p:spPr>
          <a:xfrm flipH="1">
            <a:off x="1835675" y="1794424"/>
            <a:ext cx="1471290" cy="825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24CC40FA-5F18-44E6-B6C8-29F38B81E03F}"/>
              </a:ext>
            </a:extLst>
          </p:cNvPr>
          <p:cNvCxnSpPr>
            <a:cxnSpLocks/>
          </p:cNvCxnSpPr>
          <p:nvPr/>
        </p:nvCxnSpPr>
        <p:spPr>
          <a:xfrm flipH="1">
            <a:off x="2158809" y="1946824"/>
            <a:ext cx="1300556" cy="2494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A4A8950B-64DD-4017-9869-ECF813377DF1}"/>
              </a:ext>
            </a:extLst>
          </p:cNvPr>
          <p:cNvCxnSpPr>
            <a:cxnSpLocks/>
          </p:cNvCxnSpPr>
          <p:nvPr/>
        </p:nvCxnSpPr>
        <p:spPr>
          <a:xfrm flipH="1">
            <a:off x="2571320" y="1848408"/>
            <a:ext cx="1179095" cy="3988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5536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EE4851EB-E139-4C2C-94CB-69FEC9E12D3A}"/>
              </a:ext>
            </a:extLst>
          </p:cNvPr>
          <p:cNvSpPr/>
          <p:nvPr/>
        </p:nvSpPr>
        <p:spPr>
          <a:xfrm>
            <a:off x="2523194" y="6113548"/>
            <a:ext cx="5328272" cy="49616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F3A53F1-2BC8-4561-A5B2-4E12E4A6782A}"/>
              </a:ext>
            </a:extLst>
          </p:cNvPr>
          <p:cNvSpPr/>
          <p:nvPr/>
        </p:nvSpPr>
        <p:spPr>
          <a:xfrm>
            <a:off x="2523194" y="3354401"/>
            <a:ext cx="5328272" cy="231075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557AD6A-C945-4615-BCC7-F29839536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Underscored attributes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6041E2B-B5E8-45E2-A03A-159B40351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/>
              <a:t>_</a:t>
            </a:r>
            <a:r>
              <a:rPr lang="en-US" altLang="zh-TW" b="1" dirty="0" err="1"/>
              <a:t>single_pre_underscore</a:t>
            </a:r>
            <a:r>
              <a:rPr lang="en-US" altLang="zh-TW" b="1" dirty="0"/>
              <a:t> </a:t>
            </a:r>
            <a:r>
              <a:rPr lang="en-US" altLang="zh-TW" dirty="0"/>
              <a:t>is used for internal use. But most of us don't use it because of that reason. </a:t>
            </a:r>
            <a:r>
              <a:rPr lang="en-US" altLang="zh-TW" i="1" dirty="0"/>
              <a:t>Single pre underscore</a:t>
            </a:r>
            <a:r>
              <a:rPr lang="en-US" altLang="zh-TW" dirty="0"/>
              <a:t> doesn't stop you from accessing the </a:t>
            </a:r>
            <a:r>
              <a:rPr lang="en-US" altLang="zh-TW" i="1" dirty="0"/>
              <a:t>single pre underscore</a:t>
            </a:r>
            <a:r>
              <a:rPr lang="en-US" altLang="zh-TW" dirty="0"/>
              <a:t> variable.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4B94AFE-4BA7-4E3D-B7C4-0055B1E1DA74}"/>
              </a:ext>
            </a:extLst>
          </p:cNvPr>
          <p:cNvSpPr/>
          <p:nvPr/>
        </p:nvSpPr>
        <p:spPr>
          <a:xfrm>
            <a:off x="2635489" y="3503599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class Test: 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	def __</a:t>
            </a:r>
            <a:r>
              <a:rPr lang="en-US" altLang="zh-TW" dirty="0" err="1">
                <a:latin typeface="Consolas" panose="020B0609020204030204" pitchFamily="49" charset="0"/>
              </a:rPr>
              <a:t>init</a:t>
            </a:r>
            <a:r>
              <a:rPr lang="en-US" altLang="zh-TW" dirty="0">
                <a:latin typeface="Consolas" panose="020B0609020204030204" pitchFamily="49" charset="0"/>
              </a:rPr>
              <a:t>__(self): 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		self.name = "</a:t>
            </a:r>
            <a:r>
              <a:rPr lang="en-US" altLang="zh-TW" dirty="0" err="1">
                <a:latin typeface="Consolas" panose="020B0609020204030204" pitchFamily="49" charset="0"/>
              </a:rPr>
              <a:t>datacamp</a:t>
            </a:r>
            <a:r>
              <a:rPr lang="en-US" altLang="zh-TW" dirty="0">
                <a:latin typeface="Consolas" panose="020B0609020204030204" pitchFamily="49" charset="0"/>
              </a:rPr>
              <a:t>" 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		</a:t>
            </a:r>
            <a:r>
              <a:rPr lang="en-US" altLang="zh-TW" dirty="0" err="1">
                <a:latin typeface="Consolas" panose="020B0609020204030204" pitchFamily="49" charset="0"/>
              </a:rPr>
              <a:t>self._num</a:t>
            </a:r>
            <a:r>
              <a:rPr lang="en-US" altLang="zh-TW" dirty="0">
                <a:latin typeface="Consolas" panose="020B0609020204030204" pitchFamily="49" charset="0"/>
              </a:rPr>
              <a:t> = 7 obj = Test()</a:t>
            </a:r>
          </a:p>
          <a:p>
            <a:endParaRPr lang="en-US" altLang="zh-TW" dirty="0">
              <a:latin typeface="Consolas" panose="020B0609020204030204" pitchFamily="49" charset="0"/>
            </a:endParaRPr>
          </a:p>
          <a:p>
            <a:r>
              <a:rPr lang="en-US" altLang="zh-TW" dirty="0">
                <a:latin typeface="Consolas" panose="020B0609020204030204" pitchFamily="49" charset="0"/>
              </a:rPr>
              <a:t>print(obj.name) 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print(</a:t>
            </a:r>
            <a:r>
              <a:rPr lang="en-US" altLang="zh-TW" dirty="0" err="1">
                <a:latin typeface="Consolas" panose="020B0609020204030204" pitchFamily="49" charset="0"/>
              </a:rPr>
              <a:t>obj._num</a:t>
            </a:r>
            <a:r>
              <a:rPr lang="en-US" altLang="zh-TW" dirty="0">
                <a:latin typeface="Consolas" panose="020B0609020204030204" pitchFamily="49" charset="0"/>
              </a:rPr>
              <a:t>)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FCDEFFF-4AF4-4493-820B-8B3EB85B7993}"/>
              </a:ext>
            </a:extLst>
          </p:cNvPr>
          <p:cNvSpPr/>
          <p:nvPr/>
        </p:nvSpPr>
        <p:spPr>
          <a:xfrm>
            <a:off x="2572280" y="6176963"/>
            <a:ext cx="1451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>
                <a:latin typeface="Consolas" panose="020B0609020204030204" pitchFamily="49" charset="0"/>
              </a:rPr>
              <a:t>datacamp</a:t>
            </a:r>
            <a:r>
              <a:rPr lang="en-US" altLang="zh-TW" dirty="0">
                <a:latin typeface="Consolas" panose="020B0609020204030204" pitchFamily="49" charset="0"/>
              </a:rPr>
              <a:t> 7</a:t>
            </a:r>
            <a:endParaRPr lang="zh-TW" altLang="en-US" dirty="0"/>
          </a:p>
        </p:txBody>
      </p:sp>
      <p:sp>
        <p:nvSpPr>
          <p:cNvPr id="8" name="箭號: 向右 7">
            <a:extLst>
              <a:ext uri="{FF2B5EF4-FFF2-40B4-BE49-F238E27FC236}">
                <a16:creationId xmlns:a16="http://schemas.microsoft.com/office/drawing/2014/main" id="{6C8A0A51-34BF-4A3C-BC17-8961EB4C5ED8}"/>
              </a:ext>
            </a:extLst>
          </p:cNvPr>
          <p:cNvSpPr/>
          <p:nvPr/>
        </p:nvSpPr>
        <p:spPr>
          <a:xfrm rot="5400000">
            <a:off x="4868485" y="5762421"/>
            <a:ext cx="423414" cy="2879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77375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CD62EFFE-5C47-4EA0-B261-8003AF25DBE6}"/>
              </a:ext>
            </a:extLst>
          </p:cNvPr>
          <p:cNvSpPr/>
          <p:nvPr/>
        </p:nvSpPr>
        <p:spPr>
          <a:xfrm>
            <a:off x="5184501" y="4972693"/>
            <a:ext cx="6028394" cy="18117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974EDFF-C819-4D9E-8E7F-654F31597A76}"/>
              </a:ext>
            </a:extLst>
          </p:cNvPr>
          <p:cNvSpPr/>
          <p:nvPr/>
        </p:nvSpPr>
        <p:spPr>
          <a:xfrm>
            <a:off x="5127172" y="2738976"/>
            <a:ext cx="6028394" cy="18117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8A47836-9BBE-4529-B70E-8B88FF2E23AE}"/>
              </a:ext>
            </a:extLst>
          </p:cNvPr>
          <p:cNvSpPr/>
          <p:nvPr/>
        </p:nvSpPr>
        <p:spPr>
          <a:xfrm>
            <a:off x="405636" y="3206033"/>
            <a:ext cx="4221366" cy="18117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9628906-F460-413F-AD65-E58FF2512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Underscored attributes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8EE2816-17AC-462E-B0E9-0028B93452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324" y="1452589"/>
            <a:ext cx="10515600" cy="4351338"/>
          </a:xfrm>
        </p:spPr>
        <p:txBody>
          <a:bodyPr/>
          <a:lstStyle/>
          <a:p>
            <a:r>
              <a:rPr lang="en-US" altLang="zh-TW" dirty="0"/>
              <a:t>Now, if you </a:t>
            </a:r>
            <a:r>
              <a:rPr lang="en-US" altLang="zh-TW" b="1" dirty="0"/>
              <a:t>import</a:t>
            </a:r>
            <a:r>
              <a:rPr lang="en-US" altLang="zh-TW" dirty="0"/>
              <a:t> all the methods and names from </a:t>
            </a:r>
            <a:r>
              <a:rPr lang="en-US" altLang="zh-TW" b="1" dirty="0"/>
              <a:t>my_functions.py</a:t>
            </a:r>
            <a:r>
              <a:rPr lang="en-US" altLang="zh-TW" dirty="0"/>
              <a:t>, </a:t>
            </a:r>
            <a:r>
              <a:rPr lang="en-US" altLang="zh-TW" b="1" dirty="0"/>
              <a:t>Python</a:t>
            </a:r>
            <a:r>
              <a:rPr lang="en-US" altLang="zh-TW" dirty="0"/>
              <a:t> doesn't import the names which starts with a </a:t>
            </a:r>
            <a:r>
              <a:rPr lang="en-US" altLang="zh-TW" b="1" dirty="0"/>
              <a:t>single pre underscore (it is only for internal use)</a:t>
            </a:r>
            <a:r>
              <a:rPr lang="en-US" altLang="zh-TW" dirty="0"/>
              <a:t>.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F592F9F-4718-4900-AA89-1DB19E5C9449}"/>
              </a:ext>
            </a:extLst>
          </p:cNvPr>
          <p:cNvSpPr/>
          <p:nvPr/>
        </p:nvSpPr>
        <p:spPr>
          <a:xfrm>
            <a:off x="655435" y="3427848"/>
            <a:ext cx="448720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## filename:- my_functions.py 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def </a:t>
            </a:r>
            <a:r>
              <a:rPr lang="en-US" altLang="zh-TW" dirty="0" err="1">
                <a:latin typeface="Consolas" panose="020B0609020204030204" pitchFamily="49" charset="0"/>
              </a:rPr>
              <a:t>func</a:t>
            </a:r>
            <a:r>
              <a:rPr lang="en-US" altLang="zh-TW" dirty="0">
                <a:latin typeface="Consolas" panose="020B0609020204030204" pitchFamily="49" charset="0"/>
              </a:rPr>
              <a:t>(): 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	return "</a:t>
            </a:r>
            <a:r>
              <a:rPr lang="en-US" altLang="zh-TW" dirty="0" err="1">
                <a:latin typeface="Consolas" panose="020B0609020204030204" pitchFamily="49" charset="0"/>
              </a:rPr>
              <a:t>datacamp</a:t>
            </a:r>
            <a:r>
              <a:rPr lang="en-US" altLang="zh-TW" dirty="0">
                <a:latin typeface="Consolas" panose="020B0609020204030204" pitchFamily="49" charset="0"/>
              </a:rPr>
              <a:t>" 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def _</a:t>
            </a:r>
            <a:r>
              <a:rPr lang="en-US" altLang="zh-TW" dirty="0" err="1">
                <a:latin typeface="Consolas" panose="020B0609020204030204" pitchFamily="49" charset="0"/>
              </a:rPr>
              <a:t>private_func</a:t>
            </a:r>
            <a:r>
              <a:rPr lang="en-US" altLang="zh-TW" dirty="0">
                <a:latin typeface="Consolas" panose="020B0609020204030204" pitchFamily="49" charset="0"/>
              </a:rPr>
              <a:t>(): 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	return 7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D1D0F84-6DA1-44F7-8EA3-77B9C0E34345}"/>
              </a:ext>
            </a:extLst>
          </p:cNvPr>
          <p:cNvSpPr/>
          <p:nvPr/>
        </p:nvSpPr>
        <p:spPr>
          <a:xfrm>
            <a:off x="5180455" y="2767681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&gt;&gt;&gt; from </a:t>
            </a:r>
            <a:r>
              <a:rPr lang="en-US" altLang="zh-TW" dirty="0" err="1">
                <a:latin typeface="Consolas" panose="020B0609020204030204" pitchFamily="49" charset="0"/>
              </a:rPr>
              <a:t>my_functions</a:t>
            </a:r>
            <a:r>
              <a:rPr lang="en-US" altLang="zh-TW" dirty="0">
                <a:latin typeface="Consolas" panose="020B0609020204030204" pitchFamily="49" charset="0"/>
              </a:rPr>
              <a:t> import * 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&gt;&gt;&gt; </a:t>
            </a:r>
            <a:r>
              <a:rPr lang="en-US" altLang="zh-TW" dirty="0" err="1">
                <a:latin typeface="Consolas" panose="020B0609020204030204" pitchFamily="49" charset="0"/>
              </a:rPr>
              <a:t>func</a:t>
            </a:r>
            <a:r>
              <a:rPr lang="en-US" altLang="zh-TW" dirty="0">
                <a:latin typeface="Consolas" panose="020B0609020204030204" pitchFamily="49" charset="0"/>
              </a:rPr>
              <a:t>() '</a:t>
            </a:r>
            <a:r>
              <a:rPr lang="en-US" altLang="zh-TW" dirty="0" err="1">
                <a:latin typeface="Consolas" panose="020B0609020204030204" pitchFamily="49" charset="0"/>
              </a:rPr>
              <a:t>datacamp</a:t>
            </a:r>
            <a:r>
              <a:rPr lang="en-US" altLang="zh-TW" dirty="0">
                <a:latin typeface="Consolas" panose="020B0609020204030204" pitchFamily="49" charset="0"/>
              </a:rPr>
              <a:t>’ 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&gt;&gt;&gt; _</a:t>
            </a:r>
            <a:r>
              <a:rPr lang="en-US" altLang="zh-TW" dirty="0" err="1">
                <a:latin typeface="Consolas" panose="020B0609020204030204" pitchFamily="49" charset="0"/>
              </a:rPr>
              <a:t>private_func</a:t>
            </a:r>
            <a:r>
              <a:rPr lang="en-US" altLang="zh-TW" dirty="0">
                <a:latin typeface="Consolas" panose="020B0609020204030204" pitchFamily="49" charset="0"/>
              </a:rPr>
              <a:t>() 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Traceback (most recent call last): File "&lt;stdin&gt;", line 1, in &lt;module&gt; </a:t>
            </a:r>
            <a:r>
              <a:rPr lang="en-US" altLang="zh-TW" dirty="0" err="1">
                <a:latin typeface="Consolas" panose="020B0609020204030204" pitchFamily="49" charset="0"/>
              </a:rPr>
              <a:t>NameError</a:t>
            </a:r>
            <a:r>
              <a:rPr lang="en-US" altLang="zh-TW" dirty="0">
                <a:latin typeface="Consolas" panose="020B0609020204030204" pitchFamily="49" charset="0"/>
              </a:rPr>
              <a:t>: name '_</a:t>
            </a:r>
            <a:r>
              <a:rPr lang="en-US" altLang="zh-TW" dirty="0" err="1">
                <a:latin typeface="Consolas" panose="020B0609020204030204" pitchFamily="49" charset="0"/>
              </a:rPr>
              <a:t>private_func</a:t>
            </a:r>
            <a:r>
              <a:rPr lang="en-US" altLang="zh-TW" dirty="0">
                <a:latin typeface="Consolas" panose="020B0609020204030204" pitchFamily="49" charset="0"/>
              </a:rPr>
              <a:t>' is not defined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7E72CAA-0BB8-4BD6-8F92-28B632D7CDC9}"/>
              </a:ext>
            </a:extLst>
          </p:cNvPr>
          <p:cNvSpPr/>
          <p:nvPr/>
        </p:nvSpPr>
        <p:spPr>
          <a:xfrm>
            <a:off x="5241831" y="4535844"/>
            <a:ext cx="59137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5192D"/>
                </a:solidFill>
                <a:latin typeface="Studio-Feixen-Sans"/>
              </a:rPr>
              <a:t>You avoid the above error by importing the module normally.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2BBB3FD-784C-4EE2-A85B-2E0794AB1FA4}"/>
              </a:ext>
            </a:extLst>
          </p:cNvPr>
          <p:cNvSpPr/>
          <p:nvPr/>
        </p:nvSpPr>
        <p:spPr>
          <a:xfrm>
            <a:off x="5478952" y="5054443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&gt;&gt;&gt; import </a:t>
            </a:r>
            <a:r>
              <a:rPr lang="en-US" altLang="zh-TW" dirty="0" err="1">
                <a:latin typeface="Consolas" panose="020B0609020204030204" pitchFamily="49" charset="0"/>
              </a:rPr>
              <a:t>my_functions</a:t>
            </a:r>
            <a:r>
              <a:rPr lang="en-US" altLang="zh-TW" dirty="0">
                <a:latin typeface="Consolas" panose="020B0609020204030204" pitchFamily="49" charset="0"/>
              </a:rPr>
              <a:t> 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&gt;&gt;&gt; </a:t>
            </a:r>
            <a:r>
              <a:rPr lang="en-US" altLang="zh-TW" dirty="0" err="1">
                <a:latin typeface="Consolas" panose="020B0609020204030204" pitchFamily="49" charset="0"/>
              </a:rPr>
              <a:t>my_functions.func</a:t>
            </a:r>
            <a:r>
              <a:rPr lang="en-US" altLang="zh-TW" dirty="0">
                <a:latin typeface="Consolas" panose="020B0609020204030204" pitchFamily="49" charset="0"/>
              </a:rPr>
              <a:t>() 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'</a:t>
            </a:r>
            <a:r>
              <a:rPr lang="en-US" altLang="zh-TW" dirty="0" err="1">
                <a:latin typeface="Consolas" panose="020B0609020204030204" pitchFamily="49" charset="0"/>
              </a:rPr>
              <a:t>datacamp</a:t>
            </a:r>
            <a:r>
              <a:rPr lang="en-US" altLang="zh-TW" dirty="0">
                <a:latin typeface="Consolas" panose="020B0609020204030204" pitchFamily="49" charset="0"/>
              </a:rPr>
              <a:t>’ 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&gt;&gt;&gt; my_functions._</a:t>
            </a:r>
            <a:r>
              <a:rPr lang="en-US" altLang="zh-TW" dirty="0" err="1">
                <a:latin typeface="Consolas" panose="020B0609020204030204" pitchFamily="49" charset="0"/>
              </a:rPr>
              <a:t>private_func</a:t>
            </a:r>
            <a:r>
              <a:rPr lang="en-US" altLang="zh-TW" dirty="0">
                <a:latin typeface="Consolas" panose="020B0609020204030204" pitchFamily="49" charset="0"/>
              </a:rPr>
              <a:t>() 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7</a:t>
            </a:r>
            <a:endParaRPr lang="zh-TW" altLang="en-US" dirty="0"/>
          </a:p>
        </p:txBody>
      </p:sp>
      <p:sp>
        <p:nvSpPr>
          <p:cNvPr id="11" name="箭號: 向右 10">
            <a:extLst>
              <a:ext uri="{FF2B5EF4-FFF2-40B4-BE49-F238E27FC236}">
                <a16:creationId xmlns:a16="http://schemas.microsoft.com/office/drawing/2014/main" id="{483A8A2E-A197-4B43-BAEC-37F5E45B4CF1}"/>
              </a:ext>
            </a:extLst>
          </p:cNvPr>
          <p:cNvSpPr/>
          <p:nvPr/>
        </p:nvSpPr>
        <p:spPr>
          <a:xfrm>
            <a:off x="4702629" y="3925732"/>
            <a:ext cx="362667" cy="3300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箭號: 向右 11">
            <a:extLst>
              <a:ext uri="{FF2B5EF4-FFF2-40B4-BE49-F238E27FC236}">
                <a16:creationId xmlns:a16="http://schemas.microsoft.com/office/drawing/2014/main" id="{90B5471B-D19A-4861-82D4-2AF08FEFC157}"/>
              </a:ext>
            </a:extLst>
          </p:cNvPr>
          <p:cNvSpPr/>
          <p:nvPr/>
        </p:nvSpPr>
        <p:spPr>
          <a:xfrm rot="5131719">
            <a:off x="4999114" y="4642848"/>
            <a:ext cx="423414" cy="2879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99544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2047</Words>
  <Application>Microsoft Office PowerPoint</Application>
  <PresentationFormat>寬螢幕</PresentationFormat>
  <Paragraphs>189</Paragraphs>
  <Slides>11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21" baseType="lpstr">
      <vt:lpstr>-apple-system</vt:lpstr>
      <vt:lpstr>Studio-Feixen-Sans</vt:lpstr>
      <vt:lpstr>Microsoft JhengHei</vt:lpstr>
      <vt:lpstr>Microsoft JhengHei</vt:lpstr>
      <vt:lpstr>新細明體</vt:lpstr>
      <vt:lpstr>Arial</vt:lpstr>
      <vt:lpstr>Calibri</vt:lpstr>
      <vt:lpstr>Calibri Light</vt:lpstr>
      <vt:lpstr>Consolas</vt:lpstr>
      <vt:lpstr>Office 佈景主題</vt:lpstr>
      <vt:lpstr>Object/class, encapsulation, polymorphism, inheritance)</vt:lpstr>
      <vt:lpstr>Object/Class : Class.py</vt:lpstr>
      <vt:lpstr>Encapsulation : encapsulation.py</vt:lpstr>
      <vt:lpstr>inheritance.py</vt:lpstr>
      <vt:lpstr>PowerPoint 簡報</vt:lpstr>
      <vt:lpstr>Polymorphism : polymorphism.py</vt:lpstr>
      <vt:lpstr>Static attribute.py</vt:lpstr>
      <vt:lpstr>Underscored attributes </vt:lpstr>
      <vt:lpstr>Underscored attributes </vt:lpstr>
      <vt:lpstr>Double Pre Underscore</vt:lpstr>
      <vt:lpstr>Double Pre Underscore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Object/class, encapsulation, overloading, inheritance)</dc:title>
  <dc:creator>Windows 使用者</dc:creator>
  <cp:lastModifiedBy>liu</cp:lastModifiedBy>
  <cp:revision>29</cp:revision>
  <dcterms:created xsi:type="dcterms:W3CDTF">2020-10-05T13:00:28Z</dcterms:created>
  <dcterms:modified xsi:type="dcterms:W3CDTF">2022-08-26T08:21:03Z</dcterms:modified>
</cp:coreProperties>
</file>