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7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8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4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3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3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4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0B5-432C-47CB-AFA6-9E04133022C8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21D1-9C04-4A6F-8496-CD355093B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w/search?hl=zh-TW&amp;tbo=p&amp;tbm=bks&amp;q=inauthor:%22Sham+Navathe%22" TargetMode="External"/><Relationship Id="rId2" Type="http://schemas.openxmlformats.org/officeDocument/2006/relationships/hyperlink" Target="https://www.google.com.tw/search?hl=zh-TW&amp;tbo=p&amp;tbm=bks&amp;q=inauthor:%22Ramez+Elmasri%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qlitebrowser.org/d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SQLite</a:t>
            </a:r>
            <a:br>
              <a:rPr lang="en-US" altLang="zh-TW" dirty="0"/>
            </a:br>
            <a:r>
              <a:rPr lang="zh-TW" altLang="en-US" dirty="0"/>
              <a:t>資料庫案例參考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9303" y="4059238"/>
            <a:ext cx="11085688" cy="2776184"/>
          </a:xfrm>
        </p:spPr>
        <p:txBody>
          <a:bodyPr>
            <a:normAutofit/>
          </a:bodyPr>
          <a:lstStyle/>
          <a:p>
            <a:r>
              <a:rPr lang="en-US" altLang="zh-TW" sz="2900" dirty="0"/>
              <a:t>SQLite_Create_Table.py </a:t>
            </a:r>
          </a:p>
          <a:p>
            <a:r>
              <a:rPr lang="en-US" altLang="zh-TW" sz="2900" dirty="0"/>
              <a:t>SQLite_Insert_data.py</a:t>
            </a:r>
          </a:p>
          <a:p>
            <a:r>
              <a:rPr lang="en-US" altLang="zh-TW" sz="2900" dirty="0"/>
              <a:t>SQLite_Query.py</a:t>
            </a:r>
          </a:p>
          <a:p>
            <a:r>
              <a:rPr lang="en-US" altLang="zh-TW" sz="2900" dirty="0"/>
              <a:t>SQLite_delete.py</a:t>
            </a:r>
          </a:p>
          <a:p>
            <a:r>
              <a:rPr lang="en-US" altLang="zh-TW" sz="2900" dirty="0"/>
              <a:t>SQLite_update.py</a:t>
            </a:r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079F6D-A1E1-43ED-A316-B7BC9D9E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67" y="76481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9998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Fundamentals of Database Systems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zh-TW" altLang="zh-TW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Ramez Elmasri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Sham Navathe</a:t>
            </a:r>
            <a:endParaRPr kumimoji="0" lang="zh-TW" altLang="zh-TW" sz="9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封面">
            <a:extLst>
              <a:ext uri="{FF2B5EF4-FFF2-40B4-BE49-F238E27FC236}">
                <a16:creationId xmlns:a16="http://schemas.microsoft.com/office/drawing/2014/main" id="{107A02BB-DC5D-40F8-98C0-F577FB81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1" y="1367657"/>
            <a:ext cx="12192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8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C6BD-9600-4865-9A40-EC3C445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 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9CF5F-FB63-444C-AA8F-E41FC1F8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US" altLang="zh-TW" dirty="0"/>
              <a:t>SQL(Structured Query Language)</a:t>
            </a:r>
          </a:p>
          <a:p>
            <a:pPr fontAlgn="b"/>
            <a:endParaRPr lang="en-US" altLang="zh-TW" dirty="0"/>
          </a:p>
          <a:p>
            <a:pPr fontAlgn="b"/>
            <a:r>
              <a:rPr lang="zh-TW" altLang="zh-TW" dirty="0"/>
              <a:t>是一高階宣告</a:t>
            </a:r>
            <a:r>
              <a:rPr lang="en-US" altLang="zh-TW" dirty="0"/>
              <a:t>(Declarative)</a:t>
            </a:r>
            <a:r>
              <a:rPr lang="zh-TW" altLang="zh-TW" dirty="0"/>
              <a:t>式語言</a:t>
            </a:r>
            <a:endParaRPr lang="en-US" altLang="zh-TW" dirty="0"/>
          </a:p>
          <a:p>
            <a:pPr fontAlgn="b"/>
            <a:endParaRPr lang="en-US" altLang="zh-TW" dirty="0"/>
          </a:p>
          <a:p>
            <a:pPr fontAlgn="b"/>
            <a:r>
              <a:rPr lang="zh-TW" altLang="zh-TW" dirty="0"/>
              <a:t>使用者只需指定他／她要什麼</a:t>
            </a:r>
            <a:r>
              <a:rPr lang="en-US" altLang="zh-TW" dirty="0"/>
              <a:t>(What)</a:t>
            </a:r>
            <a:r>
              <a:rPr lang="zh-TW" altLang="zh-TW" dirty="0"/>
              <a:t>資料</a:t>
            </a:r>
            <a:r>
              <a:rPr lang="en-US" altLang="zh-TW" dirty="0"/>
              <a:t>,</a:t>
            </a:r>
            <a:r>
              <a:rPr lang="zh-TW" altLang="zh-TW" dirty="0"/>
              <a:t>而不必指定如何</a:t>
            </a:r>
            <a:r>
              <a:rPr lang="en-US" altLang="zh-TW" dirty="0"/>
              <a:t>(How)</a:t>
            </a:r>
            <a:r>
              <a:rPr lang="zh-TW" altLang="zh-TW" dirty="0"/>
              <a:t>去獲取這些資料。</a:t>
            </a:r>
            <a:endParaRPr lang="en-US" altLang="zh-TW" dirty="0"/>
          </a:p>
          <a:p>
            <a:pPr fontAlgn="b"/>
            <a:endParaRPr lang="en-US" altLang="zh-TW" dirty="0"/>
          </a:p>
          <a:p>
            <a:pPr fontAlgn="b"/>
            <a:r>
              <a:rPr lang="zh-TW" altLang="zh-TW" dirty="0"/>
              <a:t>大多數商業關連式</a:t>
            </a:r>
            <a:r>
              <a:rPr lang="en-US" altLang="zh-TW" dirty="0"/>
              <a:t>DBMS</a:t>
            </a:r>
            <a:r>
              <a:rPr lang="zh-TW" altLang="zh-TW" dirty="0"/>
              <a:t>均提供此種語言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62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0A414-6A72-4327-BB04-2C0B0650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0E07B-8B09-4938-B533-4030FBB4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BF0FB1-9BCA-42C1-A53B-59B2E1E7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6" y="1690688"/>
            <a:ext cx="4657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5C211-2538-448B-8C43-10525675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A6489-A165-4FA8-88D1-1702F29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zh-TW" altLang="zh-TW" dirty="0"/>
              <a:t>查詢</a:t>
            </a:r>
            <a:r>
              <a:rPr lang="en-US" altLang="zh-TW" dirty="0"/>
              <a:t>1</a:t>
            </a:r>
            <a:r>
              <a:rPr lang="zh-TW" altLang="zh-TW" dirty="0"/>
              <a:t>：取出員工，姓名為</a:t>
            </a:r>
            <a:r>
              <a:rPr lang="en-US" altLang="zh-TW" dirty="0"/>
              <a:t>"John  Smith"</a:t>
            </a:r>
            <a:r>
              <a:rPr lang="zh-TW" altLang="zh-TW" dirty="0"/>
              <a:t>的生日</a:t>
            </a:r>
            <a:r>
              <a:rPr lang="en-US" altLang="zh-TW" dirty="0"/>
              <a:t>(BDATE)</a:t>
            </a:r>
            <a:r>
              <a:rPr lang="zh-TW" altLang="zh-TW" dirty="0"/>
              <a:t>。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SELECT BDATE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FROM EMPLOYEE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WHERE FNAME='</a:t>
            </a:r>
            <a:r>
              <a:rPr lang="en-US" altLang="zh-TW" dirty="0" err="1"/>
              <a:t>John'AND</a:t>
            </a:r>
            <a:r>
              <a:rPr lang="en-US" altLang="zh-TW" dirty="0"/>
              <a:t> AND LNAME='Smith'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15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A6B59-E8D9-4D6F-A54B-20C7895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6179B-0104-4E5B-BF91-87D04F42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zh-TW" altLang="zh-TW" dirty="0"/>
              <a:t>查詢</a:t>
            </a:r>
            <a:r>
              <a:rPr lang="en-US" altLang="zh-TW" dirty="0"/>
              <a:t>2</a:t>
            </a:r>
            <a:r>
              <a:rPr lang="zh-TW" altLang="zh-TW" dirty="0"/>
              <a:t>：取出在”</a:t>
            </a:r>
            <a:r>
              <a:rPr lang="en-US" altLang="zh-TW" dirty="0"/>
              <a:t>Research</a:t>
            </a:r>
            <a:r>
              <a:rPr lang="zh-TW" altLang="zh-TW" dirty="0"/>
              <a:t>”部門工作的所有的員工的姓名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fontAlgn="b"/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 SELECT  FNAME</a:t>
            </a:r>
            <a:r>
              <a:rPr lang="zh-TW" altLang="zh-TW" dirty="0"/>
              <a:t>，</a:t>
            </a:r>
            <a:r>
              <a:rPr lang="en-US" altLang="zh-TW" dirty="0"/>
              <a:t>LNAME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 FROM  EMPLOYEE</a:t>
            </a:r>
            <a:r>
              <a:rPr lang="zh-TW" altLang="zh-TW" dirty="0"/>
              <a:t>，</a:t>
            </a:r>
            <a:r>
              <a:rPr lang="en-US" altLang="zh-TW" dirty="0"/>
              <a:t>DEPARTMENT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 WHERE  DNAME='Research' AND DNUMBER=DNO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7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3D6A1-8564-469C-AF07-DCF18EE5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C7CFD-8311-4377-B7EA-43694FCF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zh-TW" altLang="zh-TW" dirty="0"/>
              <a:t>查詢</a:t>
            </a:r>
            <a:r>
              <a:rPr lang="en-US" altLang="zh-TW" dirty="0"/>
              <a:t>3(</a:t>
            </a:r>
            <a:r>
              <a:rPr lang="zh-TW" altLang="zh-TW" dirty="0"/>
              <a:t>遞迴查詢</a:t>
            </a:r>
            <a:r>
              <a:rPr lang="en-US" altLang="zh-TW" dirty="0"/>
              <a:t>)</a:t>
            </a:r>
            <a:r>
              <a:rPr lang="zh-TW" altLang="zh-TW" dirty="0"/>
              <a:t>列出員工的姓名及他／她的直屬主管的姓名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SELECT   E.FNAME</a:t>
            </a:r>
            <a:r>
              <a:rPr lang="zh-TW" altLang="zh-TW" dirty="0"/>
              <a:t>，</a:t>
            </a:r>
            <a:r>
              <a:rPr lang="en-US" altLang="zh-TW" dirty="0"/>
              <a:t>E.LNAME</a:t>
            </a:r>
            <a:r>
              <a:rPr lang="zh-TW" altLang="zh-TW" dirty="0"/>
              <a:t>，</a:t>
            </a:r>
            <a:r>
              <a:rPr lang="en-US" altLang="zh-TW" dirty="0"/>
              <a:t>S.FNAME</a:t>
            </a:r>
            <a:r>
              <a:rPr lang="zh-TW" altLang="zh-TW" dirty="0"/>
              <a:t>，</a:t>
            </a:r>
            <a:r>
              <a:rPr lang="en-US" altLang="zh-TW" dirty="0"/>
              <a:t>S.LNAME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FROM EMLOYEE E, EMPLOYEE S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	WHERE   E.SUPERSSN=S.SSN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91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03305-1297-4EA4-889B-233D094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9DB7F-DCF9-4E97-86DE-DACE9546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zh-TW" altLang="zh-TW" dirty="0"/>
              <a:t>查詢</a:t>
            </a:r>
            <a:r>
              <a:rPr lang="en-US" altLang="zh-TW" dirty="0"/>
              <a:t>4</a:t>
            </a:r>
            <a:r>
              <a:rPr lang="zh-TW" altLang="zh-TW" dirty="0"/>
              <a:t>：取出所有員工的編號及其薪水。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	SELECT  SSN</a:t>
            </a:r>
            <a:r>
              <a:rPr lang="zh-TW" altLang="zh-TW" dirty="0"/>
              <a:t>，</a:t>
            </a:r>
            <a:r>
              <a:rPr lang="en-US" altLang="zh-TW" dirty="0"/>
              <a:t>DSALARY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FROM    EMPLOYEE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4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546DE-BE82-4064-8904-17BE6867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BB3624-EE21-4CFB-8EF5-FB181450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zh-TW" altLang="zh-TW" dirty="0"/>
              <a:t>查詢</a:t>
            </a:r>
            <a:r>
              <a:rPr lang="en-US" altLang="zh-TW" dirty="0"/>
              <a:t>5</a:t>
            </a:r>
            <a:r>
              <a:rPr lang="zh-TW" altLang="zh-TW" dirty="0"/>
              <a:t>：取出在第</a:t>
            </a:r>
            <a:r>
              <a:rPr lang="en-US" altLang="zh-TW" dirty="0"/>
              <a:t>5</a:t>
            </a:r>
            <a:r>
              <a:rPr lang="zh-TW" altLang="zh-TW" dirty="0"/>
              <a:t>部門</a:t>
            </a:r>
            <a:r>
              <a:rPr lang="en-US" altLang="zh-TW" dirty="0"/>
              <a:t>(DEPARTMENT </a:t>
            </a:r>
            <a:r>
              <a:rPr lang="zh-TW" altLang="zh-TW" dirty="0"/>
              <a:t>編號是</a:t>
            </a:r>
            <a:r>
              <a:rPr lang="en-US" altLang="zh-TW" dirty="0"/>
              <a:t>5)</a:t>
            </a:r>
            <a:r>
              <a:rPr lang="zh-TW" altLang="zh-TW" dirty="0"/>
              <a:t>工作的所有員工的資料。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SELECT   *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FROM    EMPLOYEE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WHERE   DNO=5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44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56C26-811C-4C15-AE0C-BC7ED4A8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901BD-38FC-4EC3-A7CA-5F2067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zh-TW" altLang="zh-TW" dirty="0"/>
              <a:t>查詢</a:t>
            </a:r>
            <a:r>
              <a:rPr lang="en-US" altLang="zh-TW" dirty="0"/>
              <a:t>6</a:t>
            </a:r>
            <a:r>
              <a:rPr lang="zh-TW" altLang="zh-TW" dirty="0"/>
              <a:t>：求在</a:t>
            </a:r>
            <a:r>
              <a:rPr lang="en-US" altLang="zh-TW" dirty="0"/>
              <a:t>"Research"</a:t>
            </a:r>
            <a:r>
              <a:rPr lang="zh-TW" altLang="zh-TW" dirty="0"/>
              <a:t>部門工作的所有員工的薪水總和，最高薪水，最低薪水及平均薪水。　　</a:t>
            </a:r>
          </a:p>
          <a:p>
            <a:pPr fontAlgn="b"/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 SELECT SUM(SALARY)</a:t>
            </a:r>
            <a:r>
              <a:rPr lang="zh-TW" altLang="zh-TW" dirty="0"/>
              <a:t>，</a:t>
            </a:r>
            <a:r>
              <a:rPr lang="en-US" altLang="zh-TW" dirty="0"/>
              <a:t>MAX(SALARY)</a:t>
            </a:r>
            <a:r>
              <a:rPr lang="zh-TW" altLang="zh-TW" dirty="0"/>
              <a:t>，</a:t>
            </a:r>
            <a:r>
              <a:rPr lang="en-US" altLang="zh-TW" dirty="0"/>
              <a:t>				  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        MIN(SALARY)</a:t>
            </a:r>
            <a:r>
              <a:rPr lang="zh-TW" altLang="zh-TW" dirty="0"/>
              <a:t>，</a:t>
            </a:r>
            <a:r>
              <a:rPr lang="en-US" altLang="zh-TW" dirty="0"/>
              <a:t>AVG(SALARY) 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           FROM  EMPLOYEE</a:t>
            </a:r>
            <a:r>
              <a:rPr lang="zh-TW" altLang="zh-TW" dirty="0"/>
              <a:t>，</a:t>
            </a:r>
            <a:r>
              <a:rPr lang="en-US" altLang="zh-TW" dirty="0"/>
              <a:t>DEPARTMENT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	WHERE DNO=DNUMBER AND DNAME='Research'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4407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19AD2-F41F-45C4-A55B-9DFB77FE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49EC2-486E-44A7-BAFB-66A7BCCC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zh-TW" altLang="zh-TW" dirty="0"/>
              <a:t>查詢</a:t>
            </a:r>
            <a:r>
              <a:rPr lang="en-US" altLang="zh-TW" dirty="0"/>
              <a:t>7</a:t>
            </a:r>
            <a:r>
              <a:rPr lang="zh-TW" altLang="zh-TW" dirty="0"/>
              <a:t>：對於每一部門，取出部門編號，員工人數及員工的平均薪水。</a:t>
            </a:r>
          </a:p>
          <a:p>
            <a:pPr fontAlgn="b"/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SELECT DNO</a:t>
            </a:r>
            <a:r>
              <a:rPr lang="zh-TW" altLang="zh-TW" dirty="0"/>
              <a:t>，</a:t>
            </a:r>
            <a:r>
              <a:rPr lang="en-US" altLang="zh-TW" dirty="0"/>
              <a:t>COUNT(*)</a:t>
            </a:r>
            <a:r>
              <a:rPr lang="zh-TW" altLang="zh-TW" dirty="0"/>
              <a:t>，</a:t>
            </a:r>
            <a:r>
              <a:rPr lang="en-US" altLang="zh-TW" dirty="0"/>
              <a:t>AVG(SALARY)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FROM EMPLOYEE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GROUP BY  DNO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67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75CE3-49ED-4508-A3E3-5437997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91465-5EB8-45B6-AC03-5B87A12C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US" altLang="zh-TW" dirty="0"/>
              <a:t>Insert </a:t>
            </a:r>
            <a:r>
              <a:rPr lang="zh-TW" altLang="en-US" dirty="0"/>
              <a:t>指令</a:t>
            </a:r>
            <a:endParaRPr lang="en-US" altLang="zh-TW" dirty="0"/>
          </a:p>
          <a:p>
            <a:pPr fontAlgn="b"/>
            <a:endParaRPr lang="en-US" altLang="zh-TW" dirty="0"/>
          </a:p>
          <a:p>
            <a:pPr marL="0" indent="0" fontAlgn="b">
              <a:buNone/>
            </a:pPr>
            <a:r>
              <a:rPr lang="en-US" altLang="zh-TW" dirty="0"/>
              <a:t>INSERT INTO EMPLOYEE</a:t>
            </a:r>
            <a:r>
              <a:rPr lang="zh-TW" altLang="en-US" dirty="0"/>
              <a:t> </a:t>
            </a:r>
            <a:r>
              <a:rPr lang="en-US" altLang="zh-TW" dirty="0"/>
              <a:t>VALUES ('Richard'</a:t>
            </a:r>
            <a:r>
              <a:rPr lang="zh-TW" altLang="zh-TW" dirty="0"/>
              <a:t>，</a:t>
            </a:r>
            <a:r>
              <a:rPr lang="en-US" altLang="zh-TW" dirty="0"/>
              <a:t>'Marini'</a:t>
            </a:r>
            <a:r>
              <a:rPr lang="zh-TW" altLang="zh-TW" dirty="0"/>
              <a:t>，</a:t>
            </a:r>
            <a:r>
              <a:rPr lang="en-US" altLang="zh-TW" dirty="0"/>
              <a:t>'653298653'</a:t>
            </a:r>
            <a:r>
              <a:rPr lang="zh-TW" altLang="zh-TW" dirty="0"/>
              <a:t>，</a:t>
            </a:r>
          </a:p>
          <a:p>
            <a:pPr marL="0" indent="0" fontAlgn="b">
              <a:buNone/>
            </a:pPr>
            <a:r>
              <a:rPr lang="en-US" altLang="zh-TW" dirty="0"/>
              <a:t>'30/12/52'</a:t>
            </a:r>
            <a:r>
              <a:rPr lang="zh-TW" altLang="zh-TW" dirty="0"/>
              <a:t>，</a:t>
            </a:r>
            <a:r>
              <a:rPr lang="en-US" altLang="zh-TW" dirty="0"/>
              <a:t>'M'</a:t>
            </a:r>
            <a:r>
              <a:rPr lang="zh-TW" altLang="zh-TW" dirty="0"/>
              <a:t>，</a:t>
            </a:r>
            <a:r>
              <a:rPr lang="en-US" altLang="zh-TW" dirty="0"/>
              <a:t>37000</a:t>
            </a:r>
            <a:r>
              <a:rPr lang="zh-TW" altLang="zh-TW" dirty="0"/>
              <a:t>，</a:t>
            </a:r>
            <a:r>
              <a:rPr lang="en-US" altLang="zh-TW" dirty="0"/>
              <a:t> '987654321'</a:t>
            </a:r>
            <a:r>
              <a:rPr lang="zh-TW" altLang="zh-TW" dirty="0"/>
              <a:t>，</a:t>
            </a:r>
            <a:r>
              <a:rPr lang="en-US" altLang="zh-TW" dirty="0"/>
              <a:t>4)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1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先至 </a:t>
            </a:r>
            <a:r>
              <a:rPr lang="en-US" altLang="zh-TW" dirty="0">
                <a:hlinkClick r:id="rId2"/>
              </a:rPr>
              <a:t>https://sqlitebrowser.org/dl/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下載</a:t>
            </a:r>
            <a:r>
              <a:rPr lang="en-US" altLang="zh-TW" dirty="0"/>
              <a:t>DB Browser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92" y="1690688"/>
            <a:ext cx="8986186" cy="50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7572C-7876-4756-99F1-556763FB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7AC0F-80C1-4B43-A3B6-DA2D8B46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</a:t>
            </a:r>
            <a:r>
              <a:rPr lang="zh-TW" altLang="zh-TW" dirty="0"/>
              <a:t>指令</a:t>
            </a:r>
            <a:endParaRPr lang="en-US" altLang="zh-TW" dirty="0"/>
          </a:p>
          <a:p>
            <a:endParaRPr lang="en-US" altLang="zh-TW" dirty="0"/>
          </a:p>
          <a:p>
            <a:pPr marL="0" indent="0" fontAlgn="b">
              <a:buNone/>
            </a:pPr>
            <a:r>
              <a:rPr lang="zh-TW" altLang="zh-TW" dirty="0"/>
              <a:t>刪除</a:t>
            </a:r>
            <a:r>
              <a:rPr lang="en-US" altLang="zh-TW" dirty="0"/>
              <a:t>5</a:t>
            </a:r>
            <a:r>
              <a:rPr lang="zh-TW" altLang="en-US" dirty="0"/>
              <a:t>號</a:t>
            </a:r>
            <a:r>
              <a:rPr lang="zh-TW" altLang="zh-TW" dirty="0"/>
              <a:t>部門的所有員工。</a:t>
            </a:r>
          </a:p>
          <a:p>
            <a:pPr marL="0" indent="0" fontAlgn="b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DELETE FROM EMPLOYEE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WHERE DNO=5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49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E2136-73C0-4061-8CC0-8A0726E4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97375-74DD-4607-86B5-9CD53591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UPDATE</a:t>
            </a:r>
            <a:r>
              <a:rPr lang="zh-TW" altLang="zh-TW" dirty="0"/>
              <a:t>命令</a:t>
            </a:r>
            <a:endParaRPr lang="en-US" altLang="zh-TW" dirty="0"/>
          </a:p>
          <a:p>
            <a:endParaRPr lang="en-US" altLang="zh-TW" dirty="0"/>
          </a:p>
          <a:p>
            <a:pPr marL="0" indent="0" fontAlgn="b">
              <a:buNone/>
            </a:pPr>
            <a:r>
              <a:rPr lang="zh-TW" altLang="zh-TW" dirty="0"/>
              <a:t>將</a:t>
            </a:r>
            <a:r>
              <a:rPr lang="en-US" altLang="zh-TW" dirty="0"/>
              <a:t>5</a:t>
            </a:r>
            <a:r>
              <a:rPr lang="zh-TW" altLang="en-US" dirty="0"/>
              <a:t>號</a:t>
            </a:r>
            <a:r>
              <a:rPr lang="zh-TW" altLang="zh-TW" dirty="0"/>
              <a:t>部門的員工調薪</a:t>
            </a:r>
            <a:r>
              <a:rPr lang="en-US" altLang="zh-TW" dirty="0"/>
              <a:t>10% </a:t>
            </a:r>
            <a:endParaRPr lang="zh-TW" altLang="zh-TW" dirty="0"/>
          </a:p>
          <a:p>
            <a:pPr marL="0" indent="0" fontAlgn="b">
              <a:buNone/>
            </a:pPr>
            <a:endParaRPr lang="en-US" altLang="zh-TW" dirty="0"/>
          </a:p>
          <a:p>
            <a:pPr marL="0" indent="0" fontAlgn="b">
              <a:buNone/>
            </a:pPr>
            <a:r>
              <a:rPr lang="en-US" altLang="zh-TW" dirty="0"/>
              <a:t>UPDATE EMPLOYEE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SET SALARY=SALARY*1.1</a:t>
            </a:r>
            <a:endParaRPr lang="zh-TW" altLang="zh-TW" dirty="0"/>
          </a:p>
          <a:p>
            <a:pPr marL="0" indent="0" fontAlgn="b">
              <a:buNone/>
            </a:pPr>
            <a:r>
              <a:rPr lang="en-US" altLang="zh-TW" dirty="0"/>
              <a:t>WHERE DNO=5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7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0E28A9-0E3E-437B-9230-15E9FD19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SQLite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418521-2B40-4B13-8F90-BAA79AF28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6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326E24-B2F8-4EE1-B046-323353E58AA3}"/>
              </a:ext>
            </a:extLst>
          </p:cNvPr>
          <p:cNvSpPr/>
          <p:nvPr/>
        </p:nvSpPr>
        <p:spPr>
          <a:xfrm>
            <a:off x="553065" y="1460877"/>
            <a:ext cx="9239864" cy="5065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C97CA02-AB94-4D94-845A-202C5FE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Table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610B3-172A-4734-A6E8-521DFDF2CFE5}"/>
              </a:ext>
            </a:extLst>
          </p:cNvPr>
          <p:cNvSpPr/>
          <p:nvPr/>
        </p:nvSpPr>
        <p:spPr>
          <a:xfrm>
            <a:off x="614515" y="1460877"/>
            <a:ext cx="9569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sqlite3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使用此指令創建資料後，在檔案中尋找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mydb.db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檔案，並可用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SQLite browser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瀏覽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conn=sqlite3.connect ('E:\\Course\\Network programming\\2022 Python\\5. SQLite\\</a:t>
            </a:r>
            <a:r>
              <a:rPr lang="en-US" altLang="zh-TW" dirty="0" err="1">
                <a:latin typeface="Consolas" panose="020B0609020204030204" pitchFamily="49" charset="0"/>
              </a:rPr>
              <a:t>mydb.db</a:t>
            </a:r>
            <a:r>
              <a:rPr lang="en-US" altLang="zh-TW" dirty="0">
                <a:latin typeface="Consolas" panose="020B0609020204030204" pitchFamily="49" charset="0"/>
              </a:rPr>
              <a:t>')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conn.cursor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 ("create table USER (ID, NAME)")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conn.commit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50944B-A181-45A5-B63F-9CE65B1A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10" y="3805084"/>
            <a:ext cx="5212106" cy="28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B76CAA-404A-4656-8F16-7E6063DA214B}"/>
              </a:ext>
            </a:extLst>
          </p:cNvPr>
          <p:cNvSpPr/>
          <p:nvPr/>
        </p:nvSpPr>
        <p:spPr>
          <a:xfrm>
            <a:off x="553064" y="2064583"/>
            <a:ext cx="9343103" cy="2964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0453E4-082F-4334-9FF9-D4446C4D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</a:t>
            </a:r>
            <a:r>
              <a:rPr lang="zh-TW" altLang="en-US" dirty="0"/>
              <a:t>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551A49-33F6-4541-8F49-B7DF8E5DD817}"/>
              </a:ext>
            </a:extLst>
          </p:cNvPr>
          <p:cNvSpPr/>
          <p:nvPr/>
        </p:nvSpPr>
        <p:spPr>
          <a:xfrm>
            <a:off x="838199" y="2064583"/>
            <a:ext cx="89399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sqlite3 as lite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con = </a:t>
            </a:r>
            <a:r>
              <a:rPr lang="en-US" altLang="zh-TW" dirty="0" err="1">
                <a:latin typeface="Consolas" panose="020B0609020204030204" pitchFamily="49" charset="0"/>
              </a:rPr>
              <a:t>lite.connect</a:t>
            </a:r>
            <a:r>
              <a:rPr lang="en-US" altLang="zh-TW" dirty="0">
                <a:latin typeface="Consolas" panose="020B0609020204030204" pitchFamily="49" charset="0"/>
              </a:rPr>
              <a:t>('C:\\Users\\Liu\\Desktop\\2020 Python\\5. SQLite\\</a:t>
            </a:r>
            <a:r>
              <a:rPr lang="en-US" altLang="zh-TW" dirty="0" err="1">
                <a:latin typeface="Consolas" panose="020B0609020204030204" pitchFamily="49" charset="0"/>
              </a:rPr>
              <a:t>Programmer.db</a:t>
            </a:r>
            <a:r>
              <a:rPr lang="en-US" altLang="zh-TW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with con: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cur=</a:t>
            </a:r>
            <a:r>
              <a:rPr lang="en-US" altLang="zh-TW" dirty="0" err="1">
                <a:latin typeface="Consolas" panose="020B0609020204030204" pitchFamily="49" charset="0"/>
              </a:rPr>
              <a:t>con.cursor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("Insert into Programmer Values(1, 'Diana', 'Python')")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("Insert into Programmer Values(2, 'John', 'C</a:t>
            </a:r>
            <a:r>
              <a:rPr lang="en-US" altLang="zh-TW" dirty="0" smtClean="0">
                <a:latin typeface="Consolas" panose="020B0609020204030204" pitchFamily="49" charset="0"/>
              </a:rPr>
              <a:t>')")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920F21-DC2D-4F56-A2CA-1860AAD3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80" y="4128165"/>
            <a:ext cx="2286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9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5487BD-6EC1-4FCC-B625-6567EB1F13FD}"/>
              </a:ext>
            </a:extLst>
          </p:cNvPr>
          <p:cNvSpPr/>
          <p:nvPr/>
        </p:nvSpPr>
        <p:spPr>
          <a:xfrm>
            <a:off x="4623620" y="546476"/>
            <a:ext cx="5884606" cy="53307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CD8A7D-ED9C-41B1-91FA-42DC9F7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</a:t>
            </a:r>
            <a:r>
              <a:rPr lang="zh-TW" altLang="en-US" dirty="0"/>
              <a:t>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F6CC0-459F-4B25-A2EA-42A2B87E38D8}"/>
              </a:ext>
            </a:extLst>
          </p:cNvPr>
          <p:cNvSpPr/>
          <p:nvPr/>
        </p:nvSpPr>
        <p:spPr>
          <a:xfrm>
            <a:off x="4908755" y="69811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sqlite3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conn=sqlite3.connect ('C:\\Users\\Liu\\Desktop\\2020 Python\\5. SQLite\\</a:t>
            </a:r>
            <a:r>
              <a:rPr lang="en-US" altLang="zh-TW" dirty="0" err="1">
                <a:latin typeface="Consolas" panose="020B0609020204030204" pitchFamily="49" charset="0"/>
              </a:rPr>
              <a:t>Programmer.db</a:t>
            </a:r>
            <a:r>
              <a:rPr lang="en-US" altLang="zh-TW" dirty="0">
                <a:latin typeface="Consolas" panose="020B0609020204030204" pitchFamily="49" charset="0"/>
              </a:rPr>
              <a:t>’)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conn.cursor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 (“select * from USER”)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rows =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   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#row=</a:t>
            </a:r>
            <a:r>
              <a:rPr lang="en-US" altLang="zh-TW" dirty="0" err="1">
                <a:latin typeface="Consolas" panose="020B0609020204030204" pitchFamily="49" charset="0"/>
              </a:rPr>
              <a:t>cur.fetchone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#row=</a:t>
            </a:r>
            <a:r>
              <a:rPr lang="en-US" altLang="zh-TW" dirty="0" err="1">
                <a:latin typeface="Consolas" panose="020B0609020204030204" pitchFamily="49" charset="0"/>
              </a:rPr>
              <a:t>cur.fetchone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#print(row)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latin typeface="Consolas" panose="020B0609020204030204" pitchFamily="49" charset="0"/>
              </a:rPr>
              <a:t>conn.commit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Conn.close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1A6337-93BB-4D41-BA9E-051C6797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71" y="6028870"/>
            <a:ext cx="10658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7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5B2D39-83D4-481B-B822-06C3F0A8FA3B}"/>
              </a:ext>
            </a:extLst>
          </p:cNvPr>
          <p:cNvSpPr/>
          <p:nvPr/>
        </p:nvSpPr>
        <p:spPr>
          <a:xfrm>
            <a:off x="5169310" y="428489"/>
            <a:ext cx="6872747" cy="58459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C6BEFC-136C-4224-8931-57098B23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3B7BE-CF2A-4190-BF55-55F0313E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D34D5-EA97-4C94-AEFB-DA49ADDB0BF0}"/>
              </a:ext>
            </a:extLst>
          </p:cNvPr>
          <p:cNvSpPr/>
          <p:nvPr/>
        </p:nvSpPr>
        <p:spPr>
          <a:xfrm>
            <a:off x="5294671" y="583565"/>
            <a:ext cx="674738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sqlite3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conn=sqlite3.connect ('E:\\Course\\Network programming\\2022 Python\\5. SQLite\\</a:t>
            </a:r>
            <a:r>
              <a:rPr lang="en-US" altLang="zh-TW" dirty="0" err="1">
                <a:latin typeface="Consolas" panose="020B0609020204030204" pitchFamily="49" charset="0"/>
              </a:rPr>
              <a:t>Programmer.db</a:t>
            </a:r>
            <a:r>
              <a:rPr lang="en-US" altLang="zh-TW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conn.cursor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Programmer")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rows =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("--------------------------------------")    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 ("update Programmer set Name= 'Brian' where ID=2")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Programmer")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rows =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latin typeface="Consolas" panose="020B0609020204030204" pitchFamily="49" charset="0"/>
              </a:rPr>
              <a:t>conn.commit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conn.close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634A5C-3467-4972-A647-D99394B6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8" y="3778832"/>
            <a:ext cx="4492611" cy="25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678F83-E09F-403F-996B-4538C7CE4D12}"/>
              </a:ext>
            </a:extLst>
          </p:cNvPr>
          <p:cNvSpPr/>
          <p:nvPr/>
        </p:nvSpPr>
        <p:spPr>
          <a:xfrm>
            <a:off x="5169310" y="428489"/>
            <a:ext cx="6872747" cy="58459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5DC966-E0D6-4430-9FB0-4E28C3C4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8A397-28B8-4E67-970C-23C7AA2D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8EE427-3D33-444C-99AE-D1B2B5FAA810}"/>
              </a:ext>
            </a:extLst>
          </p:cNvPr>
          <p:cNvSpPr/>
          <p:nvPr/>
        </p:nvSpPr>
        <p:spPr>
          <a:xfrm>
            <a:off x="5184058" y="784062"/>
            <a:ext cx="68432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import sqlite3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conn=sqlite3.connect ('C:\\Users\\Liu\\Desktop\\2020 Python\\5. SQLite\\</a:t>
            </a:r>
            <a:r>
              <a:rPr lang="en-US" altLang="zh-TW" dirty="0" err="1">
                <a:latin typeface="Consolas" panose="020B0609020204030204" pitchFamily="49" charset="0"/>
              </a:rPr>
              <a:t>Programmer.db</a:t>
            </a:r>
            <a:r>
              <a:rPr lang="en-US" altLang="zh-TW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cur=</a:t>
            </a:r>
            <a:r>
              <a:rPr lang="en-US" altLang="zh-TW" dirty="0" err="1">
                <a:latin typeface="Consolas" panose="020B0609020204030204" pitchFamily="49" charset="0"/>
              </a:rPr>
              <a:t>conn.cursor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Programmer")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rows =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print ("--------------------------------------")    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 ("delete from Programmer where Name='Brian'")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cur.execute</a:t>
            </a:r>
            <a:r>
              <a:rPr lang="en-US" altLang="zh-TW" dirty="0">
                <a:latin typeface="Consolas" panose="020B0609020204030204" pitchFamily="49" charset="0"/>
              </a:rPr>
              <a:t>("select * from Programmer")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rows = </a:t>
            </a:r>
            <a:r>
              <a:rPr lang="en-US" altLang="zh-TW" dirty="0" err="1">
                <a:latin typeface="Consolas" panose="020B0609020204030204" pitchFamily="49" charset="0"/>
              </a:rPr>
              <a:t>cur.fetchall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row in rows: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print(row)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latin typeface="Consolas" panose="020B0609020204030204" pitchFamily="49" charset="0"/>
              </a:rPr>
              <a:t>conn.commit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conn.close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070AD3-9E6F-4839-B3A0-FAB9C4B8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94" y="4473063"/>
            <a:ext cx="3524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61112-9E2A-4E2C-B3D9-274C580F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C5DFF-CDB8-4209-A742-283AC515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資料庫裡的資料（資料型態及關係）可以用數個關連</a:t>
            </a:r>
            <a:r>
              <a:rPr lang="en-US" altLang="zh-TW" dirty="0"/>
              <a:t>(Relations)</a:t>
            </a:r>
            <a:r>
              <a:rPr lang="zh-TW" altLang="zh-TW" dirty="0"/>
              <a:t>表示</a:t>
            </a:r>
            <a:endParaRPr lang="en-US" altLang="zh-TW" dirty="0"/>
          </a:p>
          <a:p>
            <a:r>
              <a:rPr lang="zh-TW" altLang="zh-TW" dirty="0"/>
              <a:t>關連可視為表格</a:t>
            </a:r>
            <a:r>
              <a:rPr lang="en-US" altLang="zh-TW" dirty="0"/>
              <a:t>(Table)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6D0EE0-10FD-43B7-8FB2-10DCCE3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07105"/>
              </p:ext>
            </p:extLst>
          </p:nvPr>
        </p:nvGraphicFramePr>
        <p:xfrm>
          <a:off x="3383597" y="3432080"/>
          <a:ext cx="6304263" cy="2353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299">
                  <a:extLst>
                    <a:ext uri="{9D8B030D-6E8A-4147-A177-3AD203B41FA5}">
                      <a16:colId xmlns:a16="http://schemas.microsoft.com/office/drawing/2014/main" val="3130204319"/>
                    </a:ext>
                  </a:extLst>
                </a:gridCol>
                <a:gridCol w="945307">
                  <a:extLst>
                    <a:ext uri="{9D8B030D-6E8A-4147-A177-3AD203B41FA5}">
                      <a16:colId xmlns:a16="http://schemas.microsoft.com/office/drawing/2014/main" val="50532521"/>
                    </a:ext>
                  </a:extLst>
                </a:gridCol>
                <a:gridCol w="973349">
                  <a:extLst>
                    <a:ext uri="{9D8B030D-6E8A-4147-A177-3AD203B41FA5}">
                      <a16:colId xmlns:a16="http://schemas.microsoft.com/office/drawing/2014/main" val="4141131527"/>
                    </a:ext>
                  </a:extLst>
                </a:gridCol>
                <a:gridCol w="765987">
                  <a:extLst>
                    <a:ext uri="{9D8B030D-6E8A-4147-A177-3AD203B41FA5}">
                      <a16:colId xmlns:a16="http://schemas.microsoft.com/office/drawing/2014/main" val="4104667667"/>
                    </a:ext>
                  </a:extLst>
                </a:gridCol>
                <a:gridCol w="1649307">
                  <a:extLst>
                    <a:ext uri="{9D8B030D-6E8A-4147-A177-3AD203B41FA5}">
                      <a16:colId xmlns:a16="http://schemas.microsoft.com/office/drawing/2014/main" val="850931476"/>
                    </a:ext>
                  </a:extLst>
                </a:gridCol>
                <a:gridCol w="1101014">
                  <a:extLst>
                    <a:ext uri="{9D8B030D-6E8A-4147-A177-3AD203B41FA5}">
                      <a16:colId xmlns:a16="http://schemas.microsoft.com/office/drawing/2014/main" val="2975933300"/>
                    </a:ext>
                  </a:extLst>
                </a:gridCol>
              </a:tblGrid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DEPARTMENT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BIRTHDAY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621635018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Johnson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82325011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4227151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EE   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09/11/73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214549601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Micheal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82324033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4235671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Computer Science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10/10/69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2227584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Mary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82532066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4678312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English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06/04/68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391919212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Mia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83260212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8342356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Mathematics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06/27/68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665699564"/>
                  </a:ext>
                </a:extLst>
              </a:tr>
              <a:tr h="39219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Danny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84030232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8342345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Phisics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05/28/73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3710350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2869788-6E68-482F-936C-EF3394FA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432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4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3F1E1-CB5F-41E3-9B44-87150F49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DB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6489881-271D-4602-8039-B5B62EFB5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652912"/>
              </p:ext>
            </p:extLst>
          </p:nvPr>
        </p:nvGraphicFramePr>
        <p:xfrm>
          <a:off x="2505894" y="2024213"/>
          <a:ext cx="7180212" cy="374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106">
                  <a:extLst>
                    <a:ext uri="{9D8B030D-6E8A-4147-A177-3AD203B41FA5}">
                      <a16:colId xmlns:a16="http://schemas.microsoft.com/office/drawing/2014/main" val="3876158113"/>
                    </a:ext>
                  </a:extLst>
                </a:gridCol>
                <a:gridCol w="3590106">
                  <a:extLst>
                    <a:ext uri="{9D8B030D-6E8A-4147-A177-3AD203B41FA5}">
                      <a16:colId xmlns:a16="http://schemas.microsoft.com/office/drawing/2014/main" val="4107665303"/>
                    </a:ext>
                  </a:extLst>
                </a:gridCol>
              </a:tblGrid>
              <a:tr h="463661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正式關連式名詞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非正式相等名詞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57037567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關連</a:t>
                      </a:r>
                      <a:r>
                        <a:rPr lang="en-US" sz="1400">
                          <a:effectLst/>
                        </a:rPr>
                        <a:t>(Relation)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表格</a:t>
                      </a:r>
                      <a:r>
                        <a:rPr lang="en-US" sz="1400">
                          <a:effectLst/>
                        </a:rPr>
                        <a:t>(Table)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13287603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值對</a:t>
                      </a:r>
                      <a:r>
                        <a:rPr lang="en-US" sz="1400">
                          <a:effectLst/>
                        </a:rPr>
                        <a:t>(Tuple)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列</a:t>
                      </a:r>
                      <a:r>
                        <a:rPr lang="en-US" sz="1400">
                          <a:effectLst/>
                        </a:rPr>
                        <a:t>(Row)</a:t>
                      </a:r>
                      <a:r>
                        <a:rPr lang="zh-TW" sz="1400">
                          <a:effectLst/>
                        </a:rPr>
                        <a:t>、記錄</a:t>
                      </a:r>
                      <a:r>
                        <a:rPr lang="en-US" sz="1400">
                          <a:effectLst/>
                        </a:rPr>
                        <a:t>(Record)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72047733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支度</a:t>
                      </a:r>
                      <a:r>
                        <a:rPr lang="en-US" sz="1400">
                          <a:effectLst/>
                        </a:rPr>
                        <a:t>(Degree)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欄數</a:t>
                      </a:r>
                      <a:r>
                        <a:rPr lang="en-US" sz="1400">
                          <a:effectLst/>
                        </a:rPr>
                        <a:t>(Number of Fields)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33973223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大小</a:t>
                      </a:r>
                      <a:r>
                        <a:rPr lang="en-US" sz="1400">
                          <a:effectLst/>
                        </a:rPr>
                        <a:t>(Cardinality)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列數</a:t>
                      </a:r>
                      <a:r>
                        <a:rPr lang="en-US" sz="1400">
                          <a:effectLst/>
                        </a:rPr>
                        <a:t>(Number of Rows)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281413902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屬性</a:t>
                      </a:r>
                      <a:r>
                        <a:rPr lang="en-US" sz="1400">
                          <a:effectLst/>
                        </a:rPr>
                        <a:t>(Attribute)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欄位</a:t>
                      </a:r>
                      <a:r>
                        <a:rPr lang="en-US" sz="1400">
                          <a:effectLst/>
                        </a:rPr>
                        <a:t>(Field)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46726287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主值鍵</a:t>
                      </a:r>
                      <a:r>
                        <a:rPr lang="en-US" sz="1400">
                          <a:effectLst/>
                        </a:rPr>
                        <a:t>(Primary Key)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識別字</a:t>
                      </a:r>
                      <a:r>
                        <a:rPr lang="en-US" sz="1400">
                          <a:effectLst/>
                        </a:rPr>
                        <a:t>(Unique Identifier)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88225980"/>
                  </a:ext>
                </a:extLst>
              </a:tr>
              <a:tr h="468392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>
                          <a:effectLst/>
                        </a:rPr>
                        <a:t>定義域</a:t>
                      </a:r>
                      <a:r>
                        <a:rPr lang="en-US" sz="1400">
                          <a:effectLst/>
                        </a:rPr>
                        <a:t>(Domain)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400" dirty="0">
                          <a:effectLst/>
                        </a:rPr>
                        <a:t>合法值群</a:t>
                      </a:r>
                      <a:r>
                        <a:rPr lang="en-US" sz="1400" dirty="0">
                          <a:effectLst/>
                        </a:rPr>
                        <a:t>(Pool of Legal Values)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759005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EB657AE-801A-48FC-82EC-0C6F4456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94" y="2024881"/>
            <a:ext cx="16609645" cy="10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C6E7D-FA0C-4F42-B8F9-35D072E4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主值鍵</a:t>
            </a:r>
            <a:r>
              <a:rPr lang="en-US" altLang="zh-TW" dirty="0"/>
              <a:t>(Primary key)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DBDA8-532C-41AC-90D2-5FDADC0C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資料庫設計者選擇用來做為辨認關連的</a:t>
            </a:r>
            <a:r>
              <a:rPr lang="en-US" altLang="zh-TW" dirty="0"/>
              <a:t>Tuple</a:t>
            </a:r>
            <a:r>
              <a:rPr lang="zh-TW" altLang="zh-TW" dirty="0"/>
              <a:t>的候選鍵稱為主值鍵。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例如</a:t>
            </a:r>
            <a:r>
              <a:rPr lang="en-US" altLang="zh-TW" dirty="0"/>
              <a:t>,</a:t>
            </a:r>
            <a:r>
              <a:rPr lang="zh-TW" altLang="zh-TW" dirty="0"/>
              <a:t>資料庫設計者可選擇</a:t>
            </a:r>
            <a:r>
              <a:rPr lang="en-US" altLang="zh-TW" dirty="0"/>
              <a:t>{ID}</a:t>
            </a:r>
            <a:r>
              <a:rPr lang="zh-TW" altLang="zh-TW" dirty="0"/>
              <a:t>或</a:t>
            </a:r>
            <a:r>
              <a:rPr lang="en-US" altLang="zh-TW" dirty="0"/>
              <a:t>{NAME</a:t>
            </a:r>
            <a:r>
              <a:rPr lang="zh-TW" altLang="zh-TW" dirty="0"/>
              <a:t>、</a:t>
            </a:r>
            <a:r>
              <a:rPr lang="en-US" altLang="zh-TW" dirty="0"/>
              <a:t>Address}</a:t>
            </a:r>
            <a:r>
              <a:rPr lang="zh-TW" altLang="zh-TW" dirty="0"/>
              <a:t>來當做</a:t>
            </a:r>
            <a:r>
              <a:rPr lang="en-US" altLang="zh-TW" dirty="0"/>
              <a:t>Employee</a:t>
            </a:r>
            <a:r>
              <a:rPr lang="zh-TW" altLang="zh-TW" dirty="0"/>
              <a:t>之主值鍵。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2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B1E6E-FA2B-4FF5-9393-4F72A91C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關連資料庫綱要</a:t>
            </a:r>
            <a:r>
              <a:rPr lang="en-US" altLang="zh-TW" dirty="0"/>
              <a:t>(Relational Database Schema)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EE025-14C2-4F01-BF94-BECD54C9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例如，公司人事資料庫的關連資料庫綱要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01295E-62FF-49DF-BDDE-383D4E01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46" y="2701925"/>
            <a:ext cx="4657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46C7C-F096-4867-8E74-B7F0A645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資料庫的案例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7B469EC-39F2-4F79-BC35-68365D863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43844"/>
              </p:ext>
            </p:extLst>
          </p:nvPr>
        </p:nvGraphicFramePr>
        <p:xfrm>
          <a:off x="533082" y="2358435"/>
          <a:ext cx="5639435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870">
                  <a:extLst>
                    <a:ext uri="{9D8B030D-6E8A-4147-A177-3AD203B41FA5}">
                      <a16:colId xmlns:a16="http://schemas.microsoft.com/office/drawing/2014/main" val="157676688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671149444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190683686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58544471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57714471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48707092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330549429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578241233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3877487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FNAME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LNAME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SSN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BDATE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SALARY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SUPERSSN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DNO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15774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Smith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09/01/55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91875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Franklin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Wong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08/12/45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29164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Alicia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Zelaya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19/07/58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000000007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67533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Jennifer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Wallace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20/06/31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36484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Ramesh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Narayan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15/09/52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54862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Joyce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English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000000006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31/07/62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919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Ahmad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Jabbar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000000007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29/03/58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879196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James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Borg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10/11/27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55000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61556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A53E86-B855-4382-A7BC-6404294EC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40367"/>
              </p:ext>
            </p:extLst>
          </p:nvPr>
        </p:nvGraphicFramePr>
        <p:xfrm>
          <a:off x="591943" y="4473537"/>
          <a:ext cx="528574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95">
                  <a:extLst>
                    <a:ext uri="{9D8B030D-6E8A-4147-A177-3AD203B41FA5}">
                      <a16:colId xmlns:a16="http://schemas.microsoft.com/office/drawing/2014/main" val="63460604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69266403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118029946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4133101872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1364852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</a:endParaRPr>
                    </a:p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DEPARTMENT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DNAME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DNUMBER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MGRSSN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MGRSTARTDATE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8071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Research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22/05/78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4395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Administration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01/01/85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03819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Headquarters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19/07/71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6329763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247B85C-E18C-4965-8050-5AF100B6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14366"/>
              </p:ext>
            </p:extLst>
          </p:nvPr>
        </p:nvGraphicFramePr>
        <p:xfrm>
          <a:off x="7023499" y="619349"/>
          <a:ext cx="2864485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35">
                  <a:extLst>
                    <a:ext uri="{9D8B030D-6E8A-4147-A177-3AD203B41FA5}">
                      <a16:colId xmlns:a16="http://schemas.microsoft.com/office/drawing/2014/main" val="125695696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85038046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1353225771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662184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WORKS_ON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ESSN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PNO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HOURS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13608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72047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801047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7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000000006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8406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000000006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02419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0772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04634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46171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1521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43485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841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000000007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04541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000000007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367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55583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2003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000000008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null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809627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016F2C-7A93-40FD-80D3-C9FD99E8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3333"/>
              </p:ext>
            </p:extLst>
          </p:nvPr>
        </p:nvGraphicFramePr>
        <p:xfrm>
          <a:off x="6694160" y="4473537"/>
          <a:ext cx="507174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35">
                  <a:extLst>
                    <a:ext uri="{9D8B030D-6E8A-4147-A177-3AD203B41FA5}">
                      <a16:colId xmlns:a16="http://schemas.microsoft.com/office/drawing/2014/main" val="1455734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049363435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829202214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4039175044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804854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PNAME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PNUMBER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PLOCATION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DNUM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8366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ProductX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Bellaire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6786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ProductY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Sugarland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42541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ProductZ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Houston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27763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Computerization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Stanfford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797928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Reorganization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Houston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2129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Newbenefits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Stafford</a:t>
                      </a:r>
                      <a:endParaRPr lang="zh-TW" sz="12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TW" sz="12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2726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73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D901E-3E8A-4D24-B0FB-92D003C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外來鍵</a:t>
            </a:r>
            <a:r>
              <a:rPr lang="en-US" altLang="zh-TW" dirty="0"/>
              <a:t>(Foreign Key)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F3742-A233-46A4-8C5B-40A1B3E1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一個關連</a:t>
            </a:r>
            <a:r>
              <a:rPr lang="en-US" altLang="zh-TW" dirty="0"/>
              <a:t>R</a:t>
            </a:r>
            <a:r>
              <a:rPr lang="zh-TW" altLang="zh-TW" dirty="0"/>
              <a:t>的外來鍵是Ｒ的一組屬性，這組屬性的值必須匹配</a:t>
            </a:r>
            <a:r>
              <a:rPr lang="en-US" altLang="zh-TW" dirty="0"/>
              <a:t>(Match)</a:t>
            </a:r>
            <a:r>
              <a:rPr lang="zh-TW" altLang="zh-TW" dirty="0"/>
              <a:t>到另一關連Ｒ</a:t>
            </a:r>
            <a:r>
              <a:rPr lang="en-US" altLang="zh-TW" dirty="0"/>
              <a:t>'</a:t>
            </a:r>
            <a:r>
              <a:rPr lang="zh-TW" altLang="zh-TW" dirty="0"/>
              <a:t>的主值鍵的值。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外來鍵是用來建立兩關連的連結關係。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關連</a:t>
            </a:r>
            <a:r>
              <a:rPr lang="en-US" altLang="zh-TW" dirty="0"/>
              <a:t>EMPLOYEE</a:t>
            </a:r>
            <a:r>
              <a:rPr lang="zh-TW" altLang="zh-TW" dirty="0"/>
              <a:t>透過外來鍵</a:t>
            </a:r>
            <a:r>
              <a:rPr lang="en-US" altLang="zh-TW" dirty="0"/>
              <a:t>DNO</a:t>
            </a:r>
            <a:r>
              <a:rPr lang="zh-TW" altLang="zh-TW" dirty="0"/>
              <a:t>與關連</a:t>
            </a:r>
            <a:r>
              <a:rPr lang="en-US" altLang="zh-TW" dirty="0"/>
              <a:t>DEPARTMENT</a:t>
            </a:r>
            <a:r>
              <a:rPr lang="zh-TW" altLang="zh-TW" dirty="0"/>
              <a:t>建立連結，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5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E7178-99D0-4BFE-B58C-33DF98E5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整合性限制</a:t>
            </a:r>
            <a:r>
              <a:rPr lang="en-US" altLang="zh-TW" dirty="0"/>
              <a:t>(Integrity Constraint)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3B18B-87F5-4CBC-80EA-3E7D46CA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zh-TW" altLang="zh-TW" dirty="0"/>
              <a:t>實體整合性限制</a:t>
            </a:r>
            <a:r>
              <a:rPr lang="en-US" altLang="zh-TW" dirty="0"/>
              <a:t>(Entity Integrity Constraint):</a:t>
            </a:r>
            <a:r>
              <a:rPr lang="zh-TW" altLang="zh-TW" dirty="0"/>
              <a:t>主值鍵的值不能是空的</a:t>
            </a:r>
            <a:r>
              <a:rPr lang="en-US" altLang="zh-TW" dirty="0"/>
              <a:t>(Null)</a:t>
            </a:r>
            <a:r>
              <a:rPr lang="zh-TW" altLang="zh-TW" dirty="0"/>
              <a:t>。因為如果主值鍵是空的，那麼就沒辦法來辨別值對。</a:t>
            </a:r>
          </a:p>
          <a:p>
            <a:pPr marL="0" indent="0" fontAlgn="b">
              <a:buNone/>
            </a:pPr>
            <a:endParaRPr lang="zh-TW" altLang="zh-TW" dirty="0"/>
          </a:p>
          <a:p>
            <a:r>
              <a:rPr lang="zh-TW" altLang="zh-TW" dirty="0"/>
              <a:t>鍵限制</a:t>
            </a:r>
            <a:r>
              <a:rPr lang="en-US" altLang="zh-TW" dirty="0"/>
              <a:t>(Key Constraint)</a:t>
            </a:r>
            <a:r>
              <a:rPr lang="zh-TW" altLang="zh-TW" dirty="0"/>
              <a:t>：指定每一關連綱要的候選鍵，候選鍵在這個關連必須能夠唯一的來區別值對</a:t>
            </a:r>
            <a:r>
              <a:rPr lang="en-US" altLang="zh-TW" dirty="0"/>
              <a:t>(Tuple)</a:t>
            </a:r>
            <a:r>
              <a:rPr lang="zh-TW" altLang="zh-TW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69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824</Words>
  <Application>Microsoft Office PowerPoint</Application>
  <PresentationFormat>寬螢幕</PresentationFormat>
  <Paragraphs>426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細明體</vt:lpstr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SQLite 資料庫案例參考</vt:lpstr>
      <vt:lpstr>先至 https://sqlitebrowser.org/dl/  下載DB Browser </vt:lpstr>
      <vt:lpstr>Relational DB</vt:lpstr>
      <vt:lpstr>Relational DB</vt:lpstr>
      <vt:lpstr>主值鍵(Primary key)</vt:lpstr>
      <vt:lpstr>關連資料庫綱要(Relational Database Schema)</vt:lpstr>
      <vt:lpstr>資料庫的案例</vt:lpstr>
      <vt:lpstr>外來鍵(Foreign Key)</vt:lpstr>
      <vt:lpstr>整合性限制(Integrity Constraint)</vt:lpstr>
      <vt:lpstr>SQL 語言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使用SQLite</vt:lpstr>
      <vt:lpstr>Create Table</vt:lpstr>
      <vt:lpstr>Insert 指令</vt:lpstr>
      <vt:lpstr>Query指令</vt:lpstr>
      <vt:lpstr>Update 指令</vt:lpstr>
      <vt:lpstr>Delete指令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Liu</dc:creator>
  <cp:lastModifiedBy>Liu</cp:lastModifiedBy>
  <cp:revision>26</cp:revision>
  <dcterms:created xsi:type="dcterms:W3CDTF">2020-10-19T08:12:10Z</dcterms:created>
  <dcterms:modified xsi:type="dcterms:W3CDTF">2023-09-22T03:08:21Z</dcterms:modified>
</cp:coreProperties>
</file>