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77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3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1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8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04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FC11-216C-43E2-BCEE-0DD4C6DD391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F684-49E8-4226-B027-72A8033CB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9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wxPython</a:t>
            </a:r>
            <a:br>
              <a:rPr lang="en-US" altLang="zh-TW" dirty="0"/>
            </a:br>
            <a:r>
              <a:rPr lang="en-US" altLang="zh-TW" sz="2000" dirty="0"/>
              <a:t>https://pythonspot.com/wxpython-window/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 err="1"/>
              <a:t>wxPython_applcation</a:t>
            </a:r>
            <a:r>
              <a:rPr lang="en-US" altLang="zh-TW" dirty="0"/>
              <a:t> and frame.py, </a:t>
            </a:r>
          </a:p>
          <a:p>
            <a:pPr algn="l"/>
            <a:r>
              <a:rPr lang="en-US" altLang="zh-TW" dirty="0"/>
              <a:t>wxPython_button.py, </a:t>
            </a:r>
          </a:p>
          <a:p>
            <a:pPr algn="l"/>
            <a:r>
              <a:rPr lang="en-US" altLang="zh-TW" dirty="0"/>
              <a:t>wxPython_BMPbutton.py, </a:t>
            </a:r>
          </a:p>
          <a:p>
            <a:pPr algn="l"/>
            <a:r>
              <a:rPr lang="en-US" altLang="zh-TW" dirty="0"/>
              <a:t>wxPython_Tab.py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40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288A03-2F1C-4199-AD28-3B142050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8AA9E4-2F87-40F4-A707-EAF2628EB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5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F044C1-0AD8-4A0F-8645-697A0D6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658A88E-5371-4474-B4CA-1634E82F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是一套設計 </a:t>
            </a:r>
            <a:r>
              <a:rPr lang="en-US" altLang="zh-TW" dirty="0"/>
              <a:t>UI </a:t>
            </a:r>
            <a:r>
              <a:rPr lang="zh-TW" altLang="en-US" dirty="0"/>
              <a:t>的工具</a:t>
            </a:r>
            <a:endParaRPr lang="en-US" altLang="zh-TW" dirty="0"/>
          </a:p>
          <a:p>
            <a:r>
              <a:rPr lang="zh-TW" altLang="en-US" dirty="0"/>
              <a:t>輔助設計 </a:t>
            </a:r>
            <a:r>
              <a:rPr lang="en-US" altLang="zh-TW" dirty="0" err="1"/>
              <a:t>wxPython</a:t>
            </a:r>
            <a:r>
              <a:rPr lang="en-US" altLang="zh-TW" dirty="0"/>
              <a:t> </a:t>
            </a:r>
            <a:r>
              <a:rPr lang="zh-TW" altLang="en-US" dirty="0"/>
              <a:t>程式的介面</a:t>
            </a:r>
            <a:endParaRPr lang="en-US" altLang="zh-TW" dirty="0"/>
          </a:p>
          <a:p>
            <a:r>
              <a:rPr lang="zh-TW" altLang="en-US" dirty="0"/>
              <a:t>也</a:t>
            </a:r>
            <a:r>
              <a:rPr lang="en-US" altLang="zh-TW" dirty="0"/>
              <a:t>Support </a:t>
            </a:r>
            <a:r>
              <a:rPr lang="zh-TW" altLang="en-US" dirty="0"/>
              <a:t>產生出 </a:t>
            </a:r>
            <a:r>
              <a:rPr lang="en-US" altLang="zh-TW" dirty="0"/>
              <a:t>C++/ Python/ PHP </a:t>
            </a:r>
            <a:r>
              <a:rPr lang="zh-TW" altLang="en-US" dirty="0"/>
              <a:t>等等的 </a:t>
            </a:r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8168D-9CA0-40D8-B771-000E364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C306-64F1-4C2B-B045-8D841BE0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wxFormBuilder</a:t>
            </a:r>
            <a:r>
              <a:rPr lang="en-US" altLang="zh-TW" dirty="0"/>
              <a:t> from </a:t>
            </a:r>
          </a:p>
          <a:p>
            <a:pPr marL="0" indent="0">
              <a:buNone/>
            </a:pPr>
            <a:r>
              <a:rPr lang="en-US" altLang="zh-TW" dirty="0"/>
              <a:t>	https://github.com/wxFormBuilder/wxFormBuilder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97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0ACB1-3D99-4889-AE9F-1DB4A2BF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 with </a:t>
            </a:r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88010-D011-4F14-9DE4-4BCC5B93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Form</a:t>
            </a:r>
            <a:r>
              <a:rPr lang="zh-TW" altLang="en-US" dirty="0"/>
              <a:t>中拉一個</a:t>
            </a:r>
            <a:r>
              <a:rPr lang="en-US" altLang="zh-TW" dirty="0"/>
              <a:t>Frame</a:t>
            </a:r>
          </a:p>
          <a:p>
            <a:r>
              <a:rPr lang="zh-TW" altLang="en-US" dirty="0"/>
              <a:t>選</a:t>
            </a:r>
            <a:r>
              <a:rPr lang="en-US" altLang="zh-TW" dirty="0"/>
              <a:t>Designer</a:t>
            </a:r>
            <a:r>
              <a:rPr lang="zh-TW" altLang="en-US" dirty="0"/>
              <a:t>來檢視</a:t>
            </a:r>
            <a:r>
              <a:rPr lang="en-US" altLang="zh-TW" dirty="0"/>
              <a:t>GUI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4E734C-69E6-46BC-9806-2FE5050F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14" y="1396908"/>
            <a:ext cx="4882062" cy="52087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108F24-EB18-4E88-AA6B-B4C0E6357D2D}"/>
              </a:ext>
            </a:extLst>
          </p:cNvPr>
          <p:cNvSpPr/>
          <p:nvPr/>
        </p:nvSpPr>
        <p:spPr>
          <a:xfrm>
            <a:off x="9782908" y="1740877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176EA-EA29-4E1A-B811-98675357A9EE}"/>
              </a:ext>
            </a:extLst>
          </p:cNvPr>
          <p:cNvSpPr/>
          <p:nvPr/>
        </p:nvSpPr>
        <p:spPr>
          <a:xfrm>
            <a:off x="7666893" y="1837638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B69CA1-52F3-4D7E-9561-01DAEAA086CF}"/>
              </a:ext>
            </a:extLst>
          </p:cNvPr>
          <p:cNvSpPr/>
          <p:nvPr/>
        </p:nvSpPr>
        <p:spPr>
          <a:xfrm>
            <a:off x="7751575" y="2039982"/>
            <a:ext cx="321613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1EE39-A756-4B7D-ABA1-70DCBAC1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 with </a:t>
            </a:r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65EA0-318E-4154-93C8-EC7FA784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 sizer from Layout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B9E945-7BA5-47B9-A268-38133B0E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99" y="1325563"/>
            <a:ext cx="4671310" cy="51673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2D9C8B-D874-40B9-A64E-554AA2CC2830}"/>
              </a:ext>
            </a:extLst>
          </p:cNvPr>
          <p:cNvSpPr/>
          <p:nvPr/>
        </p:nvSpPr>
        <p:spPr>
          <a:xfrm>
            <a:off x="8868508" y="1646421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ABCE09-84B4-4621-B395-6B505B282EEA}"/>
              </a:ext>
            </a:extLst>
          </p:cNvPr>
          <p:cNvSpPr/>
          <p:nvPr/>
        </p:nvSpPr>
        <p:spPr>
          <a:xfrm>
            <a:off x="7590693" y="1781236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2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4DC5A-879C-44B5-8E6F-EDDB9CD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 with </a:t>
            </a:r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06A9B-2375-4782-BA30-24EDE3D7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3 textboxes in the Frame </a:t>
            </a:r>
          </a:p>
          <a:p>
            <a:pPr marL="457200" lvl="1" indent="0">
              <a:buNone/>
            </a:pPr>
            <a:r>
              <a:rPr lang="en-US" altLang="zh-TW" dirty="0"/>
              <a:t>from Common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DAF494-3E2A-46ED-B593-8AA503EA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92" y="1472626"/>
            <a:ext cx="4872845" cy="5385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8512A4-5C32-4F7A-ACF9-B423BA66FF63}"/>
              </a:ext>
            </a:extLst>
          </p:cNvPr>
          <p:cNvSpPr/>
          <p:nvPr/>
        </p:nvSpPr>
        <p:spPr>
          <a:xfrm>
            <a:off x="8018585" y="1825626"/>
            <a:ext cx="381000" cy="13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CA38C1-35A8-4B9B-8444-35EB85297C7E}"/>
              </a:ext>
            </a:extLst>
          </p:cNvPr>
          <p:cNvSpPr/>
          <p:nvPr/>
        </p:nvSpPr>
        <p:spPr>
          <a:xfrm>
            <a:off x="8303823" y="1963799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69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9934B-866D-4D41-8935-2EBEF944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 with </a:t>
            </a:r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354B4-FDE7-42E5-8A37-0ECCC816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static texts in the frame </a:t>
            </a:r>
          </a:p>
          <a:p>
            <a:r>
              <a:rPr lang="en-US" altLang="zh-TW" dirty="0"/>
              <a:t>Add button in the frame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772A3D-B9EE-4B96-A94E-BA01826C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92" y="1472626"/>
            <a:ext cx="4872845" cy="5385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B0F65B-8789-48F6-8EC2-DE472004709E}"/>
              </a:ext>
            </a:extLst>
          </p:cNvPr>
          <p:cNvSpPr/>
          <p:nvPr/>
        </p:nvSpPr>
        <p:spPr>
          <a:xfrm>
            <a:off x="8012724" y="1828985"/>
            <a:ext cx="345830" cy="12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9CC5FB-F01C-4FC7-B078-F8D6AF8FEBE4}"/>
              </a:ext>
            </a:extLst>
          </p:cNvPr>
          <p:cNvSpPr/>
          <p:nvPr/>
        </p:nvSpPr>
        <p:spPr>
          <a:xfrm>
            <a:off x="8223739" y="1963799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6DF23-2043-407A-B517-1DFF2CF5BDE4}"/>
              </a:ext>
            </a:extLst>
          </p:cNvPr>
          <p:cNvSpPr/>
          <p:nvPr/>
        </p:nvSpPr>
        <p:spPr>
          <a:xfrm>
            <a:off x="7916009" y="1937332"/>
            <a:ext cx="269630" cy="13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9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E4462-3E71-4CE6-BC9A-458E21E1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 with </a:t>
            </a:r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184B6-5ED3-442E-B04B-15856382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714804"/>
            <a:ext cx="4677508" cy="4351338"/>
          </a:xfrm>
        </p:spPr>
        <p:txBody>
          <a:bodyPr/>
          <a:lstStyle/>
          <a:p>
            <a:r>
              <a:rPr lang="en-US" altLang="zh-TW" dirty="0"/>
              <a:t>Check the event and event handler </a:t>
            </a:r>
          </a:p>
          <a:p>
            <a:pPr lvl="1"/>
            <a:r>
              <a:rPr lang="en-US" altLang="zh-TW" dirty="0"/>
              <a:t>Choose the button, and see the </a:t>
            </a:r>
            <a:r>
              <a:rPr lang="en-US" altLang="zh-TW" dirty="0" err="1"/>
              <a:t>OnButtonclick</a:t>
            </a:r>
            <a:r>
              <a:rPr lang="en-US" altLang="zh-TW" dirty="0"/>
              <a:t> event and its designated event handler “m_button3OnButtonClick”</a:t>
            </a:r>
          </a:p>
          <a:p>
            <a:pPr lvl="1"/>
            <a:r>
              <a:rPr lang="en-US" altLang="zh-TW" dirty="0"/>
              <a:t>This method will be used to handle the “button click” event 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45EB7E-79C8-407D-8BEA-278EA386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41" y="1374286"/>
            <a:ext cx="6706410" cy="5032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B5F2A5-B200-4E9C-8AB2-3931147D3008}"/>
              </a:ext>
            </a:extLst>
          </p:cNvPr>
          <p:cNvSpPr/>
          <p:nvPr/>
        </p:nvSpPr>
        <p:spPr>
          <a:xfrm>
            <a:off x="10281140" y="2297908"/>
            <a:ext cx="345830" cy="12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7F76DF-3C04-44D6-A74E-7A3EC3AED615}"/>
              </a:ext>
            </a:extLst>
          </p:cNvPr>
          <p:cNvSpPr/>
          <p:nvPr/>
        </p:nvSpPr>
        <p:spPr>
          <a:xfrm>
            <a:off x="9800492" y="2526509"/>
            <a:ext cx="533399" cy="12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85A76-F4A8-4FF3-92B7-7B3B0F60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 with </a:t>
            </a:r>
            <a:r>
              <a:rPr lang="en-US" altLang="zh-TW" dirty="0" err="1"/>
              <a:t>wxFormBuilder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70E19-E26D-4887-A4B7-7C5A43AC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4400" cy="4351338"/>
          </a:xfrm>
        </p:spPr>
        <p:txBody>
          <a:bodyPr/>
          <a:lstStyle/>
          <a:p>
            <a:r>
              <a:rPr lang="en-US" altLang="zh-TW" dirty="0"/>
              <a:t>Check the property of the objects</a:t>
            </a:r>
          </a:p>
          <a:p>
            <a:pPr lvl="1"/>
            <a:r>
              <a:rPr lang="en-US" altLang="zh-TW" dirty="0"/>
              <a:t>Choose the text boxes and see the property “value”</a:t>
            </a:r>
          </a:p>
          <a:p>
            <a:pPr lvl="1"/>
            <a:r>
              <a:rPr lang="en-US" altLang="zh-TW" dirty="0"/>
              <a:t>This will be used to calculate the sum of the two operands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322637-065D-4D0A-81E5-055DB442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60" y="1307123"/>
            <a:ext cx="4969648" cy="53105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FFFBD7-D23A-459D-9107-C441A516541A}"/>
              </a:ext>
            </a:extLst>
          </p:cNvPr>
          <p:cNvSpPr/>
          <p:nvPr/>
        </p:nvSpPr>
        <p:spPr>
          <a:xfrm>
            <a:off x="9970478" y="2157231"/>
            <a:ext cx="345830" cy="12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BECCB5-2AF1-478B-A7C6-0A030D6DF6C7}"/>
              </a:ext>
            </a:extLst>
          </p:cNvPr>
          <p:cNvSpPr/>
          <p:nvPr/>
        </p:nvSpPr>
        <p:spPr>
          <a:xfrm>
            <a:off x="9208478" y="2321354"/>
            <a:ext cx="345830" cy="12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860F6-AE97-4EEF-82F5-938A9477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the GUI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74367-8377-4662-B101-F2F28911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7077" cy="4351338"/>
          </a:xfrm>
        </p:spPr>
        <p:txBody>
          <a:bodyPr/>
          <a:lstStyle/>
          <a:p>
            <a:r>
              <a:rPr lang="en-US" altLang="zh-TW" dirty="0"/>
              <a:t>Save the project</a:t>
            </a:r>
          </a:p>
          <a:p>
            <a:r>
              <a:rPr lang="en-US" altLang="zh-TW" dirty="0"/>
              <a:t>Generate Python codes for the GUI from File menu</a:t>
            </a:r>
          </a:p>
          <a:p>
            <a:r>
              <a:rPr lang="en-US" altLang="zh-TW" dirty="0"/>
              <a:t>Check the Directory, see  the “noname.py”</a:t>
            </a:r>
            <a:r>
              <a:rPr lang="zh-TW" altLang="en-US" dirty="0"/>
              <a:t> </a:t>
            </a:r>
            <a:r>
              <a:rPr lang="en-US" altLang="zh-TW" dirty="0"/>
              <a:t>which is the Python code for the GUI</a:t>
            </a:r>
          </a:p>
          <a:p>
            <a:r>
              <a:rPr lang="en-US" altLang="zh-TW" dirty="0"/>
              <a:t>Implement the event handler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8A9EC9-01BC-4062-BFF3-D3689CDB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39" y="99647"/>
            <a:ext cx="525356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EB3BE-FA67-4307-B920-2E6F51439140}"/>
              </a:ext>
            </a:extLst>
          </p:cNvPr>
          <p:cNvSpPr/>
          <p:nvPr/>
        </p:nvSpPr>
        <p:spPr>
          <a:xfrm>
            <a:off x="7069016" y="904997"/>
            <a:ext cx="732692" cy="14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8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wxPython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 install the library </a:t>
            </a:r>
            <a:r>
              <a:rPr lang="en-US" altLang="zh-TW" dirty="0" err="1"/>
              <a:t>wxPython</a:t>
            </a:r>
            <a:r>
              <a:rPr lang="en-US" altLang="zh-TW" dirty="0"/>
              <a:t> using "pip install -U </a:t>
            </a:r>
            <a:r>
              <a:rPr lang="en-US" altLang="zh-TW" dirty="0" err="1"/>
              <a:t>wxPython</a:t>
            </a:r>
            <a:r>
              <a:rPr lang="en-US" altLang="zh-TW" dirty="0"/>
              <a:t>" in console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9C10BB-63FF-48C2-B900-E5CFBC8C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68" y="2514545"/>
            <a:ext cx="7383341" cy="38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5376211-C686-41B7-9ED3-A4420644E8B0}"/>
              </a:ext>
            </a:extLst>
          </p:cNvPr>
          <p:cNvSpPr/>
          <p:nvPr/>
        </p:nvSpPr>
        <p:spPr>
          <a:xfrm>
            <a:off x="609599" y="3259590"/>
            <a:ext cx="11295185" cy="1652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9DD1E7-314C-4A05-B81C-81C57BC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 the code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3966C-0C90-4806-8A62-3DE1844F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取得兩個</a:t>
            </a:r>
            <a:r>
              <a:rPr lang="en-US" altLang="zh-TW" dirty="0"/>
              <a:t>textbox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，轉成</a:t>
            </a:r>
            <a:r>
              <a:rPr lang="en-US" altLang="zh-TW" dirty="0"/>
              <a:t>int</a:t>
            </a:r>
            <a:r>
              <a:rPr lang="zh-TW" altLang="en-US" dirty="0"/>
              <a:t>，相加後，再轉成</a:t>
            </a:r>
            <a:r>
              <a:rPr lang="en-US" altLang="zh-TW" dirty="0"/>
              <a:t>str</a:t>
            </a:r>
          </a:p>
          <a:p>
            <a:r>
              <a:rPr lang="zh-TW" altLang="en-US" dirty="0"/>
              <a:t>設定結果的</a:t>
            </a:r>
            <a:r>
              <a:rPr lang="en-US" altLang="zh-TW" dirty="0"/>
              <a:t>textbox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為兩值相加的結果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F229-4C3D-4164-8FA3-99B074B42D71}"/>
              </a:ext>
            </a:extLst>
          </p:cNvPr>
          <p:cNvSpPr/>
          <p:nvPr/>
        </p:nvSpPr>
        <p:spPr>
          <a:xfrm>
            <a:off x="609599" y="3557844"/>
            <a:ext cx="11295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# Virtual event handlers, override them in your derived class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def m_button3OnButtonClick( self, event 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frm.m_textCtrl5.Value=str(int(frm.m_textCtrl3.Value)+int(frm.m_textCtrl4.Value))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9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568DCE-02E9-40D5-9003-ADAC20C97DD0}"/>
              </a:ext>
            </a:extLst>
          </p:cNvPr>
          <p:cNvSpPr/>
          <p:nvPr/>
        </p:nvSpPr>
        <p:spPr>
          <a:xfrm>
            <a:off x="2045677" y="3722651"/>
            <a:ext cx="3815862" cy="16406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DD000C-7447-4CBF-A94E-CDBA1C94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 the code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1E623-D7D3-49CF-A3E5-5417A60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Frame</a:t>
            </a:r>
            <a:r>
              <a:rPr lang="zh-TW" altLang="en-US" dirty="0"/>
              <a:t>和</a:t>
            </a:r>
            <a:r>
              <a:rPr lang="en-US" altLang="zh-TW" dirty="0"/>
              <a:t>app</a:t>
            </a:r>
            <a:r>
              <a:rPr lang="zh-TW" altLang="en-US" dirty="0"/>
              <a:t>，加入以下的</a:t>
            </a:r>
            <a:r>
              <a:rPr lang="en-US" altLang="zh-TW" dirty="0"/>
              <a:t>code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AB173-2346-440C-B4F7-26AAA9719142}"/>
              </a:ext>
            </a:extLst>
          </p:cNvPr>
          <p:cNvSpPr/>
          <p:nvPr/>
        </p:nvSpPr>
        <p:spPr>
          <a:xfrm>
            <a:off x="2198077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app = </a:t>
            </a:r>
            <a:r>
              <a:rPr lang="en-US" altLang="zh-TW" dirty="0" err="1">
                <a:latin typeface="Consolas" panose="020B0609020204030204" pitchFamily="49" charset="0"/>
              </a:rPr>
              <a:t>wx.App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latin typeface="Consolas" panose="020B0609020204030204" pitchFamily="49" charset="0"/>
              </a:rPr>
              <a:t>frm</a:t>
            </a:r>
            <a:r>
              <a:rPr lang="en-US" altLang="zh-TW" dirty="0">
                <a:latin typeface="Consolas" panose="020B0609020204030204" pitchFamily="49" charset="0"/>
              </a:rPr>
              <a:t> = MyFrame5(None)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latin typeface="Consolas" panose="020B0609020204030204" pitchFamily="49" charset="0"/>
              </a:rPr>
              <a:t>frm.Show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latin typeface="Consolas" panose="020B0609020204030204" pitchFamily="49" charset="0"/>
              </a:rPr>
              <a:t>app.MainLoop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A5C7B-ABD4-4152-B0F3-B3ACBD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F6E41-AF50-4EA5-85B9-7F3DCEEF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100F77-F154-4FD7-B1DF-347876DE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4" y="269632"/>
            <a:ext cx="10826912" cy="60901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511F08-2C15-4C91-A878-0F03A853169F}"/>
              </a:ext>
            </a:extLst>
          </p:cNvPr>
          <p:cNvSpPr/>
          <p:nvPr/>
        </p:nvSpPr>
        <p:spPr>
          <a:xfrm>
            <a:off x="3722077" y="436776"/>
            <a:ext cx="480645" cy="143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81C1E-A9B1-414E-97F9-66B85AA0562A}"/>
              </a:ext>
            </a:extLst>
          </p:cNvPr>
          <p:cNvSpPr/>
          <p:nvPr/>
        </p:nvSpPr>
        <p:spPr>
          <a:xfrm>
            <a:off x="2584938" y="5073253"/>
            <a:ext cx="3288324" cy="35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6BA139-96CA-4536-B2DB-28FB371F4D3C}"/>
              </a:ext>
            </a:extLst>
          </p:cNvPr>
          <p:cNvSpPr/>
          <p:nvPr/>
        </p:nvSpPr>
        <p:spPr>
          <a:xfrm>
            <a:off x="2502876" y="5562721"/>
            <a:ext cx="1547447" cy="47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A69F9-B981-4980-A156-DDD7E54B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1667E-EF25-4FBD-8372-65F48CC5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20F195-F225-481B-9A05-632ADB84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60" y="1437908"/>
            <a:ext cx="6866349" cy="4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E068F9C-C20F-4724-B05B-E49E8417D3C0}"/>
              </a:ext>
            </a:extLst>
          </p:cNvPr>
          <p:cNvSpPr/>
          <p:nvPr/>
        </p:nvSpPr>
        <p:spPr>
          <a:xfrm>
            <a:off x="523374" y="2779294"/>
            <a:ext cx="6096000" cy="40679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FD2010-DB81-4F4C-A71F-E6D56D10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# build the app with a frame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F7DBF-67CF-4DE7-9915-367ED4FE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40"/>
            <a:ext cx="10515600" cy="4351338"/>
          </a:xfrm>
        </p:spPr>
        <p:txBody>
          <a:bodyPr/>
          <a:lstStyle/>
          <a:p>
            <a:r>
              <a:rPr lang="en-US" altLang="zh-TW" dirty="0"/>
              <a:t>Creating an app </a:t>
            </a:r>
            <a:r>
              <a:rPr lang="en-US" altLang="zh-TW" dirty="0">
                <a:sym typeface="Wingdings" panose="05000000000000000000" pitchFamily="2" charset="2"/>
              </a:rPr>
              <a:t> creating a frame  set the property of the frame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 show the frame   start the application loop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0B1B64-EBCC-4589-9DAC-24428434B787}"/>
              </a:ext>
            </a:extLst>
          </p:cNvPr>
          <p:cNvSpPr/>
          <p:nvPr/>
        </p:nvSpPr>
        <p:spPr>
          <a:xfrm>
            <a:off x="603740" y="25116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import </a:t>
            </a:r>
            <a:r>
              <a:rPr lang="en-US" altLang="zh-TW" dirty="0" err="1">
                <a:latin typeface="Consolas" panose="020B0609020204030204" pitchFamily="49" charset="0"/>
              </a:rPr>
              <a:t>wx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# creating an app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app = </a:t>
            </a:r>
            <a:r>
              <a:rPr lang="en-US" altLang="zh-TW" dirty="0" err="1">
                <a:latin typeface="Consolas" panose="020B0609020204030204" pitchFamily="49" charset="0"/>
              </a:rPr>
              <a:t>wx.App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 creating a frame with 'win.py as the caption of the frame '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frame=</a:t>
            </a:r>
            <a:r>
              <a:rPr lang="en-US" altLang="zh-TW" dirty="0" err="1">
                <a:latin typeface="Consolas" panose="020B0609020204030204" pitchFamily="49" charset="0"/>
              </a:rPr>
              <a:t>wx.Frame</a:t>
            </a:r>
            <a:r>
              <a:rPr lang="en-US" altLang="zh-TW" dirty="0">
                <a:latin typeface="Consolas" panose="020B0609020204030204" pitchFamily="49" charset="0"/>
              </a:rPr>
              <a:t>(None, -1, 'win.py')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 set the size of the  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frame.SetDimensions</a:t>
            </a:r>
            <a:r>
              <a:rPr lang="en-US" altLang="zh-TW" dirty="0">
                <a:latin typeface="Consolas" panose="020B0609020204030204" pitchFamily="49" charset="0"/>
              </a:rPr>
              <a:t>(0,0,640,480)  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 put the frame in the center of the screen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frame.Center</a:t>
            </a:r>
            <a:r>
              <a:rPr lang="en-US" altLang="zh-TW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 show the frame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frame.Show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#start to listen users' actions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app.MainLoop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6C4AB9-99FF-4319-9DD5-0D664044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01" y="3596228"/>
            <a:ext cx="4311937" cy="32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6B73BA2-3DBB-4A9E-93C4-284C037D77B2}"/>
              </a:ext>
            </a:extLst>
          </p:cNvPr>
          <p:cNvSpPr/>
          <p:nvPr/>
        </p:nvSpPr>
        <p:spPr>
          <a:xfrm>
            <a:off x="644770" y="438246"/>
            <a:ext cx="6219092" cy="6408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4A9966-F670-424E-9561-A04E6E428862}"/>
              </a:ext>
            </a:extLst>
          </p:cNvPr>
          <p:cNvSpPr/>
          <p:nvPr/>
        </p:nvSpPr>
        <p:spPr>
          <a:xfrm>
            <a:off x="914400" y="784006"/>
            <a:ext cx="6096000" cy="56630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</a:rPr>
              <a:t>import </a:t>
            </a:r>
            <a:r>
              <a:rPr lang="en-US" altLang="zh-TW" sz="1000" dirty="0" err="1">
                <a:latin typeface="Consolas" panose="020B0609020204030204" pitchFamily="49" charset="0"/>
              </a:rPr>
              <a:t>wx</a:t>
            </a:r>
            <a:r>
              <a:rPr lang="en-US" altLang="zh-TW" sz="1000" dirty="0">
                <a:latin typeface="Consolas" panose="020B0609020204030204" pitchFamily="49" charset="0"/>
              </a:rPr>
              <a:t>    </a:t>
            </a:r>
          </a:p>
          <a:p>
            <a:br>
              <a:rPr lang="en-US" altLang="zh-TW" sz="1000" dirty="0">
                <a:latin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</a:rPr>
              <a:t>app = </a:t>
            </a:r>
            <a:r>
              <a:rPr lang="en-US" altLang="zh-TW" sz="1000" dirty="0" err="1">
                <a:latin typeface="Consolas" panose="020B0609020204030204" pitchFamily="49" charset="0"/>
              </a:rPr>
              <a:t>wx.App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# creating a frame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frame=</a:t>
            </a:r>
            <a:r>
              <a:rPr lang="en-US" altLang="zh-TW" sz="1000" dirty="0" err="1">
                <a:latin typeface="Consolas" panose="020B0609020204030204" pitchFamily="49" charset="0"/>
              </a:rPr>
              <a:t>wx.Frame</a:t>
            </a:r>
            <a:r>
              <a:rPr lang="en-US" altLang="zh-TW" sz="1000" dirty="0">
                <a:latin typeface="Consolas" panose="020B0609020204030204" pitchFamily="49" charset="0"/>
              </a:rPr>
              <a:t>(None, -1, 'win.py')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# set the size of the frame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frame.SetDimensions</a:t>
            </a:r>
            <a:r>
              <a:rPr lang="en-US" altLang="zh-TW" sz="1000" dirty="0">
                <a:latin typeface="Consolas" panose="020B0609020204030204" pitchFamily="49" charset="0"/>
              </a:rPr>
              <a:t>(0,0,640,480)  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# put the frame in the center of the screen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frame.Center</a:t>
            </a:r>
            <a:r>
              <a:rPr lang="en-US" altLang="zh-TW" sz="1000" dirty="0">
                <a:latin typeface="Consolas" panose="020B0609020204030204" pitchFamily="49" charset="0"/>
              </a:rPr>
              <a:t>() </a:t>
            </a:r>
          </a:p>
          <a:p>
            <a:br>
              <a:rPr lang="en-US" altLang="zh-TW" sz="1000" dirty="0">
                <a:latin typeface="Consolas" panose="020B0609020204030204" pitchFamily="49" charset="0"/>
              </a:rPr>
            </a:br>
            <a:r>
              <a:rPr lang="en-US" altLang="zh-TW" sz="1600" dirty="0">
                <a:latin typeface="Consolas" panose="020B0609020204030204" pitchFamily="49" charset="0"/>
              </a:rPr>
              <a:t># +++++ start of the button  +++++++++++++++++++</a:t>
            </a:r>
            <a:br>
              <a:rPr lang="en-US" altLang="zh-TW" sz="1600" dirty="0"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onButton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(event):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    print ("Button pressed.")</a:t>
            </a:r>
          </a:p>
          <a:p>
            <a:br>
              <a:rPr lang="en-US" altLang="zh-TW" sz="1600" dirty="0">
                <a:latin typeface="Consolas" panose="020B0609020204030204" pitchFamily="49" charset="0"/>
              </a:rPr>
            </a:br>
            <a:r>
              <a:rPr lang="en-US" altLang="zh-TW" sz="1600" dirty="0">
                <a:latin typeface="Consolas" panose="020B0609020204030204" pitchFamily="49" charset="0"/>
              </a:rPr>
              <a:t># creating a panel in frame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panel=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wx.Panel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(frame,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wx.ID_ANY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# creating a button in panel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button=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wx.Button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(panel,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wx.ID_ANY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my_button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', (10, 10))</a:t>
            </a:r>
          </a:p>
          <a:p>
            <a:r>
              <a:rPr lang="en-US" altLang="zh-TW" sz="1600" dirty="0">
                <a:latin typeface="Consolas" panose="020B0609020204030204" pitchFamily="49" charset="0"/>
              </a:rPr>
              <a:t># bind the event handler "</a:t>
            </a:r>
            <a:r>
              <a:rPr lang="en-US" altLang="zh-TW" sz="1600" dirty="0" err="1">
                <a:latin typeface="Consolas" panose="020B0609020204030204" pitchFamily="49" charset="0"/>
              </a:rPr>
              <a:t>onButton</a:t>
            </a:r>
            <a:r>
              <a:rPr lang="en-US" altLang="zh-TW" sz="1600" dirty="0">
                <a:latin typeface="Consolas" panose="020B0609020204030204" pitchFamily="49" charset="0"/>
              </a:rPr>
              <a:t>" to handle the press action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button.Bind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wx.EVT_BUTTON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onButton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 altLang="zh-TW" sz="1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altLang="zh-TW" sz="1000" dirty="0">
                <a:latin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</a:rPr>
              <a:t># +++++++++++ button  +++++++++++++++++++</a:t>
            </a:r>
          </a:p>
          <a:p>
            <a:br>
              <a:rPr lang="en-US" altLang="zh-TW" sz="1000" dirty="0">
                <a:latin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</a:rPr>
              <a:t># show the frame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frame.Show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000" dirty="0">
                <a:latin typeface="Consolas" panose="020B0609020204030204" pitchFamily="49" charset="0"/>
              </a:rPr>
              <a:t>#start to listen users' actions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app.MainLoop</a:t>
            </a:r>
            <a:r>
              <a:rPr lang="en-US" altLang="zh-TW" sz="1000" dirty="0">
                <a:latin typeface="Consolas" panose="020B0609020204030204" pitchFamily="49" charset="0"/>
              </a:rPr>
              <a:t>()</a:t>
            </a:r>
            <a:endParaRPr lang="en-US" altLang="zh-TW" sz="1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45282C-76C9-4129-B90D-4835352F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30" y="3741271"/>
            <a:ext cx="5097858" cy="31167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E97D00-04A9-4205-926B-8EAF57B94B60}"/>
              </a:ext>
            </a:extLst>
          </p:cNvPr>
          <p:cNvSpPr txBox="1"/>
          <p:nvPr/>
        </p:nvSpPr>
        <p:spPr>
          <a:xfrm>
            <a:off x="7171765" y="866588"/>
            <a:ext cx="50785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Creating a frame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panel in the frame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button in the panel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specify the event handler of the button (pressed)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Implement the event handler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Show the frame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Start the app main loop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02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3E78F9-62FD-4166-A6DB-8E98257DA5E5}"/>
              </a:ext>
            </a:extLst>
          </p:cNvPr>
          <p:cNvSpPr/>
          <p:nvPr/>
        </p:nvSpPr>
        <p:spPr>
          <a:xfrm>
            <a:off x="969338" y="2443650"/>
            <a:ext cx="6776167" cy="404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DCA663-B3F7-4DB3-9396-4B04E1FF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BMP 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36165-B665-4E10-9386-1865938D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FA4A1E-9E08-4E21-9868-335441CDB101}"/>
              </a:ext>
            </a:extLst>
          </p:cNvPr>
          <p:cNvSpPr/>
          <p:nvPr/>
        </p:nvSpPr>
        <p:spPr>
          <a:xfrm>
            <a:off x="1051858" y="2356427"/>
            <a:ext cx="67761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TW" altLang="en-US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指定一個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BMP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檔案，記得反斜線要用另一反斜線來註明是反斜線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bmp=</a:t>
            </a:r>
            <a:r>
              <a:rPr lang="en-US" altLang="zh-TW" dirty="0" err="1">
                <a:latin typeface="Consolas" panose="020B0609020204030204" pitchFamily="49" charset="0"/>
              </a:rPr>
              <a:t>wx.Bitmap</a:t>
            </a:r>
            <a:r>
              <a:rPr lang="en-US" altLang="zh-TW" dirty="0">
                <a:latin typeface="Consolas" panose="020B0609020204030204" pitchFamily="49" charset="0"/>
              </a:rPr>
              <a:t>("E:\\Course\\Network programming\\2022 Python\\4. </a:t>
            </a:r>
            <a:r>
              <a:rPr lang="en-US" altLang="zh-TW" dirty="0" err="1">
                <a:latin typeface="Consolas" panose="020B0609020204030204" pitchFamily="49" charset="0"/>
              </a:rPr>
              <a:t>wxPython</a:t>
            </a:r>
            <a:r>
              <a:rPr lang="en-US" altLang="zh-TW" dirty="0">
                <a:latin typeface="Consolas" panose="020B0609020204030204" pitchFamily="49" charset="0"/>
              </a:rPr>
              <a:t>\\pdf.png", </a:t>
            </a:r>
            <a:r>
              <a:rPr lang="en-US" altLang="zh-TW" dirty="0" err="1">
                <a:latin typeface="Consolas" panose="020B0609020204030204" pitchFamily="49" charset="0"/>
              </a:rPr>
              <a:t>wx.BITMAP_TYPE_ANY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以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BMP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創一個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，並指定大小為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BMP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+10 pixel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button2=</a:t>
            </a:r>
            <a:r>
              <a:rPr lang="en-US" altLang="zh-TW" dirty="0" err="1">
                <a:latin typeface="Consolas" panose="020B0609020204030204" pitchFamily="49" charset="0"/>
              </a:rPr>
              <a:t>wx.BitmapButton</a:t>
            </a:r>
            <a:r>
              <a:rPr lang="en-US" altLang="zh-TW" dirty="0">
                <a:latin typeface="Consolas" panose="020B0609020204030204" pitchFamily="49" charset="0"/>
              </a:rPr>
              <a:t>(panel, id=</a:t>
            </a:r>
            <a:r>
              <a:rPr lang="en-US" altLang="zh-TW" dirty="0" err="1">
                <a:latin typeface="Consolas" panose="020B0609020204030204" pitchFamily="49" charset="0"/>
              </a:rPr>
              <a:t>wx.ID_ANY</a:t>
            </a:r>
            <a:r>
              <a:rPr lang="en-US" altLang="zh-TW" dirty="0">
                <a:latin typeface="Consolas" panose="020B0609020204030204" pitchFamily="49" charset="0"/>
              </a:rPr>
              <a:t>, bitmap=bmp, size=(</a:t>
            </a:r>
            <a:r>
              <a:rPr lang="en-US" altLang="zh-TW" dirty="0" err="1">
                <a:latin typeface="Consolas" panose="020B0609020204030204" pitchFamily="49" charset="0"/>
              </a:rPr>
              <a:t>bmp.GetWidth</a:t>
            </a:r>
            <a:r>
              <a:rPr lang="en-US" altLang="zh-TW" dirty="0">
                <a:latin typeface="Consolas" panose="020B0609020204030204" pitchFamily="49" charset="0"/>
              </a:rPr>
              <a:t>()+10, </a:t>
            </a:r>
            <a:r>
              <a:rPr lang="en-US" altLang="zh-TW" dirty="0" err="1">
                <a:latin typeface="Consolas" panose="020B0609020204030204" pitchFamily="49" charset="0"/>
              </a:rPr>
              <a:t>bmp.GetHeight</a:t>
            </a:r>
            <a:r>
              <a:rPr lang="en-US" altLang="zh-TW" dirty="0">
                <a:latin typeface="Consolas" panose="020B0609020204030204" pitchFamily="49" charset="0"/>
              </a:rPr>
              <a:t>()+10))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綁定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event handler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button2.Bind(</a:t>
            </a:r>
            <a:r>
              <a:rPr lang="en-US" altLang="zh-TW" dirty="0" err="1">
                <a:latin typeface="Consolas" panose="020B0609020204030204" pitchFamily="49" charset="0"/>
              </a:rPr>
              <a:t>wx.EVT_BUTTON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onButton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設定位置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button2.SetPosition((20, 20))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66B655-291F-4528-9DE9-8BCBFF11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30" y="3854917"/>
            <a:ext cx="4794846" cy="26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A882C0-8E78-4762-8418-1B09A34F0F97}"/>
              </a:ext>
            </a:extLst>
          </p:cNvPr>
          <p:cNvSpPr/>
          <p:nvPr/>
        </p:nvSpPr>
        <p:spPr>
          <a:xfrm>
            <a:off x="260450" y="1817156"/>
            <a:ext cx="6776167" cy="47719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3E3246-91F8-46AC-A4AB-56A406F3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Radio box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427B1-73F2-4D82-8379-0C0FD111AF1A}"/>
              </a:ext>
            </a:extLst>
          </p:cNvPr>
          <p:cNvSpPr/>
          <p:nvPr/>
        </p:nvSpPr>
        <p:spPr>
          <a:xfrm>
            <a:off x="334913" y="181715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取出使用者選的選項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by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Rb.GetSelection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第一個傳回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；第一個傳回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1;…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def </a:t>
            </a:r>
            <a:r>
              <a:rPr lang="en-US" altLang="zh-TW" dirty="0" err="1">
                <a:latin typeface="Consolas" panose="020B0609020204030204" pitchFamily="49" charset="0"/>
              </a:rPr>
              <a:t>onRadioBox</a:t>
            </a:r>
            <a:r>
              <a:rPr lang="en-US" altLang="zh-TW" dirty="0">
                <a:latin typeface="Consolas" panose="020B0609020204030204" pitchFamily="49" charset="0"/>
              </a:rPr>
              <a:t>(event):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print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Rb.GetSelection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latin typeface="Consolas" panose="020B0609020204030204" pitchFamily="49" charset="0"/>
              </a:rPr>
              <a:t>),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a panel in frame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panel=</a:t>
            </a:r>
            <a:r>
              <a:rPr lang="en-US" altLang="zh-TW" dirty="0" err="1">
                <a:latin typeface="Consolas" panose="020B0609020204030204" pitchFamily="49" charset="0"/>
              </a:rPr>
              <a:t>wx.Panel</a:t>
            </a:r>
            <a:r>
              <a:rPr lang="en-US" altLang="zh-TW" dirty="0">
                <a:latin typeface="Consolas" panose="020B0609020204030204" pitchFamily="49" charset="0"/>
              </a:rPr>
              <a:t>(frame, </a:t>
            </a:r>
            <a:r>
              <a:rPr lang="en-US" altLang="zh-TW" dirty="0" err="1">
                <a:latin typeface="Consolas" panose="020B0609020204030204" pitchFamily="49" charset="0"/>
              </a:rPr>
              <a:t>wx.ID_ANY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a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radiobox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specifying the choices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lblList</a:t>
            </a:r>
            <a:r>
              <a:rPr lang="en-US" altLang="zh-TW" dirty="0">
                <a:latin typeface="Consolas" panose="020B0609020204030204" pitchFamily="49" charset="0"/>
              </a:rPr>
              <a:t> = ['Value X', 'Value Y', 'Value Z']    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Rb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RadioBox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panel,label</a:t>
            </a:r>
            <a:r>
              <a:rPr lang="en-US" altLang="zh-TW" dirty="0">
                <a:latin typeface="Consolas" panose="020B0609020204030204" pitchFamily="49" charset="0"/>
              </a:rPr>
              <a:t> = '</a:t>
            </a:r>
            <a:r>
              <a:rPr lang="en-US" altLang="zh-TW" dirty="0" err="1">
                <a:latin typeface="Consolas" panose="020B0609020204030204" pitchFamily="49" charset="0"/>
              </a:rPr>
              <a:t>RadioBox</a:t>
            </a:r>
            <a:r>
              <a:rPr lang="en-US" altLang="zh-TW" dirty="0">
                <a:latin typeface="Consolas" panose="020B0609020204030204" pitchFamily="49" charset="0"/>
              </a:rPr>
              <a:t>', pos = (80,10),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choices =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lblList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</a:t>
            </a:r>
            <a:r>
              <a:rPr lang="en-US" altLang="zh-TW" dirty="0" err="1">
                <a:latin typeface="Consolas" panose="020B0609020204030204" pitchFamily="49" charset="0"/>
              </a:rPr>
              <a:t>majorDimension</a:t>
            </a:r>
            <a:r>
              <a:rPr lang="en-US" altLang="zh-TW" dirty="0">
                <a:latin typeface="Consolas" panose="020B0609020204030204" pitchFamily="49" charset="0"/>
              </a:rPr>
              <a:t> = 1, style = </a:t>
            </a:r>
            <a:r>
              <a:rPr lang="en-US" altLang="zh-TW" dirty="0" err="1">
                <a:latin typeface="Consolas" panose="020B0609020204030204" pitchFamily="49" charset="0"/>
              </a:rPr>
              <a:t>wx.RA_SPECIFY_ROWS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bind the event handler "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onRadioBox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" to handle the selection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Rb.Bind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wx.EVT_RADIOBOX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onRadioBox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345455-D716-4D89-9147-457B973D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52" y="3896197"/>
            <a:ext cx="5094747" cy="26928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49355C-2238-46C2-A985-B67C45CF3679}"/>
              </a:ext>
            </a:extLst>
          </p:cNvPr>
          <p:cNvSpPr/>
          <p:nvPr/>
        </p:nvSpPr>
        <p:spPr>
          <a:xfrm>
            <a:off x="7111080" y="297250"/>
            <a:ext cx="53797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Creating a frame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panel in the frame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radio box in the panel with the choices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Specify the event handler of the radio box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Implement the event handler  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	with </a:t>
            </a:r>
            <a:r>
              <a:rPr lang="en-US" altLang="zh-TW" dirty="0" err="1">
                <a:solidFill>
                  <a:srgbClr val="FF0000"/>
                </a:solidFill>
              </a:rPr>
              <a:t>GetSelection</a:t>
            </a:r>
            <a:r>
              <a:rPr lang="en-US" altLang="zh-TW" dirty="0">
                <a:solidFill>
                  <a:srgbClr val="FF0000"/>
                </a:solidFill>
              </a:rPr>
              <a:t>() to get the choice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Rb.GetSelection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第一個傳回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；第一個傳回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1;…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Show the frame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Start the app main loop</a:t>
            </a:r>
          </a:p>
        </p:txBody>
      </p:sp>
    </p:spTree>
    <p:extLst>
      <p:ext uri="{BB962C8B-B14F-4D97-AF65-F5344CB8AC3E}">
        <p14:creationId xmlns:p14="http://schemas.microsoft.com/office/powerpoint/2010/main" val="215153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3DBADB8-6274-4280-9FAD-4C0FB1D23D92}"/>
              </a:ext>
            </a:extLst>
          </p:cNvPr>
          <p:cNvSpPr/>
          <p:nvPr/>
        </p:nvSpPr>
        <p:spPr>
          <a:xfrm>
            <a:off x="119301" y="1817156"/>
            <a:ext cx="6850068" cy="49527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FC4C3F-4F47-4447-96BF-BBACC4E6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slider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3EAB02-5C64-4313-A5C7-0BED73AB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876" y="3770587"/>
            <a:ext cx="4315924" cy="28276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5DA6E5-A0FF-415D-A801-559FBC68C44E}"/>
              </a:ext>
            </a:extLst>
          </p:cNvPr>
          <p:cNvSpPr/>
          <p:nvPr/>
        </p:nvSpPr>
        <p:spPr>
          <a:xfrm>
            <a:off x="592015" y="1968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取出使用者拉動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slider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的值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by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slider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def </a:t>
            </a:r>
            <a:r>
              <a:rPr lang="en-US" altLang="zh-TW" dirty="0" err="1">
                <a:latin typeface="Consolas" panose="020B0609020204030204" pitchFamily="49" charset="0"/>
              </a:rPr>
              <a:t>OnSliderScroll</a:t>
            </a:r>
            <a:r>
              <a:rPr lang="en-US" altLang="zh-TW" dirty="0">
                <a:latin typeface="Consolas" panose="020B0609020204030204" pitchFamily="49" charset="0"/>
              </a:rPr>
              <a:t>(event):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obj = </a:t>
            </a:r>
            <a:r>
              <a:rPr lang="en-US" altLang="zh-TW" dirty="0" err="1">
                <a:latin typeface="Consolas" panose="020B0609020204030204" pitchFamily="49" charset="0"/>
              </a:rPr>
              <a:t>event.GetEventObject</a:t>
            </a:r>
            <a:r>
              <a:rPr lang="en-US" altLang="zh-TW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obj.GetValue</a:t>
            </a:r>
            <a:r>
              <a:rPr lang="en-US" altLang="zh-TW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 (</a:t>
            </a:r>
            <a:r>
              <a:rPr lang="en-US" altLang="zh-TW" dirty="0" err="1">
                <a:latin typeface="Consolas" panose="020B0609020204030204" pitchFamily="49" charset="0"/>
              </a:rPr>
              <a:t>val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a panel in frame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panel=</a:t>
            </a:r>
            <a:r>
              <a:rPr lang="en-US" altLang="zh-TW" dirty="0" err="1">
                <a:latin typeface="Consolas" panose="020B0609020204030204" pitchFamily="49" charset="0"/>
              </a:rPr>
              <a:t>wx.Panel</a:t>
            </a:r>
            <a:r>
              <a:rPr lang="en-US" altLang="zh-TW" dirty="0">
                <a:latin typeface="Consolas" panose="020B0609020204030204" pitchFamily="49" charset="0"/>
              </a:rPr>
              <a:t>(frame, </a:t>
            </a:r>
            <a:r>
              <a:rPr lang="en-US" altLang="zh-TW" dirty="0" err="1">
                <a:latin typeface="Consolas" panose="020B0609020204030204" pitchFamily="49" charset="0"/>
              </a:rPr>
              <a:t>wx.ID_ANY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a slider  in panel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sld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wx.Slider</a:t>
            </a:r>
            <a:r>
              <a:rPr lang="en-US" altLang="zh-TW" dirty="0">
                <a:latin typeface="Consolas" panose="020B0609020204030204" pitchFamily="49" charset="0"/>
              </a:rPr>
              <a:t>(panel, value = 200, </a:t>
            </a:r>
            <a:r>
              <a:rPr lang="en-US" altLang="zh-TW" dirty="0" err="1">
                <a:latin typeface="Consolas" panose="020B0609020204030204" pitchFamily="49" charset="0"/>
              </a:rPr>
              <a:t>minValue</a:t>
            </a:r>
            <a:r>
              <a:rPr lang="en-US" altLang="zh-TW" dirty="0">
                <a:latin typeface="Consolas" panose="020B0609020204030204" pitchFamily="49" charset="0"/>
              </a:rPr>
              <a:t> = 1, </a:t>
            </a:r>
            <a:r>
              <a:rPr lang="en-US" altLang="zh-TW" dirty="0" err="1">
                <a:latin typeface="Consolas" panose="020B0609020204030204" pitchFamily="49" charset="0"/>
              </a:rPr>
              <a:t>maxValue</a:t>
            </a:r>
            <a:r>
              <a:rPr lang="en-US" altLang="zh-TW" dirty="0">
                <a:latin typeface="Consolas" panose="020B0609020204030204" pitchFamily="49" charset="0"/>
              </a:rPr>
              <a:t> = 500,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style = </a:t>
            </a:r>
            <a:r>
              <a:rPr lang="en-US" altLang="zh-TW" dirty="0" err="1">
                <a:latin typeface="Consolas" panose="020B0609020204030204" pitchFamily="49" charset="0"/>
              </a:rPr>
              <a:t>wx.SL_HORIZONTAL|wx.SL_LABELS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bind the event handler 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OnSliderScroll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" to handle the selection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sld.Bind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wx.EVT_SLIDER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OnSliderScroll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8DF715-6E84-4026-9C3F-DD695B638851}"/>
              </a:ext>
            </a:extLst>
          </p:cNvPr>
          <p:cNvSpPr/>
          <p:nvPr/>
        </p:nvSpPr>
        <p:spPr>
          <a:xfrm>
            <a:off x="6969369" y="259739"/>
            <a:ext cx="5379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Creating a frame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panel in the frame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slider in the panel with the min and max value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Specify the event handler of the radio box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Implement the event handler  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with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slider.GetValue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</a:rPr>
              <a:t>to get the slider </a:t>
            </a:r>
            <a:r>
              <a:rPr lang="en-US" altLang="zh-TW" dirty="0" err="1">
                <a:solidFill>
                  <a:srgbClr val="FF0000"/>
                </a:solidFill>
              </a:rPr>
              <a:t>vaule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Show the frame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Start the app main loop</a:t>
            </a:r>
          </a:p>
        </p:txBody>
      </p:sp>
    </p:spTree>
    <p:extLst>
      <p:ext uri="{BB962C8B-B14F-4D97-AF65-F5344CB8AC3E}">
        <p14:creationId xmlns:p14="http://schemas.microsoft.com/office/powerpoint/2010/main" val="26466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73989AC-EA2F-4696-B003-252779183E46}"/>
              </a:ext>
            </a:extLst>
          </p:cNvPr>
          <p:cNvSpPr/>
          <p:nvPr/>
        </p:nvSpPr>
        <p:spPr>
          <a:xfrm>
            <a:off x="697522" y="2133600"/>
            <a:ext cx="6304931" cy="3763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59D57-2832-4524-AA23-C125FCC8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textbox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5D07E5-479C-4946-A6F3-8154A60C1816}"/>
              </a:ext>
            </a:extLst>
          </p:cNvPr>
          <p:cNvSpPr/>
          <p:nvPr/>
        </p:nvSpPr>
        <p:spPr>
          <a:xfrm>
            <a:off x="738553" y="22813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取出使用者輸入的字串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by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def </a:t>
            </a:r>
            <a:r>
              <a:rPr lang="en-US" altLang="zh-TW" dirty="0" err="1">
                <a:latin typeface="Consolas" panose="020B0609020204030204" pitchFamily="49" charset="0"/>
              </a:rPr>
              <a:t>onKeyTyped</a:t>
            </a:r>
            <a:r>
              <a:rPr lang="en-US" altLang="zh-TW" dirty="0">
                <a:latin typeface="Consolas" panose="020B0609020204030204" pitchFamily="49" charset="0"/>
              </a:rPr>
              <a:t>(event):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 (</a:t>
            </a:r>
            <a:r>
              <a:rPr lang="en-US" altLang="zh-TW" dirty="0" err="1">
                <a:latin typeface="Consolas" panose="020B0609020204030204" pitchFamily="49" charset="0"/>
              </a:rPr>
              <a:t>event.GetString</a:t>
            </a:r>
            <a:r>
              <a:rPr lang="en-US" altLang="zh-TW" dirty="0">
                <a:latin typeface="Consolas" panose="020B0609020204030204" pitchFamily="49" charset="0"/>
              </a:rPr>
              <a:t>())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a panel in frame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panel=</a:t>
            </a:r>
            <a:r>
              <a:rPr lang="en-US" altLang="zh-TW" dirty="0" err="1">
                <a:latin typeface="Consolas" panose="020B0609020204030204" pitchFamily="49" charset="0"/>
              </a:rPr>
              <a:t>wx.Panel</a:t>
            </a:r>
            <a:r>
              <a:rPr lang="en-US" altLang="zh-TW" dirty="0">
                <a:latin typeface="Consolas" panose="020B0609020204030204" pitchFamily="49" charset="0"/>
              </a:rPr>
              <a:t>(frame, </a:t>
            </a:r>
            <a:r>
              <a:rPr lang="en-US" altLang="zh-TW" dirty="0" err="1">
                <a:latin typeface="Consolas" panose="020B0609020204030204" pitchFamily="49" charset="0"/>
              </a:rPr>
              <a:t>wx.ID_ANY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a Textbox  in panel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t1=</a:t>
            </a:r>
            <a:r>
              <a:rPr lang="en-US" altLang="zh-TW" dirty="0" err="1">
                <a:latin typeface="Consolas" panose="020B0609020204030204" pitchFamily="49" charset="0"/>
              </a:rPr>
              <a:t>wx.TextCtrl</a:t>
            </a:r>
            <a:r>
              <a:rPr lang="en-US" altLang="zh-TW" dirty="0">
                <a:latin typeface="Consolas" panose="020B0609020204030204" pitchFamily="49" charset="0"/>
              </a:rPr>
              <a:t>(panel)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bind the event handler "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onKeyTpyed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" to handle the typing action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t1.Bind(</a:t>
            </a:r>
            <a:r>
              <a:rPr lang="en-US" altLang="zh-TW" dirty="0" err="1">
                <a:latin typeface="Consolas" panose="020B0609020204030204" pitchFamily="49" charset="0"/>
              </a:rPr>
              <a:t>wx.EVT_TEXT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onKeyTyped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DC142-21B8-4F9B-939E-BAD352D4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07" y="3356022"/>
            <a:ext cx="4813193" cy="29670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364E04-E531-4533-8627-1230A4231DE7}"/>
              </a:ext>
            </a:extLst>
          </p:cNvPr>
          <p:cNvSpPr/>
          <p:nvPr/>
        </p:nvSpPr>
        <p:spPr>
          <a:xfrm>
            <a:off x="6969369" y="259739"/>
            <a:ext cx="53797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Creating a frame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panel in the frame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creating a textbox in the panel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Specify the event handler of the textbox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Implement the event handler 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</a:rPr>
              <a:t>to get the input string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Show the frame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Start the app main loop</a:t>
            </a:r>
          </a:p>
        </p:txBody>
      </p:sp>
    </p:spTree>
    <p:extLst>
      <p:ext uri="{BB962C8B-B14F-4D97-AF65-F5344CB8AC3E}">
        <p14:creationId xmlns:p14="http://schemas.microsoft.com/office/powerpoint/2010/main" val="22017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CE81B2E-4FCA-46BB-A205-9AECEF9F89FC}"/>
              </a:ext>
            </a:extLst>
          </p:cNvPr>
          <p:cNvSpPr/>
          <p:nvPr/>
        </p:nvSpPr>
        <p:spPr>
          <a:xfrm>
            <a:off x="6467012" y="2444336"/>
            <a:ext cx="5635812" cy="40485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868B80-79E7-478B-B2DB-3CDFF4DC1B21}"/>
              </a:ext>
            </a:extLst>
          </p:cNvPr>
          <p:cNvSpPr/>
          <p:nvPr/>
        </p:nvSpPr>
        <p:spPr>
          <a:xfrm>
            <a:off x="43115" y="1858682"/>
            <a:ext cx="6304931" cy="3763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3891C3-DFC2-42DE-968E-4655B4B4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tabs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E860E4-8B08-46D0-A38C-40860DEC5C2E}"/>
              </a:ext>
            </a:extLst>
          </p:cNvPr>
          <p:cNvSpPr/>
          <p:nvPr/>
        </p:nvSpPr>
        <p:spPr>
          <a:xfrm>
            <a:off x="6367405" y="239111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TW" sz="1200" dirty="0">
                <a:latin typeface="Consolas" panose="020B0609020204030204" pitchFamily="49" charset="0"/>
              </a:rPr>
            </a:br>
            <a:r>
              <a:rPr lang="en-US" altLang="zh-TW" sz="1200" dirty="0">
                <a:latin typeface="Consolas" panose="020B0609020204030204" pitchFamily="49" charset="0"/>
              </a:rPr>
              <a:t>class </a:t>
            </a:r>
            <a:r>
              <a:rPr lang="en-US" altLang="zh-TW" sz="1200" dirty="0" err="1">
                <a:latin typeface="Consolas" panose="020B0609020204030204" pitchFamily="49" charset="0"/>
              </a:rPr>
              <a:t>MainFrame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wx.Frame</a:t>
            </a:r>
            <a:r>
              <a:rPr lang="en-US" altLang="zh-TW" sz="12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def __</a:t>
            </a:r>
            <a:r>
              <a:rPr lang="en-US" altLang="zh-TW" sz="1200" dirty="0" err="1">
                <a:latin typeface="Consolas" panose="020B0609020204030204" pitchFamily="49" charset="0"/>
              </a:rPr>
              <a:t>init</a:t>
            </a:r>
            <a:r>
              <a:rPr lang="en-US" altLang="zh-TW" sz="12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wx.Frame.__</a:t>
            </a:r>
            <a:r>
              <a:rPr lang="en-US" altLang="zh-TW" sz="1200" dirty="0" err="1">
                <a:latin typeface="Consolas" panose="020B0609020204030204" pitchFamily="49" charset="0"/>
              </a:rPr>
              <a:t>init</a:t>
            </a:r>
            <a:r>
              <a:rPr lang="en-US" altLang="zh-TW" sz="1200" dirty="0">
                <a:latin typeface="Consolas" panose="020B0609020204030204" pitchFamily="49" charset="0"/>
              </a:rPr>
              <a:t>__(self, None, title="</a:t>
            </a:r>
            <a:r>
              <a:rPr lang="en-US" altLang="zh-TW" sz="1200" dirty="0" err="1">
                <a:latin typeface="Consolas" panose="020B0609020204030204" pitchFamily="49" charset="0"/>
              </a:rPr>
              <a:t>wxPython</a:t>
            </a:r>
            <a:r>
              <a:rPr lang="en-US" altLang="zh-TW" sz="1200" dirty="0">
                <a:latin typeface="Consolas" panose="020B0609020204030204" pitchFamily="49" charset="0"/>
              </a:rPr>
              <a:t> tabs example @pythonspot.com")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 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# Creating the Tab holders: Panel and Notebook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p = </a:t>
            </a:r>
            <a:r>
              <a:rPr lang="en-US" altLang="zh-TW" sz="1200" dirty="0" err="1">
                <a:latin typeface="Consolas" panose="020B0609020204030204" pitchFamily="49" charset="0"/>
              </a:rPr>
              <a:t>wx.Panel</a:t>
            </a:r>
            <a:r>
              <a:rPr lang="en-US" altLang="zh-TW" sz="1200" dirty="0">
                <a:latin typeface="Consolas" panose="020B0609020204030204" pitchFamily="49" charset="0"/>
              </a:rPr>
              <a:t>(self)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latin typeface="Consolas" panose="020B0609020204030204" pitchFamily="49" charset="0"/>
              </a:rPr>
              <a:t>nb</a:t>
            </a:r>
            <a:r>
              <a:rPr lang="en-US" altLang="zh-TW" sz="1200" dirty="0"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latin typeface="Consolas" panose="020B0609020204030204" pitchFamily="49" charset="0"/>
              </a:rPr>
              <a:t>wx.Notebook</a:t>
            </a:r>
            <a:r>
              <a:rPr lang="en-US" altLang="zh-TW" sz="1200" dirty="0">
                <a:latin typeface="Consolas" panose="020B0609020204030204" pitchFamily="49" charset="0"/>
              </a:rPr>
              <a:t>(p)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 #Creating the Tab windows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tab1 = </a:t>
            </a:r>
            <a:r>
              <a:rPr lang="en-US" altLang="zh-TW" sz="1200" dirty="0" err="1">
                <a:latin typeface="Consolas" panose="020B0609020204030204" pitchFamily="49" charset="0"/>
              </a:rPr>
              <a:t>TabOne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nb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tab2 = </a:t>
            </a:r>
            <a:r>
              <a:rPr lang="en-US" altLang="zh-TW" sz="1200" dirty="0" err="1">
                <a:latin typeface="Consolas" panose="020B0609020204030204" pitchFamily="49" charset="0"/>
              </a:rPr>
              <a:t>TabTwo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nb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200" dirty="0">
                <a:latin typeface="Consolas" panose="020B0609020204030204" pitchFamily="49" charset="0"/>
              </a:rPr>
            </a:br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# add Tabs to Notebook and give a name to the Tabs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latin typeface="Consolas" panose="020B0609020204030204" pitchFamily="49" charset="0"/>
              </a:rPr>
              <a:t>nb.AddPage</a:t>
            </a:r>
            <a:r>
              <a:rPr lang="en-US" altLang="zh-TW" sz="1200" dirty="0">
                <a:latin typeface="Consolas" panose="020B0609020204030204" pitchFamily="49" charset="0"/>
              </a:rPr>
              <a:t>(tab1, "Tab 1")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latin typeface="Consolas" panose="020B0609020204030204" pitchFamily="49" charset="0"/>
              </a:rPr>
              <a:t>nb.AddPage</a:t>
            </a:r>
            <a:r>
              <a:rPr lang="en-US" altLang="zh-TW" sz="1200" dirty="0">
                <a:latin typeface="Consolas" panose="020B0609020204030204" pitchFamily="49" charset="0"/>
              </a:rPr>
              <a:t>(tab2, "Tab 2")</a:t>
            </a:r>
          </a:p>
          <a:p>
            <a:br>
              <a:rPr lang="en-US" altLang="zh-TW" sz="1200" dirty="0">
                <a:latin typeface="Consolas" panose="020B0609020204030204" pitchFamily="49" charset="0"/>
              </a:rPr>
            </a:br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# Set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noteboook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</a:rPr>
              <a:t> in a sizer to create the layout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sizer = </a:t>
            </a:r>
            <a:r>
              <a:rPr lang="en-US" altLang="zh-TW" sz="1200" dirty="0" err="1">
                <a:latin typeface="Consolas" panose="020B0609020204030204" pitchFamily="49" charset="0"/>
              </a:rPr>
              <a:t>wx.BoxSizer</a:t>
            </a:r>
            <a:r>
              <a:rPr lang="en-US" altLang="zh-TW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latin typeface="Consolas" panose="020B0609020204030204" pitchFamily="49" charset="0"/>
              </a:rPr>
              <a:t>sizer.Add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nb</a:t>
            </a:r>
            <a:r>
              <a:rPr lang="en-US" altLang="zh-TW" sz="1200" dirty="0">
                <a:latin typeface="Consolas" panose="020B0609020204030204" pitchFamily="49" charset="0"/>
              </a:rPr>
              <a:t>, 1, </a:t>
            </a:r>
            <a:r>
              <a:rPr lang="en-US" altLang="zh-TW" sz="1200" dirty="0" err="1">
                <a:latin typeface="Consolas" panose="020B0609020204030204" pitchFamily="49" charset="0"/>
              </a:rPr>
              <a:t>wx.EXPAND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latin typeface="Consolas" panose="020B0609020204030204" pitchFamily="49" charset="0"/>
              </a:rPr>
              <a:t>p.SetSizer</a:t>
            </a:r>
            <a:r>
              <a:rPr lang="en-US" altLang="zh-TW" sz="1200" dirty="0">
                <a:latin typeface="Consolas" panose="020B0609020204030204" pitchFamily="49" charset="0"/>
              </a:rPr>
              <a:t>(sizer)</a:t>
            </a:r>
            <a:endParaRPr lang="en-US" altLang="zh-TW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4CAC0-1D73-415D-A929-D550528C2885}"/>
              </a:ext>
            </a:extLst>
          </p:cNvPr>
          <p:cNvSpPr/>
          <p:nvPr/>
        </p:nvSpPr>
        <p:spPr>
          <a:xfrm>
            <a:off x="252046" y="2232971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#define two tabs from panel class with a static text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class </a:t>
            </a:r>
            <a:r>
              <a:rPr lang="en-US" altLang="zh-TW" sz="1400" dirty="0" err="1">
                <a:latin typeface="Consolas" panose="020B0609020204030204" pitchFamily="49" charset="0"/>
              </a:rPr>
              <a:t>TabOne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wx.Panel</a:t>
            </a:r>
            <a:r>
              <a:rPr lang="en-US" altLang="zh-TW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def __</a:t>
            </a:r>
            <a:r>
              <a:rPr lang="en-US" altLang="zh-TW" sz="1400" dirty="0" err="1"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latin typeface="Consolas" panose="020B0609020204030204" pitchFamily="49" charset="0"/>
              </a:rPr>
              <a:t>__(self, parent):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    wx.Panel.__</a:t>
            </a:r>
            <a:r>
              <a:rPr lang="en-US" altLang="zh-TW" sz="1400" dirty="0" err="1"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latin typeface="Consolas" panose="020B0609020204030204" pitchFamily="49" charset="0"/>
              </a:rPr>
              <a:t>__(self, parent)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   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 =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wx.StaticText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(self, -1, "This is the first tab", (60,20))</a:t>
            </a:r>
          </a:p>
          <a:p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>
                <a:latin typeface="Consolas" panose="020B0609020204030204" pitchFamily="49" charset="0"/>
              </a:rPr>
              <a:t>class </a:t>
            </a:r>
            <a:r>
              <a:rPr lang="en-US" altLang="zh-TW" sz="1400" dirty="0" err="1">
                <a:latin typeface="Consolas" panose="020B0609020204030204" pitchFamily="49" charset="0"/>
              </a:rPr>
              <a:t>TabTwo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wx.Panel</a:t>
            </a:r>
            <a:r>
              <a:rPr lang="en-US" altLang="zh-TW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    def __</a:t>
            </a:r>
            <a:r>
              <a:rPr lang="en-US" altLang="zh-TW" sz="1400" dirty="0" err="1"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latin typeface="Consolas" panose="020B0609020204030204" pitchFamily="49" charset="0"/>
              </a:rPr>
              <a:t>__(self, parent):       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        wx.Panel.__</a:t>
            </a:r>
            <a:r>
              <a:rPr lang="en-US" altLang="zh-TW" sz="1400" dirty="0" err="1"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latin typeface="Consolas" panose="020B0609020204030204" pitchFamily="49" charset="0"/>
              </a:rPr>
              <a:t>__(self, parent)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    t = </a:t>
            </a:r>
            <a:r>
              <a:rPr lang="en-US" altLang="zh-TW" sz="1400" dirty="0" err="1">
                <a:latin typeface="Consolas" panose="020B0609020204030204" pitchFamily="49" charset="0"/>
              </a:rPr>
              <a:t>wx.StaticText</a:t>
            </a:r>
            <a:r>
              <a:rPr lang="en-US" altLang="zh-TW" sz="1400" dirty="0">
                <a:latin typeface="Consolas" panose="020B0609020204030204" pitchFamily="49" charset="0"/>
              </a:rPr>
              <a:t>(self, -1, "This is the second tab", (20,20))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545192-BFDB-46DA-A1F4-8CEDA7D0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95" y="4910627"/>
            <a:ext cx="3571451" cy="196132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C6FAE84-CC08-4EB9-8455-ECA86305872C}"/>
              </a:ext>
            </a:extLst>
          </p:cNvPr>
          <p:cNvSpPr/>
          <p:nvPr/>
        </p:nvSpPr>
        <p:spPr>
          <a:xfrm>
            <a:off x="5586296" y="161336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the Tab holders: Panel and Notebook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Creating subclass Tab windows from Panel class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 add Tabs to Notebook and give a name to the Tabs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0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1870</Words>
  <Application>Microsoft Office PowerPoint</Application>
  <PresentationFormat>寬螢幕</PresentationFormat>
  <Paragraphs>192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wxPython https://pythonspot.com/wxpython-window/</vt:lpstr>
      <vt:lpstr>安裝wxPython</vt:lpstr>
      <vt:lpstr># build the app with a frame</vt:lpstr>
      <vt:lpstr>PowerPoint 簡報</vt:lpstr>
      <vt:lpstr>Build a BMP button</vt:lpstr>
      <vt:lpstr>Build a Radio box</vt:lpstr>
      <vt:lpstr>Build a slider</vt:lpstr>
      <vt:lpstr>Build a textbox </vt:lpstr>
      <vt:lpstr>Setup tabs</vt:lpstr>
      <vt:lpstr>wxFormBuilder</vt:lpstr>
      <vt:lpstr>wxFormBuilder</vt:lpstr>
      <vt:lpstr>wxFormBuilder</vt:lpstr>
      <vt:lpstr>Design the GUI with wxFormBuilder</vt:lpstr>
      <vt:lpstr>Design the GUI with wxFormBuilder</vt:lpstr>
      <vt:lpstr>Design the GUI with wxFormBuilder</vt:lpstr>
      <vt:lpstr>Design the GUI with wxFormBuilder</vt:lpstr>
      <vt:lpstr>Design the GUI with wxFormBuilder</vt:lpstr>
      <vt:lpstr>Design the GUI with wxFormBuilder</vt:lpstr>
      <vt:lpstr>Design the GUI</vt:lpstr>
      <vt:lpstr>Implement the code </vt:lpstr>
      <vt:lpstr>Implement the code 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wxPython</dc:title>
  <dc:creator>Liu</dc:creator>
  <cp:lastModifiedBy>liu</cp:lastModifiedBy>
  <cp:revision>49</cp:revision>
  <dcterms:created xsi:type="dcterms:W3CDTF">2020-10-06T02:16:14Z</dcterms:created>
  <dcterms:modified xsi:type="dcterms:W3CDTF">2022-09-28T02:32:10Z</dcterms:modified>
</cp:coreProperties>
</file>