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1" r:id="rId23"/>
    <p:sldId id="286" r:id="rId24"/>
    <p:sldId id="259" r:id="rId25"/>
    <p:sldId id="285" r:id="rId26"/>
    <p:sldId id="281" r:id="rId27"/>
    <p:sldId id="284" r:id="rId28"/>
    <p:sldId id="282" r:id="rId29"/>
    <p:sldId id="257" r:id="rId30"/>
    <p:sldId id="258" r:id="rId31"/>
    <p:sldId id="283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B43-E5BE-467C-A13C-A292285405C7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DAB3-38C0-4650-B107-27C19AEAE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52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B43-E5BE-467C-A13C-A292285405C7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DAB3-38C0-4650-B107-27C19AEAE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95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B43-E5BE-467C-A13C-A292285405C7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DAB3-38C0-4650-B107-27C19AEAE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80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B43-E5BE-467C-A13C-A292285405C7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DAB3-38C0-4650-B107-27C19AEAE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50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B43-E5BE-467C-A13C-A292285405C7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DAB3-38C0-4650-B107-27C19AEAE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08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B43-E5BE-467C-A13C-A292285405C7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DAB3-38C0-4650-B107-27C19AEAE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22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B43-E5BE-467C-A13C-A292285405C7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DAB3-38C0-4650-B107-27C19AEAE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64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B43-E5BE-467C-A13C-A292285405C7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DAB3-38C0-4650-B107-27C19AEAE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54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B43-E5BE-467C-A13C-A292285405C7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DAB3-38C0-4650-B107-27C19AEAE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41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B43-E5BE-467C-A13C-A292285405C7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DAB3-38C0-4650-B107-27C19AEAE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58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B43-E5BE-467C-A13C-A292285405C7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DAB3-38C0-4650-B107-27C19AEAE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52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0B43-E5BE-467C-A13C-A292285405C7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DAB3-38C0-4650-B107-27C19AEAE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04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read01.com/articles/1476681060.html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mysql.com/downloads/workbench/" TargetMode="External"/><Relationship Id="rId4" Type="http://schemas.openxmlformats.org/officeDocument/2006/relationships/hyperlink" Target="https://visualstudio.microsoft.com/visual-cpp-build-tool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63113305/how-to-install-mysqlclient-for-django-in-windows-10" TargetMode="External"/><Relationship Id="rId2" Type="http://schemas.openxmlformats.org/officeDocument/2006/relationships/hyperlink" Target="https://visualstudio.microsoft.com/visual-cpp-build-tool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lfd.uci.edu/~gohlke/pythonlibs/#mysqlclien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en-US" altLang="zh-TW" dirty="0" err="1"/>
              <a:t>mySQLclient</a:t>
            </a:r>
            <a:r>
              <a:rPr lang="en-US" altLang="zh-TW" dirty="0"/>
              <a:t> install and access to database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171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BE32E-ACD2-495D-A210-30F14EAE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C5AF8-2F1B-4F17-9DFA-7B5AEA741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782A81-EADD-4541-B9F7-D72E671C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36" y="391596"/>
            <a:ext cx="7486650" cy="57054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BECE45C-3A14-41E3-B66B-064A2A637E15}"/>
              </a:ext>
            </a:extLst>
          </p:cNvPr>
          <p:cNvSpPr/>
          <p:nvPr/>
        </p:nvSpPr>
        <p:spPr>
          <a:xfrm>
            <a:off x="1755326" y="6176963"/>
            <a:ext cx="97128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缺</a:t>
            </a:r>
            <a:r>
              <a:rPr lang="en-US" altLang="zh-TW" dirty="0"/>
              <a:t>Visual</a:t>
            </a:r>
            <a:r>
              <a:rPr lang="zh-TW" altLang="en-US" dirty="0"/>
              <a:t> </a:t>
            </a:r>
            <a:r>
              <a:rPr lang="en-US" altLang="zh-TW" dirty="0"/>
              <a:t>studio</a:t>
            </a:r>
            <a:r>
              <a:rPr lang="zh-TW" altLang="en-US" dirty="0"/>
              <a:t>，要先安裝 </a:t>
            </a:r>
            <a:r>
              <a:rPr lang="en-US" altLang="zh-TW" dirty="0"/>
              <a:t>visual studio </a:t>
            </a:r>
          </a:p>
          <a:p>
            <a:r>
              <a:rPr lang="en-US" altLang="zh-TW" dirty="0"/>
              <a:t>See https://dba.stackexchange.com/questions/278659/mysql-visual-studio-must-be-installed-but-it-is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86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944A7-D7F3-42BB-A40F-9FD88BBA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E5EA7C-5696-4D2A-A6B4-F683F058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0646F5-A9A4-4245-BF26-BC2C277E2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86" y="277201"/>
            <a:ext cx="9614555" cy="54081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AC55A25-E74E-4F71-8A55-9D7E72384EF5}"/>
              </a:ext>
            </a:extLst>
          </p:cNvPr>
          <p:cNvSpPr/>
          <p:nvPr/>
        </p:nvSpPr>
        <p:spPr>
          <a:xfrm>
            <a:off x="338579" y="6085428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https://visualstudio.microsoft.com/zh-hant/thank-you-downloading-visual-studio/?sku=Community&amp;channel=Release&amp;version=VS2022&amp;source=VSLandingPage&amp;passive=false&amp;cid=2030</a:t>
            </a:r>
          </a:p>
        </p:txBody>
      </p:sp>
    </p:spTree>
    <p:extLst>
      <p:ext uri="{BB962C8B-B14F-4D97-AF65-F5344CB8AC3E}">
        <p14:creationId xmlns:p14="http://schemas.microsoft.com/office/powerpoint/2010/main" val="239382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0EA28-CF52-4AED-92D9-1748BBA9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6818F9-9647-45D1-94C4-D3FFE117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AA984D-AA9C-44CD-9204-0137A3A2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783" y="63088"/>
            <a:ext cx="8214433" cy="61138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994B741-2581-4ECB-AACF-5BDF1CDDB850}"/>
              </a:ext>
            </a:extLst>
          </p:cNvPr>
          <p:cNvSpPr txBox="1"/>
          <p:nvPr/>
        </p:nvSpPr>
        <p:spPr>
          <a:xfrm flipH="1">
            <a:off x="2562674" y="6425580"/>
            <a:ext cx="821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安裝完</a:t>
            </a:r>
            <a:r>
              <a:rPr lang="en-US" altLang="zh-TW" dirty="0"/>
              <a:t>Visual studio </a:t>
            </a:r>
            <a:r>
              <a:rPr lang="zh-TW" altLang="en-US" dirty="0"/>
              <a:t>後，按</a:t>
            </a:r>
            <a:r>
              <a:rPr lang="en-US" altLang="zh-TW" dirty="0"/>
              <a:t>Back</a:t>
            </a:r>
            <a:r>
              <a:rPr lang="zh-TW" altLang="en-US" dirty="0"/>
              <a:t>重新檢查後即可安裝。</a:t>
            </a:r>
          </a:p>
        </p:txBody>
      </p:sp>
    </p:spTree>
    <p:extLst>
      <p:ext uri="{BB962C8B-B14F-4D97-AF65-F5344CB8AC3E}">
        <p14:creationId xmlns:p14="http://schemas.microsoft.com/office/powerpoint/2010/main" val="375054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A6BAC-7D4A-449F-A8C6-91B76969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F4B3CF-A8BD-4AE0-A355-30A924A7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CAD8F2-814D-42AF-96B0-11C62F2A5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09" y="233782"/>
            <a:ext cx="8557181" cy="639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0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D2C16-EA8F-49A6-92A1-75460F23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020BF-9F50-499E-8592-B2D6DBC0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9BD964-6F60-4DDD-BBE4-D37895171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34" y="161928"/>
            <a:ext cx="8090478" cy="614931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6F5D49A-46ED-4DD4-8C2B-5D350EDD4D22}"/>
              </a:ext>
            </a:extLst>
          </p:cNvPr>
          <p:cNvSpPr txBox="1"/>
          <p:nvPr/>
        </p:nvSpPr>
        <p:spPr>
          <a:xfrm flipH="1">
            <a:off x="2562674" y="6425580"/>
            <a:ext cx="821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安裝成</a:t>
            </a:r>
            <a:r>
              <a:rPr lang="en-US" altLang="zh-TW" dirty="0"/>
              <a:t>sever</a:t>
            </a:r>
            <a:r>
              <a:rPr lang="zh-TW" altLang="en-US" dirty="0"/>
              <a:t>，並記得連線</a:t>
            </a:r>
            <a:r>
              <a:rPr lang="en-US" altLang="zh-TW" dirty="0"/>
              <a:t>port number</a:t>
            </a:r>
            <a:r>
              <a:rPr lang="zh-TW" altLang="en-US" dirty="0"/>
              <a:t> 為</a:t>
            </a:r>
            <a:r>
              <a:rPr lang="en-US" altLang="zh-TW" dirty="0"/>
              <a:t>3306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8179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A4A6B-7570-4C1A-B4FF-18E6FF4C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B42EF-FD02-4C04-AF35-DFDCB51F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678EDAE-3B01-4BE7-879E-0CD0A78F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03" y="5971"/>
            <a:ext cx="7708069" cy="583864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75D6B8D-F08D-44C1-8B8C-72D6A4ABAB88}"/>
              </a:ext>
            </a:extLst>
          </p:cNvPr>
          <p:cNvSpPr txBox="1"/>
          <p:nvPr/>
        </p:nvSpPr>
        <p:spPr>
          <a:xfrm flipH="1">
            <a:off x="2562674" y="6425580"/>
            <a:ext cx="821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先試試看傳統的認證方式</a:t>
            </a:r>
          </a:p>
        </p:txBody>
      </p:sp>
    </p:spTree>
    <p:extLst>
      <p:ext uri="{BB962C8B-B14F-4D97-AF65-F5344CB8AC3E}">
        <p14:creationId xmlns:p14="http://schemas.microsoft.com/office/powerpoint/2010/main" val="2483064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8D02E-E1C5-4CC1-A6F4-DE06FA83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44A77F-2656-4A9B-B084-6C525E230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C838A6-CF9C-4069-9A1A-D83452FD3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88" y="0"/>
            <a:ext cx="7954775" cy="591060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3D972C6-F1AE-439A-BBE9-043DF6B86AD0}"/>
              </a:ext>
            </a:extLst>
          </p:cNvPr>
          <p:cNvSpPr txBox="1"/>
          <p:nvPr/>
        </p:nvSpPr>
        <p:spPr>
          <a:xfrm flipH="1">
            <a:off x="2562674" y="6425580"/>
            <a:ext cx="821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記住</a:t>
            </a:r>
            <a:r>
              <a:rPr lang="en-US" altLang="zh-TW" dirty="0"/>
              <a:t>root (</a:t>
            </a:r>
            <a:r>
              <a:rPr lang="zh-TW" altLang="en-US" dirty="0"/>
              <a:t>管理者</a:t>
            </a:r>
            <a:r>
              <a:rPr lang="en-US" altLang="zh-TW" dirty="0"/>
              <a:t>)</a:t>
            </a:r>
            <a:r>
              <a:rPr lang="zh-TW" altLang="en-US" dirty="0"/>
              <a:t>之帳號密碼 </a:t>
            </a:r>
            <a:r>
              <a:rPr lang="en-US" altLang="zh-TW" dirty="0"/>
              <a:t>(</a:t>
            </a:r>
            <a:r>
              <a:rPr lang="zh-TW" altLang="en-US" dirty="0"/>
              <a:t>先設為</a:t>
            </a:r>
            <a:r>
              <a:rPr lang="en-US" altLang="zh-TW" dirty="0"/>
              <a:t>root)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478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ECDC3A-4706-44B4-A4F9-1DB3F1CC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0E8009-E4B8-47A8-8A37-A0FA18B24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F2C0C6-F437-474D-89D0-35CCC2373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04" y="189713"/>
            <a:ext cx="8469197" cy="630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42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D7E8B6-B00A-4C02-87F4-E4D8DD6F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CD771F-2157-492C-9846-3D1AED1E2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49BC173-427F-4B7A-B49C-50EB21A26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1" y="104799"/>
            <a:ext cx="8831684" cy="66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73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3BE25-7775-4D05-8562-472F8091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A44C2F-187A-4205-864C-BCF396C3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80CEB2-6322-4789-82F4-CFF51EF3B4BF}"/>
              </a:ext>
            </a:extLst>
          </p:cNvPr>
          <p:cNvSpPr txBox="1"/>
          <p:nvPr/>
        </p:nvSpPr>
        <p:spPr>
          <a:xfrm flipH="1">
            <a:off x="2562674" y="6425580"/>
            <a:ext cx="821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設定連線設定，先記好，以備後用，</a:t>
            </a:r>
            <a:r>
              <a:rPr lang="en-US" altLang="zh-TW" dirty="0"/>
              <a:t>Skip</a:t>
            </a:r>
            <a:r>
              <a:rPr lang="zh-TW" altLang="en-US" dirty="0"/>
              <a:t>亦可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634FCC7-FCBF-443C-AECC-10FAA811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566" y="0"/>
            <a:ext cx="7845520" cy="599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1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MySQL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Download MySQL at </a:t>
            </a:r>
            <a:r>
              <a:rPr lang="en-US" altLang="zh-TW" dirty="0">
                <a:hlinkClick r:id="rId2"/>
              </a:rPr>
              <a:t>http://www.mysql.com/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see installation guide </a:t>
            </a:r>
          </a:p>
          <a:p>
            <a:pPr lvl="1"/>
            <a:r>
              <a:rPr lang="en-US" altLang="zh-TW" dirty="0">
                <a:hlinkClick r:id="rId3"/>
              </a:rPr>
              <a:t>https://www.itread01.com/articles/1476681060.html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先安裝</a:t>
            </a:r>
            <a:r>
              <a:rPr lang="en-US" altLang="zh-TW" dirty="0"/>
              <a:t>Visual Studio (</a:t>
            </a:r>
            <a:r>
              <a:rPr lang="en-US" altLang="zh-TW" dirty="0">
                <a:hlinkClick r:id="rId4"/>
              </a:rPr>
              <a:t> https://visualstudio.microsoft.com/visual-cpp-build-tools/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Install MySQL workbench (the same the MySQL server)</a:t>
            </a:r>
          </a:p>
          <a:p>
            <a:pPr lvl="1"/>
            <a:r>
              <a:rPr lang="en-US" altLang="zh-TW" dirty="0">
                <a:hlinkClick r:id="rId5"/>
              </a:rPr>
              <a:t>https://dev.mysql.com/downloads/workbench/</a:t>
            </a:r>
            <a:r>
              <a:rPr lang="en-US" altLang="zh-TW" dirty="0"/>
              <a:t> 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3740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2B762-5F2B-4CC8-9A1A-C93FB998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C30B4A-08BE-400E-8DC0-01525F7C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1D28B8-66C5-4607-80AD-1ABD806A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54" y="188124"/>
            <a:ext cx="8342650" cy="630475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EB53BB4-A145-4859-9C06-44E05674A843}"/>
              </a:ext>
            </a:extLst>
          </p:cNvPr>
          <p:cNvSpPr txBox="1"/>
          <p:nvPr/>
        </p:nvSpPr>
        <p:spPr>
          <a:xfrm flipH="1">
            <a:off x="2562674" y="6425580"/>
            <a:ext cx="821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測試連線與帳密</a:t>
            </a:r>
          </a:p>
        </p:txBody>
      </p:sp>
    </p:spTree>
    <p:extLst>
      <p:ext uri="{BB962C8B-B14F-4D97-AF65-F5344CB8AC3E}">
        <p14:creationId xmlns:p14="http://schemas.microsoft.com/office/powerpoint/2010/main" val="2051789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8C0B3-77B2-411A-9E01-689C70C4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B48E15-D044-4274-B597-064EB55DB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B5249F-6C07-48C4-8AB0-98DA97531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63" y="0"/>
            <a:ext cx="9172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95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52" y="768995"/>
            <a:ext cx="9448558" cy="5320010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E11E24C3-8162-4452-9092-D900E6A40E45}"/>
              </a:ext>
            </a:extLst>
          </p:cNvPr>
          <p:cNvSpPr/>
          <p:nvPr/>
        </p:nvSpPr>
        <p:spPr>
          <a:xfrm>
            <a:off x="1749410" y="4079779"/>
            <a:ext cx="701233" cy="219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1FA13AF-2542-4B75-A31C-094B4CD7A64E}"/>
              </a:ext>
            </a:extLst>
          </p:cNvPr>
          <p:cNvSpPr/>
          <p:nvPr/>
        </p:nvSpPr>
        <p:spPr>
          <a:xfrm>
            <a:off x="1303933" y="2180512"/>
            <a:ext cx="701233" cy="219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607E649-D6B6-4573-B66A-716FB0E80B59}"/>
              </a:ext>
            </a:extLst>
          </p:cNvPr>
          <p:cNvSpPr/>
          <p:nvPr/>
        </p:nvSpPr>
        <p:spPr>
          <a:xfrm>
            <a:off x="1825611" y="1293812"/>
            <a:ext cx="307990" cy="219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F85915-AEBC-42CF-B789-D482CBA978ED}"/>
              </a:ext>
            </a:extLst>
          </p:cNvPr>
          <p:cNvSpPr txBox="1"/>
          <p:nvPr/>
        </p:nvSpPr>
        <p:spPr>
          <a:xfrm flipH="1">
            <a:off x="2539228" y="6419719"/>
            <a:ext cx="821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打開</a:t>
            </a:r>
            <a:r>
              <a:rPr lang="en-US" altLang="zh-TW" dirty="0"/>
              <a:t>MySQL Workbench</a:t>
            </a:r>
            <a:r>
              <a:rPr lang="zh-TW" altLang="en-US" dirty="0"/>
              <a:t>來創建新的資料庫</a:t>
            </a:r>
            <a:r>
              <a:rPr lang="en-US" altLang="zh-TW" dirty="0"/>
              <a:t>(Schema) test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8B94470-3D98-4463-B0C6-A52628F317F1}"/>
              </a:ext>
            </a:extLst>
          </p:cNvPr>
          <p:cNvSpPr/>
          <p:nvPr/>
        </p:nvSpPr>
        <p:spPr>
          <a:xfrm>
            <a:off x="1072805" y="4079779"/>
            <a:ext cx="701233" cy="219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8B59B82-7451-4481-AA17-736BC3CA581E}"/>
              </a:ext>
            </a:extLst>
          </p:cNvPr>
          <p:cNvCxnSpPr/>
          <p:nvPr/>
        </p:nvCxnSpPr>
        <p:spPr>
          <a:xfrm flipV="1">
            <a:off x="1654549" y="1648197"/>
            <a:ext cx="1891682" cy="243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DFC70E2E-8069-4CAE-806E-E4A1D758A719}"/>
              </a:ext>
            </a:extLst>
          </p:cNvPr>
          <p:cNvSpPr/>
          <p:nvPr/>
        </p:nvSpPr>
        <p:spPr>
          <a:xfrm>
            <a:off x="2702313" y="4974432"/>
            <a:ext cx="701233" cy="219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235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CAE36-F315-4E7E-8D96-5C247A46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89F9AD-F1A0-4098-A4E7-EF16660A9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3C99B0-F184-4B39-A2A9-0AEDB72FE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91" y="797169"/>
            <a:ext cx="7728309" cy="5002090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597D4D44-B326-4E08-8808-88A61C4CBBF6}"/>
              </a:ext>
            </a:extLst>
          </p:cNvPr>
          <p:cNvSpPr/>
          <p:nvPr/>
        </p:nvSpPr>
        <p:spPr>
          <a:xfrm>
            <a:off x="6096000" y="2591734"/>
            <a:ext cx="701233" cy="219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C088887-D7DA-4E00-938D-8C44F4CA1EC3}"/>
              </a:ext>
            </a:extLst>
          </p:cNvPr>
          <p:cNvSpPr txBox="1"/>
          <p:nvPr/>
        </p:nvSpPr>
        <p:spPr>
          <a:xfrm flipH="1">
            <a:off x="2847929" y="2946590"/>
            <a:ext cx="821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從任何機器連進來皆可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820C31E-CD6A-40BD-B522-DEAB33AE93A9}"/>
              </a:ext>
            </a:extLst>
          </p:cNvPr>
          <p:cNvCxnSpPr/>
          <p:nvPr/>
        </p:nvCxnSpPr>
        <p:spPr>
          <a:xfrm flipV="1">
            <a:off x="5228492" y="2811653"/>
            <a:ext cx="867508" cy="341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224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Grant database access to users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7990"/>
            <a:ext cx="9448558" cy="532001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838200" y="2928395"/>
            <a:ext cx="701233" cy="219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439856" y="2731625"/>
            <a:ext cx="701233" cy="219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773347" y="4344334"/>
            <a:ext cx="701233" cy="219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708494" y="4564253"/>
            <a:ext cx="701233" cy="219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FEE65BD-ECE3-4C98-AC44-B708FFE390B3}"/>
              </a:ext>
            </a:extLst>
          </p:cNvPr>
          <p:cNvSpPr/>
          <p:nvPr/>
        </p:nvSpPr>
        <p:spPr>
          <a:xfrm>
            <a:off x="1368410" y="4859364"/>
            <a:ext cx="701233" cy="219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218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98297-5148-4FD1-9D6F-6A304CBC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設定某一資料庫的權限給新使用者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664358-925E-4B3E-BADF-C697B862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2388D0-90A6-458B-A828-DE9CF03C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324" y="1825625"/>
            <a:ext cx="6158069" cy="4853354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1B55657A-CACB-4597-97E6-C7CCEA68E867}"/>
              </a:ext>
            </a:extLst>
          </p:cNvPr>
          <p:cNvSpPr/>
          <p:nvPr/>
        </p:nvSpPr>
        <p:spPr>
          <a:xfrm>
            <a:off x="2239108" y="2570841"/>
            <a:ext cx="1101969" cy="219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CEBCD3E-E35A-49D7-A7D1-1BD515428E75}"/>
              </a:ext>
            </a:extLst>
          </p:cNvPr>
          <p:cNvSpPr/>
          <p:nvPr/>
        </p:nvSpPr>
        <p:spPr>
          <a:xfrm>
            <a:off x="4513385" y="2225010"/>
            <a:ext cx="701233" cy="219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AB41C14-4C3C-4580-B678-93C2D84E386A}"/>
              </a:ext>
            </a:extLst>
          </p:cNvPr>
          <p:cNvSpPr/>
          <p:nvPr/>
        </p:nvSpPr>
        <p:spPr>
          <a:xfrm>
            <a:off x="3381207" y="2444929"/>
            <a:ext cx="701233" cy="219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CEB21A1-72A7-4F40-BF14-105CBC1D79D6}"/>
              </a:ext>
            </a:extLst>
          </p:cNvPr>
          <p:cNvSpPr/>
          <p:nvPr/>
        </p:nvSpPr>
        <p:spPr>
          <a:xfrm>
            <a:off x="3470030" y="5442995"/>
            <a:ext cx="701233" cy="9753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091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59EB2-A888-41BB-867C-6488709E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創建新的表格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B93155-BA1D-4BCB-843E-69C9D85F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A5284D-E48B-41CC-8162-7A36F710E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1908143"/>
            <a:ext cx="10568354" cy="2264145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BAAE773B-DA11-49AB-9A0C-55D5D0D542D8}"/>
              </a:ext>
            </a:extLst>
          </p:cNvPr>
          <p:cNvSpPr/>
          <p:nvPr/>
        </p:nvSpPr>
        <p:spPr>
          <a:xfrm>
            <a:off x="780660" y="3100773"/>
            <a:ext cx="701233" cy="219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E4861E7-C490-4D51-9FEC-579C9D7DEEAF}"/>
              </a:ext>
            </a:extLst>
          </p:cNvPr>
          <p:cNvSpPr/>
          <p:nvPr/>
        </p:nvSpPr>
        <p:spPr>
          <a:xfrm>
            <a:off x="4756379" y="3505219"/>
            <a:ext cx="701233" cy="468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423CC37-3C8F-4F23-ACCF-98EC3A438CDE}"/>
              </a:ext>
            </a:extLst>
          </p:cNvPr>
          <p:cNvSpPr/>
          <p:nvPr/>
        </p:nvSpPr>
        <p:spPr>
          <a:xfrm>
            <a:off x="5952132" y="3505219"/>
            <a:ext cx="701233" cy="468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0AF52B9-CA94-4B4D-8F92-AFAA8D7EAB31}"/>
              </a:ext>
            </a:extLst>
          </p:cNvPr>
          <p:cNvSpPr/>
          <p:nvPr/>
        </p:nvSpPr>
        <p:spPr>
          <a:xfrm>
            <a:off x="6797268" y="3355308"/>
            <a:ext cx="701233" cy="468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83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1AC13-7317-4171-891C-CCC54318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瀏覽表格資料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B9B8C1-C1A6-4F91-9AB0-E0E971D5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6045F4-4B85-45C6-A0ED-72BC21ED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48" y="1739900"/>
            <a:ext cx="10572750" cy="4752975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0AF63D87-860D-4A4D-AFFD-DDDD52CAE612}"/>
              </a:ext>
            </a:extLst>
          </p:cNvPr>
          <p:cNvSpPr/>
          <p:nvPr/>
        </p:nvSpPr>
        <p:spPr>
          <a:xfrm>
            <a:off x="6366707" y="4001295"/>
            <a:ext cx="362340" cy="1897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10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02869-0B3C-46B0-B6A6-56860B24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mysqlclient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A4D7D-7967-49D1-B368-F3541F42C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mysqlclient</a:t>
            </a:r>
            <a:r>
              <a:rPr lang="en-US" altLang="zh-TW" dirty="0"/>
              <a:t> with “pip install </a:t>
            </a:r>
            <a:r>
              <a:rPr lang="en-US" altLang="zh-TW" dirty="0" err="1"/>
              <a:t>mysqlclient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784E9C-B1F3-4F68-AFDE-95F7E213D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33" y="2637691"/>
            <a:ext cx="7039934" cy="371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14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Microsoft Visual C++ 14.0 or greater is required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3.8-win32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mysqlclient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可能</a:t>
            </a:r>
            <a:r>
              <a:rPr lang="en-US" altLang="zh-TW" dirty="0">
                <a:sym typeface="Wingdings" panose="05000000000000000000" pitchFamily="2" charset="2"/>
              </a:rPr>
              <a:t> ERROR!!!</a:t>
            </a:r>
          </a:p>
          <a:p>
            <a:pPr lvl="1"/>
            <a:r>
              <a:rPr lang="en-US" altLang="zh-TW" dirty="0"/>
              <a:t>Failed building wheel for </a:t>
            </a:r>
            <a:r>
              <a:rPr lang="en-US" altLang="zh-TW" dirty="0" err="1"/>
              <a:t>mysqlclient</a:t>
            </a:r>
            <a:endParaRPr lang="en-US" altLang="zh-TW" dirty="0"/>
          </a:p>
          <a:p>
            <a:pPr lvl="1"/>
            <a:r>
              <a:rPr lang="en-US" altLang="zh-TW" dirty="0"/>
              <a:t>error: Microsoft Visual C++ 14.0 or greater is required. Get it with "Microsoft C++ Build Tools": </a:t>
            </a:r>
            <a:r>
              <a:rPr lang="en-US" altLang="zh-TW" dirty="0">
                <a:hlinkClick r:id="rId2"/>
              </a:rPr>
              <a:t>https://visualstudio.microsoft.com/visual-cpp-build-tools/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Solving way(based on </a:t>
            </a:r>
            <a:r>
              <a:rPr lang="en-US" altLang="zh-TW" sz="1200" dirty="0">
                <a:hlinkClick r:id="rId3"/>
              </a:rPr>
              <a:t>https://stackoverflow.com/questions/63113305/how-to-install-mysqlclient-for-django-in-windows-10</a:t>
            </a:r>
            <a:r>
              <a:rPr lang="en-US" altLang="zh-TW" dirty="0"/>
              <a:t>):</a:t>
            </a:r>
          </a:p>
          <a:p>
            <a:pPr lvl="1"/>
            <a:r>
              <a:rPr lang="en-US" altLang="zh-TW" dirty="0"/>
              <a:t>(a) install Microsoft Visual C++ 14.0 tools (about 2G? </a:t>
            </a:r>
            <a:r>
              <a:rPr lang="en-US" altLang="zh-TW" dirty="0">
                <a:sym typeface="Wingdings" panose="05000000000000000000" pitchFamily="2" charset="2"/>
              </a:rPr>
              <a:t> too heavy)</a:t>
            </a:r>
          </a:p>
          <a:p>
            <a:pPr lvl="1"/>
            <a:r>
              <a:rPr lang="en-US" altLang="zh-TW" dirty="0"/>
              <a:t>(b) download pre-compiled binaries</a:t>
            </a: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u="sng" dirty="0">
                <a:hlinkClick r:id="rId4"/>
              </a:rPr>
              <a:t>https://www.lfd.uci.edu/~gohlke/pythonlibs/#mysqlclient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922" y="926124"/>
            <a:ext cx="319372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7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1AD50-4FF7-423E-9FC9-9AFD8872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685CD9-7651-4F1C-B599-9B4B0968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3BB922-3E3D-4C65-AD30-49DEED2F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64615" cy="56050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432B29E-8169-4A49-A058-869BBBA1AD19}"/>
              </a:ext>
            </a:extLst>
          </p:cNvPr>
          <p:cNvSpPr/>
          <p:nvPr/>
        </p:nvSpPr>
        <p:spPr>
          <a:xfrm>
            <a:off x="3153508" y="4548554"/>
            <a:ext cx="1248507" cy="363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77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pre-compiled binaries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433" y="1690688"/>
            <a:ext cx="5257800" cy="35814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705600" y="1690688"/>
            <a:ext cx="4515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Download to the python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Install in VS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pip install mysqlclient-1.4.6-cp38-cp38-win32.whl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3159126"/>
            <a:ext cx="3771900" cy="34385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093" y="5156354"/>
            <a:ext cx="4489979" cy="95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84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EB1C48-466E-4E69-AF65-D6F6003A1F39}"/>
              </a:ext>
            </a:extLst>
          </p:cNvPr>
          <p:cNvSpPr/>
          <p:nvPr/>
        </p:nvSpPr>
        <p:spPr>
          <a:xfrm>
            <a:off x="593690" y="1872411"/>
            <a:ext cx="7053942" cy="3670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E90CA1B-F2C1-421D-9610-FAAC269A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撰寫程式 </a:t>
            </a:r>
            <a:r>
              <a:rPr lang="en-US" altLang="zh-TW" dirty="0"/>
              <a:t>(</a:t>
            </a:r>
            <a:r>
              <a:rPr lang="zh-TW" altLang="en-US" dirty="0"/>
              <a:t>查詢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DEFFB9-7396-4212-8929-1B5FFA18C564}"/>
              </a:ext>
            </a:extLst>
          </p:cNvPr>
          <p:cNvSpPr/>
          <p:nvPr/>
        </p:nvSpPr>
        <p:spPr>
          <a:xfrm>
            <a:off x="838200" y="1912765"/>
            <a:ext cx="78137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import </a:t>
            </a:r>
            <a:r>
              <a:rPr lang="en-US" altLang="zh-TW" dirty="0" err="1">
                <a:latin typeface="Consolas" panose="020B0609020204030204" pitchFamily="49" charset="0"/>
              </a:rPr>
              <a:t>MySQLdb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db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MySQLdb.connect</a:t>
            </a:r>
            <a:r>
              <a:rPr lang="en-US" altLang="zh-TW" dirty="0">
                <a:latin typeface="Consolas" panose="020B0609020204030204" pitchFamily="49" charset="0"/>
              </a:rPr>
              <a:t>(host="localhost", user="</a:t>
            </a:r>
            <a:r>
              <a:rPr lang="en-US" altLang="zh-TW" dirty="0" err="1">
                <a:latin typeface="Consolas" panose="020B0609020204030204" pitchFamily="49" charset="0"/>
              </a:rPr>
              <a:t>newuser</a:t>
            </a:r>
            <a:r>
              <a:rPr lang="en-US" altLang="zh-TW" dirty="0">
                <a:latin typeface="Consolas" panose="020B0609020204030204" pitchFamily="49" charset="0"/>
              </a:rPr>
              <a:t>", password=“</a:t>
            </a:r>
            <a:r>
              <a:rPr lang="en-US" altLang="zh-TW" dirty="0" err="1">
                <a:latin typeface="Consolas" panose="020B0609020204030204" pitchFamily="49" charset="0"/>
              </a:rPr>
              <a:t>xxxx</a:t>
            </a:r>
            <a:r>
              <a:rPr lang="en-US" altLang="zh-TW" dirty="0">
                <a:latin typeface="Consolas" panose="020B0609020204030204" pitchFamily="49" charset="0"/>
              </a:rPr>
              <a:t>", </a:t>
            </a:r>
            <a:r>
              <a:rPr lang="en-US" altLang="zh-TW" dirty="0" err="1">
                <a:latin typeface="Consolas" panose="020B0609020204030204" pitchFamily="49" charset="0"/>
              </a:rPr>
              <a:t>db</a:t>
            </a:r>
            <a:r>
              <a:rPr lang="en-US" altLang="zh-TW" dirty="0">
                <a:latin typeface="Consolas" panose="020B0609020204030204" pitchFamily="49" charset="0"/>
              </a:rPr>
              <a:t>="test")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print ("connected")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cur=</a:t>
            </a:r>
            <a:r>
              <a:rPr lang="en-US" altLang="zh-TW" dirty="0" err="1">
                <a:latin typeface="Consolas" panose="020B0609020204030204" pitchFamily="49" charset="0"/>
              </a:rPr>
              <a:t>db.cursor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cur.execute</a:t>
            </a:r>
            <a:r>
              <a:rPr lang="en-US" altLang="zh-TW" dirty="0">
                <a:latin typeface="Consolas" panose="020B0609020204030204" pitchFamily="49" charset="0"/>
              </a:rPr>
              <a:t>("Select * from employee")</a:t>
            </a:r>
          </a:p>
          <a:p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# </a:t>
            </a:r>
            <a:r>
              <a:rPr lang="zh-TW" altLang="en-US" dirty="0">
                <a:latin typeface="Consolas" panose="020B0609020204030204" pitchFamily="49" charset="0"/>
              </a:rPr>
              <a:t>該資料庫 </a:t>
            </a:r>
            <a:r>
              <a:rPr lang="en-US" altLang="zh-TW" dirty="0">
                <a:latin typeface="Consolas" panose="020B0609020204030204" pitchFamily="49" charset="0"/>
              </a:rPr>
              <a:t>(schema)</a:t>
            </a:r>
            <a:r>
              <a:rPr lang="zh-TW" altLang="en-US" dirty="0">
                <a:latin typeface="Consolas" panose="020B0609020204030204" pitchFamily="49" charset="0"/>
              </a:rPr>
              <a:t>的權限必須開放</a:t>
            </a:r>
            <a:r>
              <a:rPr lang="en-US" altLang="zh-TW" dirty="0">
                <a:latin typeface="Consolas" panose="020B0609020204030204" pitchFamily="49" charset="0"/>
              </a:rPr>
              <a:t>select (custom)</a:t>
            </a:r>
            <a:r>
              <a:rPr lang="zh-TW" altLang="en-US" dirty="0">
                <a:latin typeface="Consolas" panose="020B0609020204030204" pitchFamily="49" charset="0"/>
              </a:rPr>
              <a:t>給該</a:t>
            </a:r>
            <a:r>
              <a:rPr lang="en-US" altLang="zh-TW" dirty="0">
                <a:latin typeface="Consolas" panose="020B0609020204030204" pitchFamily="49" charset="0"/>
              </a:rPr>
              <a:t>user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cur.execute</a:t>
            </a:r>
            <a:r>
              <a:rPr lang="en-US" altLang="zh-TW" dirty="0">
                <a:latin typeface="Consolas" panose="020B0609020204030204" pitchFamily="49" charset="0"/>
              </a:rPr>
              <a:t>("Select * from employee" 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for emp in </a:t>
            </a:r>
            <a:r>
              <a:rPr lang="en-US" altLang="zh-TW" dirty="0" err="1">
                <a:latin typeface="Consolas" panose="020B0609020204030204" pitchFamily="49" charset="0"/>
              </a:rPr>
              <a:t>cur.fetchall</a:t>
            </a:r>
            <a:r>
              <a:rPr lang="en-US" altLang="zh-TW" dirty="0"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print(emp)</a:t>
            </a:r>
          </a:p>
          <a:p>
            <a:br>
              <a:rPr lang="en-US" altLang="zh-TW" dirty="0">
                <a:latin typeface="Consolas" panose="020B0609020204030204" pitchFamily="49" charset="0"/>
              </a:rPr>
            </a:b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33FE4F-8E10-4071-85E0-F8DB4ECA1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5" y="5724797"/>
            <a:ext cx="9925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95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8DD678A-09D6-4EFD-80C2-D1B20B7C1140}"/>
              </a:ext>
            </a:extLst>
          </p:cNvPr>
          <p:cNvSpPr/>
          <p:nvPr/>
        </p:nvSpPr>
        <p:spPr>
          <a:xfrm>
            <a:off x="1213758" y="1559668"/>
            <a:ext cx="10186933" cy="3670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5D96796-AB29-4D7B-9662-DE164FB0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撰寫程式 </a:t>
            </a:r>
            <a:r>
              <a:rPr lang="en-US" altLang="zh-TW" dirty="0"/>
              <a:t>(</a:t>
            </a:r>
            <a:r>
              <a:rPr lang="zh-TW" altLang="en-US" dirty="0"/>
              <a:t>查詢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6E330-E16D-41B5-A697-1344FF5E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A778D4-A265-4176-B71A-B37BDA512D41}"/>
              </a:ext>
            </a:extLst>
          </p:cNvPr>
          <p:cNvSpPr/>
          <p:nvPr/>
        </p:nvSpPr>
        <p:spPr>
          <a:xfrm>
            <a:off x="1445623" y="2154634"/>
            <a:ext cx="78137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import </a:t>
            </a:r>
            <a:r>
              <a:rPr lang="en-US" altLang="zh-TW" dirty="0" err="1">
                <a:latin typeface="Consolas" panose="020B0609020204030204" pitchFamily="49" charset="0"/>
              </a:rPr>
              <a:t>MySQLdb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db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MySQLdb.connect</a:t>
            </a:r>
            <a:r>
              <a:rPr lang="en-US" altLang="zh-TW" dirty="0">
                <a:latin typeface="Consolas" panose="020B0609020204030204" pitchFamily="49" charset="0"/>
              </a:rPr>
              <a:t>(host=“140.115.xx.xx", user=“root", password=“</a:t>
            </a:r>
            <a:r>
              <a:rPr lang="en-US" altLang="zh-TW" dirty="0" err="1">
                <a:latin typeface="Consolas" panose="020B0609020204030204" pitchFamily="49" charset="0"/>
              </a:rPr>
              <a:t>xxxx</a:t>
            </a:r>
            <a:r>
              <a:rPr lang="en-US" altLang="zh-TW" dirty="0">
                <a:latin typeface="Consolas" panose="020B0609020204030204" pitchFamily="49" charset="0"/>
              </a:rPr>
              <a:t>", </a:t>
            </a:r>
            <a:r>
              <a:rPr lang="en-US" altLang="zh-TW" dirty="0" err="1">
                <a:latin typeface="Consolas" panose="020B0609020204030204" pitchFamily="49" charset="0"/>
              </a:rPr>
              <a:t>db</a:t>
            </a:r>
            <a:r>
              <a:rPr lang="en-US" altLang="zh-TW" dirty="0">
                <a:latin typeface="Consolas" panose="020B0609020204030204" pitchFamily="49" charset="0"/>
              </a:rPr>
              <a:t>="test")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print ("connected")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cur=</a:t>
            </a:r>
            <a:r>
              <a:rPr lang="en-US" altLang="zh-TW" dirty="0" err="1">
                <a:latin typeface="Consolas" panose="020B0609020204030204" pitchFamily="49" charset="0"/>
              </a:rPr>
              <a:t>db.cursor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cur.execute</a:t>
            </a:r>
            <a:r>
              <a:rPr lang="en-US" altLang="zh-TW" dirty="0">
                <a:latin typeface="Consolas" panose="020B0609020204030204" pitchFamily="49" charset="0"/>
              </a:rPr>
              <a:t>("Select * from employee")</a:t>
            </a:r>
          </a:p>
          <a:p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# </a:t>
            </a:r>
            <a:r>
              <a:rPr lang="zh-TW" altLang="en-US" dirty="0">
                <a:latin typeface="Consolas" panose="020B0609020204030204" pitchFamily="49" charset="0"/>
              </a:rPr>
              <a:t>該資料庫 </a:t>
            </a:r>
            <a:r>
              <a:rPr lang="en-US" altLang="zh-TW" dirty="0">
                <a:latin typeface="Consolas" panose="020B0609020204030204" pitchFamily="49" charset="0"/>
              </a:rPr>
              <a:t>(schema)</a:t>
            </a:r>
            <a:r>
              <a:rPr lang="zh-TW" altLang="en-US" dirty="0">
                <a:latin typeface="Consolas" panose="020B0609020204030204" pitchFamily="49" charset="0"/>
              </a:rPr>
              <a:t>的權限必須開放</a:t>
            </a:r>
            <a:r>
              <a:rPr lang="en-US" altLang="zh-TW" dirty="0">
                <a:latin typeface="Consolas" panose="020B0609020204030204" pitchFamily="49" charset="0"/>
              </a:rPr>
              <a:t>select (custom)</a:t>
            </a:r>
            <a:r>
              <a:rPr lang="zh-TW" altLang="en-US" dirty="0">
                <a:latin typeface="Consolas" panose="020B0609020204030204" pitchFamily="49" charset="0"/>
              </a:rPr>
              <a:t>給該</a:t>
            </a:r>
            <a:r>
              <a:rPr lang="en-US" altLang="zh-TW" dirty="0">
                <a:latin typeface="Consolas" panose="020B0609020204030204" pitchFamily="49" charset="0"/>
              </a:rPr>
              <a:t>user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cur.execute</a:t>
            </a:r>
            <a:r>
              <a:rPr lang="en-US" altLang="zh-TW" dirty="0">
                <a:latin typeface="Consolas" panose="020B0609020204030204" pitchFamily="49" charset="0"/>
              </a:rPr>
              <a:t>("Select * from employee" 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for emp in </a:t>
            </a:r>
            <a:r>
              <a:rPr lang="en-US" altLang="zh-TW" dirty="0" err="1">
                <a:latin typeface="Consolas" panose="020B0609020204030204" pitchFamily="49" charset="0"/>
              </a:rPr>
              <a:t>cur.fetchall</a:t>
            </a:r>
            <a:r>
              <a:rPr lang="en-US" altLang="zh-TW" dirty="0"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print(emp)</a:t>
            </a:r>
          </a:p>
          <a:p>
            <a:br>
              <a:rPr lang="en-US" altLang="zh-TW" dirty="0">
                <a:latin typeface="Consolas" panose="020B0609020204030204" pitchFamily="49" charset="0"/>
              </a:rPr>
            </a:b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FCEC469-48A1-4373-AB30-E03F959D2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22" y="5287171"/>
            <a:ext cx="7665449" cy="1509182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3EA5365-3264-4425-A0C5-BC9E7FEA3C6C}"/>
              </a:ext>
            </a:extLst>
          </p:cNvPr>
          <p:cNvCxnSpPr/>
          <p:nvPr/>
        </p:nvCxnSpPr>
        <p:spPr>
          <a:xfrm>
            <a:off x="5352506" y="2730137"/>
            <a:ext cx="3053443" cy="561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F032D1A-CDE2-46A7-ADE5-179245150F40}"/>
              </a:ext>
            </a:extLst>
          </p:cNvPr>
          <p:cNvCxnSpPr>
            <a:cxnSpLocks/>
          </p:cNvCxnSpPr>
          <p:nvPr/>
        </p:nvCxnSpPr>
        <p:spPr>
          <a:xfrm>
            <a:off x="7451271" y="2730137"/>
            <a:ext cx="1000398" cy="483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E4B8C7F-913B-4EB8-9B8B-4ADCDE4F4B70}"/>
              </a:ext>
            </a:extLst>
          </p:cNvPr>
          <p:cNvSpPr txBox="1"/>
          <p:nvPr/>
        </p:nvSpPr>
        <p:spPr>
          <a:xfrm flipH="1">
            <a:off x="8451669" y="3059668"/>
            <a:ext cx="280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Root</a:t>
            </a:r>
            <a:r>
              <a:rPr lang="zh-TW" altLang="en-US" dirty="0"/>
              <a:t>僅能從</a:t>
            </a:r>
            <a:r>
              <a:rPr lang="en-US" altLang="zh-TW" dirty="0"/>
              <a:t>localhost</a:t>
            </a:r>
            <a:r>
              <a:rPr lang="zh-TW" altLang="en-US" dirty="0"/>
              <a:t>連線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8CB37C4-528D-43F8-B69D-9E31E845ED56}"/>
              </a:ext>
            </a:extLst>
          </p:cNvPr>
          <p:cNvCxnSpPr>
            <a:cxnSpLocks/>
          </p:cNvCxnSpPr>
          <p:nvPr/>
        </p:nvCxnSpPr>
        <p:spPr>
          <a:xfrm flipV="1">
            <a:off x="6363789" y="3426777"/>
            <a:ext cx="2065179" cy="1846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798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D6215D9-3AFE-4AC1-B9D2-2BAA41AD2714}"/>
              </a:ext>
            </a:extLst>
          </p:cNvPr>
          <p:cNvSpPr/>
          <p:nvPr/>
        </p:nvSpPr>
        <p:spPr>
          <a:xfrm>
            <a:off x="587829" y="2024743"/>
            <a:ext cx="7053942" cy="3670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DC57A95-360B-479D-AEA2-AF9B68AA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撰寫程式 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342F36-9F04-4ECB-B2BA-43018E03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5750E7-72F0-40C1-B919-FA9FAA2F76C6}"/>
              </a:ext>
            </a:extLst>
          </p:cNvPr>
          <p:cNvSpPr/>
          <p:nvPr/>
        </p:nvSpPr>
        <p:spPr>
          <a:xfrm>
            <a:off x="670559" y="1968869"/>
            <a:ext cx="70626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import </a:t>
            </a:r>
            <a:r>
              <a:rPr lang="en-US" altLang="zh-TW" dirty="0" err="1">
                <a:latin typeface="Consolas" panose="020B0609020204030204" pitchFamily="49" charset="0"/>
              </a:rPr>
              <a:t>MySQLdb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db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MySQLdb.connect</a:t>
            </a:r>
            <a:r>
              <a:rPr lang="en-US" altLang="zh-TW" dirty="0">
                <a:latin typeface="Consolas" panose="020B0609020204030204" pitchFamily="49" charset="0"/>
              </a:rPr>
              <a:t>(host="localhost", user="</a:t>
            </a:r>
            <a:r>
              <a:rPr lang="en-US" altLang="zh-TW" dirty="0" err="1">
                <a:latin typeface="Consolas" panose="020B0609020204030204" pitchFamily="49" charset="0"/>
              </a:rPr>
              <a:t>newuser</a:t>
            </a:r>
            <a:r>
              <a:rPr lang="en-US" altLang="zh-TW" dirty="0">
                <a:latin typeface="Consolas" panose="020B0609020204030204" pitchFamily="49" charset="0"/>
              </a:rPr>
              <a:t>", password="Newuser@999", </a:t>
            </a:r>
            <a:r>
              <a:rPr lang="en-US" altLang="zh-TW" dirty="0" err="1">
                <a:latin typeface="Consolas" panose="020B0609020204030204" pitchFamily="49" charset="0"/>
              </a:rPr>
              <a:t>db</a:t>
            </a:r>
            <a:r>
              <a:rPr lang="en-US" altLang="zh-TW" dirty="0">
                <a:latin typeface="Consolas" panose="020B0609020204030204" pitchFamily="49" charset="0"/>
              </a:rPr>
              <a:t>="test")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cur=</a:t>
            </a:r>
            <a:r>
              <a:rPr lang="en-US" altLang="zh-TW" dirty="0" err="1">
                <a:latin typeface="Consolas" panose="020B0609020204030204" pitchFamily="49" charset="0"/>
              </a:rPr>
              <a:t>db.cursor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cur.execute</a:t>
            </a:r>
            <a:r>
              <a:rPr lang="en-US" altLang="zh-TW" dirty="0">
                <a:latin typeface="Consolas" panose="020B0609020204030204" pitchFamily="49" charset="0"/>
              </a:rPr>
              <a:t>("Insert into employee Values(2, 'John', 8000)")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cur.execute</a:t>
            </a:r>
            <a:r>
              <a:rPr lang="en-US" altLang="zh-TW" dirty="0">
                <a:latin typeface="Consolas" panose="020B0609020204030204" pitchFamily="49" charset="0"/>
              </a:rPr>
              <a:t>("Insert into employee Values(3, 'Peter', 7000)")</a:t>
            </a:r>
          </a:p>
          <a:p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# </a:t>
            </a:r>
            <a:r>
              <a:rPr lang="zh-TW" altLang="en-US" dirty="0">
                <a:latin typeface="Consolas" panose="020B0609020204030204" pitchFamily="49" charset="0"/>
              </a:rPr>
              <a:t>該資料庫 </a:t>
            </a:r>
            <a:r>
              <a:rPr lang="en-US" altLang="zh-TW" dirty="0">
                <a:latin typeface="Consolas" panose="020B0609020204030204" pitchFamily="49" charset="0"/>
              </a:rPr>
              <a:t>(schema)</a:t>
            </a:r>
            <a:r>
              <a:rPr lang="zh-TW" altLang="en-US" dirty="0">
                <a:latin typeface="Consolas" panose="020B0609020204030204" pitchFamily="49" charset="0"/>
              </a:rPr>
              <a:t>的權限必須開放</a:t>
            </a:r>
            <a:r>
              <a:rPr lang="en-US" altLang="zh-TW" dirty="0">
                <a:latin typeface="Consolas" panose="020B0609020204030204" pitchFamily="49" charset="0"/>
              </a:rPr>
              <a:t>select (custom)</a:t>
            </a:r>
            <a:r>
              <a:rPr lang="zh-TW" altLang="en-US" dirty="0">
                <a:latin typeface="Consolas" panose="020B0609020204030204" pitchFamily="49" charset="0"/>
              </a:rPr>
              <a:t>給該</a:t>
            </a:r>
            <a:r>
              <a:rPr lang="en-US" altLang="zh-TW" dirty="0">
                <a:latin typeface="Consolas" panose="020B0609020204030204" pitchFamily="49" charset="0"/>
              </a:rPr>
              <a:t>user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cur.execute</a:t>
            </a:r>
            <a:r>
              <a:rPr lang="en-US" altLang="zh-TW" dirty="0">
                <a:latin typeface="Consolas" panose="020B0609020204030204" pitchFamily="49" charset="0"/>
              </a:rPr>
              <a:t>("Select * from employee" 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for emp in </a:t>
            </a:r>
            <a:r>
              <a:rPr lang="en-US" altLang="zh-TW" dirty="0" err="1">
                <a:latin typeface="Consolas" panose="020B0609020204030204" pitchFamily="49" charset="0"/>
              </a:rPr>
              <a:t>cur.fetchall</a:t>
            </a:r>
            <a:r>
              <a:rPr lang="en-US" altLang="zh-TW" dirty="0"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print(emp)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F98E638-C7C9-4968-88BF-70A120244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5891582"/>
            <a:ext cx="105346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08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31D6F-DAC3-41A3-8460-45C91677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撰寫程式 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93C634-6C73-4CB8-AF08-C079DEB0B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3D03D2-270A-46F6-AA3D-48653EDD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28" y="2476228"/>
            <a:ext cx="8372475" cy="12001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CE80DE-52A8-4B88-B237-30266C349DF5}"/>
              </a:ext>
            </a:extLst>
          </p:cNvPr>
          <p:cNvSpPr txBox="1"/>
          <p:nvPr/>
        </p:nvSpPr>
        <p:spPr>
          <a:xfrm flipH="1">
            <a:off x="1933302" y="4742004"/>
            <a:ext cx="5185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進</a:t>
            </a:r>
            <a:r>
              <a:rPr lang="en-US" altLang="zh-TW" dirty="0"/>
              <a:t>Workbench</a:t>
            </a:r>
            <a:r>
              <a:rPr lang="zh-TW" altLang="en-US" dirty="0"/>
              <a:t>查詢，資料並沒更新，</a:t>
            </a:r>
            <a:r>
              <a:rPr lang="en-US" altLang="zh-TW" dirty="0"/>
              <a:t>Why?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交易沒有</a:t>
            </a:r>
            <a:r>
              <a:rPr lang="en-US" altLang="zh-TW" dirty="0">
                <a:sym typeface="Wingdings" panose="05000000000000000000" pitchFamily="2" charset="2"/>
              </a:rPr>
              <a:t>commit</a:t>
            </a:r>
            <a:r>
              <a:rPr lang="zh-TW" altLang="en-US" dirty="0">
                <a:sym typeface="Wingdings" panose="05000000000000000000" pitchFamily="2" charset="2"/>
              </a:rPr>
              <a:t>。需要</a:t>
            </a:r>
            <a:r>
              <a:rPr lang="en-US" altLang="zh-TW" dirty="0">
                <a:sym typeface="Wingdings" panose="05000000000000000000" pitchFamily="2" charset="2"/>
              </a:rPr>
              <a:t>Commit</a:t>
            </a:r>
            <a:r>
              <a:rPr lang="zh-TW" altLang="en-US" dirty="0">
                <a:sym typeface="Wingdings" panose="05000000000000000000" pitchFamily="2" charset="2"/>
              </a:rPr>
              <a:t>之後資料庫才真正更新，</a:t>
            </a:r>
            <a:r>
              <a:rPr lang="en-US" altLang="zh-TW" dirty="0">
                <a:sym typeface="Wingdings" panose="05000000000000000000" pitchFamily="2" charset="2"/>
              </a:rPr>
              <a:t>DBMS</a:t>
            </a:r>
            <a:r>
              <a:rPr lang="zh-TW" altLang="en-US" dirty="0">
                <a:sym typeface="Wingdings" panose="05000000000000000000" pitchFamily="2" charset="2"/>
              </a:rPr>
              <a:t>需要以此指令作交易管理。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8988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D6215D9-3AFE-4AC1-B9D2-2BAA41AD2714}"/>
              </a:ext>
            </a:extLst>
          </p:cNvPr>
          <p:cNvSpPr/>
          <p:nvPr/>
        </p:nvSpPr>
        <p:spPr>
          <a:xfrm>
            <a:off x="587829" y="2024743"/>
            <a:ext cx="7053942" cy="47744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DC57A95-360B-479D-AEA2-AF9B68AA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撰寫程式 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5750E7-72F0-40C1-B919-FA9FAA2F76C6}"/>
              </a:ext>
            </a:extLst>
          </p:cNvPr>
          <p:cNvSpPr/>
          <p:nvPr/>
        </p:nvSpPr>
        <p:spPr>
          <a:xfrm>
            <a:off x="670559" y="1968869"/>
            <a:ext cx="75067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MySQLdb</a:t>
            </a:r>
            <a:endParaRPr lang="en-US" altLang="zh-TW" dirty="0"/>
          </a:p>
          <a:p>
            <a:r>
              <a:rPr lang="en-US" altLang="zh-TW" dirty="0" err="1"/>
              <a:t>db</a:t>
            </a:r>
            <a:r>
              <a:rPr lang="en-US" altLang="zh-TW" dirty="0"/>
              <a:t>=</a:t>
            </a:r>
            <a:r>
              <a:rPr lang="en-US" altLang="zh-TW" dirty="0" err="1"/>
              <a:t>MySQLdb.connect</a:t>
            </a:r>
            <a:r>
              <a:rPr lang="en-US" altLang="zh-TW" dirty="0"/>
              <a:t>(host="localhost", user="root", password="root", </a:t>
            </a:r>
            <a:r>
              <a:rPr lang="en-US" altLang="zh-TW" dirty="0" err="1"/>
              <a:t>db</a:t>
            </a:r>
            <a:r>
              <a:rPr lang="en-US" altLang="zh-TW" dirty="0"/>
              <a:t>="test")</a:t>
            </a:r>
          </a:p>
          <a:p>
            <a:r>
              <a:rPr lang="en-US" altLang="zh-TW" dirty="0"/>
              <a:t>cur=</a:t>
            </a:r>
            <a:r>
              <a:rPr lang="en-US" altLang="zh-TW" dirty="0" err="1"/>
              <a:t>db.cursor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cur.execute</a:t>
            </a:r>
            <a:r>
              <a:rPr lang="en-US" altLang="zh-TW" dirty="0"/>
              <a:t>("Select * from employee" )</a:t>
            </a:r>
          </a:p>
          <a:p>
            <a:r>
              <a:rPr lang="en-US" altLang="zh-TW" dirty="0"/>
              <a:t>for emp in </a:t>
            </a:r>
            <a:r>
              <a:rPr lang="en-US" altLang="zh-TW" dirty="0" err="1"/>
              <a:t>cur.fetchall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    print(emp)</a:t>
            </a:r>
          </a:p>
          <a:p>
            <a:r>
              <a:rPr lang="en-US" altLang="zh-TW" dirty="0"/>
              <a:t>print ("-----------------------------------------------------")    </a:t>
            </a:r>
          </a:p>
          <a:p>
            <a:r>
              <a:rPr lang="en-US" altLang="zh-TW" dirty="0" err="1"/>
              <a:t>cur.execute</a:t>
            </a:r>
            <a:r>
              <a:rPr lang="en-US" altLang="zh-TW" dirty="0"/>
              <a:t>("insert into Employee values(3, 'Brian', 9000)" )</a:t>
            </a:r>
          </a:p>
          <a:p>
            <a:br>
              <a:rPr lang="en-US" altLang="zh-TW" dirty="0"/>
            </a:br>
            <a:r>
              <a:rPr lang="en-US" altLang="zh-TW" dirty="0"/>
              <a:t># </a:t>
            </a:r>
            <a:r>
              <a:rPr lang="zh-TW" altLang="en-US" dirty="0"/>
              <a:t>該資料庫 </a:t>
            </a:r>
            <a:r>
              <a:rPr lang="en-US" altLang="zh-TW" dirty="0"/>
              <a:t>(schema)</a:t>
            </a:r>
            <a:r>
              <a:rPr lang="zh-TW" altLang="en-US" dirty="0"/>
              <a:t>的權限必須開放</a:t>
            </a:r>
            <a:r>
              <a:rPr lang="en-US" altLang="zh-TW" dirty="0"/>
              <a:t>select (custom)</a:t>
            </a:r>
            <a:r>
              <a:rPr lang="zh-TW" altLang="en-US" dirty="0"/>
              <a:t>給該</a:t>
            </a:r>
            <a:r>
              <a:rPr lang="en-US" altLang="zh-TW" dirty="0"/>
              <a:t>user</a:t>
            </a:r>
          </a:p>
          <a:p>
            <a:r>
              <a:rPr lang="en-US" altLang="zh-TW" dirty="0" err="1"/>
              <a:t>cur.execute</a:t>
            </a:r>
            <a:r>
              <a:rPr lang="en-US" altLang="zh-TW" dirty="0"/>
              <a:t>("Select * from employee" )</a:t>
            </a:r>
          </a:p>
          <a:p>
            <a:r>
              <a:rPr lang="en-US" altLang="zh-TW" dirty="0"/>
              <a:t>for emp in </a:t>
            </a:r>
            <a:r>
              <a:rPr lang="en-US" altLang="zh-TW" dirty="0" err="1"/>
              <a:t>cur.fetchall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    print(emp)</a:t>
            </a:r>
            <a:br>
              <a:rPr lang="en-US" altLang="zh-TW" dirty="0"/>
            </a:br>
            <a:r>
              <a:rPr lang="en-US" altLang="zh-TW" dirty="0" err="1">
                <a:solidFill>
                  <a:srgbClr val="FF0000"/>
                </a:solidFill>
              </a:rPr>
              <a:t>db.commit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db.close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F67BF2B-BE0A-4303-BCEE-0DFCA1C5B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270" y="4646525"/>
            <a:ext cx="24574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7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D6215D9-3AFE-4AC1-B9D2-2BAA41AD2714}"/>
              </a:ext>
            </a:extLst>
          </p:cNvPr>
          <p:cNvSpPr/>
          <p:nvPr/>
        </p:nvSpPr>
        <p:spPr>
          <a:xfrm>
            <a:off x="587829" y="2024743"/>
            <a:ext cx="7053942" cy="47744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DC57A95-360B-479D-AEA2-AF9B68AA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撰寫程式 </a:t>
            </a:r>
            <a:r>
              <a:rPr lang="en-US" altLang="zh-TW" dirty="0"/>
              <a:t>(update)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5750E7-72F0-40C1-B919-FA9FAA2F76C6}"/>
              </a:ext>
            </a:extLst>
          </p:cNvPr>
          <p:cNvSpPr/>
          <p:nvPr/>
        </p:nvSpPr>
        <p:spPr>
          <a:xfrm>
            <a:off x="670559" y="1968869"/>
            <a:ext cx="75067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MySQLdb</a:t>
            </a:r>
            <a:endParaRPr lang="en-US" altLang="zh-TW" dirty="0"/>
          </a:p>
          <a:p>
            <a:r>
              <a:rPr lang="en-US" altLang="zh-TW" dirty="0" err="1"/>
              <a:t>db</a:t>
            </a:r>
            <a:r>
              <a:rPr lang="en-US" altLang="zh-TW" dirty="0"/>
              <a:t>=</a:t>
            </a:r>
            <a:r>
              <a:rPr lang="en-US" altLang="zh-TW" dirty="0" err="1"/>
              <a:t>MySQLdb.connect</a:t>
            </a:r>
            <a:r>
              <a:rPr lang="en-US" altLang="zh-TW" dirty="0"/>
              <a:t>(host="localhost", user="</a:t>
            </a:r>
            <a:r>
              <a:rPr lang="en-US" altLang="zh-TW" dirty="0" err="1"/>
              <a:t>newuser</a:t>
            </a:r>
            <a:r>
              <a:rPr lang="en-US" altLang="zh-TW" dirty="0"/>
              <a:t>", password="Newuser@999", </a:t>
            </a:r>
            <a:r>
              <a:rPr lang="en-US" altLang="zh-TW" dirty="0" err="1"/>
              <a:t>db</a:t>
            </a:r>
            <a:r>
              <a:rPr lang="en-US" altLang="zh-TW" dirty="0"/>
              <a:t>="test")</a:t>
            </a:r>
          </a:p>
          <a:p>
            <a:r>
              <a:rPr lang="en-US" altLang="zh-TW" dirty="0"/>
              <a:t>cur=</a:t>
            </a:r>
            <a:r>
              <a:rPr lang="en-US" altLang="zh-TW" dirty="0" err="1"/>
              <a:t>db.cursor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cur.execute</a:t>
            </a:r>
            <a:r>
              <a:rPr lang="en-US" altLang="zh-TW" dirty="0"/>
              <a:t>("Select * from employee" )</a:t>
            </a:r>
          </a:p>
          <a:p>
            <a:r>
              <a:rPr lang="en-US" altLang="zh-TW" dirty="0"/>
              <a:t>for emp in </a:t>
            </a:r>
            <a:r>
              <a:rPr lang="en-US" altLang="zh-TW" dirty="0" err="1"/>
              <a:t>cur.fetchall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    print(emp)</a:t>
            </a:r>
          </a:p>
          <a:p>
            <a:r>
              <a:rPr lang="en-US" altLang="zh-TW" dirty="0"/>
              <a:t>print ("-----------------------------------------------------")    </a:t>
            </a:r>
          </a:p>
          <a:p>
            <a:r>
              <a:rPr lang="en-US" altLang="zh-TW" dirty="0" err="1"/>
              <a:t>cur.execute</a:t>
            </a:r>
            <a:r>
              <a:rPr lang="en-US" altLang="zh-TW" dirty="0"/>
              <a:t>("update employee set salary= 10000 where ID=1" )</a:t>
            </a:r>
          </a:p>
          <a:p>
            <a:br>
              <a:rPr lang="en-US" altLang="zh-TW" dirty="0"/>
            </a:br>
            <a:r>
              <a:rPr lang="en-US" altLang="zh-TW" dirty="0"/>
              <a:t># </a:t>
            </a:r>
            <a:r>
              <a:rPr lang="zh-TW" altLang="en-US" dirty="0"/>
              <a:t>該資料庫 </a:t>
            </a:r>
            <a:r>
              <a:rPr lang="en-US" altLang="zh-TW" dirty="0"/>
              <a:t>(schema)</a:t>
            </a:r>
            <a:r>
              <a:rPr lang="zh-TW" altLang="en-US" dirty="0"/>
              <a:t>的權限必須開放</a:t>
            </a:r>
            <a:r>
              <a:rPr lang="en-US" altLang="zh-TW" dirty="0"/>
              <a:t>select (custom)</a:t>
            </a:r>
            <a:r>
              <a:rPr lang="zh-TW" altLang="en-US" dirty="0"/>
              <a:t>給該</a:t>
            </a:r>
            <a:r>
              <a:rPr lang="en-US" altLang="zh-TW" dirty="0"/>
              <a:t>user</a:t>
            </a:r>
          </a:p>
          <a:p>
            <a:r>
              <a:rPr lang="en-US" altLang="zh-TW" dirty="0" err="1"/>
              <a:t>cur.execute</a:t>
            </a:r>
            <a:r>
              <a:rPr lang="en-US" altLang="zh-TW" dirty="0"/>
              <a:t>("Select * from employee" )</a:t>
            </a:r>
          </a:p>
          <a:p>
            <a:r>
              <a:rPr lang="en-US" altLang="zh-TW" dirty="0"/>
              <a:t>for emp in </a:t>
            </a:r>
            <a:r>
              <a:rPr lang="en-US" altLang="zh-TW" dirty="0" err="1"/>
              <a:t>cur.fetchall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    print(emp)</a:t>
            </a:r>
          </a:p>
          <a:p>
            <a:br>
              <a:rPr lang="en-US" altLang="zh-TW" dirty="0"/>
            </a:br>
            <a:r>
              <a:rPr lang="en-US" altLang="zh-TW" dirty="0" err="1"/>
              <a:t>db.commit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db.close</a:t>
            </a:r>
            <a:r>
              <a:rPr lang="en-US" altLang="zh-TW" dirty="0"/>
              <a:t>()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A7B03D3-7014-4670-907C-8C2A5ED92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635" y="2934789"/>
            <a:ext cx="23050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34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D6215D9-3AFE-4AC1-B9D2-2BAA41AD2714}"/>
              </a:ext>
            </a:extLst>
          </p:cNvPr>
          <p:cNvSpPr/>
          <p:nvPr/>
        </p:nvSpPr>
        <p:spPr>
          <a:xfrm>
            <a:off x="587829" y="2024743"/>
            <a:ext cx="7053942" cy="47744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DC57A95-360B-479D-AEA2-AF9B68AA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撰寫程式 </a:t>
            </a:r>
            <a:r>
              <a:rPr lang="en-US" altLang="zh-TW" dirty="0"/>
              <a:t>(delete)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5750E7-72F0-40C1-B919-FA9FAA2F76C6}"/>
              </a:ext>
            </a:extLst>
          </p:cNvPr>
          <p:cNvSpPr/>
          <p:nvPr/>
        </p:nvSpPr>
        <p:spPr>
          <a:xfrm>
            <a:off x="670559" y="1968869"/>
            <a:ext cx="75067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MySQLdb</a:t>
            </a:r>
            <a:endParaRPr lang="en-US" altLang="zh-TW" dirty="0"/>
          </a:p>
          <a:p>
            <a:r>
              <a:rPr lang="en-US" altLang="zh-TW" dirty="0" err="1"/>
              <a:t>db</a:t>
            </a:r>
            <a:r>
              <a:rPr lang="en-US" altLang="zh-TW" dirty="0"/>
              <a:t>=</a:t>
            </a:r>
            <a:r>
              <a:rPr lang="en-US" altLang="zh-TW" dirty="0" err="1"/>
              <a:t>MySQLdb.connect</a:t>
            </a:r>
            <a:r>
              <a:rPr lang="en-US" altLang="zh-TW" dirty="0"/>
              <a:t>(host="localhost", user="</a:t>
            </a:r>
            <a:r>
              <a:rPr lang="en-US" altLang="zh-TW" dirty="0" err="1"/>
              <a:t>newuser</a:t>
            </a:r>
            <a:r>
              <a:rPr lang="en-US" altLang="zh-TW" dirty="0"/>
              <a:t>", password="Newuser@999", </a:t>
            </a:r>
            <a:r>
              <a:rPr lang="en-US" altLang="zh-TW" dirty="0" err="1"/>
              <a:t>db</a:t>
            </a:r>
            <a:r>
              <a:rPr lang="en-US" altLang="zh-TW" dirty="0"/>
              <a:t>="test")</a:t>
            </a:r>
          </a:p>
          <a:p>
            <a:r>
              <a:rPr lang="en-US" altLang="zh-TW" dirty="0"/>
              <a:t>cur=</a:t>
            </a:r>
            <a:r>
              <a:rPr lang="en-US" altLang="zh-TW" dirty="0" err="1"/>
              <a:t>db.cursor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cur.execute</a:t>
            </a:r>
            <a:r>
              <a:rPr lang="en-US" altLang="zh-TW" dirty="0"/>
              <a:t>("Select * from employee" )</a:t>
            </a:r>
          </a:p>
          <a:p>
            <a:r>
              <a:rPr lang="en-US" altLang="zh-TW" dirty="0"/>
              <a:t>for emp in </a:t>
            </a:r>
            <a:r>
              <a:rPr lang="en-US" altLang="zh-TW" dirty="0" err="1"/>
              <a:t>cur.fetchall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    print(emp)</a:t>
            </a:r>
          </a:p>
          <a:p>
            <a:r>
              <a:rPr lang="en-US" altLang="zh-TW" dirty="0"/>
              <a:t>print ("-----------------------------------------------------")    </a:t>
            </a:r>
          </a:p>
          <a:p>
            <a:r>
              <a:rPr lang="en-US" altLang="zh-TW" dirty="0" err="1"/>
              <a:t>cur.execute</a:t>
            </a:r>
            <a:r>
              <a:rPr lang="en-US" altLang="zh-TW" dirty="0"/>
              <a:t>("delete from employee where ID=1" )</a:t>
            </a:r>
          </a:p>
          <a:p>
            <a:br>
              <a:rPr lang="en-US" altLang="zh-TW" dirty="0"/>
            </a:br>
            <a:r>
              <a:rPr lang="en-US" altLang="zh-TW" dirty="0"/>
              <a:t># </a:t>
            </a:r>
            <a:r>
              <a:rPr lang="zh-TW" altLang="en-US" dirty="0"/>
              <a:t>該資料庫 </a:t>
            </a:r>
            <a:r>
              <a:rPr lang="en-US" altLang="zh-TW" dirty="0"/>
              <a:t>(schema)</a:t>
            </a:r>
            <a:r>
              <a:rPr lang="zh-TW" altLang="en-US" dirty="0"/>
              <a:t>的權限必須開放</a:t>
            </a:r>
            <a:r>
              <a:rPr lang="en-US" altLang="zh-TW" dirty="0"/>
              <a:t>select (custom)</a:t>
            </a:r>
            <a:r>
              <a:rPr lang="zh-TW" altLang="en-US" dirty="0"/>
              <a:t>給該</a:t>
            </a:r>
            <a:r>
              <a:rPr lang="en-US" altLang="zh-TW" dirty="0"/>
              <a:t>user</a:t>
            </a:r>
          </a:p>
          <a:p>
            <a:r>
              <a:rPr lang="en-US" altLang="zh-TW" dirty="0" err="1"/>
              <a:t>cur.execute</a:t>
            </a:r>
            <a:r>
              <a:rPr lang="en-US" altLang="zh-TW" dirty="0"/>
              <a:t>("Select * from employee" )</a:t>
            </a:r>
          </a:p>
          <a:p>
            <a:r>
              <a:rPr lang="en-US" altLang="zh-TW" dirty="0"/>
              <a:t>for emp in </a:t>
            </a:r>
            <a:r>
              <a:rPr lang="en-US" altLang="zh-TW" dirty="0" err="1"/>
              <a:t>cur.fetchall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    print(emp)</a:t>
            </a:r>
          </a:p>
          <a:p>
            <a:br>
              <a:rPr lang="en-US" altLang="zh-TW" dirty="0"/>
            </a:br>
            <a:r>
              <a:rPr lang="en-US" altLang="zh-TW" dirty="0" err="1"/>
              <a:t>db.commit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db.close</a:t>
            </a:r>
            <a:r>
              <a:rPr lang="en-US" altLang="zh-TW" dirty="0"/>
              <a:t>()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4D9256C-8348-4E12-AF8A-3FEDDA42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182" y="3478530"/>
            <a:ext cx="2571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0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6467A-C358-4BA9-98D0-52E9757D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Trigger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6656D5-767E-4ECC-9193-B2B9BDE9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Trigger </a:t>
            </a:r>
            <a:r>
              <a:rPr lang="zh-TW" altLang="en-US" dirty="0"/>
              <a:t>可監控表格變化，當被觸發時可自動執行所指定之指令</a:t>
            </a:r>
            <a:endParaRPr lang="en-US" altLang="zh-TW" dirty="0"/>
          </a:p>
          <a:p>
            <a:pPr lvl="1"/>
            <a:r>
              <a:rPr lang="zh-TW" altLang="en-US" dirty="0"/>
              <a:t>監控之時機</a:t>
            </a:r>
            <a:endParaRPr lang="en-US" altLang="zh-TW" dirty="0"/>
          </a:p>
          <a:p>
            <a:pPr lvl="2"/>
            <a:r>
              <a:rPr lang="en-US" altLang="zh-TW" dirty="0"/>
              <a:t>Before insert</a:t>
            </a:r>
          </a:p>
          <a:p>
            <a:pPr lvl="2"/>
            <a:r>
              <a:rPr lang="en-US" altLang="zh-TW" dirty="0"/>
              <a:t>After insert</a:t>
            </a:r>
          </a:p>
          <a:p>
            <a:pPr lvl="2"/>
            <a:r>
              <a:rPr lang="en-US" altLang="zh-TW" dirty="0"/>
              <a:t>Before update</a:t>
            </a:r>
          </a:p>
          <a:p>
            <a:pPr lvl="2"/>
            <a:r>
              <a:rPr lang="en-US" altLang="zh-TW" dirty="0"/>
              <a:t>After update</a:t>
            </a:r>
          </a:p>
          <a:p>
            <a:pPr lvl="2"/>
            <a:r>
              <a:rPr lang="en-US" altLang="zh-TW" dirty="0"/>
              <a:t>Before delete</a:t>
            </a:r>
          </a:p>
          <a:p>
            <a:pPr lvl="2"/>
            <a:r>
              <a:rPr lang="en-US" altLang="zh-TW" dirty="0"/>
              <a:t>After Delete</a:t>
            </a:r>
          </a:p>
          <a:p>
            <a:r>
              <a:rPr lang="zh-TW" altLang="en-US" dirty="0"/>
              <a:t>參考 </a:t>
            </a:r>
            <a:r>
              <a:rPr lang="en-US" altLang="zh-TW" dirty="0"/>
              <a:t>http://mysqltutorial.org/mysql-triggers/mysql-after-insert-trigger/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6533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236C13A-235E-40F5-AC43-7A5DB5423D00}"/>
              </a:ext>
            </a:extLst>
          </p:cNvPr>
          <p:cNvSpPr/>
          <p:nvPr/>
        </p:nvSpPr>
        <p:spPr>
          <a:xfrm>
            <a:off x="1512276" y="3018691"/>
            <a:ext cx="8135816" cy="3616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67D3365-56FE-4F9D-9997-F5DEE671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Trigger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43641A-9A36-4B0B-B9ED-F34B0C6DC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AFTER INSERT trigger that inserts a reminder into the reminders table if the birth date of the member is NULL.</a:t>
            </a:r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96A7D9-77AB-459B-AE9C-ACBA281F8F8E}"/>
              </a:ext>
            </a:extLst>
          </p:cNvPr>
          <p:cNvSpPr/>
          <p:nvPr/>
        </p:nvSpPr>
        <p:spPr>
          <a:xfrm>
            <a:off x="1881553" y="3675075"/>
            <a:ext cx="74207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ui-monospace"/>
              </a:rPr>
              <a:t>CREATE TRIGGER </a:t>
            </a:r>
            <a:r>
              <a:rPr lang="en-US" altLang="zh-TW" dirty="0" err="1">
                <a:latin typeface="ui-monospace"/>
              </a:rPr>
              <a:t>after_members_insert</a:t>
            </a:r>
            <a:r>
              <a:rPr lang="en-US" altLang="zh-TW" dirty="0">
                <a:latin typeface="ui-monospace"/>
              </a:rPr>
              <a:t> </a:t>
            </a:r>
          </a:p>
          <a:p>
            <a:r>
              <a:rPr lang="en-US" altLang="zh-TW" dirty="0">
                <a:latin typeface="ui-monospace"/>
              </a:rPr>
              <a:t>AFTER INSERT </a:t>
            </a:r>
          </a:p>
          <a:p>
            <a:r>
              <a:rPr lang="en-US" altLang="zh-TW" dirty="0">
                <a:latin typeface="ui-monospace"/>
              </a:rPr>
              <a:t>ON members FOR EACH ROW </a:t>
            </a:r>
          </a:p>
          <a:p>
            <a:r>
              <a:rPr lang="en-US" altLang="zh-TW" dirty="0">
                <a:latin typeface="ui-monospace"/>
              </a:rPr>
              <a:t>BEGIN </a:t>
            </a:r>
          </a:p>
          <a:p>
            <a:r>
              <a:rPr lang="en-US" altLang="zh-TW" dirty="0">
                <a:latin typeface="ui-monospace"/>
              </a:rPr>
              <a:t>	IF </a:t>
            </a:r>
            <a:r>
              <a:rPr lang="en-US" altLang="zh-TW" dirty="0" err="1">
                <a:latin typeface="ui-monospace"/>
              </a:rPr>
              <a:t>NEW.birthDate</a:t>
            </a:r>
            <a:r>
              <a:rPr lang="en-US" altLang="zh-TW" dirty="0">
                <a:latin typeface="ui-monospace"/>
              </a:rPr>
              <a:t> IS NULL THEN </a:t>
            </a:r>
          </a:p>
          <a:p>
            <a:r>
              <a:rPr lang="en-US" altLang="zh-TW" dirty="0">
                <a:latin typeface="ui-monospace"/>
              </a:rPr>
              <a:t>		INSERT INTO reminders(</a:t>
            </a:r>
            <a:r>
              <a:rPr lang="en-US" altLang="zh-TW" dirty="0" err="1">
                <a:latin typeface="ui-monospace"/>
              </a:rPr>
              <a:t>memberId</a:t>
            </a:r>
            <a:r>
              <a:rPr lang="en-US" altLang="zh-TW" dirty="0">
                <a:latin typeface="ui-monospace"/>
              </a:rPr>
              <a:t>, message) 			VALUES(new.id, CONCAT('Hi ', NEW.name, ', please update 		your date of birth.')); </a:t>
            </a:r>
          </a:p>
          <a:p>
            <a:r>
              <a:rPr lang="en-US" altLang="zh-TW" dirty="0">
                <a:latin typeface="ui-monospace"/>
              </a:rPr>
              <a:t>	END IF; </a:t>
            </a:r>
          </a:p>
          <a:p>
            <a:r>
              <a:rPr lang="en-US" altLang="zh-TW" dirty="0">
                <a:latin typeface="ui-monospace"/>
              </a:rPr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452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8543E-C52E-492D-9148-8B393EE8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972263-5BCA-42A3-B9A5-F7E21F66D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889C24-2897-4ED0-A6C3-E104FA21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419100"/>
            <a:ext cx="9944100" cy="6019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3D2E94-7A90-4C93-9B84-4DA3EBF149DD}"/>
              </a:ext>
            </a:extLst>
          </p:cNvPr>
          <p:cNvSpPr/>
          <p:nvPr/>
        </p:nvSpPr>
        <p:spPr>
          <a:xfrm>
            <a:off x="1535723" y="4560277"/>
            <a:ext cx="8915400" cy="767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013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F8CA739-5C04-4879-91A2-C4A768AFADFF}"/>
              </a:ext>
            </a:extLst>
          </p:cNvPr>
          <p:cNvSpPr/>
          <p:nvPr/>
        </p:nvSpPr>
        <p:spPr>
          <a:xfrm>
            <a:off x="1213337" y="2335364"/>
            <a:ext cx="6049109" cy="22801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707AA13-7306-4EA5-A187-BECB081E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Trigger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F7EE08-1D1B-40A9-B93D-CDDB0C5C17C9}"/>
              </a:ext>
            </a:extLst>
          </p:cNvPr>
          <p:cNvSpPr/>
          <p:nvPr/>
        </p:nvSpPr>
        <p:spPr>
          <a:xfrm>
            <a:off x="1500553" y="24774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ui-monospace"/>
              </a:rPr>
              <a:t>INSERT INTO members(name, email, </a:t>
            </a:r>
            <a:r>
              <a:rPr lang="en-US" altLang="zh-TW" dirty="0" err="1">
                <a:latin typeface="ui-monospace"/>
              </a:rPr>
              <a:t>birthDate</a:t>
            </a:r>
            <a:r>
              <a:rPr lang="en-US" altLang="zh-TW" dirty="0">
                <a:latin typeface="ui-monospace"/>
              </a:rPr>
              <a:t>) </a:t>
            </a:r>
          </a:p>
          <a:p>
            <a:r>
              <a:rPr lang="en-US" altLang="zh-TW" dirty="0">
                <a:latin typeface="ui-monospace"/>
              </a:rPr>
              <a:t>VALUES </a:t>
            </a:r>
          </a:p>
          <a:p>
            <a:r>
              <a:rPr lang="en-US" altLang="zh-TW" dirty="0">
                <a:latin typeface="ui-monospace"/>
              </a:rPr>
              <a:t>('John Doe', 'john.doe@example.com', NULL), </a:t>
            </a:r>
          </a:p>
          <a:p>
            <a:r>
              <a:rPr lang="en-US" altLang="zh-TW" dirty="0">
                <a:latin typeface="ui-monospace"/>
              </a:rPr>
              <a:t>('Jane Doe', 'jane.doe@example.com','2000-01-01');</a:t>
            </a:r>
            <a:endParaRPr lang="zh-TW" altLang="en-US" dirty="0"/>
          </a:p>
        </p:txBody>
      </p:sp>
      <p:pic>
        <p:nvPicPr>
          <p:cNvPr id="2050" name="Picture 2" descr="MySQL AFTER INSERT Trigger example">
            <a:extLst>
              <a:ext uri="{FF2B5EF4-FFF2-40B4-BE49-F238E27FC236}">
                <a16:creationId xmlns:a16="http://schemas.microsoft.com/office/drawing/2014/main" id="{BD134497-3FF3-4C0D-A5E2-24A0A04EE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785" y="3015514"/>
            <a:ext cx="31051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ySQL AFTER INSERT Trigger Output">
            <a:extLst>
              <a:ext uri="{FF2B5EF4-FFF2-40B4-BE49-F238E27FC236}">
                <a16:creationId xmlns:a16="http://schemas.microsoft.com/office/drawing/2014/main" id="{418C4B53-FAE7-4636-A75E-BFACEF81DB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804" y="4427187"/>
            <a:ext cx="3504762" cy="3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639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31B9D-7403-47DD-A136-F071F6D0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Specify Trigger with MySQL Workbench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54BEF9-3C24-496A-A463-A516A753A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3554" cy="4351338"/>
          </a:xfrm>
        </p:spPr>
        <p:txBody>
          <a:bodyPr/>
          <a:lstStyle/>
          <a:p>
            <a:r>
              <a:rPr lang="zh-TW" altLang="en-US" dirty="0"/>
              <a:t>如果加入一筆員工資料，薪水低於最低薪資</a:t>
            </a:r>
            <a:r>
              <a:rPr lang="en-US" altLang="zh-TW" dirty="0"/>
              <a:t>(18000)</a:t>
            </a:r>
            <a:r>
              <a:rPr lang="zh-TW" altLang="en-US" dirty="0"/>
              <a:t>，將此員工的</a:t>
            </a:r>
            <a:r>
              <a:rPr lang="en-US" altLang="zh-TW" dirty="0"/>
              <a:t>ID</a:t>
            </a:r>
            <a:r>
              <a:rPr lang="zh-TW" altLang="en-US" dirty="0"/>
              <a:t>與薪水放入</a:t>
            </a:r>
            <a:r>
              <a:rPr lang="en-US" altLang="zh-TW" dirty="0" err="1"/>
              <a:t>Low_Income_EMP</a:t>
            </a:r>
            <a:r>
              <a:rPr lang="en-US" altLang="zh-TW" dirty="0"/>
              <a:t> (ID, Salary)</a:t>
            </a:r>
            <a:r>
              <a:rPr lang="zh-TW" altLang="en-US" dirty="0"/>
              <a:t>表格中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Select the table on which you want to create a trigger  (Here Employee)</a:t>
            </a:r>
          </a:p>
          <a:p>
            <a:r>
              <a:rPr lang="en-US" altLang="zh-TW" dirty="0"/>
              <a:t>Click the toolbar of the table 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DCBDBC-CF6C-40B8-92CE-02C72C40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754" y="1893276"/>
            <a:ext cx="4003844" cy="3927231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76FCB425-ED7B-4F49-AC88-719A9645AD18}"/>
              </a:ext>
            </a:extLst>
          </p:cNvPr>
          <p:cNvSpPr/>
          <p:nvPr/>
        </p:nvSpPr>
        <p:spPr>
          <a:xfrm>
            <a:off x="9202615" y="2667000"/>
            <a:ext cx="46893" cy="1230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07FEBED-761F-4674-ACA3-26993A62AA6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209482" y="2772066"/>
            <a:ext cx="819610" cy="2802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939B47-E5BF-4ABF-96DA-952116015009}"/>
              </a:ext>
            </a:extLst>
          </p:cNvPr>
          <p:cNvSpPr txBox="1"/>
          <p:nvPr/>
        </p:nvSpPr>
        <p:spPr>
          <a:xfrm>
            <a:off x="9835662" y="4501662"/>
            <a:ext cx="198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點擊來設定</a:t>
            </a:r>
            <a:r>
              <a:rPr lang="en-US" altLang="zh-TW" dirty="0"/>
              <a:t>Trigger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5841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F1603D-58B9-40AC-B35F-CD0FC616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Specify Trigger with MySQL Workbench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63305-1BB2-4DC6-B457-16F97BA5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選擇</a:t>
            </a:r>
            <a:r>
              <a:rPr lang="en-US" altLang="zh-TW" dirty="0"/>
              <a:t>After Insert </a:t>
            </a:r>
            <a:r>
              <a:rPr lang="zh-TW" altLang="en-US" dirty="0"/>
              <a:t>來設定</a:t>
            </a:r>
            <a:r>
              <a:rPr lang="en-US" altLang="zh-TW" dirty="0"/>
              <a:t>Trigger </a:t>
            </a:r>
            <a:r>
              <a:rPr lang="zh-TW" altLang="en-US" dirty="0"/>
              <a:t> 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8B4D16-A0EE-4D46-85F2-DBEDC6170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30" y="2745778"/>
            <a:ext cx="10119069" cy="269153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05DBBD-50EC-4850-AFDF-E2C221036FB9}"/>
              </a:ext>
            </a:extLst>
          </p:cNvPr>
          <p:cNvSpPr/>
          <p:nvPr/>
        </p:nvSpPr>
        <p:spPr>
          <a:xfrm>
            <a:off x="5205045" y="3821723"/>
            <a:ext cx="1160585" cy="111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894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381690-340B-40B4-9F53-75DB2F93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Specify Trigger with MySQL Workbench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D96539-423B-47E8-AE6C-D71DF35A1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點擊</a:t>
            </a:r>
            <a:r>
              <a:rPr lang="en-US" altLang="zh-TW" dirty="0"/>
              <a:t>+ </a:t>
            </a:r>
            <a:r>
              <a:rPr lang="zh-TW" altLang="en-US" dirty="0"/>
              <a:t>來設定</a:t>
            </a:r>
            <a:r>
              <a:rPr lang="en-US" altLang="zh-TW" dirty="0"/>
              <a:t>Trigger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5EAB8D-38A2-4F8A-A99A-9C3A03BEA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5439"/>
            <a:ext cx="10887075" cy="2057400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E389BE07-1A7F-4884-9ADE-3E3DCEE83155}"/>
              </a:ext>
            </a:extLst>
          </p:cNvPr>
          <p:cNvSpPr/>
          <p:nvPr/>
        </p:nvSpPr>
        <p:spPr>
          <a:xfrm>
            <a:off x="2708031" y="3188677"/>
            <a:ext cx="211016" cy="134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538D1B-C025-486B-B97A-6334CF9DB257}"/>
              </a:ext>
            </a:extLst>
          </p:cNvPr>
          <p:cNvSpPr/>
          <p:nvPr/>
        </p:nvSpPr>
        <p:spPr>
          <a:xfrm>
            <a:off x="5064370" y="15171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CREATE DEFINER = CURRENT_USER TRIGGER `test`.`employee_AFTER_INSERT` AFTER INSERT ON `employee` FOR EACH ROWBEGIN	IF (new.salary&lt;18000) THEN		INSERT INTO LOW_INCOME_EMP VALUES(new.id, new.salary);    ENDIFEND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FEC507D-EC26-4947-8BD1-B85C0F863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02" y="4349213"/>
            <a:ext cx="11249025" cy="16383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8BD5D29-65D2-4ADA-9886-F635477B4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282" y="5039958"/>
            <a:ext cx="2288364" cy="175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C9853-8B85-42C5-95E0-45B2B517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Specify Trigger with MySQL Workbench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92ABAF9B-D088-43B4-9CA0-7A915064D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3414" y="1837636"/>
            <a:ext cx="2228850" cy="18192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194B037-EF76-4EC9-82CA-F875AA042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11" y="4326175"/>
            <a:ext cx="1838325" cy="13144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976CB42-6161-4A65-AF6F-AA1CD70E3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521" y="2067611"/>
            <a:ext cx="2276475" cy="15144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035394D-CA66-446F-B9B2-E98AD64E1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879" y="4205332"/>
            <a:ext cx="2228850" cy="12954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875D780-C7A6-4BEE-8A44-EA979BE156ED}"/>
              </a:ext>
            </a:extLst>
          </p:cNvPr>
          <p:cNvSpPr txBox="1"/>
          <p:nvPr/>
        </p:nvSpPr>
        <p:spPr>
          <a:xfrm>
            <a:off x="580677" y="3056899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Employee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D14C92F-AEF6-46A2-9F8D-81EF9F803798}"/>
              </a:ext>
            </a:extLst>
          </p:cNvPr>
          <p:cNvSpPr txBox="1"/>
          <p:nvPr/>
        </p:nvSpPr>
        <p:spPr>
          <a:xfrm>
            <a:off x="5271704" y="2514027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Employee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F60D0D2-1841-480F-BEA8-8F07D925AB71}"/>
              </a:ext>
            </a:extLst>
          </p:cNvPr>
          <p:cNvSpPr txBox="1"/>
          <p:nvPr/>
        </p:nvSpPr>
        <p:spPr>
          <a:xfrm>
            <a:off x="243611" y="4853032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Low_income_emp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CFE866-5611-4994-BEE2-8DA5F0302F2F}"/>
              </a:ext>
            </a:extLst>
          </p:cNvPr>
          <p:cNvSpPr txBox="1"/>
          <p:nvPr/>
        </p:nvSpPr>
        <p:spPr>
          <a:xfrm>
            <a:off x="4565996" y="4668366"/>
            <a:ext cx="19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Low_income_emp</a:t>
            </a:r>
            <a:endParaRPr lang="zh-TW" altLang="en-US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C47D0EE0-D390-4B86-A56A-F887865CF496}"/>
              </a:ext>
            </a:extLst>
          </p:cNvPr>
          <p:cNvSpPr/>
          <p:nvPr/>
        </p:nvSpPr>
        <p:spPr>
          <a:xfrm>
            <a:off x="5372934" y="3909982"/>
            <a:ext cx="1208076" cy="434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805F4F3-00CA-484D-8681-39F5E3076841}"/>
              </a:ext>
            </a:extLst>
          </p:cNvPr>
          <p:cNvSpPr txBox="1"/>
          <p:nvPr/>
        </p:nvSpPr>
        <p:spPr>
          <a:xfrm>
            <a:off x="4511930" y="3559128"/>
            <a:ext cx="248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After insert Jason record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961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B1E29-5B1F-4BD5-96BB-D8BDF178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D77349-DADE-48ED-A2FC-D95028B8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D2291B-DC05-474D-BA83-9EB9C3CF4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23" y="365125"/>
            <a:ext cx="8203956" cy="60603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8003CE1-CB37-4D10-B8FD-323754285FB7}"/>
              </a:ext>
            </a:extLst>
          </p:cNvPr>
          <p:cNvSpPr/>
          <p:nvPr/>
        </p:nvSpPr>
        <p:spPr>
          <a:xfrm>
            <a:off x="2104291" y="4654062"/>
            <a:ext cx="2772509" cy="463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02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3F2E6-322E-4035-95DA-87FE551A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9B54A2-1CEB-4C99-9F31-318A0F11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D8CA6A-29A0-4557-AF44-55F80EAF5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571500"/>
            <a:ext cx="74771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6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BA243-F5BD-4925-A8FC-096BE6C7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E6547-2F48-4EA0-82D7-2D731125E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ABD623-27FB-4FF6-8572-28D99725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614362"/>
            <a:ext cx="74771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1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B08DB-2170-4AE1-863D-533B3E08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745E14-DA34-4F8A-A468-081F9B149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EF3303-32EC-4A3C-8CA0-07F756F33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623887"/>
            <a:ext cx="7458075" cy="56102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FD09307-CEDD-4124-B6B4-ED87B0697EE1}"/>
              </a:ext>
            </a:extLst>
          </p:cNvPr>
          <p:cNvSpPr txBox="1"/>
          <p:nvPr/>
        </p:nvSpPr>
        <p:spPr>
          <a:xfrm>
            <a:off x="5011615" y="4478216"/>
            <a:ext cx="506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缺元件，按下</a:t>
            </a:r>
            <a:r>
              <a:rPr lang="en-US" altLang="zh-TW" dirty="0"/>
              <a:t>MySQL Server</a:t>
            </a:r>
            <a:r>
              <a:rPr lang="zh-TW" altLang="en-US" dirty="0"/>
              <a:t>選項，看看失敗原因</a:t>
            </a:r>
            <a:endParaRPr lang="en-US" altLang="zh-TW" dirty="0"/>
          </a:p>
          <a:p>
            <a:r>
              <a:rPr lang="zh-TW" altLang="en-US" dirty="0"/>
              <a:t>之後按下</a:t>
            </a:r>
            <a:r>
              <a:rPr lang="en-US" altLang="zh-TW" dirty="0"/>
              <a:t>Execute (</a:t>
            </a:r>
            <a:r>
              <a:rPr lang="zh-TW" altLang="en-US" dirty="0"/>
              <a:t>不是</a:t>
            </a:r>
            <a:r>
              <a:rPr lang="en-US" altLang="zh-TW" dirty="0"/>
              <a:t>Next)</a:t>
            </a:r>
            <a:r>
              <a:rPr lang="zh-TW" altLang="en-US" dirty="0"/>
              <a:t> 來安裝這些元件</a:t>
            </a:r>
          </a:p>
        </p:txBody>
      </p:sp>
    </p:spTree>
    <p:extLst>
      <p:ext uri="{BB962C8B-B14F-4D97-AF65-F5344CB8AC3E}">
        <p14:creationId xmlns:p14="http://schemas.microsoft.com/office/powerpoint/2010/main" val="148651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C2629-D946-4685-8D3D-621C4088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D2F3A7-123A-43A4-AE62-092FDC6A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A1E3CF-F00E-49D1-AAE5-1C2010FF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581025"/>
            <a:ext cx="7505700" cy="56959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7725EB2-4AB5-49D1-8B00-E05FA2E35FFB}"/>
              </a:ext>
            </a:extLst>
          </p:cNvPr>
          <p:cNvSpPr/>
          <p:nvPr/>
        </p:nvSpPr>
        <p:spPr>
          <a:xfrm>
            <a:off x="4759568" y="2538046"/>
            <a:ext cx="4730263" cy="23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368824-D3E2-4592-9D87-9B98DEA5F400}"/>
              </a:ext>
            </a:extLst>
          </p:cNvPr>
          <p:cNvSpPr/>
          <p:nvPr/>
        </p:nvSpPr>
        <p:spPr>
          <a:xfrm>
            <a:off x="7121769" y="5843954"/>
            <a:ext cx="885092" cy="333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45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15733</TotalTime>
  <Words>1516</Words>
  <Application>Microsoft Office PowerPoint</Application>
  <PresentationFormat>寬螢幕</PresentationFormat>
  <Paragraphs>172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2" baseType="lpstr">
      <vt:lpstr>ui-monospace</vt:lpstr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Python mySQLclient install and access to database</vt:lpstr>
      <vt:lpstr>Install MySQL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Grant database access to users</vt:lpstr>
      <vt:lpstr>設定某一資料庫的權限給新使用者</vt:lpstr>
      <vt:lpstr>創建新的表格</vt:lpstr>
      <vt:lpstr>瀏覽表格資料</vt:lpstr>
      <vt:lpstr>Install mysqlclient</vt:lpstr>
      <vt:lpstr>Microsoft Visual C++ 14.0 or greater is required</vt:lpstr>
      <vt:lpstr>Download pre-compiled binaries</vt:lpstr>
      <vt:lpstr>撰寫程式 (查詢)</vt:lpstr>
      <vt:lpstr>撰寫程式 (查詢)</vt:lpstr>
      <vt:lpstr>撰寫程式 (Insert)</vt:lpstr>
      <vt:lpstr>撰寫程式 (Insert)</vt:lpstr>
      <vt:lpstr>撰寫程式 (Insert)</vt:lpstr>
      <vt:lpstr>撰寫程式 (update)</vt:lpstr>
      <vt:lpstr>撰寫程式 (delete)</vt:lpstr>
      <vt:lpstr>Trigger</vt:lpstr>
      <vt:lpstr>Trigger</vt:lpstr>
      <vt:lpstr>Trigger</vt:lpstr>
      <vt:lpstr>Specify Trigger with MySQL Workbench</vt:lpstr>
      <vt:lpstr>Specify Trigger with MySQL Workbench</vt:lpstr>
      <vt:lpstr>Specify Trigger with MySQL Workbench</vt:lpstr>
      <vt:lpstr>Specify Trigger with MySQL Workbench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mySQLclient install</dc:title>
  <dc:creator>Liu</dc:creator>
  <cp:lastModifiedBy>liu</cp:lastModifiedBy>
  <cp:revision>52</cp:revision>
  <dcterms:created xsi:type="dcterms:W3CDTF">2020-10-27T03:51:39Z</dcterms:created>
  <dcterms:modified xsi:type="dcterms:W3CDTF">2022-10-14T02:56:32Z</dcterms:modified>
</cp:coreProperties>
</file>