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6" r:id="rId18"/>
    <p:sldId id="274" r:id="rId19"/>
    <p:sldId id="271" r:id="rId20"/>
    <p:sldId id="273" r:id="rId21"/>
    <p:sldId id="275" r:id="rId22"/>
    <p:sldId id="277" r:id="rId23"/>
    <p:sldId id="278" r:id="rId24"/>
    <p:sldId id="279" r:id="rId25"/>
    <p:sldId id="280" r:id="rId26"/>
    <p:sldId id="284" r:id="rId27"/>
    <p:sldId id="281" r:id="rId28"/>
    <p:sldId id="283" r:id="rId29"/>
    <p:sldId id="285" r:id="rId30"/>
    <p:sldId id="286" r:id="rId31"/>
    <p:sldId id="28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B08FB4-7C32-412E-8081-C020D6C714BB}">
  <a:tblStyle styleId="{1EB08FB4-7C32-412E-8081-C020D6C71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6386649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46386649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638664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46386649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6386649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46386649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46386649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46386649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4638664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4638664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4e7e132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4e7e132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20007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20007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200070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200070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46386649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46386649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463866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463866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638664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4638664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200070f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200070f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6386649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6386649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638664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4638664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quer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api/pymongo/database.html" TargetMode="External"/><Relationship Id="rId2" Type="http://schemas.openxmlformats.org/officeDocument/2006/relationships/hyperlink" Target="https://pymongo.readthedocs.io/en/stable/api/pymongo/index.html#module-pymong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mongo.readthedocs.io/en/stable/api/pymongo/encryption.html" TargetMode="External"/><Relationship Id="rId5" Type="http://schemas.openxmlformats.org/officeDocument/2006/relationships/hyperlink" Target="https://pymongo.readthedocs.io/en/stable/api/pymongo/cursor.html" TargetMode="External"/><Relationship Id="rId4" Type="http://schemas.openxmlformats.org/officeDocument/2006/relationships/hyperlink" Target="https://pymongo.readthedocs.io/en/stable/api/pymongo/collection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MongoDB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/>
            <a:r>
              <a:rPr lang="en-US" altLang="zh-TW" dirty="0"/>
              <a:t>https://realpython.com/introduction-to-mongodb-and-python/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90" y="1503020"/>
            <a:ext cx="6712599" cy="38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Studio 3T 建立連線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點擊(1) DB Icon (2) New Connection (3) Next 建立連線</a:t>
            </a:r>
            <a:endParaRPr sz="1400"/>
          </a:p>
        </p:txBody>
      </p:sp>
      <p:sp>
        <p:nvSpPr>
          <p:cNvPr id="116" name="Google Shape;116;p22"/>
          <p:cNvSpPr txBox="1"/>
          <p:nvPr/>
        </p:nvSpPr>
        <p:spPr>
          <a:xfrm>
            <a:off x="4305900" y="1495400"/>
            <a:ext cx="3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914000" y="2171550"/>
            <a:ext cx="3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035650" y="3956200"/>
            <a:ext cx="3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Studio 3T 建立連線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輸入Connection name 按下 Save 儲存即可</a:t>
            </a:r>
            <a:endParaRPr sz="1400"/>
          </a:p>
        </p:txBody>
      </p:sp>
      <p:sp>
        <p:nvSpPr>
          <p:cNvPr id="125" name="Google Shape;125;p23"/>
          <p:cNvSpPr txBox="1"/>
          <p:nvPr/>
        </p:nvSpPr>
        <p:spPr>
          <a:xfrm>
            <a:off x="5035650" y="3956200"/>
            <a:ext cx="3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902" y="902201"/>
            <a:ext cx="3767324" cy="41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4641750" y="849725"/>
            <a:ext cx="3982200" cy="50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7702750" y="4668075"/>
            <a:ext cx="820500" cy="341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299450" y="617525"/>
            <a:ext cx="3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7408750" y="4585000"/>
            <a:ext cx="3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新增Database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12219"/>
          <a:stretch/>
        </p:blipFill>
        <p:spPr>
          <a:xfrm>
            <a:off x="1524988" y="1152475"/>
            <a:ext cx="609402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新增Collection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16902"/>
          <a:stretch/>
        </p:blipFill>
        <p:spPr>
          <a:xfrm>
            <a:off x="1036613" y="1152475"/>
            <a:ext cx="7070775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963850" y="1623350"/>
            <a:ext cx="1991100" cy="640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B235D1B-5446-4F7D-9D47-3D4F39751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70" y="397306"/>
            <a:ext cx="3131145" cy="4301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CRUD 操作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500"/>
              <a:t>可以在下方處按右鍵，選擇Document進行CRUD操作，也可在上方自行輸入指令</a:t>
            </a:r>
            <a:endParaRPr sz="1500"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t="9122" b="23002"/>
          <a:stretch/>
        </p:blipFill>
        <p:spPr>
          <a:xfrm>
            <a:off x="408707" y="1477700"/>
            <a:ext cx="8055949" cy="34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4857375" y="4121775"/>
            <a:ext cx="1705800" cy="83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A9B726-7BB6-44DA-B47E-EF8CAFFDC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827" y="1831241"/>
            <a:ext cx="4351385" cy="19529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8028C7-2C46-4D9F-9587-02AAC21C7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3" y="3821064"/>
            <a:ext cx="3554822" cy="11479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6C88F3-3062-41E1-A61C-EF3D365EC30C}"/>
              </a:ext>
            </a:extLst>
          </p:cNvPr>
          <p:cNvSpPr txBox="1"/>
          <p:nvPr/>
        </p:nvSpPr>
        <p:spPr>
          <a:xfrm>
            <a:off x="6673484" y="2973969"/>
            <a:ext cx="28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9F9BE7-0D00-41C5-89F5-BB4A2F69CC60}"/>
              </a:ext>
            </a:extLst>
          </p:cNvPr>
          <p:cNvSpPr txBox="1"/>
          <p:nvPr/>
        </p:nvSpPr>
        <p:spPr>
          <a:xfrm>
            <a:off x="1852054" y="46611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CA8F68-3B3E-4DAF-9F53-FD78DEE06648}"/>
              </a:ext>
            </a:extLst>
          </p:cNvPr>
          <p:cNvSpPr txBox="1"/>
          <p:nvPr/>
        </p:nvSpPr>
        <p:spPr>
          <a:xfrm>
            <a:off x="6279123" y="46529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Google Shape;153;p26"/>
          <p:cNvSpPr/>
          <p:nvPr/>
        </p:nvSpPr>
        <p:spPr>
          <a:xfrm>
            <a:off x="2779414" y="1687176"/>
            <a:ext cx="705196" cy="28813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6C88F3-3062-41E1-A61C-EF3D365EC30C}"/>
              </a:ext>
            </a:extLst>
          </p:cNvPr>
          <p:cNvSpPr txBox="1"/>
          <p:nvPr/>
        </p:nvSpPr>
        <p:spPr>
          <a:xfrm>
            <a:off x="3132012" y="1283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812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CRUD 操作</a:t>
            </a:r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Create 新增資料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db.user.insert( { name: "teacher", age: 15 } );</a:t>
            </a:r>
            <a:endParaRPr lang="en-US" altLang="zh-TW" dirty="0">
              <a:solidFill>
                <a:srgbClr val="980000"/>
              </a:solidFill>
            </a:endParaRPr>
          </a:p>
          <a:p>
            <a:pPr lvl="1" indent="-297497">
              <a:lnSpc>
                <a:spcPct val="150000"/>
              </a:lnSpc>
              <a:buClr>
                <a:srgbClr val="980000"/>
              </a:buClr>
              <a:buSzPct val="100000"/>
            </a:pPr>
            <a:r>
              <a:rPr lang="en-US" altLang="zh-TW" dirty="0" err="1"/>
              <a:t>db.STUDENT.insert</a:t>
            </a:r>
            <a:r>
              <a:rPr lang="en-US" altLang="zh-TW" b="1" dirty="0"/>
              <a:t>({</a:t>
            </a:r>
            <a:r>
              <a:rPr lang="en-US" altLang="zh-TW" b="1" dirty="0" err="1"/>
              <a:t>name:"John</a:t>
            </a:r>
            <a:r>
              <a:rPr lang="en-US" altLang="zh-TW" b="1" dirty="0"/>
              <a:t>", age:15});</a:t>
            </a:r>
            <a:endParaRPr dirty="0">
              <a:solidFill>
                <a:srgbClr val="980000"/>
              </a:solidFill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Read 讀取資料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db.user.find(); </a:t>
            </a:r>
            <a:r>
              <a:rPr lang="zh-TW" dirty="0"/>
              <a:t>//取得所有資料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db.user.find({name:’tracher’}); </a:t>
            </a:r>
            <a:r>
              <a:rPr lang="zh-TW" dirty="0"/>
              <a:t>//取得name為teacher的所有資料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/>
              <a:t>其他 Operators 用法請參考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官網</a:t>
            </a:r>
            <a:r>
              <a:rPr lang="zh-TW" dirty="0"/>
              <a:t> 教學</a:t>
            </a:r>
            <a:endParaRPr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Update 更新資料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db.user.updateOne( { name: "teacher" }, { $set: { "age": 36 } } );</a:t>
            </a:r>
            <a:r>
              <a:rPr lang="zh-TW" dirty="0"/>
              <a:t> //只更新第一筆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db.user.updateMany( { name: "teacher" }, { $set: { "age": 36 } } );</a:t>
            </a:r>
            <a:r>
              <a:rPr lang="zh-TW" dirty="0"/>
              <a:t> //更新所有資料</a:t>
            </a:r>
            <a:endParaRPr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Delete 刪除資料</a:t>
            </a:r>
            <a:endParaRPr dirty="0"/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db.user.deleteOne({ name:”teacher”});</a:t>
            </a:r>
            <a:endParaRPr dirty="0">
              <a:solidFill>
                <a:srgbClr val="980000"/>
              </a:solidFill>
            </a:endParaRPr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Char char="○"/>
            </a:pPr>
            <a:r>
              <a:rPr lang="zh-TW" dirty="0">
                <a:solidFill>
                  <a:srgbClr val="980000"/>
                </a:solidFill>
              </a:rPr>
              <a:t>db.user.deleteMany({ name:”teacher”});</a:t>
            </a:r>
            <a:endParaRPr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C735C-C6AB-4431-9740-3437DAC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CRUD 操作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E10DA6-57F6-4D6F-9270-338822532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 err="1"/>
              <a:t>db.STUDENT.insert</a:t>
            </a:r>
            <a:r>
              <a:rPr lang="en-US" altLang="zh-TW" b="1" dirty="0"/>
              <a:t>( { name: "Danny", age: 30 } );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B128D2-B35A-4EB9-B65A-7BC1717A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0" y="2298744"/>
            <a:ext cx="5722401" cy="19865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BD6198-1F92-49C8-9733-0FC743C715E4}"/>
              </a:ext>
            </a:extLst>
          </p:cNvPr>
          <p:cNvSpPr/>
          <p:nvPr/>
        </p:nvSpPr>
        <p:spPr>
          <a:xfrm>
            <a:off x="1104900" y="2301739"/>
            <a:ext cx="7715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F7AB4F-0374-47BC-B6DF-9ECDCA5A6318}"/>
              </a:ext>
            </a:extLst>
          </p:cNvPr>
          <p:cNvSpPr txBox="1"/>
          <p:nvPr/>
        </p:nvSpPr>
        <p:spPr>
          <a:xfrm>
            <a:off x="1760562" y="202529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database</a:t>
            </a:r>
            <a:r>
              <a:rPr lang="zh-TW" altLang="en-US" dirty="0">
                <a:solidFill>
                  <a:srgbClr val="FF0000"/>
                </a:solidFill>
              </a:rPr>
              <a:t>對不對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E87B77-3564-45F4-8BB7-E451DCD4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04" y="2789692"/>
            <a:ext cx="4295774" cy="20526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F58DEC-DD30-48F7-A878-7CB5F2E1A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101" y="1231593"/>
            <a:ext cx="3076103" cy="22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B53AD-9450-4174-BF9D-EAF9943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CRUD 操作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D55F80-FAC7-436B-9F16-85944C6C2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/>
              <a:t>ST1 = </a:t>
            </a:r>
            <a:r>
              <a:rPr lang="en-US" altLang="zh-TW" b="1" dirty="0"/>
              <a:t>{</a:t>
            </a:r>
            <a:r>
              <a:rPr lang="en-US" altLang="zh-TW" dirty="0"/>
              <a:t> "Name"</a:t>
            </a:r>
            <a:r>
              <a:rPr lang="en-US" altLang="zh-TW" b="1" dirty="0"/>
              <a:t>: "Tony", "age": 30}</a:t>
            </a:r>
          </a:p>
          <a:p>
            <a:pPr marL="114300" indent="0">
              <a:buNone/>
            </a:pPr>
            <a:r>
              <a:rPr lang="en-US" altLang="zh-TW" dirty="0"/>
              <a:t>ST2= </a:t>
            </a:r>
            <a:r>
              <a:rPr lang="en-US" altLang="zh-TW" b="1" dirty="0"/>
              <a:t>{</a:t>
            </a:r>
            <a:r>
              <a:rPr lang="zh-TW" altLang="en-US" b="1" dirty="0"/>
              <a:t> </a:t>
            </a:r>
            <a:r>
              <a:rPr lang="en-US" altLang="zh-TW" dirty="0"/>
              <a:t>"Name"</a:t>
            </a:r>
            <a:r>
              <a:rPr lang="en-US" altLang="zh-TW" b="1" dirty="0"/>
              <a:t>: "Peggy", "age": 18}</a:t>
            </a:r>
          </a:p>
          <a:p>
            <a:pPr marL="114300" indent="0">
              <a:buNone/>
            </a:pPr>
            <a:r>
              <a:rPr lang="en-US" altLang="zh-TW" dirty="0" err="1"/>
              <a:t>db.STUDENT.insertMany</a:t>
            </a:r>
            <a:r>
              <a:rPr lang="en-US" altLang="zh-TW" b="1" dirty="0"/>
              <a:t>([ST1, ST2])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16073B-4E3A-4690-9D59-83C3BE66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7" y="1017725"/>
            <a:ext cx="4123296" cy="36593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9B8D33-9042-439A-9A21-CD28FFD9FFA5}"/>
              </a:ext>
            </a:extLst>
          </p:cNvPr>
          <p:cNvSpPr/>
          <p:nvPr/>
        </p:nvSpPr>
        <p:spPr>
          <a:xfrm>
            <a:off x="7053214" y="3991025"/>
            <a:ext cx="1679789" cy="651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0B99B1-93C9-45C7-AA8F-520D30C47F54}"/>
              </a:ext>
            </a:extLst>
          </p:cNvPr>
          <p:cNvSpPr txBox="1"/>
          <p:nvPr/>
        </p:nvSpPr>
        <p:spPr>
          <a:xfrm>
            <a:off x="7053214" y="469847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系統自動加入的欄位</a:t>
            </a:r>
          </a:p>
        </p:txBody>
      </p:sp>
    </p:spTree>
    <p:extLst>
      <p:ext uri="{BB962C8B-B14F-4D97-AF65-F5344CB8AC3E}">
        <p14:creationId xmlns:p14="http://schemas.microsoft.com/office/powerpoint/2010/main" val="3401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E40E3-03BE-4E39-B724-DEDC0FB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CRUD 操作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35D6D-2CC5-4DCC-8891-9683A18D3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db.STUDENT.find</a:t>
            </a:r>
            <a:r>
              <a:rPr lang="en-US" altLang="zh-TW" b="1" dirty="0"/>
              <a:t>({Name: "John"})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E10D4A-1E2B-45C3-A000-3EE23E7F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84" y="574625"/>
            <a:ext cx="3026705" cy="40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D308A-D6DF-4486-94F7-5CA51051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CRUD 操作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65EA47-22C7-449B-BF7B-8C6EF8E18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980000"/>
                </a:solidFill>
              </a:rPr>
              <a:t>db.</a:t>
            </a:r>
            <a:r>
              <a:rPr lang="en-US" altLang="zh-TW" dirty="0">
                <a:solidFill>
                  <a:srgbClr val="980000"/>
                </a:solidFill>
              </a:rPr>
              <a:t>STUDENT</a:t>
            </a:r>
            <a:r>
              <a:rPr lang="zh-TW" altLang="zh-TW" dirty="0">
                <a:solidFill>
                  <a:srgbClr val="980000"/>
                </a:solidFill>
              </a:rPr>
              <a:t>.find();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45DA1F-48A8-4AD3-8EAE-4D6F4370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1" y="1888275"/>
            <a:ext cx="6401416" cy="27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NoSQL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非關聯式資料庫（NoSQL）的意思是「Not Only SQL」，指的是不限定為關聯式資料庫的資料庫管理系統，以混用關聯式資料庫和非關聯式資料庫來達到最佳的儲存效果。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NoSQL資料庫沒有Schema架構，也就是所謂的Schema-Free，可自由定義資料文件（Document）的結構及自由新增欄位。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非關聯式資料庫不需事先定義資料的Schema及資料之間的關聯，對於資料格式不確定，希望保留未來可以彈性調整的空間，且資料之間沒有複雜的關聯，較著重在快速讀取資料與可用性，則可考慮選擇使用非關聯式資料庫，例如：MongoDB。</a:t>
            </a:r>
            <a:endParaRPr lang="en-US" altLang="zh-TW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indent="-304800">
              <a:lnSpc>
                <a:spcPct val="150000"/>
              </a:lnSpc>
              <a:buClr>
                <a:srgbClr val="333333"/>
              </a:buClr>
              <a:buSzPts val="1200"/>
            </a:pPr>
            <a:r>
              <a:rPr lang="en-US" altLang="zh-TW" dirty="0">
                <a:highlight>
                  <a:srgbClr val="FFFFFF"/>
                </a:highlight>
              </a:rPr>
              <a:t>You can store virtually any kind of data, be it structured, partially structured, or even polymorphic.</a:t>
            </a:r>
          </a:p>
          <a:p>
            <a:pPr lvl="0" indent="-304800">
              <a:lnSpc>
                <a:spcPct val="150000"/>
              </a:lnSpc>
              <a:buClr>
                <a:srgbClr val="333333"/>
              </a:buClr>
              <a:buSzPts val="1200"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A809B-1417-468D-9AB2-C2E1CF2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CRUD 操作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CB0AC-A95A-4E90-A3C3-85935FAFA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db.STUDENT.updateOne</a:t>
            </a:r>
            <a:r>
              <a:rPr lang="en-US" altLang="zh-TW" b="1" dirty="0"/>
              <a:t>( { Name: "John" }, { $set: { "age": 36 } } );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3CCC97-14B8-4AE0-92C9-F50788B1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93" y="1749470"/>
            <a:ext cx="4280909" cy="35531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DA56A7-5446-4BD4-B3B9-F11B327D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69" y="3021733"/>
            <a:ext cx="3692165" cy="1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A753C-267F-4877-9B8D-2B343BA2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CRUD 操作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24C6FF-CFA4-4A6D-86CD-BC6820869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db.STUDENT.deleteOne</a:t>
            </a:r>
            <a:r>
              <a:rPr lang="en-US" altLang="zh-TW" b="1" dirty="0"/>
              <a:t>({Name: "John"})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08DD5C-9E7D-446A-BC2C-CB9A6022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94" y="615365"/>
            <a:ext cx="2842230" cy="39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BA9718C-A8E1-4B2A-B9D5-64688C3D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Using MongoDB With Python and </a:t>
            </a:r>
            <a:r>
              <a:rPr lang="en-US" altLang="zh-TW" b="1" dirty="0" err="1"/>
              <a:t>PyMongo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3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BC165E7-1FA0-418D-8A43-FA9816E2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PyMongo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13D82A-5B85-48D2-A1FC-691709C3B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Establishing </a:t>
            </a:r>
            <a:r>
              <a:rPr lang="en-US" altLang="zh-TW" dirty="0">
                <a:hlinkClick r:id="rId2"/>
              </a:rPr>
              <a:t>database connections</a:t>
            </a:r>
            <a:endParaRPr lang="en-US" altLang="zh-TW" dirty="0"/>
          </a:p>
          <a:p>
            <a:r>
              <a:rPr lang="en-US" altLang="zh-TW" dirty="0"/>
              <a:t>Working with </a:t>
            </a:r>
            <a:r>
              <a:rPr lang="en-US" altLang="zh-TW" dirty="0">
                <a:hlinkClick r:id="rId3"/>
              </a:rPr>
              <a:t>databases</a:t>
            </a:r>
            <a:endParaRPr lang="en-US" altLang="zh-TW" dirty="0"/>
          </a:p>
          <a:p>
            <a:r>
              <a:rPr lang="en-US" altLang="zh-TW" dirty="0"/>
              <a:t>Working with </a:t>
            </a:r>
            <a:r>
              <a:rPr lang="en-US" altLang="zh-TW" dirty="0">
                <a:hlinkClick r:id="rId4"/>
              </a:rPr>
              <a:t>collections and documents</a:t>
            </a:r>
            <a:endParaRPr lang="en-US" altLang="zh-TW" dirty="0"/>
          </a:p>
          <a:p>
            <a:r>
              <a:rPr lang="en-US" altLang="zh-TW" dirty="0"/>
              <a:t>Manipulating the </a:t>
            </a:r>
            <a:r>
              <a:rPr lang="en-US" altLang="zh-TW" dirty="0">
                <a:hlinkClick r:id="rId5"/>
              </a:rPr>
              <a:t>cursor</a:t>
            </a:r>
            <a:endParaRPr lang="en-US" altLang="zh-TW" dirty="0"/>
          </a:p>
          <a:p>
            <a:r>
              <a:rPr lang="en-US" altLang="zh-TW" dirty="0"/>
              <a:t>Working with data </a:t>
            </a:r>
            <a:r>
              <a:rPr lang="en-US" altLang="zh-TW" dirty="0">
                <a:hlinkClick r:id="rId6"/>
              </a:rPr>
              <a:t>encryption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5CDB3F-2EE9-48F2-B5F4-270F18990944}"/>
              </a:ext>
            </a:extLst>
          </p:cNvPr>
          <p:cNvSpPr/>
          <p:nvPr/>
        </p:nvSpPr>
        <p:spPr>
          <a:xfrm>
            <a:off x="626882" y="1838227"/>
            <a:ext cx="3355943" cy="504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C8F67C-2214-4564-BFDB-E9795B6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PyMongo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E44B4-6F50-4D83-A8BF-21A56FF8E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/>
              <a:t>Install </a:t>
            </a:r>
            <a:r>
              <a:rPr lang="en-US" altLang="zh-TW" dirty="0" err="1"/>
              <a:t>PyMongo</a:t>
            </a:r>
            <a:r>
              <a:rPr lang="en-US" altLang="zh-TW" dirty="0"/>
              <a:t> </a:t>
            </a:r>
            <a:r>
              <a:rPr lang="en-US" altLang="zh-TW" dirty="0" err="1"/>
              <a:t>wth</a:t>
            </a:r>
            <a:r>
              <a:rPr lang="en-US" altLang="zh-TW" dirty="0"/>
              <a:t> the pip</a:t>
            </a:r>
          </a:p>
          <a:p>
            <a:pPr marL="114300" indent="0">
              <a:buNone/>
            </a:pPr>
            <a:r>
              <a:rPr lang="en-US" altLang="zh-TW" dirty="0"/>
              <a:t>  </a:t>
            </a:r>
          </a:p>
          <a:p>
            <a:pPr marL="114300" indent="0">
              <a:buNone/>
            </a:pPr>
            <a:r>
              <a:rPr lang="en-US" altLang="zh-TW" dirty="0"/>
              <a:t>   pip install </a:t>
            </a:r>
            <a:r>
              <a:rPr lang="en-US" altLang="zh-TW" dirty="0" err="1"/>
              <a:t>pymongo</a:t>
            </a:r>
            <a:r>
              <a:rPr lang="en-US" altLang="zh-TW" dirty="0"/>
              <a:t>==3.11.2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DB7DFF-3E01-4E49-B362-2F74787F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" y="2391626"/>
            <a:ext cx="5863857" cy="27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869F0-4C8D-4C09-A944-53C35CE7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Writing </a:t>
            </a:r>
            <a:r>
              <a:rPr lang="en-US" altLang="zh-TW" dirty="0" err="1"/>
              <a:t>Mongodb</a:t>
            </a:r>
            <a:r>
              <a:rPr lang="en-US" altLang="zh-TW" dirty="0"/>
              <a:t> program (find)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80151-03EF-4C09-8E2F-996187876693}"/>
              </a:ext>
            </a:extLst>
          </p:cNvPr>
          <p:cNvSpPr/>
          <p:nvPr/>
        </p:nvSpPr>
        <p:spPr>
          <a:xfrm>
            <a:off x="66482" y="1981145"/>
            <a:ext cx="6132136" cy="2246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7ED748-1114-4AAA-BC53-19981CFBB57A}"/>
              </a:ext>
            </a:extLst>
          </p:cNvPr>
          <p:cNvSpPr/>
          <p:nvPr/>
        </p:nvSpPr>
        <p:spPr>
          <a:xfrm>
            <a:off x="3539765" y="1110430"/>
            <a:ext cx="1885362" cy="504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1383F9-B0E1-43A7-AD68-73388859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109" y="1044850"/>
            <a:ext cx="8520600" cy="3416400"/>
          </a:xfrm>
        </p:spPr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Jupyter</a:t>
            </a:r>
            <a:r>
              <a:rPr lang="en-US" altLang="zh-TW" dirty="0"/>
              <a:t> notebook by “</a:t>
            </a:r>
            <a:r>
              <a:rPr lang="en-US" altLang="zh-TW" dirty="0" err="1"/>
              <a:t>jupyter</a:t>
            </a:r>
            <a:r>
              <a:rPr lang="en-US" altLang="zh-TW" dirty="0"/>
              <a:t> notebook” commend</a:t>
            </a:r>
          </a:p>
          <a:p>
            <a:r>
              <a:rPr lang="en-US" altLang="zh-TW" dirty="0"/>
              <a:t>Establish a connection with your Mongo DB</a:t>
            </a:r>
          </a:p>
          <a:p>
            <a:pPr marL="114300" indent="0">
              <a:buNone/>
            </a:pP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B74044-88E8-4309-8B59-6E512C0978F2}"/>
              </a:ext>
            </a:extLst>
          </p:cNvPr>
          <p:cNvSpPr/>
          <p:nvPr/>
        </p:nvSpPr>
        <p:spPr>
          <a:xfrm>
            <a:off x="66481" y="2010765"/>
            <a:ext cx="51699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pymongo</a:t>
            </a:r>
            <a:r>
              <a:rPr lang="en-US" altLang="zh-TW" dirty="0"/>
              <a:t> import </a:t>
            </a:r>
            <a:r>
              <a:rPr lang="en-US" altLang="zh-TW" dirty="0" err="1"/>
              <a:t>MongoClient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pprint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MongoClient</a:t>
            </a:r>
            <a:r>
              <a:rPr lang="en-US" altLang="zh-TW" dirty="0"/>
              <a:t>(host="localhost", port=27017)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client.demo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B14BA6-E8DD-48AC-9265-872CE890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64" y="2801665"/>
            <a:ext cx="6101574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869F0-4C8D-4C09-A944-53C35CE7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Writing </a:t>
            </a:r>
            <a:r>
              <a:rPr lang="en-US" altLang="zh-TW" dirty="0" err="1"/>
              <a:t>Mongodb</a:t>
            </a:r>
            <a:r>
              <a:rPr lang="en-US" altLang="zh-TW" dirty="0"/>
              <a:t> program (find)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80151-03EF-4C09-8E2F-996187876693}"/>
              </a:ext>
            </a:extLst>
          </p:cNvPr>
          <p:cNvSpPr/>
          <p:nvPr/>
        </p:nvSpPr>
        <p:spPr>
          <a:xfrm>
            <a:off x="66482" y="1981145"/>
            <a:ext cx="6132136" cy="2246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7ED748-1114-4AAA-BC53-19981CFBB57A}"/>
              </a:ext>
            </a:extLst>
          </p:cNvPr>
          <p:cNvSpPr/>
          <p:nvPr/>
        </p:nvSpPr>
        <p:spPr>
          <a:xfrm>
            <a:off x="3539765" y="1110430"/>
            <a:ext cx="1885362" cy="504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1383F9-B0E1-43A7-AD68-73388859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109" y="1044850"/>
            <a:ext cx="8520600" cy="3416400"/>
          </a:xfrm>
        </p:spPr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Jupyter</a:t>
            </a:r>
            <a:r>
              <a:rPr lang="en-US" altLang="zh-TW" dirty="0"/>
              <a:t> notebook by “</a:t>
            </a:r>
            <a:r>
              <a:rPr lang="en-US" altLang="zh-TW" dirty="0" err="1"/>
              <a:t>jupyter</a:t>
            </a:r>
            <a:r>
              <a:rPr lang="en-US" altLang="zh-TW" dirty="0"/>
              <a:t> notebook” commend</a:t>
            </a:r>
          </a:p>
          <a:p>
            <a:r>
              <a:rPr lang="en-US" altLang="zh-TW" dirty="0"/>
              <a:t>Establish a connection with your Mongo DB</a:t>
            </a:r>
          </a:p>
          <a:p>
            <a:pPr marL="114300" indent="0">
              <a:buNone/>
            </a:pP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B74044-88E8-4309-8B59-6E512C0978F2}"/>
              </a:ext>
            </a:extLst>
          </p:cNvPr>
          <p:cNvSpPr/>
          <p:nvPr/>
        </p:nvSpPr>
        <p:spPr>
          <a:xfrm>
            <a:off x="66481" y="2010765"/>
            <a:ext cx="51699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pymongo</a:t>
            </a:r>
            <a:r>
              <a:rPr lang="en-US" altLang="zh-TW" dirty="0"/>
              <a:t> import </a:t>
            </a:r>
            <a:r>
              <a:rPr lang="en-US" altLang="zh-TW" dirty="0" err="1"/>
              <a:t>MongoClient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pprint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MongoClient</a:t>
            </a:r>
            <a:r>
              <a:rPr lang="en-US" altLang="zh-TW" dirty="0"/>
              <a:t>(host="localhost", port=27017)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client.demo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({"Name": "Brian"}):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A4D4A-B175-4E34-B627-28200CDB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09" y="3457314"/>
            <a:ext cx="4747818" cy="16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B805B8-71FA-492B-AE6B-D61260C3EC23}"/>
              </a:ext>
            </a:extLst>
          </p:cNvPr>
          <p:cNvSpPr/>
          <p:nvPr/>
        </p:nvSpPr>
        <p:spPr>
          <a:xfrm>
            <a:off x="0" y="1167168"/>
            <a:ext cx="6132136" cy="30658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495FE5-36D2-4455-874D-C53CD02D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Writing </a:t>
            </a:r>
            <a:r>
              <a:rPr lang="en-US" altLang="zh-TW" dirty="0" err="1"/>
              <a:t>Mongodb</a:t>
            </a:r>
            <a:r>
              <a:rPr lang="en-US" altLang="zh-TW" dirty="0"/>
              <a:t> program (Insert)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C8151-9E07-46C6-B8C0-F618CF2B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26060" y="731375"/>
            <a:ext cx="8520600" cy="3416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15C989-E716-4490-81F5-FF66910C96BB}"/>
              </a:ext>
            </a:extLst>
          </p:cNvPr>
          <p:cNvSpPr/>
          <p:nvPr/>
        </p:nvSpPr>
        <p:spPr>
          <a:xfrm>
            <a:off x="141890" y="1253555"/>
            <a:ext cx="5623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pymongo</a:t>
            </a:r>
            <a:r>
              <a:rPr lang="en-US" altLang="zh-TW" dirty="0"/>
              <a:t> import </a:t>
            </a:r>
            <a:r>
              <a:rPr lang="en-US" altLang="zh-TW" dirty="0" err="1"/>
              <a:t>MongoClient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pprint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MongoClient</a:t>
            </a:r>
            <a:r>
              <a:rPr lang="en-US" altLang="zh-TW" dirty="0"/>
              <a:t>(host="localhost", port=27017)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client.demo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</a:p>
          <a:p>
            <a:pPr marL="114300" indent="0">
              <a:buNone/>
            </a:pPr>
            <a:r>
              <a:rPr lang="en-US" altLang="zh-TW" dirty="0"/>
              <a:t>print("---------------------------------------------------------------------")</a:t>
            </a:r>
          </a:p>
          <a:p>
            <a:pPr marL="114300" indent="0">
              <a:buNone/>
            </a:pPr>
            <a:r>
              <a:rPr lang="en-US" altLang="zh-TW" dirty="0"/>
              <a:t>ST1 = { "Name": "Brian", "age": 32}</a:t>
            </a:r>
          </a:p>
          <a:p>
            <a:pPr marL="114300" indent="0">
              <a:buNone/>
            </a:pPr>
            <a:r>
              <a:rPr lang="en-US" altLang="zh-TW" dirty="0"/>
              <a:t>ST2= { "Name": "Pearl", "age": 18}</a:t>
            </a:r>
          </a:p>
          <a:p>
            <a:pPr marL="114300" indent="0">
              <a:buNone/>
            </a:pPr>
            <a:r>
              <a:rPr lang="en-US" altLang="zh-TW" dirty="0" err="1"/>
              <a:t>db.STUDENT.insert_one</a:t>
            </a:r>
            <a:r>
              <a:rPr lang="en-US" altLang="zh-TW" dirty="0"/>
              <a:t>(ST1)</a:t>
            </a:r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CDB61F-2824-465D-A1D8-DF3F22E1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05" y="3032095"/>
            <a:ext cx="4776952" cy="21956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AE2A8B-BE72-4437-A87D-FDF0E6778490}"/>
              </a:ext>
            </a:extLst>
          </p:cNvPr>
          <p:cNvSpPr txBox="1"/>
          <p:nvPr/>
        </p:nvSpPr>
        <p:spPr>
          <a:xfrm>
            <a:off x="1126815" y="439069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注意是</a:t>
            </a:r>
            <a:r>
              <a:rPr lang="en-US" altLang="zh-TW" dirty="0" err="1">
                <a:solidFill>
                  <a:srgbClr val="FF0000"/>
                </a:solidFill>
              </a:rPr>
              <a:t>insert_one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insert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370089-1DE9-431C-8F25-5DDE7A076E68}"/>
              </a:ext>
            </a:extLst>
          </p:cNvPr>
          <p:cNvSpPr/>
          <p:nvPr/>
        </p:nvSpPr>
        <p:spPr>
          <a:xfrm>
            <a:off x="1355184" y="3452649"/>
            <a:ext cx="2049517" cy="173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B805B8-71FA-492B-AE6B-D61260C3EC23}"/>
              </a:ext>
            </a:extLst>
          </p:cNvPr>
          <p:cNvSpPr/>
          <p:nvPr/>
        </p:nvSpPr>
        <p:spPr>
          <a:xfrm>
            <a:off x="0" y="1167168"/>
            <a:ext cx="6132136" cy="30658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495FE5-36D2-4455-874D-C53CD02D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Writing </a:t>
            </a:r>
            <a:r>
              <a:rPr lang="en-US" altLang="zh-TW" dirty="0" err="1"/>
              <a:t>Mongodb</a:t>
            </a:r>
            <a:r>
              <a:rPr lang="en-US" altLang="zh-TW" dirty="0"/>
              <a:t> program (Insert)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C8151-9E07-46C6-B8C0-F618CF2B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26060" y="731375"/>
            <a:ext cx="8520600" cy="3416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15C989-E716-4490-81F5-FF66910C96BB}"/>
              </a:ext>
            </a:extLst>
          </p:cNvPr>
          <p:cNvSpPr/>
          <p:nvPr/>
        </p:nvSpPr>
        <p:spPr>
          <a:xfrm>
            <a:off x="141890" y="1253555"/>
            <a:ext cx="5623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pymongo</a:t>
            </a:r>
            <a:r>
              <a:rPr lang="en-US" altLang="zh-TW" dirty="0"/>
              <a:t> import </a:t>
            </a:r>
            <a:r>
              <a:rPr lang="en-US" altLang="zh-TW" dirty="0" err="1"/>
              <a:t>MongoClient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pprint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MongoClient</a:t>
            </a:r>
            <a:r>
              <a:rPr lang="en-US" altLang="zh-TW" dirty="0"/>
              <a:t>(host="localhost", port=27017)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client.demo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</a:p>
          <a:p>
            <a:pPr marL="114300" indent="0">
              <a:buNone/>
            </a:pPr>
            <a:r>
              <a:rPr lang="en-US" altLang="zh-TW" dirty="0"/>
              <a:t>print("---------------------------------------------------------------------")</a:t>
            </a:r>
          </a:p>
          <a:p>
            <a:pPr marL="114300" indent="0">
              <a:buNone/>
            </a:pPr>
            <a:r>
              <a:rPr lang="en-US" altLang="zh-TW" dirty="0"/>
              <a:t>ST1 = { "Name": "Brian", "age": 32}</a:t>
            </a:r>
          </a:p>
          <a:p>
            <a:pPr marL="114300" indent="0">
              <a:buNone/>
            </a:pPr>
            <a:r>
              <a:rPr lang="en-US" altLang="zh-TW" dirty="0"/>
              <a:t>ST2= { "Name": "Pearl", "age": 18}</a:t>
            </a:r>
          </a:p>
          <a:p>
            <a:pPr marL="114300" indent="0">
              <a:buNone/>
            </a:pPr>
            <a:r>
              <a:rPr lang="en-US" altLang="zh-TW" dirty="0" err="1"/>
              <a:t>db.STUDENT.insert_many</a:t>
            </a:r>
            <a:r>
              <a:rPr lang="en-US" altLang="zh-TW" dirty="0"/>
              <a:t>([ST1, ST2])</a:t>
            </a:r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F6710E-1672-4A85-84CC-F1FE9BF82AD3}"/>
              </a:ext>
            </a:extLst>
          </p:cNvPr>
          <p:cNvSpPr/>
          <p:nvPr/>
        </p:nvSpPr>
        <p:spPr>
          <a:xfrm>
            <a:off x="1450428" y="3468414"/>
            <a:ext cx="2049517" cy="173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B4F29-BD43-457D-8DCE-F0105A879EF7}"/>
              </a:ext>
            </a:extLst>
          </p:cNvPr>
          <p:cNvSpPr txBox="1"/>
          <p:nvPr/>
        </p:nvSpPr>
        <p:spPr>
          <a:xfrm>
            <a:off x="1126815" y="4390698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注意是</a:t>
            </a:r>
            <a:r>
              <a:rPr lang="en-US" altLang="zh-TW" dirty="0" err="1">
                <a:solidFill>
                  <a:srgbClr val="FF0000"/>
                </a:solidFill>
              </a:rPr>
              <a:t>insert_many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 err="1">
                <a:solidFill>
                  <a:srgbClr val="FF0000"/>
                </a:solidFill>
              </a:rPr>
              <a:t>insertMany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B805B8-71FA-492B-AE6B-D61260C3EC23}"/>
              </a:ext>
            </a:extLst>
          </p:cNvPr>
          <p:cNvSpPr/>
          <p:nvPr/>
        </p:nvSpPr>
        <p:spPr>
          <a:xfrm>
            <a:off x="0" y="1167168"/>
            <a:ext cx="6132136" cy="30658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495FE5-36D2-4455-874D-C53CD02D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Writing </a:t>
            </a:r>
            <a:r>
              <a:rPr lang="en-US" altLang="zh-TW" dirty="0" err="1"/>
              <a:t>Mongodb</a:t>
            </a:r>
            <a:r>
              <a:rPr lang="en-US" altLang="zh-TW" dirty="0"/>
              <a:t> program (update)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C8151-9E07-46C6-B8C0-F618CF2B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26060" y="731375"/>
            <a:ext cx="8520600" cy="3416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15C989-E716-4490-81F5-FF66910C96BB}"/>
              </a:ext>
            </a:extLst>
          </p:cNvPr>
          <p:cNvSpPr/>
          <p:nvPr/>
        </p:nvSpPr>
        <p:spPr>
          <a:xfrm>
            <a:off x="141890" y="1253555"/>
            <a:ext cx="5623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pymongo</a:t>
            </a:r>
            <a:r>
              <a:rPr lang="en-US" altLang="zh-TW" dirty="0"/>
              <a:t> import </a:t>
            </a:r>
            <a:r>
              <a:rPr lang="en-US" altLang="zh-TW" dirty="0" err="1"/>
              <a:t>MongoClient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pprint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MongoClient</a:t>
            </a:r>
            <a:r>
              <a:rPr lang="en-US" altLang="zh-TW" dirty="0"/>
              <a:t>(host="localhost", port=27017)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client.demo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db.STUDENT.update_one</a:t>
            </a:r>
            <a:r>
              <a:rPr lang="en-US" altLang="zh-TW" dirty="0"/>
              <a:t>({ 'Name': 'Brian' }, { '$set': { 'age': 50 } } );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F6710E-1672-4A85-84CC-F1FE9BF82AD3}"/>
              </a:ext>
            </a:extLst>
          </p:cNvPr>
          <p:cNvSpPr/>
          <p:nvPr/>
        </p:nvSpPr>
        <p:spPr>
          <a:xfrm>
            <a:off x="1489843" y="3034861"/>
            <a:ext cx="938048" cy="165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B4F29-BD43-457D-8DCE-F0105A879EF7}"/>
              </a:ext>
            </a:extLst>
          </p:cNvPr>
          <p:cNvSpPr txBox="1"/>
          <p:nvPr/>
        </p:nvSpPr>
        <p:spPr>
          <a:xfrm>
            <a:off x="2052271" y="2664408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注意是</a:t>
            </a:r>
            <a:r>
              <a:rPr lang="en-US" altLang="zh-TW" dirty="0" err="1">
                <a:solidFill>
                  <a:srgbClr val="FF0000"/>
                </a:solidFill>
              </a:rPr>
              <a:t>update_one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 err="1">
                <a:solidFill>
                  <a:srgbClr val="FF0000"/>
                </a:solidFill>
              </a:rPr>
              <a:t>updateOne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0048C-6D10-4EF0-B1D4-AA762A30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87" y="3268059"/>
            <a:ext cx="5267799" cy="21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MongoDB特色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MongoDB使用的是文件導向的儲存概念，是一種靈活、易於擴展、高效能的NoSQL資料庫，它提供了可以跟SQL相比的Query Language（查詢語言），同時也是Open Source的NoSQL DB，本身用C++語言撰寫而成，在許多場景下可用於替代傳統的關聯式資料庫儲存方式。MongoDB的特點主要有以下5大項：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908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高效能處理大數據：MongoDB可以處理T級量的資料庫，可將眾多資料庫串聯後，交給大數據，例如：Cloudera等去分析。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提供高可用性架構：MongoDB的複製工具（稱為副本集）有自動故障轉移功能，提供資料的高可用性（High Availability）。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無限制的水平擴充：藉由資料分片（Sharding）功能來達到水平式擴充，提高MongoDB的儲存空間與效能。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新增欄位自由靈活：MongoDB擁有非常彈性的Schema，不需事先創建表格，數據可直接寫入並自由添加欄位。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查詢語言功能強大：MongoDB支援豐富的查詢語言以支援讀寫操作（CRUD），並支持聚合(</a:t>
            </a:r>
            <a:r>
              <a:rPr lang="zh-TW" sz="1150" dirty="0">
                <a:solidFill>
                  <a:srgbClr val="4D5156"/>
                </a:solidFill>
                <a:highlight>
                  <a:srgbClr val="FFFFFF"/>
                </a:highlight>
              </a:rPr>
              <a:t>aggregate</a:t>
            </a:r>
            <a:r>
              <a:rPr lang="zh-TW" sz="1050" dirty="0">
                <a:solidFill>
                  <a:srgbClr val="4D5156"/>
                </a:solidFill>
                <a:highlight>
                  <a:srgbClr val="FFFFFF"/>
                </a:highlight>
              </a:rPr>
              <a:t>)</a:t>
            </a: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和其它現代用例，例如地理搜索、圖形搜索、文本搜索。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B805B8-71FA-492B-AE6B-D61260C3EC23}"/>
              </a:ext>
            </a:extLst>
          </p:cNvPr>
          <p:cNvSpPr/>
          <p:nvPr/>
        </p:nvSpPr>
        <p:spPr>
          <a:xfrm>
            <a:off x="0" y="1167168"/>
            <a:ext cx="6132136" cy="30658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495FE5-36D2-4455-874D-C53CD02D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Writing </a:t>
            </a:r>
            <a:r>
              <a:rPr lang="en-US" altLang="zh-TW" dirty="0" err="1"/>
              <a:t>Mongodb</a:t>
            </a:r>
            <a:r>
              <a:rPr lang="en-US" altLang="zh-TW" dirty="0"/>
              <a:t> program (update)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C8151-9E07-46C6-B8C0-F618CF2B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26060" y="731375"/>
            <a:ext cx="8520600" cy="3416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15C989-E716-4490-81F5-FF66910C96BB}"/>
              </a:ext>
            </a:extLst>
          </p:cNvPr>
          <p:cNvSpPr/>
          <p:nvPr/>
        </p:nvSpPr>
        <p:spPr>
          <a:xfrm>
            <a:off x="141889" y="1253555"/>
            <a:ext cx="58726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pymongo</a:t>
            </a:r>
            <a:r>
              <a:rPr lang="en-US" altLang="zh-TW" dirty="0"/>
              <a:t> import </a:t>
            </a:r>
            <a:r>
              <a:rPr lang="en-US" altLang="zh-TW" dirty="0" err="1"/>
              <a:t>MongoClient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pprint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MongoClient</a:t>
            </a:r>
            <a:r>
              <a:rPr lang="en-US" altLang="zh-TW" dirty="0"/>
              <a:t>(host="localhost", port=27017)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/>
              <a:t>db</a:t>
            </a:r>
            <a:r>
              <a:rPr lang="en-US" altLang="zh-TW" dirty="0"/>
              <a:t> = </a:t>
            </a:r>
            <a:r>
              <a:rPr lang="en-US" altLang="zh-TW" dirty="0" err="1"/>
              <a:t>client.demo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err="1" smtClean="0"/>
              <a:t>db.STUDENT.update_many</a:t>
            </a:r>
            <a:r>
              <a:rPr lang="en-US" altLang="zh-TW" smtClean="0"/>
              <a:t>({ </a:t>
            </a:r>
            <a:r>
              <a:rPr lang="en-US" altLang="zh-TW" dirty="0"/>
              <a:t>'Name': 'Brian' }, { '$set': { 'age': 50 } } );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for STs in </a:t>
            </a:r>
            <a:r>
              <a:rPr lang="en-US" altLang="zh-TW" dirty="0" err="1"/>
              <a:t>db.STUDENT.find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pprint.pprint</a:t>
            </a:r>
            <a:r>
              <a:rPr lang="en-US" altLang="zh-TW" dirty="0"/>
              <a:t>(STs)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F6710E-1672-4A85-84CC-F1FE9BF82AD3}"/>
              </a:ext>
            </a:extLst>
          </p:cNvPr>
          <p:cNvSpPr/>
          <p:nvPr/>
        </p:nvSpPr>
        <p:spPr>
          <a:xfrm>
            <a:off x="1489843" y="3034861"/>
            <a:ext cx="938048" cy="165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B4F29-BD43-457D-8DCE-F0105A879EF7}"/>
              </a:ext>
            </a:extLst>
          </p:cNvPr>
          <p:cNvSpPr txBox="1"/>
          <p:nvPr/>
        </p:nvSpPr>
        <p:spPr>
          <a:xfrm>
            <a:off x="2052271" y="2664408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注意是</a:t>
            </a:r>
            <a:r>
              <a:rPr lang="en-US" altLang="zh-TW" dirty="0" err="1">
                <a:solidFill>
                  <a:srgbClr val="FF0000"/>
                </a:solidFill>
              </a:rPr>
              <a:t>update_many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 err="1">
                <a:solidFill>
                  <a:srgbClr val="FF0000"/>
                </a:solidFill>
              </a:rPr>
              <a:t>updateMany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2D9C45-CC12-4798-9871-3EE51EDA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63" y="321991"/>
            <a:ext cx="3763690" cy="21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0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4B039-A1EB-49ED-B6B5-C0011E59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作業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A9D16F-F036-486A-BECC-9CF55A299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7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適用場景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4325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303233"/>
              </a:buClr>
              <a:buSzPts val="1350"/>
              <a:buChar char="●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適用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網站登入/出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快取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大型檔案的儲存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需擴充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事件紀錄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●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不適用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高交易需求的系統(銀行/會計系統)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 名詞對照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139762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{1EB08FB4-7C32-412E-8081-C020D6C714BB}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MongoDB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RDBMS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Database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Database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Collection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Table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Document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Row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Field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Column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Primary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Embedding and linking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Join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Aggregation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Group By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 結構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5" y="1561650"/>
            <a:ext cx="4127300" cy="10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25" y="1239800"/>
            <a:ext cx="3767550" cy="16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1938113"/>
            <a:ext cx="764837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13" y="3393325"/>
            <a:ext cx="53435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 b="1">
                <a:solidFill>
                  <a:srgbClr val="303233"/>
                </a:solidFill>
                <a:highlight>
                  <a:srgbClr val="FFFFFF"/>
                </a:highlight>
              </a:rPr>
              <a:t> MongoDB 下載</a:t>
            </a:r>
            <a:endParaRPr sz="2400" b="1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下載 </a:t>
            </a:r>
            <a:r>
              <a:rPr lang="zh-TW" sz="1400" u="sng" dirty="0">
                <a:solidFill>
                  <a:schemeClr val="hlink"/>
                </a:solidFill>
                <a:hlinkClick r:id="rId3"/>
              </a:rPr>
              <a:t>MongoDB (community)</a:t>
            </a:r>
            <a:r>
              <a:rPr lang="zh-TW" sz="1400" dirty="0"/>
              <a:t> 選擇Platform及Version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https://www.mongodb.com/try/download/community</a:t>
            </a:r>
            <a:r>
              <a:rPr lang="zh-TW" sz="1400" dirty="0"/>
              <a:t> 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7448"/>
            <a:ext cx="9144000" cy="325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 b="1">
                <a:solidFill>
                  <a:srgbClr val="303233"/>
                </a:solidFill>
                <a:highlight>
                  <a:schemeClr val="lt1"/>
                </a:highlight>
              </a:rPr>
              <a:t>安裝與設定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下載解壓縮後，到該資料夾下的 \bin\ 執行mongod 啟動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</a:pPr>
            <a:r>
              <a:rPr lang="zh-TW" sz="1200" dirty="0">
                <a:solidFill>
                  <a:schemeClr val="dk1"/>
                </a:solidFill>
                <a:highlight>
                  <a:srgbClr val="FFFFFF"/>
                </a:highlight>
              </a:rPr>
              <a:t>啟動 MongoDB 資料庫之前，要手動建立一個存放 MongoDB 資料檔案的目錄(預設路徑為 主目錄下的 data)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</a:pPr>
            <a:r>
              <a:rPr lang="zh-TW" sz="1200" dirty="0">
                <a:solidFill>
                  <a:srgbClr val="F33B45"/>
                </a:solidFill>
                <a:highlight>
                  <a:srgbClr val="FFFFFF"/>
                </a:highlight>
              </a:rPr>
              <a:t>--dbpath </a:t>
            </a:r>
            <a:r>
              <a:rPr lang="zh-TW" sz="1200" dirty="0">
                <a:solidFill>
                  <a:srgbClr val="262626"/>
                </a:solidFill>
                <a:highlight>
                  <a:srgbClr val="FFFFFF"/>
                </a:highlight>
              </a:rPr>
              <a:t>後面接 MongoDB 資料庫檔案儲存目錄路徑</a:t>
            </a:r>
            <a:endParaRPr sz="1200" dirty="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■"/>
            </a:pPr>
            <a:r>
              <a:rPr lang="zh-TW" sz="1200" dirty="0">
                <a:solidFill>
                  <a:srgbClr val="333333"/>
                </a:solidFill>
                <a:highlight>
                  <a:srgbClr val="FFFFFF"/>
                </a:highlight>
              </a:rPr>
              <a:t>Mac/Linux  =&gt;</a:t>
            </a:r>
            <a:r>
              <a:rPr 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  mongod --dbpath ~/mongodb/data </a:t>
            </a:r>
            <a:endParaRPr sz="12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TW" sz="1200" dirty="0">
                <a:solidFill>
                  <a:schemeClr val="dk1"/>
                </a:solidFill>
                <a:highlight>
                  <a:srgbClr val="FFFFFF"/>
                </a:highlight>
              </a:rPr>
              <a:t>Windows    =&gt;  </a:t>
            </a:r>
            <a:r>
              <a:rPr 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mongod –dbpath=c:\mongodb\data </a:t>
            </a:r>
            <a:endParaRPr sz="12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6B74DD2-F044-45F9-B050-D82E8FF0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" y="2566651"/>
            <a:ext cx="3030999" cy="23980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01653C-AED4-44FD-B258-2C492F76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403" y="1979847"/>
            <a:ext cx="3823597" cy="298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GUI管理工具 - Studio 3T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Studio 3T free</a:t>
            </a:r>
            <a:r>
              <a:rPr lang="zh-TW" sz="1400"/>
              <a:t> (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https://robomongo.org/</a:t>
            </a:r>
            <a:r>
              <a:rPr lang="zh-TW" sz="1400"/>
              <a:t>)</a:t>
            </a:r>
            <a:endParaRPr sz="14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674" y="1372489"/>
            <a:ext cx="6203475" cy="38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BF2A5BA-02F1-43AE-B7A2-4DD858F8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66" y="1531155"/>
            <a:ext cx="2201059" cy="1849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62E317E-D7B8-43E4-87BC-9D29C63B6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66" y="3467476"/>
            <a:ext cx="2158153" cy="138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1573</Words>
  <Application>Microsoft Office PowerPoint</Application>
  <PresentationFormat>如螢幕大小 (16:9)</PresentationFormat>
  <Paragraphs>192</Paragraphs>
  <Slides>31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4" baseType="lpstr">
      <vt:lpstr>新細明體</vt:lpstr>
      <vt:lpstr>Arial</vt:lpstr>
      <vt:lpstr>Simple Light</vt:lpstr>
      <vt:lpstr>MongoDB</vt:lpstr>
      <vt:lpstr>NoSQL</vt:lpstr>
      <vt:lpstr>MongoDB特色</vt:lpstr>
      <vt:lpstr>適用場景</vt:lpstr>
      <vt:lpstr>MongoDB 名詞對照</vt:lpstr>
      <vt:lpstr>MongoDB 結構</vt:lpstr>
      <vt:lpstr> MongoDB 下載 </vt:lpstr>
      <vt:lpstr>安裝與設定</vt:lpstr>
      <vt:lpstr>GUI管理工具 - Studio 3T</vt:lpstr>
      <vt:lpstr>Studio 3T 建立連線</vt:lpstr>
      <vt:lpstr>Studio 3T 建立連線</vt:lpstr>
      <vt:lpstr> 新增Database</vt:lpstr>
      <vt:lpstr>新增Collection</vt:lpstr>
      <vt:lpstr>CRUD 操作</vt:lpstr>
      <vt:lpstr>CRUD 操作</vt:lpstr>
      <vt:lpstr>CRUD 操作</vt:lpstr>
      <vt:lpstr>CRUD 操作</vt:lpstr>
      <vt:lpstr>CRUD 操作</vt:lpstr>
      <vt:lpstr>CRUD 操作</vt:lpstr>
      <vt:lpstr>CRUD 操作</vt:lpstr>
      <vt:lpstr>CRUD 操作</vt:lpstr>
      <vt:lpstr>Using MongoDB With Python and PyMongo  </vt:lpstr>
      <vt:lpstr>PyMongo</vt:lpstr>
      <vt:lpstr>Install PyMongo</vt:lpstr>
      <vt:lpstr>Writing Mongodb program (find)</vt:lpstr>
      <vt:lpstr>Writing Mongodb program (find)</vt:lpstr>
      <vt:lpstr>Writing Mongodb program (Insert)</vt:lpstr>
      <vt:lpstr>Writing Mongodb program (Insert)</vt:lpstr>
      <vt:lpstr>Writing Mongodb program (update)</vt:lpstr>
      <vt:lpstr>Writing Mongodb program (update)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liu</dc:creator>
  <cp:lastModifiedBy>Liu</cp:lastModifiedBy>
  <cp:revision>33</cp:revision>
  <dcterms:modified xsi:type="dcterms:W3CDTF">2023-10-20T10:59:39Z</dcterms:modified>
</cp:coreProperties>
</file>