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4" r:id="rId3"/>
    <p:sldId id="275" r:id="rId4"/>
    <p:sldId id="257" r:id="rId5"/>
    <p:sldId id="258" r:id="rId6"/>
    <p:sldId id="259" r:id="rId7"/>
    <p:sldId id="266" r:id="rId8"/>
    <p:sldId id="260" r:id="rId9"/>
    <p:sldId id="273" r:id="rId10"/>
    <p:sldId id="276" r:id="rId11"/>
    <p:sldId id="277" r:id="rId12"/>
    <p:sldId id="261" r:id="rId13"/>
    <p:sldId id="267" r:id="rId14"/>
    <p:sldId id="262" r:id="rId15"/>
    <p:sldId id="268" r:id="rId16"/>
    <p:sldId id="278" r:id="rId17"/>
    <p:sldId id="263" r:id="rId18"/>
    <p:sldId id="280" r:id="rId19"/>
    <p:sldId id="281" r:id="rId20"/>
    <p:sldId id="283" r:id="rId21"/>
    <p:sldId id="279" r:id="rId22"/>
    <p:sldId id="284" r:id="rId23"/>
    <p:sldId id="270" r:id="rId24"/>
    <p:sldId id="271" r:id="rId25"/>
    <p:sldId id="264" r:id="rId26"/>
    <p:sldId id="272" r:id="rId27"/>
    <p:sldId id="286" r:id="rId28"/>
    <p:sldId id="287" r:id="rId29"/>
    <p:sldId id="288" r:id="rId30"/>
    <p:sldId id="289" r:id="rId31"/>
    <p:sldId id="298" r:id="rId32"/>
    <p:sldId id="295" r:id="rId33"/>
    <p:sldId id="290" r:id="rId34"/>
    <p:sldId id="292" r:id="rId35"/>
    <p:sldId id="296" r:id="rId36"/>
    <p:sldId id="293" r:id="rId37"/>
    <p:sldId id="294" r:id="rId38"/>
    <p:sldId id="297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65" autoAdjust="0"/>
  </p:normalViewPr>
  <p:slideViewPr>
    <p:cSldViewPr snapToGrid="0">
      <p:cViewPr varScale="1">
        <p:scale>
          <a:sx n="69" d="100"/>
          <a:sy n="69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009D-E45A-441F-A693-5DA8DE15AE8C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741E0-45DB-4F47-9626-8A09C9A65A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6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‘/’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flask'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800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Hello, {{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}}.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Your email is {{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user_email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}}.</a:t>
            </a: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83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827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利用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取得使用者端傳來的方法為何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利用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取得表單欄位值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非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的時候就會回傳一個空白的模板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'login.html'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 Page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'login')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571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https://www.mongodb.com/try/download/community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29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645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734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921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'/user/&lt;username&gt;'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am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994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from flask import Flask, </a:t>
            </a:r>
            <a:r>
              <a:rPr lang="en-US" altLang="zh-TW" dirty="0" err="1"/>
              <a:t>render_template,request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 = Flask(__name__)</a:t>
            </a:r>
          </a:p>
          <a:p>
            <a:endParaRPr lang="en-US" altLang="zh-TW" dirty="0"/>
          </a:p>
          <a:p>
            <a:r>
              <a:rPr lang="en-US" altLang="zh-TW" dirty="0"/>
              <a:t>import math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pymongo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myclient</a:t>
            </a:r>
            <a:r>
              <a:rPr lang="en-US" altLang="zh-TW" dirty="0"/>
              <a:t> = </a:t>
            </a:r>
            <a:r>
              <a:rPr lang="en-US" altLang="zh-TW" dirty="0" err="1"/>
              <a:t>pymongo.MongoClient</a:t>
            </a:r>
            <a:r>
              <a:rPr lang="en-US" altLang="zh-TW" dirty="0"/>
              <a:t>("</a:t>
            </a:r>
            <a:r>
              <a:rPr lang="en-US" altLang="zh-TW" dirty="0" err="1"/>
              <a:t>mongodb</a:t>
            </a:r>
            <a:r>
              <a:rPr lang="en-US" altLang="zh-TW" dirty="0"/>
              <a:t>://localhost:27017/") </a:t>
            </a:r>
          </a:p>
          <a:p>
            <a:r>
              <a:rPr lang="en-US" altLang="zh-TW" dirty="0" err="1"/>
              <a:t>mydb</a:t>
            </a:r>
            <a:r>
              <a:rPr lang="en-US" altLang="zh-TW" dirty="0"/>
              <a:t> = </a:t>
            </a:r>
            <a:r>
              <a:rPr lang="en-US" altLang="zh-TW" dirty="0" err="1"/>
              <a:t>myclient</a:t>
            </a:r>
            <a:r>
              <a:rPr lang="en-US" altLang="zh-TW" dirty="0"/>
              <a:t>["</a:t>
            </a:r>
            <a:r>
              <a:rPr lang="en-US" altLang="zh-TW" dirty="0" err="1"/>
              <a:t>mydatabase</a:t>
            </a:r>
            <a:r>
              <a:rPr lang="en-US" altLang="zh-TW" dirty="0"/>
              <a:t>"] </a:t>
            </a:r>
          </a:p>
          <a:p>
            <a:r>
              <a:rPr lang="en-US" altLang="zh-TW" dirty="0" err="1"/>
              <a:t>mycol</a:t>
            </a:r>
            <a:r>
              <a:rPr lang="en-US" altLang="zh-TW" dirty="0"/>
              <a:t> = </a:t>
            </a:r>
            <a:r>
              <a:rPr lang="en-US" altLang="zh-TW" dirty="0" err="1"/>
              <a:t>mydb</a:t>
            </a:r>
            <a:r>
              <a:rPr lang="en-US" altLang="zh-TW" dirty="0"/>
              <a:t>["student"]  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連線到</a:t>
            </a:r>
            <a:r>
              <a:rPr lang="en-US" altLang="zh-TW" dirty="0"/>
              <a:t>/write</a:t>
            </a:r>
            <a:r>
              <a:rPr lang="zh-TW" altLang="en-US" dirty="0"/>
              <a:t>這個路由寫入資料</a:t>
            </a:r>
          </a:p>
          <a:p>
            <a:r>
              <a:rPr lang="en-US" altLang="zh-TW" dirty="0"/>
              <a:t>@app.route("/write",methods=['GET','POST'])</a:t>
            </a:r>
          </a:p>
          <a:p>
            <a:r>
              <a:rPr lang="en-US" altLang="zh-TW" dirty="0"/>
              <a:t>def write():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mylist</a:t>
            </a:r>
            <a:r>
              <a:rPr lang="en-US" altLang="zh-TW" dirty="0"/>
              <a:t> = [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"0401","name": "</a:t>
            </a:r>
            <a:r>
              <a:rPr lang="en-US" altLang="zh-TW" dirty="0" err="1"/>
              <a:t>Amy","subject</a:t>
            </a:r>
            <a:r>
              <a:rPr lang="en-US" altLang="zh-TW" dirty="0"/>
              <a:t>": "</a:t>
            </a:r>
            <a:r>
              <a:rPr lang="en-US" altLang="zh-TW" dirty="0" err="1"/>
              <a:t>A","score</a:t>
            </a:r>
            <a:r>
              <a:rPr lang="en-US" altLang="zh-TW" dirty="0"/>
              <a:t>": "100"},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"0402","name": "</a:t>
            </a:r>
            <a:r>
              <a:rPr lang="en-US" altLang="zh-TW" dirty="0" err="1"/>
              <a:t>Tom","subject</a:t>
            </a:r>
            <a:r>
              <a:rPr lang="en-US" altLang="zh-TW" dirty="0"/>
              <a:t>": "</a:t>
            </a:r>
            <a:r>
              <a:rPr lang="en-US" altLang="zh-TW" dirty="0" err="1"/>
              <a:t>A","score</a:t>
            </a:r>
            <a:r>
              <a:rPr lang="en-US" altLang="zh-TW" dirty="0"/>
              <a:t>": "95"},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"0403","name": "</a:t>
            </a:r>
            <a:r>
              <a:rPr lang="en-US" altLang="zh-TW" dirty="0" err="1"/>
              <a:t>Apple","subject</a:t>
            </a:r>
            <a:r>
              <a:rPr lang="en-US" altLang="zh-TW" dirty="0"/>
              <a:t>": "</a:t>
            </a:r>
            <a:r>
              <a:rPr lang="en-US" altLang="zh-TW" dirty="0" err="1"/>
              <a:t>B","score</a:t>
            </a:r>
            <a:r>
              <a:rPr lang="en-US" altLang="zh-TW" dirty="0"/>
              <a:t>": "80"},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"0404","name": "</a:t>
            </a:r>
            <a:r>
              <a:rPr lang="en-US" altLang="zh-TW" dirty="0" err="1"/>
              <a:t>Peggy","subject</a:t>
            </a:r>
            <a:r>
              <a:rPr lang="en-US" altLang="zh-TW" dirty="0"/>
              <a:t>": "</a:t>
            </a:r>
            <a:r>
              <a:rPr lang="en-US" altLang="zh-TW" dirty="0" err="1"/>
              <a:t>A","score</a:t>
            </a:r>
            <a:r>
              <a:rPr lang="en-US" altLang="zh-TW" dirty="0"/>
              <a:t>": "100"},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"0405","name": "</a:t>
            </a:r>
            <a:r>
              <a:rPr lang="en-US" altLang="zh-TW" dirty="0" err="1"/>
              <a:t>John","subject</a:t>
            </a:r>
            <a:r>
              <a:rPr lang="en-US" altLang="zh-TW" dirty="0"/>
              <a:t>": "</a:t>
            </a:r>
            <a:r>
              <a:rPr lang="en-US" altLang="zh-TW" dirty="0" err="1"/>
              <a:t>C","score</a:t>
            </a:r>
            <a:r>
              <a:rPr lang="en-US" altLang="zh-TW" dirty="0"/>
              <a:t>": "85"},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"0406","name": "</a:t>
            </a:r>
            <a:r>
              <a:rPr lang="en-US" altLang="zh-TW" dirty="0" err="1"/>
              <a:t>Kyle","subject</a:t>
            </a:r>
            <a:r>
              <a:rPr lang="en-US" altLang="zh-TW" dirty="0"/>
              <a:t>": "</a:t>
            </a:r>
            <a:r>
              <a:rPr lang="en-US" altLang="zh-TW" dirty="0" err="1"/>
              <a:t>A","score</a:t>
            </a:r>
            <a:r>
              <a:rPr lang="en-US" altLang="zh-TW" dirty="0"/>
              <a:t>": "100"},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"0407","name": "</a:t>
            </a:r>
            <a:r>
              <a:rPr lang="en-US" altLang="zh-TW" dirty="0" err="1"/>
              <a:t>Sandy","subject</a:t>
            </a:r>
            <a:r>
              <a:rPr lang="en-US" altLang="zh-TW" dirty="0"/>
              <a:t>": "</a:t>
            </a:r>
            <a:r>
              <a:rPr lang="en-US" altLang="zh-TW" dirty="0" err="1"/>
              <a:t>C","score</a:t>
            </a:r>
            <a:r>
              <a:rPr lang="en-US" altLang="zh-TW" dirty="0"/>
              <a:t>": "100"},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"0408","name": "</a:t>
            </a:r>
            <a:r>
              <a:rPr lang="en-US" altLang="zh-TW" dirty="0" err="1"/>
              <a:t>Cindy","subject</a:t>
            </a:r>
            <a:r>
              <a:rPr lang="en-US" altLang="zh-TW" dirty="0"/>
              <a:t>": "</a:t>
            </a:r>
            <a:r>
              <a:rPr lang="en-US" altLang="zh-TW" dirty="0" err="1"/>
              <a:t>A","score</a:t>
            </a:r>
            <a:r>
              <a:rPr lang="en-US" altLang="zh-TW" dirty="0"/>
              <a:t>": "98"},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"0409","name": "</a:t>
            </a:r>
            <a:r>
              <a:rPr lang="en-US" altLang="zh-TW" dirty="0" err="1"/>
              <a:t>Candy","subject</a:t>
            </a:r>
            <a:r>
              <a:rPr lang="en-US" altLang="zh-TW" dirty="0"/>
              <a:t>": "</a:t>
            </a:r>
            <a:r>
              <a:rPr lang="en-US" altLang="zh-TW" dirty="0" err="1"/>
              <a:t>B","score</a:t>
            </a:r>
            <a:r>
              <a:rPr lang="en-US" altLang="zh-TW" dirty="0"/>
              <a:t>": "99"},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"0410","name": "</a:t>
            </a:r>
            <a:r>
              <a:rPr lang="en-US" altLang="zh-TW" dirty="0" err="1"/>
              <a:t>Tommy","subject</a:t>
            </a:r>
            <a:r>
              <a:rPr lang="en-US" altLang="zh-TW" dirty="0"/>
              <a:t>": "</a:t>
            </a:r>
            <a:r>
              <a:rPr lang="en-US" altLang="zh-TW" dirty="0" err="1"/>
              <a:t>B","score</a:t>
            </a:r>
            <a:r>
              <a:rPr lang="en-US" altLang="zh-TW" dirty="0"/>
              <a:t>": "87"},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"0411","name": "</a:t>
            </a:r>
            <a:r>
              <a:rPr lang="en-US" altLang="zh-TW" dirty="0" err="1"/>
              <a:t>Alex","subject</a:t>
            </a:r>
            <a:r>
              <a:rPr lang="en-US" altLang="zh-TW" dirty="0"/>
              <a:t>": "</a:t>
            </a:r>
            <a:r>
              <a:rPr lang="en-US" altLang="zh-TW" dirty="0" err="1"/>
              <a:t>A","score</a:t>
            </a:r>
            <a:r>
              <a:rPr lang="en-US" altLang="zh-TW" dirty="0"/>
              <a:t>": "89"},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"0412","name": "</a:t>
            </a:r>
            <a:r>
              <a:rPr lang="en-US" altLang="zh-TW" dirty="0" err="1"/>
              <a:t>Ava","subject</a:t>
            </a:r>
            <a:r>
              <a:rPr lang="en-US" altLang="zh-TW" dirty="0"/>
              <a:t>": "</a:t>
            </a:r>
            <a:r>
              <a:rPr lang="en-US" altLang="zh-TW" dirty="0" err="1"/>
              <a:t>C","score</a:t>
            </a:r>
            <a:r>
              <a:rPr lang="en-US" altLang="zh-TW" dirty="0"/>
              <a:t>": "92"},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"0413","name": "</a:t>
            </a:r>
            <a:r>
              <a:rPr lang="en-US" altLang="zh-TW" dirty="0" err="1"/>
              <a:t>Carol","subject</a:t>
            </a:r>
            <a:r>
              <a:rPr lang="en-US" altLang="zh-TW" dirty="0"/>
              <a:t>": "</a:t>
            </a:r>
            <a:r>
              <a:rPr lang="en-US" altLang="zh-TW" dirty="0" err="1"/>
              <a:t>C","score</a:t>
            </a:r>
            <a:r>
              <a:rPr lang="en-US" altLang="zh-TW" dirty="0"/>
              <a:t>": "97"},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"0414","name": "</a:t>
            </a:r>
            <a:r>
              <a:rPr lang="en-US" altLang="zh-TW" dirty="0" err="1"/>
              <a:t>Eve","subject</a:t>
            </a:r>
            <a:r>
              <a:rPr lang="en-US" altLang="zh-TW" dirty="0"/>
              <a:t>": "</a:t>
            </a:r>
            <a:r>
              <a:rPr lang="en-US" altLang="zh-TW" dirty="0" err="1"/>
              <a:t>C","score</a:t>
            </a:r>
            <a:r>
              <a:rPr lang="en-US" altLang="zh-TW" dirty="0"/>
              <a:t>": "95"},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"0415","name": "</a:t>
            </a:r>
            <a:r>
              <a:rPr lang="en-US" altLang="zh-TW" dirty="0" err="1"/>
              <a:t>Gene","subject</a:t>
            </a:r>
            <a:r>
              <a:rPr lang="en-US" altLang="zh-TW" dirty="0"/>
              <a:t>": "</a:t>
            </a:r>
            <a:r>
              <a:rPr lang="en-US" altLang="zh-TW" dirty="0" err="1"/>
              <a:t>B","score</a:t>
            </a:r>
            <a:r>
              <a:rPr lang="en-US" altLang="zh-TW" dirty="0"/>
              <a:t>": "91"},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"0416","name": "</a:t>
            </a:r>
            <a:r>
              <a:rPr lang="en-US" altLang="zh-TW" dirty="0" err="1"/>
              <a:t>Judy","subject</a:t>
            </a:r>
            <a:r>
              <a:rPr lang="en-US" altLang="zh-TW" dirty="0"/>
              <a:t>": "</a:t>
            </a:r>
            <a:r>
              <a:rPr lang="en-US" altLang="zh-TW" dirty="0" err="1"/>
              <a:t>A","score</a:t>
            </a:r>
            <a:r>
              <a:rPr lang="en-US" altLang="zh-TW" dirty="0"/>
              <a:t>": "100"},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"0417","name": "</a:t>
            </a:r>
            <a:r>
              <a:rPr lang="en-US" altLang="zh-TW" dirty="0" err="1"/>
              <a:t>Jode</a:t>
            </a:r>
            <a:r>
              <a:rPr lang="en-US" altLang="zh-TW" dirty="0"/>
              <a:t>","subject": "</a:t>
            </a:r>
            <a:r>
              <a:rPr lang="en-US" altLang="zh-TW" dirty="0" err="1"/>
              <a:t>A","score</a:t>
            </a:r>
            <a:r>
              <a:rPr lang="en-US" altLang="zh-TW" dirty="0"/>
              <a:t>": "70"},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"0418","name": "</a:t>
            </a:r>
            <a:r>
              <a:rPr lang="en-US" altLang="zh-TW" dirty="0" err="1"/>
              <a:t>Allen","subject</a:t>
            </a:r>
            <a:r>
              <a:rPr lang="en-US" altLang="zh-TW" dirty="0"/>
              <a:t>": "</a:t>
            </a:r>
            <a:r>
              <a:rPr lang="en-US" altLang="zh-TW" dirty="0" err="1"/>
              <a:t>B","score</a:t>
            </a:r>
            <a:r>
              <a:rPr lang="en-US" altLang="zh-TW" dirty="0"/>
              <a:t>": "79"},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"0419","name": "</a:t>
            </a:r>
            <a:r>
              <a:rPr lang="en-US" altLang="zh-TW" dirty="0" err="1"/>
              <a:t>Ben","subject</a:t>
            </a:r>
            <a:r>
              <a:rPr lang="en-US" altLang="zh-TW" dirty="0"/>
              <a:t>": "</a:t>
            </a:r>
            <a:r>
              <a:rPr lang="en-US" altLang="zh-TW" dirty="0" err="1"/>
              <a:t>C","score</a:t>
            </a:r>
            <a:r>
              <a:rPr lang="en-US" altLang="zh-TW" dirty="0"/>
              <a:t>": "94"},</a:t>
            </a:r>
          </a:p>
          <a:p>
            <a:r>
              <a:rPr lang="en-US" altLang="zh-TW" dirty="0"/>
              <a:t>              { "</a:t>
            </a:r>
            <a:r>
              <a:rPr lang="en-US" altLang="zh-TW" dirty="0" err="1"/>
              <a:t>studentId</a:t>
            </a:r>
            <a:r>
              <a:rPr lang="en-US" altLang="zh-TW" dirty="0"/>
              <a:t>": "0420","name": "</a:t>
            </a:r>
            <a:r>
              <a:rPr lang="en-US" altLang="zh-TW" dirty="0" err="1"/>
              <a:t>Bill","subject</a:t>
            </a:r>
            <a:r>
              <a:rPr lang="en-US" altLang="zh-TW" dirty="0"/>
              <a:t>": "</a:t>
            </a:r>
            <a:r>
              <a:rPr lang="en-US" altLang="zh-TW" dirty="0" err="1"/>
              <a:t>A","score</a:t>
            </a:r>
            <a:r>
              <a:rPr lang="en-US" altLang="zh-TW" dirty="0"/>
              <a:t>": "100"},</a:t>
            </a:r>
          </a:p>
          <a:p>
            <a:r>
              <a:rPr lang="en-US" altLang="zh-TW" dirty="0"/>
              <a:t>              ]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mycol.insert_many</a:t>
            </a:r>
            <a:r>
              <a:rPr lang="en-US" altLang="zh-TW" dirty="0"/>
              <a:t>(</a:t>
            </a:r>
            <a:r>
              <a:rPr lang="en-US" altLang="zh-TW" dirty="0" err="1"/>
              <a:t>mylist</a:t>
            </a:r>
            <a:r>
              <a:rPr lang="en-US" altLang="zh-TW" dirty="0"/>
              <a:t>) # </a:t>
            </a:r>
            <a:r>
              <a:rPr lang="zh-TW" altLang="en-US" dirty="0"/>
              <a:t>輸入資料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return index()</a:t>
            </a:r>
          </a:p>
          <a:p>
            <a:endParaRPr lang="en-US" altLang="zh-TW" dirty="0"/>
          </a:p>
          <a:p>
            <a:r>
              <a:rPr lang="en-US" altLang="zh-TW" dirty="0"/>
              <a:t>total = 0</a:t>
            </a:r>
          </a:p>
          <a:p>
            <a:r>
              <a:rPr lang="en-US" altLang="zh-TW" dirty="0"/>
              <a:t>@app.route("/",methods=['GET','POST'])</a:t>
            </a:r>
          </a:p>
          <a:p>
            <a:r>
              <a:rPr lang="en-US" altLang="zh-TW" dirty="0"/>
              <a:t>def index():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myresult</a:t>
            </a:r>
            <a:r>
              <a:rPr lang="en-US" altLang="zh-TW" dirty="0"/>
              <a:t> = </a:t>
            </a:r>
            <a:r>
              <a:rPr lang="en-US" altLang="zh-TW" dirty="0" err="1"/>
              <a:t>mycol.find</a:t>
            </a:r>
            <a:r>
              <a:rPr lang="en-US" altLang="zh-TW" dirty="0"/>
              <a:t>({})</a:t>
            </a:r>
          </a:p>
          <a:p>
            <a:r>
              <a:rPr lang="en-US" altLang="zh-TW" dirty="0"/>
              <a:t>    total = </a:t>
            </a:r>
            <a:r>
              <a:rPr lang="en-US" altLang="zh-TW" dirty="0" err="1"/>
              <a:t>len</a:t>
            </a:r>
            <a:r>
              <a:rPr lang="en-US" altLang="zh-TW" dirty="0"/>
              <a:t>(list(</a:t>
            </a:r>
            <a:r>
              <a:rPr lang="en-US" altLang="zh-TW" dirty="0" err="1"/>
              <a:t>mycol.find</a:t>
            </a:r>
            <a:r>
              <a:rPr lang="en-US" altLang="zh-TW" dirty="0"/>
              <a:t>({}))) # </a:t>
            </a:r>
            <a:r>
              <a:rPr lang="zh-TW" altLang="en-US" dirty="0"/>
              <a:t>總資料數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page_card</a:t>
            </a:r>
            <a:r>
              <a:rPr lang="en-US" altLang="zh-TW" dirty="0"/>
              <a:t> = 5 # </a:t>
            </a:r>
            <a:r>
              <a:rPr lang="zh-TW" altLang="en-US" dirty="0"/>
              <a:t>一頁顯示幾個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page_total</a:t>
            </a:r>
            <a:r>
              <a:rPr lang="en-US" altLang="zh-TW" dirty="0"/>
              <a:t> = int(</a:t>
            </a:r>
            <a:r>
              <a:rPr lang="en-US" altLang="zh-TW" dirty="0" err="1"/>
              <a:t>math.ceil</a:t>
            </a:r>
            <a:r>
              <a:rPr lang="en-US" altLang="zh-TW" dirty="0"/>
              <a:t>(total/</a:t>
            </a:r>
            <a:r>
              <a:rPr lang="en-US" altLang="zh-TW" dirty="0" err="1"/>
              <a:t>page_card</a:t>
            </a:r>
            <a:r>
              <a:rPr lang="en-US" altLang="zh-TW" dirty="0"/>
              <a:t>)) # </a:t>
            </a:r>
            <a:r>
              <a:rPr lang="zh-TW" altLang="en-US" dirty="0"/>
              <a:t>總頁數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 = </a:t>
            </a:r>
            <a:r>
              <a:rPr lang="en-US" altLang="zh-TW" dirty="0" err="1"/>
              <a:t>request.args.get</a:t>
            </a:r>
            <a:r>
              <a:rPr lang="en-US" altLang="zh-TW" dirty="0"/>
              <a:t>('p') # </a:t>
            </a:r>
            <a:r>
              <a:rPr lang="zh-TW" altLang="en-US" dirty="0"/>
              <a:t>取得當前頁次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show_status</a:t>
            </a:r>
            <a:r>
              <a:rPr lang="en-US" altLang="zh-TW" dirty="0"/>
              <a:t> = 0</a:t>
            </a:r>
          </a:p>
          <a:p>
            <a:r>
              <a:rPr lang="en-US" altLang="zh-TW" dirty="0"/>
              <a:t>    if not p:</a:t>
            </a:r>
          </a:p>
          <a:p>
            <a:r>
              <a:rPr lang="en-US" altLang="zh-TW" dirty="0"/>
              <a:t>        p = 1</a:t>
            </a:r>
          </a:p>
          <a:p>
            <a:r>
              <a:rPr lang="en-US" altLang="zh-TW" dirty="0"/>
              <a:t>    else:</a:t>
            </a:r>
          </a:p>
          <a:p>
            <a:r>
              <a:rPr lang="en-US" altLang="zh-TW" dirty="0"/>
              <a:t>        p = int(p)</a:t>
            </a:r>
          </a:p>
          <a:p>
            <a:r>
              <a:rPr lang="en-US" altLang="zh-TW" dirty="0"/>
              <a:t>        if p &gt; 1: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show_status</a:t>
            </a:r>
            <a:r>
              <a:rPr lang="en-US" altLang="zh-TW" dirty="0"/>
              <a:t> = 1</a:t>
            </a:r>
          </a:p>
          <a:p>
            <a:r>
              <a:rPr lang="en-US" altLang="zh-TW" dirty="0"/>
              <a:t>    start = (p-1)*</a:t>
            </a:r>
            <a:r>
              <a:rPr lang="en-US" altLang="zh-TW" dirty="0" err="1"/>
              <a:t>page_card</a:t>
            </a:r>
            <a:r>
              <a:rPr lang="en-US" altLang="zh-TW" dirty="0"/>
              <a:t> # </a:t>
            </a:r>
            <a:r>
              <a:rPr lang="zh-TW" altLang="en-US" dirty="0"/>
              <a:t>個別頁面從哪筆資料開始顯示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show = </a:t>
            </a:r>
            <a:r>
              <a:rPr lang="en-US" altLang="zh-TW" dirty="0" err="1"/>
              <a:t>myresult.skip</a:t>
            </a:r>
            <a:r>
              <a:rPr lang="en-US" altLang="zh-TW" dirty="0"/>
              <a:t>(start).limit(</a:t>
            </a:r>
            <a:r>
              <a:rPr lang="en-US" altLang="zh-TW" dirty="0" err="1"/>
              <a:t>page_card</a:t>
            </a:r>
            <a:r>
              <a:rPr lang="en-US" altLang="zh-TW" dirty="0"/>
              <a:t>) # </a:t>
            </a:r>
            <a:r>
              <a:rPr lang="zh-TW" altLang="en-US" dirty="0"/>
              <a:t>此頁面要展示的資料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page_list</a:t>
            </a:r>
            <a:r>
              <a:rPr lang="en-US" altLang="zh-TW" dirty="0"/>
              <a:t> = </a:t>
            </a:r>
            <a:r>
              <a:rPr lang="en-US" altLang="zh-TW" dirty="0" err="1"/>
              <a:t>get_page</a:t>
            </a:r>
            <a:r>
              <a:rPr lang="en-US" altLang="zh-TW" dirty="0"/>
              <a:t>(</a:t>
            </a:r>
            <a:r>
              <a:rPr lang="en-US" altLang="zh-TW" dirty="0" err="1"/>
              <a:t>page_total</a:t>
            </a:r>
            <a:r>
              <a:rPr lang="en-US" altLang="zh-TW" dirty="0"/>
              <a:t>, p) # </a:t>
            </a:r>
            <a:r>
              <a:rPr lang="zh-TW" altLang="en-US" dirty="0"/>
              <a:t>頁碼要顯示多少到多少的</a:t>
            </a:r>
            <a:r>
              <a:rPr lang="en-US" altLang="zh-TW" dirty="0"/>
              <a:t>list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datas</a:t>
            </a:r>
            <a:r>
              <a:rPr lang="en-US" altLang="zh-TW" dirty="0"/>
              <a:t> = {</a:t>
            </a:r>
          </a:p>
          <a:p>
            <a:r>
              <a:rPr lang="en-US" altLang="zh-TW" dirty="0"/>
              <a:t>        'p' : p,</a:t>
            </a:r>
          </a:p>
          <a:p>
            <a:r>
              <a:rPr lang="en-US" altLang="zh-TW" dirty="0"/>
              <a:t>        '</a:t>
            </a:r>
            <a:r>
              <a:rPr lang="en-US" altLang="zh-TW" dirty="0" err="1"/>
              <a:t>page_total</a:t>
            </a:r>
            <a:r>
              <a:rPr lang="en-US" altLang="zh-TW" dirty="0"/>
              <a:t>' : </a:t>
            </a:r>
            <a:r>
              <a:rPr lang="en-US" altLang="zh-TW" dirty="0" err="1"/>
              <a:t>page_total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'</a:t>
            </a:r>
            <a:r>
              <a:rPr lang="en-US" altLang="zh-TW" dirty="0" err="1"/>
              <a:t>page_list</a:t>
            </a:r>
            <a:r>
              <a:rPr lang="en-US" altLang="zh-TW" dirty="0"/>
              <a:t>' : </a:t>
            </a:r>
            <a:r>
              <a:rPr lang="en-US" altLang="zh-TW" dirty="0" err="1"/>
              <a:t>page_list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'</a:t>
            </a:r>
            <a:r>
              <a:rPr lang="en-US" altLang="zh-TW" dirty="0" err="1"/>
              <a:t>show_status</a:t>
            </a:r>
            <a:r>
              <a:rPr lang="en-US" altLang="zh-TW" dirty="0"/>
              <a:t>' : </a:t>
            </a:r>
            <a:r>
              <a:rPr lang="en-US" altLang="zh-TW" dirty="0" err="1"/>
              <a:t>show_status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</a:t>
            </a:r>
            <a:r>
              <a:rPr lang="en-US" altLang="zh-TW" dirty="0" err="1"/>
              <a:t>render_template</a:t>
            </a:r>
            <a:r>
              <a:rPr lang="en-US" altLang="zh-TW" dirty="0"/>
              <a:t>("</a:t>
            </a:r>
            <a:r>
              <a:rPr lang="en-US" altLang="zh-TW" dirty="0" err="1"/>
              <a:t>flask_and_mongodb.html",show</a:t>
            </a:r>
            <a:r>
              <a:rPr lang="en-US" altLang="zh-TW" dirty="0"/>
              <a:t> = show, </a:t>
            </a:r>
            <a:r>
              <a:rPr lang="en-US" altLang="zh-TW" dirty="0" err="1"/>
              <a:t>pdatas</a:t>
            </a:r>
            <a:r>
              <a:rPr lang="en-US" altLang="zh-TW" dirty="0"/>
              <a:t>=</a:t>
            </a:r>
            <a:r>
              <a:rPr lang="en-US" altLang="zh-TW" dirty="0" err="1"/>
              <a:t>datas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def </a:t>
            </a:r>
            <a:r>
              <a:rPr lang="en-US" altLang="zh-TW" dirty="0" err="1"/>
              <a:t>get_page</a:t>
            </a:r>
            <a:r>
              <a:rPr lang="en-US" altLang="zh-TW" dirty="0"/>
              <a:t>(</a:t>
            </a:r>
            <a:r>
              <a:rPr lang="en-US" altLang="zh-TW" dirty="0" err="1"/>
              <a:t>total,p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show_page</a:t>
            </a:r>
            <a:r>
              <a:rPr lang="en-US" altLang="zh-TW" dirty="0"/>
              <a:t> = 5 # </a:t>
            </a:r>
            <a:r>
              <a:rPr lang="zh-TW" altLang="en-US" dirty="0"/>
              <a:t>一次顯示幾個頁碼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pageoffset</a:t>
            </a:r>
            <a:r>
              <a:rPr lang="en-US" altLang="zh-TW" dirty="0"/>
              <a:t> = 2 # </a:t>
            </a:r>
            <a:r>
              <a:rPr lang="zh-TW" altLang="en-US" dirty="0"/>
              <a:t>頁碼的偏移量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start = 1 # </a:t>
            </a:r>
            <a:r>
              <a:rPr lang="zh-TW" altLang="en-US" dirty="0"/>
              <a:t>從頁碼</a:t>
            </a:r>
            <a:r>
              <a:rPr lang="en-US" altLang="zh-TW" dirty="0"/>
              <a:t>1</a:t>
            </a:r>
            <a:r>
              <a:rPr lang="zh-TW" altLang="en-US" dirty="0"/>
              <a:t>開始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end = total 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if total &gt; </a:t>
            </a:r>
            <a:r>
              <a:rPr lang="en-US" altLang="zh-TW" dirty="0" err="1"/>
              <a:t>show_page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if p &gt; </a:t>
            </a:r>
            <a:r>
              <a:rPr lang="en-US" altLang="zh-TW" dirty="0" err="1"/>
              <a:t>pageoffset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    start = p - </a:t>
            </a:r>
            <a:r>
              <a:rPr lang="en-US" altLang="zh-TW" dirty="0" err="1"/>
              <a:t>pageoffset</a:t>
            </a:r>
            <a:endParaRPr lang="en-US" altLang="zh-TW" dirty="0"/>
          </a:p>
          <a:p>
            <a:r>
              <a:rPr lang="en-US" altLang="zh-TW" dirty="0"/>
              <a:t>            if total &gt; p + </a:t>
            </a:r>
            <a:r>
              <a:rPr lang="en-US" altLang="zh-TW" dirty="0" err="1"/>
              <a:t>pageoffset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        end = p + </a:t>
            </a:r>
            <a:r>
              <a:rPr lang="en-US" altLang="zh-TW" dirty="0" err="1"/>
              <a:t>pageoffset</a:t>
            </a:r>
            <a:endParaRPr lang="en-US" altLang="zh-TW" dirty="0"/>
          </a:p>
          <a:p>
            <a:r>
              <a:rPr lang="en-US" altLang="zh-TW" dirty="0"/>
              <a:t>            else:</a:t>
            </a:r>
          </a:p>
          <a:p>
            <a:r>
              <a:rPr lang="en-US" altLang="zh-TW" dirty="0"/>
              <a:t>                end = total</a:t>
            </a:r>
          </a:p>
          <a:p>
            <a:r>
              <a:rPr lang="en-US" altLang="zh-TW" dirty="0"/>
              <a:t>        else:</a:t>
            </a:r>
          </a:p>
          <a:p>
            <a:r>
              <a:rPr lang="en-US" altLang="zh-TW" dirty="0"/>
              <a:t>            start = 1</a:t>
            </a:r>
          </a:p>
          <a:p>
            <a:r>
              <a:rPr lang="en-US" altLang="zh-TW" dirty="0"/>
              <a:t>            if total &gt; </a:t>
            </a:r>
            <a:r>
              <a:rPr lang="en-US" altLang="zh-TW" dirty="0" err="1"/>
              <a:t>show_page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        end = </a:t>
            </a:r>
            <a:r>
              <a:rPr lang="en-US" altLang="zh-TW" dirty="0" err="1"/>
              <a:t>show_page</a:t>
            </a:r>
            <a:endParaRPr lang="en-US" altLang="zh-TW" dirty="0"/>
          </a:p>
          <a:p>
            <a:r>
              <a:rPr lang="en-US" altLang="zh-TW" dirty="0"/>
              <a:t>            else:</a:t>
            </a:r>
          </a:p>
          <a:p>
            <a:r>
              <a:rPr lang="en-US" altLang="zh-TW" dirty="0"/>
              <a:t>                end = total</a:t>
            </a:r>
          </a:p>
          <a:p>
            <a:r>
              <a:rPr lang="en-US" altLang="zh-TW" dirty="0"/>
              <a:t>        if p + </a:t>
            </a:r>
            <a:r>
              <a:rPr lang="en-US" altLang="zh-TW" dirty="0" err="1"/>
              <a:t>pageoffset</a:t>
            </a:r>
            <a:r>
              <a:rPr lang="en-US" altLang="zh-TW" dirty="0"/>
              <a:t> &gt; total:</a:t>
            </a:r>
          </a:p>
          <a:p>
            <a:r>
              <a:rPr lang="en-US" altLang="zh-TW" dirty="0"/>
              <a:t>            start = start - (p + </a:t>
            </a:r>
            <a:r>
              <a:rPr lang="en-US" altLang="zh-TW" dirty="0" err="1"/>
              <a:t>pageoffset</a:t>
            </a:r>
            <a:r>
              <a:rPr lang="en-US" altLang="zh-TW" dirty="0"/>
              <a:t> - end)</a:t>
            </a: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dic</a:t>
            </a:r>
            <a:r>
              <a:rPr lang="en-US" altLang="zh-TW" dirty="0"/>
              <a:t> = range(start, end + 1) # </a:t>
            </a:r>
            <a:r>
              <a:rPr lang="zh-TW" altLang="en-US" dirty="0"/>
              <a:t>要顯示多少到多少的頁碼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return </a:t>
            </a:r>
            <a:r>
              <a:rPr lang="en-US" altLang="zh-TW" dirty="0" err="1"/>
              <a:t>dic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__name__ == '__main__':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app.debug</a:t>
            </a:r>
            <a:r>
              <a:rPr lang="en-US" altLang="zh-TW" dirty="0"/>
              <a:t> = True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app.run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306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721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/bootstrap@4.6.1/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/jquery@3.6.0/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/jquery.slim.min.js"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/popper.js@1.16.1/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/popper.min.js"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/bootstrap@4.6.1/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學生資料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 row-cols-1 row-cols-md-5 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{%for d in show 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{{d["name"]}}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"card-text"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學號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{{d["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"]}}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科目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{{d["subject"]}} : {{d["score"]}} 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分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{%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"pagination"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{%if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pdatas.show_status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1%}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('index') }}?p=1"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首頁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('index') }}?p={{pdatas.p-1}}"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上一頁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{%endif%}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{%for p in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pdatas.page_list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{%if p==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pdatas.p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 active"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('index') }}?p={{p}}"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{{p}}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{%else%}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('index') }}?p={{p}}"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{{p}}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{%endif%}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{%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{% if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pdatas.p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pdatas.page_total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('index') }}?p={{pdatas.p+1}}"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下一頁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('index') }}?p={{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pdatas.page_total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尾頁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{% endif %}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01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141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28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'/age/&lt;int:age&gt;'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userage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am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years old'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43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 Page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Flask APP</a:t>
            </a: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24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'abc.html'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4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'/para/&lt;user&gt;'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'para.html'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2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 Page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{{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user_template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 love Flask APP</a:t>
            </a: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3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利用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取得使用者端傳來的方法為何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利用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取得表單欄位值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非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的時候就會回傳一個空白的模板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'login.html'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69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'/getname'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'get.html'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user_email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741E0-45DB-4F47-9626-8A09C9A65AA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0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17A5F-CA89-BA9D-0351-772DAA1BA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ED097E-596C-3932-A5E9-80D0FD856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66343-7995-0AEE-1BB0-C234F77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5CC120-C3F6-F0C9-4CE1-5E17A85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EFF969-8326-9180-6FEC-6C418757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FA51E-2B18-4A42-CE7E-C9EBB381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C38CBB-B99F-F8AD-E30A-CA0C4654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6514F1-E32F-4A0B-2E7D-382C388B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3AA6DB-20B9-AFAB-D440-347C1CFC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212B9-3FD5-2087-3474-B558FDC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00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9FCFA0-12BD-D4D1-1750-2616C6CDB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B53525-2CC4-8CF6-324F-A946DD044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F7689-516F-B0CF-B627-D6BC0986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DA2072-B489-C078-2A2B-9BD4CA68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555D39-B397-DC9F-F5E0-C4460F90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7F13F-60A2-E516-1BC7-B85FCE8F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F781A-6728-4B05-737C-DD794EC1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488C10-0581-AAC7-8E96-06CE175F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631692-EA6F-0D0D-8D21-C5B88E13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3C29F-F23A-43BF-D214-0A5BF7DF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7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4EA22-AF52-389A-B1E1-BA355C54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720A1D-037E-ACE9-34AD-B3836291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A2E25-4319-AD46-E368-DA75B0AF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BB660-F7D9-8658-74F2-28E0F06F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7BC25-4AFD-8ECF-B892-E57AD16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9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9E086-64E7-16EB-6ED3-08C9476D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B2972-D14A-57F0-1F23-45E5754F2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5AA615-3F46-1DEE-1925-6E396B07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98EAE6-B273-3A75-5769-E6954E48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AF81E6-2827-FC28-A059-6093C2E9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4238E1-EF20-CE1D-93D9-8B85548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26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1A529-3B15-65E5-1F86-B47F9BAA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D887BA-C1C2-BDDC-2C44-6B8752F5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FB5FF6-0CCF-2DD0-61DA-5463348DB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C06AA2-4958-43D9-5AF9-0AC7DE2BC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F58E96-D7E1-4489-2CBA-541761D98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EA1E3B-C129-344A-0A06-14F8D9C8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070D2B-465E-B077-CF85-CF7764C9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53CA36-E130-88A4-FA33-EF422B3A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E4D59-A05B-463C-4D8D-ADA198A2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F20CD8-02A7-CA08-665F-8902F7F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F6F70E-5C34-4443-D44F-2883E529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20981-1EF2-5B6F-0603-ACA711A4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81818A-C51D-32BA-4AE8-830C10F6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4AD80B-0DDC-8BC6-52E3-3EB24FF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B857C3-33D4-823F-594D-CE14DA46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04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4E506-67B2-F8A7-4F5B-4A990006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E0F1A-AF7D-29F2-0929-C0B30E4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1DC741-3C26-998E-660E-B9FB4D72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C1FA9C-7CBA-63ED-21B6-148D1327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A61506-9DA3-DBBF-CF14-36E0FE60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A27B99-4608-A9C9-B532-573EEB31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4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C34B0-D985-9CE6-A29F-FD10EA98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3B52B0-A4D8-D031-F46F-EF6E41F5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E3DA3A-C22E-4502-6122-7E69C6E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144980-3F82-6A53-CF7D-DE99E46E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EA14D8-593B-C05A-36E6-96C00C88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9ADBBB-8FBB-DD1A-3C6C-D48E49D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7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84F1B9-35B1-6312-BD80-764A63E6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5D6F6C-53E8-77E9-E8D1-8C7CEB02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AE7A1-7584-4AFA-F6F4-546A39906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598A-B16C-4ECA-84B5-04C325F28BCB}" type="datetimeFigureOut">
              <a:rPr lang="zh-TW" altLang="en-US" smtClean="0"/>
              <a:t>2023/11/4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96E58-FB7C-A8DA-48F4-CD7C513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69A6FF-3D05-A99C-8BEB-FBBEC7FB2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4BD7-9330-44B1-A381-B3F9F59ACF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93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56624" TargetMode="External"/><Relationship Id="rId2" Type="http://schemas.openxmlformats.org/officeDocument/2006/relationships/hyperlink" Target="https://hackmd.io/@shaoeChen/HJiZtEngG/https%3A%2F%2Fhackmd.io%2Fs%2FBkkbvYIf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sulao.cn/" TargetMode="External"/><Relationship Id="rId4" Type="http://schemas.openxmlformats.org/officeDocument/2006/relationships/hyperlink" Target="https://sulao.cn/post/552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wri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583382"/>
            <a:ext cx="2937164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AD4429-37F2-F19E-515F-7C84B30C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Web development with Python and Flask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C2E19C-B526-A372-EA45-FF2B300FB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922" y="2366962"/>
            <a:ext cx="10072255" cy="469683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b="1" dirty="0" err="1" smtClean="0"/>
              <a:t>Book_Python</a:t>
            </a:r>
            <a:r>
              <a:rPr lang="en-US" altLang="zh-TW" b="1" dirty="0" smtClean="0"/>
              <a:t> </a:t>
            </a:r>
            <a:r>
              <a:rPr lang="en-US" altLang="zh-TW" b="1" dirty="0"/>
              <a:t>Flask</a:t>
            </a:r>
            <a:r>
              <a:rPr lang="zh-TW" altLang="en-US" b="1" dirty="0"/>
              <a:t>實作記錄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://hackmd.io/@</a:t>
            </a:r>
            <a:r>
              <a:rPr lang="en-US" altLang="zh-TW" dirty="0" smtClean="0">
                <a:hlinkClick r:id="rId2"/>
              </a:rPr>
              <a:t>shaoeChen/HJiZtEngG/https%3A%2F%2Fhackmd.io%2Fs%2FBkkbvYIff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/>
              <a:t>伸縮自如的</a:t>
            </a:r>
            <a:r>
              <a:rPr lang="en-US" altLang="zh-TW" b="1" dirty="0"/>
              <a:t>Flask [day10] </a:t>
            </a:r>
            <a:r>
              <a:rPr lang="zh-TW" altLang="en-US" b="1" dirty="0"/>
              <a:t>將資料寫進</a:t>
            </a:r>
            <a:r>
              <a:rPr lang="en-US" altLang="zh-TW" b="1" dirty="0" smtClean="0"/>
              <a:t>DB(</a:t>
            </a:r>
            <a:r>
              <a:rPr lang="en-US" altLang="zh-TW" b="1" dirty="0" err="1" smtClean="0"/>
              <a:t>pymongo</a:t>
            </a:r>
            <a:r>
              <a:rPr lang="en-US" altLang="zh-TW" b="1" dirty="0" smtClean="0"/>
              <a:t>)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ithelp.ithome.com.tw/articles/10256624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Flask</a:t>
            </a:r>
            <a:r>
              <a:rPr lang="zh-TW" altLang="en-US" dirty="0"/>
              <a:t>中使用</a:t>
            </a:r>
            <a:r>
              <a:rPr lang="en-US" altLang="zh-TW" dirty="0" err="1"/>
              <a:t>pymongo</a:t>
            </a:r>
            <a:r>
              <a:rPr lang="zh-TW" altLang="en-US" dirty="0"/>
              <a:t>操作</a:t>
            </a:r>
            <a:r>
              <a:rPr lang="en-US" altLang="zh-TW" dirty="0" err="1"/>
              <a:t>mongodb</a:t>
            </a:r>
            <a:r>
              <a:rPr lang="zh-TW" altLang="en-US" dirty="0"/>
              <a:t>和分页显示数</a:t>
            </a:r>
            <a:r>
              <a:rPr lang="zh-TW" altLang="en-US" dirty="0" smtClean="0"/>
              <a:t>据</a:t>
            </a:r>
            <a:endParaRPr lang="en-US" altLang="zh-TW" dirty="0" smtClean="0"/>
          </a:p>
          <a:p>
            <a:r>
              <a:rPr lang="en-US" altLang="zh-TW">
                <a:hlinkClick r:id="rId4"/>
              </a:rPr>
              <a:t>https</a:t>
            </a:r>
            <a:r>
              <a:rPr lang="en-US" altLang="zh-TW">
                <a:hlinkClick r:id="rId4"/>
              </a:rPr>
              <a:t>://</a:t>
            </a:r>
            <a:r>
              <a:rPr lang="en-US" altLang="zh-TW" smtClean="0">
                <a:hlinkClick r:id="rId4"/>
              </a:rPr>
              <a:t>sulao.cn/post/552.html</a:t>
            </a:r>
            <a:endParaRPr lang="en-US" altLang="zh-TW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32" name="Picture 8" descr="https://sulao.cn/zb_users/theme/plain/style/images/logo.png">
            <a:hlinkClick r:id="rId5" tooltip="苏老的学习笔记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7" y="5779799"/>
            <a:ext cx="21907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0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DC806-2BDE-4FFB-B9D0-D0DE897F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url_for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redirect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25FE1-166A-4A2C-BFF5-32761B2D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091FA0-8633-4E68-82C3-A0911BC4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058" y="2509306"/>
            <a:ext cx="4887380" cy="232007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E80D33B-5300-4C98-A43D-74DE85754200}"/>
              </a:ext>
            </a:extLst>
          </p:cNvPr>
          <p:cNvSpPr txBox="1"/>
          <p:nvPr/>
        </p:nvSpPr>
        <p:spPr>
          <a:xfrm>
            <a:off x="1447800" y="2282378"/>
            <a:ext cx="517573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url_a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'here is a'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所得結果為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'/a'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url_a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會將使用者引導到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'/a'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這個路由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url_a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9636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42AAD4D-B99C-4E28-814A-F2A9BA28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B3D87B-101D-46EE-9E24-3C001BB44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71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E5B9A-02E4-D327-D770-ED865CEF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99A111-E6FF-2FE9-82C3-FEF454B3A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784" y="2355506"/>
            <a:ext cx="4013404" cy="214698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8F9B5E5-B1EA-FF84-57D4-4E1C57E4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90" y="3651771"/>
            <a:ext cx="5190449" cy="290881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50751D2-5A80-34C4-862F-835BAF9E1E69}"/>
              </a:ext>
            </a:extLst>
          </p:cNvPr>
          <p:cNvSpPr txBox="1"/>
          <p:nvPr/>
        </p:nvSpPr>
        <p:spPr>
          <a:xfrm>
            <a:off x="656492" y="1462686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來將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渲染到網頁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54BBB0-3639-D855-87F4-9A7622856BDC}"/>
              </a:ext>
            </a:extLst>
          </p:cNvPr>
          <p:cNvSpPr txBox="1"/>
          <p:nvPr/>
        </p:nvSpPr>
        <p:spPr>
          <a:xfrm>
            <a:off x="6096000" y="2355506"/>
            <a:ext cx="50304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先在路徑下建立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資料夾，將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檔案放在裡面</a:t>
            </a:r>
          </a:p>
        </p:txBody>
      </p:sp>
    </p:spTree>
    <p:extLst>
      <p:ext uri="{BB962C8B-B14F-4D97-AF65-F5344CB8AC3E}">
        <p14:creationId xmlns:p14="http://schemas.microsoft.com/office/powerpoint/2010/main" val="220439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E5B9A-02E4-D327-D770-ED865CEF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487128-6258-011A-B3F8-8354DB86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2085684"/>
            <a:ext cx="7378798" cy="3859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5B6E96-B8FB-D64F-8349-E53CA2703F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98" b="12484"/>
          <a:stretch/>
        </p:blipFill>
        <p:spPr>
          <a:xfrm>
            <a:off x="6729309" y="4395629"/>
            <a:ext cx="4983803" cy="2067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50751D2-5A80-34C4-862F-835BAF9E1E69}"/>
              </a:ext>
            </a:extLst>
          </p:cNvPr>
          <p:cNvSpPr txBox="1"/>
          <p:nvPr/>
        </p:nvSpPr>
        <p:spPr>
          <a:xfrm>
            <a:off x="656492" y="1428573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來將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渲染到網頁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54BBB0-3639-D855-87F4-9A7622856BDC}"/>
              </a:ext>
            </a:extLst>
          </p:cNvPr>
          <p:cNvSpPr txBox="1"/>
          <p:nvPr/>
        </p:nvSpPr>
        <p:spPr>
          <a:xfrm>
            <a:off x="6333392" y="3269477"/>
            <a:ext cx="448860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利用函式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4B8B80-73BA-23EC-1997-BEB6FFAB4F6C}"/>
              </a:ext>
            </a:extLst>
          </p:cNvPr>
          <p:cNvSpPr txBox="1"/>
          <p:nvPr/>
        </p:nvSpPr>
        <p:spPr>
          <a:xfrm>
            <a:off x="10081800" y="5614063"/>
            <a:ext cx="14803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</a:p>
        </p:txBody>
      </p:sp>
    </p:spTree>
    <p:extLst>
      <p:ext uri="{BB962C8B-B14F-4D97-AF65-F5344CB8AC3E}">
        <p14:creationId xmlns:p14="http://schemas.microsoft.com/office/powerpoint/2010/main" val="348778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6F863-D82B-D922-0680-6C3E8C9A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參數傳遞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A6B968-B41B-ECF7-470C-4D4CD0A8A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3966"/>
            <a:ext cx="9596121" cy="391678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A11E24B-4949-EC21-DAD7-9A7872469147}"/>
              </a:ext>
            </a:extLst>
          </p:cNvPr>
          <p:cNvSpPr txBox="1"/>
          <p:nvPr/>
        </p:nvSpPr>
        <p:spPr>
          <a:xfrm>
            <a:off x="656492" y="1428573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傳遞參數至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檔中，修改剛剛的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C0C889-5615-5572-6C61-32F8DF60D071}"/>
              </a:ext>
            </a:extLst>
          </p:cNvPr>
          <p:cNvSpPr txBox="1"/>
          <p:nvPr/>
        </p:nvSpPr>
        <p:spPr>
          <a:xfrm>
            <a:off x="5460914" y="3429000"/>
            <a:ext cx="601099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利用函式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參數名稱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15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6F863-D82B-D922-0680-6C3E8C9A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render_template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參數傳遞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22829E-9E12-B845-C30A-49611711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999110"/>
            <a:ext cx="6441538" cy="33334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0C0EDB1-8152-D903-1385-AC4074173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57" y="4527926"/>
            <a:ext cx="5601482" cy="2133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A11E24B-4949-EC21-DAD7-9A7872469147}"/>
              </a:ext>
            </a:extLst>
          </p:cNvPr>
          <p:cNvSpPr txBox="1"/>
          <p:nvPr/>
        </p:nvSpPr>
        <p:spPr>
          <a:xfrm>
            <a:off x="656492" y="1428573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傳遞參數至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檔中，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檔中使用兩個大括弧接收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A3B10E-DE16-C501-ACBE-D01AE7BAFB3D}"/>
              </a:ext>
            </a:extLst>
          </p:cNvPr>
          <p:cNvSpPr txBox="1"/>
          <p:nvPr/>
        </p:nvSpPr>
        <p:spPr>
          <a:xfrm>
            <a:off x="5358044" y="3716944"/>
            <a:ext cx="228862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參數名稱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580C7F-AF5D-DBC7-B989-90728C6645DF}"/>
              </a:ext>
            </a:extLst>
          </p:cNvPr>
          <p:cNvSpPr txBox="1"/>
          <p:nvPr/>
        </p:nvSpPr>
        <p:spPr>
          <a:xfrm>
            <a:off x="4357153" y="6037623"/>
            <a:ext cx="76531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http://127.0.0.1:5000/para/Tom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4DA99C6-057F-4C0C-BA07-8C7147E8F967}"/>
              </a:ext>
            </a:extLst>
          </p:cNvPr>
          <p:cNvCxnSpPr/>
          <p:nvPr/>
        </p:nvCxnSpPr>
        <p:spPr>
          <a:xfrm flipV="1">
            <a:off x="3413760" y="3115733"/>
            <a:ext cx="4565227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1B9CA3-6D61-4B3B-B002-B1E9FA374DC1}"/>
              </a:ext>
            </a:extLst>
          </p:cNvPr>
          <p:cNvSpPr txBox="1"/>
          <p:nvPr/>
        </p:nvSpPr>
        <p:spPr>
          <a:xfrm>
            <a:off x="7913401" y="2854891"/>
            <a:ext cx="409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{{</a:t>
            </a:r>
            <a:r>
              <a:rPr lang="en-US" altLang="zh-TW" dirty="0" err="1"/>
              <a:t>user_template</a:t>
            </a:r>
            <a:r>
              <a:rPr lang="en-US" altLang="zh-TW" dirty="0"/>
              <a:t>}}</a:t>
            </a:r>
            <a:r>
              <a:rPr lang="zh-TW" altLang="en-US" dirty="0"/>
              <a:t>參數取代成</a:t>
            </a:r>
            <a:r>
              <a:rPr lang="en-US" altLang="zh-TW" dirty="0"/>
              <a:t>&lt;user&gt;</a:t>
            </a:r>
            <a:r>
              <a:rPr lang="zh-TW" altLang="en-US" dirty="0"/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328043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C2552FD-C05D-40BB-9714-639E2EF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輸入參數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AF1E17-57B8-41E1-8634-37FFEEC0C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3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POST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39D2896-FA73-B435-B969-DA5FC3525BE1}"/>
              </a:ext>
            </a:extLst>
          </p:cNvPr>
          <p:cNvSpPr txBox="1"/>
          <p:nvPr/>
        </p:nvSpPr>
        <p:spPr>
          <a:xfrm>
            <a:off x="644135" y="1567120"/>
            <a:ext cx="1135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@app.route(‘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你的路由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的時候，有幾個參數可以設置，其中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是可用來定義這個路由是否執行相關的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0" dirty="0">
                <a:effectLst/>
                <a:latin typeface="Consolas" panose="020B0609020204030204" pitchFamily="49" charset="0"/>
              </a:rPr>
              <a:t>EX</a:t>
            </a:r>
            <a:r>
              <a:rPr lang="zh-TW" alt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zh-TW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</a:t>
            </a:r>
            <a:r>
              <a:rPr lang="en-US" altLang="zh-TW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.route</a:t>
            </a:r>
            <a:r>
              <a:rPr lang="en-US" altLang="zh-TW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'/login'</a:t>
            </a:r>
            <a:r>
              <a:rPr lang="en-US" altLang="zh-TW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methods</a:t>
            </a:r>
            <a:r>
              <a:rPr lang="en-US" altLang="zh-TW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=[</a:t>
            </a:r>
            <a:r>
              <a:rPr lang="en-US" altLang="zh-TW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'GET'</a:t>
            </a:r>
            <a:r>
              <a:rPr lang="en-US" altLang="zh-TW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'POST’</a:t>
            </a:r>
            <a:r>
              <a:rPr lang="en-US" altLang="zh-TW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</a:p>
          <a:p>
            <a:endParaRPr lang="en-US" altLang="zh-TW" sz="24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zh-TW" sz="2400" i="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的路由預設使用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方式進行路徑存取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b="1" dirty="0">
              <a:solidFill>
                <a:srgbClr val="D4D4D4"/>
              </a:solidFill>
              <a:effectLst/>
              <a:highlight>
                <a:srgbClr val="00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使用者端會提出一個請求稱為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取得資訊的時候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送出資訊的時候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皆可用來傳遞參數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935EFF-E484-DB60-0C9A-EB76B94690B4}"/>
              </a:ext>
            </a:extLst>
          </p:cNvPr>
          <p:cNvSpPr txBox="1"/>
          <p:nvPr/>
        </p:nvSpPr>
        <p:spPr>
          <a:xfrm>
            <a:off x="8337489" y="4278790"/>
            <a:ext cx="339295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request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30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6855B-B1E5-F3A4-0928-1F6C10B2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366004-7B42-9B39-6770-CA2612E8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14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傳送數值的方式是將要傳送的參數至於網址後面，第一個參數以問號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作為連接符號，第二個以後的參數都以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『&amp;』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符號為連接符號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我們要傳送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參數時如下：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0" i="0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http://127.0.0.1:5000/</a:t>
            </a:r>
            <a:r>
              <a:rPr lang="en-US" altLang="zh-TW" sz="2400" b="0" i="0" u="sng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en-US" altLang="zh-TW" sz="2400" b="1" i="0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name=</a:t>
            </a:r>
            <a:r>
              <a:rPr lang="en-US" altLang="zh-TW" sz="2400" b="0" i="0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MyName</a:t>
            </a:r>
            <a:r>
              <a:rPr lang="en-US" altLang="zh-TW" sz="2400" b="0" i="0" u="sng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en-US" altLang="zh-TW" sz="2400" b="1" i="0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email=</a:t>
            </a:r>
            <a:r>
              <a:rPr lang="en-US" altLang="zh-TW" sz="2400" b="0" i="0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myname@abc.com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4F9899-E641-2BBC-2048-1DB6B330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98" y="3470384"/>
            <a:ext cx="9740604" cy="2537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07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6855B-B1E5-F3A4-0928-1F6C10B2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傳遞參數的方法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64C46D-C163-4CF1-4CB6-A3481FD2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71" y="1690688"/>
            <a:ext cx="10336058" cy="43513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F972D4B-D840-28ED-256C-6DB39694936E}"/>
              </a:ext>
            </a:extLst>
          </p:cNvPr>
          <p:cNvSpPr txBox="1"/>
          <p:nvPr/>
        </p:nvSpPr>
        <p:spPr>
          <a:xfrm>
            <a:off x="7328262" y="3568423"/>
            <a:ext cx="44435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request.args.get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來取得輸入的值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48E1910-0223-25B9-1A22-205D5A9B840C}"/>
              </a:ext>
            </a:extLst>
          </p:cNvPr>
          <p:cNvCxnSpPr>
            <a:cxnSpLocks/>
          </p:cNvCxnSpPr>
          <p:nvPr/>
        </p:nvCxnSpPr>
        <p:spPr>
          <a:xfrm>
            <a:off x="3355690" y="4181072"/>
            <a:ext cx="31496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349A0A6-6526-AE75-5F37-CF50152CA12A}"/>
              </a:ext>
            </a:extLst>
          </p:cNvPr>
          <p:cNvCxnSpPr>
            <a:cxnSpLocks/>
          </p:cNvCxnSpPr>
          <p:nvPr/>
        </p:nvCxnSpPr>
        <p:spPr>
          <a:xfrm>
            <a:off x="3547279" y="4506542"/>
            <a:ext cx="31496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2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EEA6D-D734-4FEE-B3AC-60A09E27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Flask </a:t>
            </a:r>
            <a:r>
              <a:rPr lang="zh-TW" altLang="en-US" dirty="0"/>
              <a:t>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11E6F-70D8-4BF5-8251-45174292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running  “pip install flask”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8B99F6-3EDB-43C7-BA0D-150841BD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54" y="2525381"/>
            <a:ext cx="7172642" cy="37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7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6855B-B1E5-F3A4-0928-1F6C10B2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傳遞參數的方法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8A0A49-9DFC-62B3-0970-081134EB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8" y="2027460"/>
            <a:ext cx="9740604" cy="2537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0A5BF97-5A66-BDC1-05FB-898D4100BFBB}"/>
              </a:ext>
            </a:extLst>
          </p:cNvPr>
          <p:cNvSpPr txBox="1"/>
          <p:nvPr/>
        </p:nvSpPr>
        <p:spPr>
          <a:xfrm>
            <a:off x="672738" y="1369542"/>
            <a:ext cx="109902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http://127.0.0.1:5000/getname?name=Tom&amp;email=tom123@abc.com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51DEC3-8D3A-F6AE-3AD3-12A773EA4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53" y="3224727"/>
            <a:ext cx="5924503" cy="35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1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傳遞參數的方法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39D2896-FA73-B435-B969-DA5FC3525BE1}"/>
              </a:ext>
            </a:extLst>
          </p:cNvPr>
          <p:cNvSpPr txBox="1"/>
          <p:nvPr/>
        </p:nvSpPr>
        <p:spPr>
          <a:xfrm>
            <a:off x="656492" y="1428573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方式傳送資料不會顯示在網址列，比較安全。一般來說，我們會利用表單來輸入資料，並且透過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來將資料表單傳送給伺服器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C5D3CC-D59C-A413-E2D4-00E7D2D1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93" y="2429824"/>
            <a:ext cx="6174783" cy="2520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0E93A7-5ABC-0A99-7CDB-CA2A765EFA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725" b="34260"/>
          <a:stretch/>
        </p:blipFill>
        <p:spPr>
          <a:xfrm>
            <a:off x="4664565" y="3853676"/>
            <a:ext cx="6757756" cy="2311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108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傳遞參數的方法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5A28C1-4563-D20E-DE87-A92C899E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62" y="1419755"/>
            <a:ext cx="9641276" cy="507312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495A7F-8376-062F-8C0E-D488C10F143E}"/>
              </a:ext>
            </a:extLst>
          </p:cNvPr>
          <p:cNvSpPr txBox="1"/>
          <p:nvPr/>
        </p:nvSpPr>
        <p:spPr>
          <a:xfrm>
            <a:off x="7052002" y="4789543"/>
            <a:ext cx="368566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request.values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來取得輸入的值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A8DC36E-0714-950E-9BD0-06EF3109A1A7}"/>
              </a:ext>
            </a:extLst>
          </p:cNvPr>
          <p:cNvCxnSpPr>
            <a:cxnSpLocks/>
          </p:cNvCxnSpPr>
          <p:nvPr/>
        </p:nvCxnSpPr>
        <p:spPr>
          <a:xfrm>
            <a:off x="5197552" y="4565909"/>
            <a:ext cx="26417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傳遞參數的方法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F4BC40-3EC2-7CA2-2B20-603D5281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34" y="2237980"/>
            <a:ext cx="7510649" cy="43319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7B59F8F-781F-A363-5FE4-DAD7529CD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653" y="3757246"/>
            <a:ext cx="5296639" cy="2162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39D2896-FA73-B435-B969-DA5FC3525BE1}"/>
              </a:ext>
            </a:extLst>
          </p:cNvPr>
          <p:cNvSpPr txBox="1"/>
          <p:nvPr/>
        </p:nvSpPr>
        <p:spPr>
          <a:xfrm>
            <a:off x="656492" y="1369349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的時候，會依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action=‘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來傳遞資料到該路由，以不寫死路由的方法，利用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url_for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來設置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310A426-CB0F-4A7E-7F75-43A8B0E370DA}"/>
              </a:ext>
            </a:extLst>
          </p:cNvPr>
          <p:cNvCxnSpPr/>
          <p:nvPr/>
        </p:nvCxnSpPr>
        <p:spPr>
          <a:xfrm>
            <a:off x="3597813" y="4520232"/>
            <a:ext cx="29893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F4BC40-3EC2-7CA2-2B20-603D5281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0" y="207668"/>
            <a:ext cx="6739572" cy="388717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04C4049-2581-890E-43CF-461BA1CA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01" y="624875"/>
            <a:ext cx="4375466" cy="1786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0C3CF44-26D6-FD1E-DA66-DEC8FDBAB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908" y="2892734"/>
            <a:ext cx="7216132" cy="379703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84B7A72-9460-8A3D-9E5E-8A2ED92154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725" b="34260"/>
          <a:stretch/>
        </p:blipFill>
        <p:spPr>
          <a:xfrm>
            <a:off x="1542541" y="4481637"/>
            <a:ext cx="3946410" cy="13501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367CEA82-3D8E-AD37-1D43-1B7DAA0B334E}"/>
              </a:ext>
            </a:extLst>
          </p:cNvPr>
          <p:cNvCxnSpPr>
            <a:cxnSpLocks/>
          </p:cNvCxnSpPr>
          <p:nvPr/>
        </p:nvCxnSpPr>
        <p:spPr>
          <a:xfrm>
            <a:off x="4997113" y="2476617"/>
            <a:ext cx="3918271" cy="244888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23F8DDDE-2665-FA54-7644-F935C1FFDB98}"/>
              </a:ext>
            </a:extLst>
          </p:cNvPr>
          <p:cNvSpPr/>
          <p:nvPr/>
        </p:nvSpPr>
        <p:spPr>
          <a:xfrm>
            <a:off x="3476033" y="2246675"/>
            <a:ext cx="1499835" cy="455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63AA7CC-C0F4-8166-D94D-5D952683BFDA}"/>
              </a:ext>
            </a:extLst>
          </p:cNvPr>
          <p:cNvSpPr/>
          <p:nvPr/>
        </p:nvSpPr>
        <p:spPr>
          <a:xfrm>
            <a:off x="7682260" y="4888836"/>
            <a:ext cx="2508738" cy="455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3F8DDDE-2665-FA54-7644-F935C1FFDB98}"/>
              </a:ext>
            </a:extLst>
          </p:cNvPr>
          <p:cNvSpPr/>
          <p:nvPr/>
        </p:nvSpPr>
        <p:spPr>
          <a:xfrm>
            <a:off x="3628433" y="1784926"/>
            <a:ext cx="2185635" cy="455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3F8DDDE-2665-FA54-7644-F935C1FFDB98}"/>
              </a:ext>
            </a:extLst>
          </p:cNvPr>
          <p:cNvSpPr/>
          <p:nvPr/>
        </p:nvSpPr>
        <p:spPr>
          <a:xfrm>
            <a:off x="5273587" y="3927733"/>
            <a:ext cx="2027965" cy="455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cxnSp>
        <p:nvCxnSpPr>
          <p:cNvPr id="12" name="接點: 弧形 22">
            <a:extLst>
              <a:ext uri="{FF2B5EF4-FFF2-40B4-BE49-F238E27FC236}">
                <a16:creationId xmlns:a16="http://schemas.microsoft.com/office/drawing/2014/main" id="{367CEA82-3D8E-AD37-1D43-1B7DAA0B33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57951" y="2549188"/>
            <a:ext cx="1907291" cy="8151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2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FE00629-F5A5-5588-ED4F-2A30CADE4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856" y="4421272"/>
            <a:ext cx="4582164" cy="1790950"/>
          </a:xfr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F21A567-2CCD-97E0-19C6-84BC5459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461" y="2049668"/>
            <a:ext cx="4686954" cy="215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EF9EEA4B-4F57-E5BD-E641-C134E25E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and GET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522D8D-D367-62B1-911D-6330C3E5B866}"/>
              </a:ext>
            </a:extLst>
          </p:cNvPr>
          <p:cNvSpPr txBox="1"/>
          <p:nvPr/>
        </p:nvSpPr>
        <p:spPr>
          <a:xfrm>
            <a:off x="656492" y="1369349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收到資料，傳到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/hello/&lt;username&gt;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路由，將參數傳到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4931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DB71C18-97D7-B04F-A556-56B2EFBF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7" y="395071"/>
            <a:ext cx="7124177" cy="35776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307790-088E-94BF-E23C-480981A6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75" y="3835029"/>
            <a:ext cx="5830114" cy="265784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F8C66B9-2700-CF91-57E5-BE4EC7008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623" y="2285429"/>
            <a:ext cx="4854274" cy="337450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cxnSp>
        <p:nvCxnSpPr>
          <p:cNvPr id="5" name="接點: 弧形 22">
            <a:extLst>
              <a:ext uri="{FF2B5EF4-FFF2-40B4-BE49-F238E27FC236}">
                <a16:creationId xmlns:a16="http://schemas.microsoft.com/office/drawing/2014/main" id="{367CEA82-3D8E-AD37-1D43-1B7DAA0B334E}"/>
              </a:ext>
            </a:extLst>
          </p:cNvPr>
          <p:cNvCxnSpPr>
            <a:cxnSpLocks/>
          </p:cNvCxnSpPr>
          <p:nvPr/>
        </p:nvCxnSpPr>
        <p:spPr>
          <a:xfrm rot="10800000">
            <a:off x="2439672" y="1636397"/>
            <a:ext cx="8096400" cy="206214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接點: 弧形 22">
            <a:extLst>
              <a:ext uri="{FF2B5EF4-FFF2-40B4-BE49-F238E27FC236}">
                <a16:creationId xmlns:a16="http://schemas.microsoft.com/office/drawing/2014/main" id="{367CEA82-3D8E-AD37-1D43-1B7DAA0B334E}"/>
              </a:ext>
            </a:extLst>
          </p:cNvPr>
          <p:cNvCxnSpPr>
            <a:cxnSpLocks/>
          </p:cNvCxnSpPr>
          <p:nvPr/>
        </p:nvCxnSpPr>
        <p:spPr>
          <a:xfrm rot="10800000">
            <a:off x="6487873" y="2183877"/>
            <a:ext cx="3761597" cy="19252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22">
            <a:extLst>
              <a:ext uri="{FF2B5EF4-FFF2-40B4-BE49-F238E27FC236}">
                <a16:creationId xmlns:a16="http://schemas.microsoft.com/office/drawing/2014/main" id="{367CEA82-3D8E-AD37-1D43-1B7DAA0B33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7541" y="2347413"/>
            <a:ext cx="900753" cy="27295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00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B2E51-9CEA-AC31-EA75-EA6DDE34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做分頁瀏覽，讓使用者瀏覽學生成績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EC348F-9EB7-FB44-E57B-6080B9553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4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事前準備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2BDAAD-922C-BDBB-C55F-3DD6AECC1BB2}"/>
              </a:ext>
            </a:extLst>
          </p:cNvPr>
          <p:cNvSpPr txBox="1"/>
          <p:nvPr/>
        </p:nvSpPr>
        <p:spPr>
          <a:xfrm>
            <a:off x="656492" y="1369349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確認安裝好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Community Server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832569E-5B15-21A2-5408-0554165F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80" y="1939290"/>
            <a:ext cx="583964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事前準備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2BDAAD-922C-BDBB-C55F-3DD6AECC1BB2}"/>
              </a:ext>
            </a:extLst>
          </p:cNvPr>
          <p:cNvSpPr txBox="1"/>
          <p:nvPr/>
        </p:nvSpPr>
        <p:spPr>
          <a:xfrm>
            <a:off x="656492" y="1369349"/>
            <a:ext cx="1135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確認可以連線到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與可以開啟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Compass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比較舊的版本啟動方法，在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中輸入以下：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cd C:\Program Files\MongoDB\Server\3.6\bin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mongod.exe --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bind_ip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127.0.0.1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新的版本應該可以直接從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Compass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pymongo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pip install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pymongo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import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pymongo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54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F2C4061-19C9-444D-84C1-2D26D2E4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與網頁產生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1E907D-FFF2-4D66-A5F7-8A61ABEE4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9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2BDAAD-922C-BDBB-C55F-3DD6AECC1BB2}"/>
              </a:ext>
            </a:extLst>
          </p:cNvPr>
          <p:cNvSpPr txBox="1"/>
          <p:nvPr/>
        </p:nvSpPr>
        <p:spPr>
          <a:xfrm>
            <a:off x="1342209" y="5838875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之後就可以從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Compass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中看到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6CEF4A-349E-7C46-7C1E-2B81EE23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25" y="5838875"/>
            <a:ext cx="2991267" cy="7335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9115C3-F41F-D710-5663-D0439ABD0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524" y="1509423"/>
            <a:ext cx="8068801" cy="414395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44E22E-F5FA-FE6F-3964-0917AF8750F1}"/>
              </a:ext>
            </a:extLst>
          </p:cNvPr>
          <p:cNvSpPr txBox="1"/>
          <p:nvPr/>
        </p:nvSpPr>
        <p:spPr>
          <a:xfrm>
            <a:off x="9143058" y="4585063"/>
            <a:ext cx="37882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5684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219206-A6DF-AA6A-A0CC-B38F9298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75" y="1461849"/>
            <a:ext cx="9116850" cy="52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B2E51-9CEA-AC31-EA75-EA6DDE34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做分頁瀏覽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EC348F-9EB7-FB44-E57B-6080B9553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7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做分頁處理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2BDAAD-922C-BDBB-C55F-3DD6AECC1BB2}"/>
              </a:ext>
            </a:extLst>
          </p:cNvPr>
          <p:cNvSpPr txBox="1"/>
          <p:nvPr/>
        </p:nvSpPr>
        <p:spPr>
          <a:xfrm>
            <a:off x="633547" y="1899872"/>
            <a:ext cx="11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主要概念：利用改變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傳入參數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request.args.get</a:t>
            </a:r>
            <a:r>
              <a:rPr lang="en-US" altLang="zh-TW" sz="2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(‘p’)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取得當前頁次，來決定要顯示的資料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中點下頁碼改變連結，利用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url_for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(‘function name’)?p=number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來建立，例如</a:t>
            </a:r>
            <a:r>
              <a:rPr lang="en-US" altLang="zh-TW" sz="2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{{ </a:t>
            </a:r>
            <a:r>
              <a:rPr lang="en-US" altLang="zh-TW" sz="2400" b="1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url_for</a:t>
            </a:r>
            <a:r>
              <a:rPr lang="en-US" altLang="zh-TW" sz="24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('index') }}?p={{p}}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05143"/>
            <a:ext cx="10944497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做分頁處理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C3FCDC-9BDE-2505-BB83-BA4A22B4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076" y="903270"/>
            <a:ext cx="8478918" cy="5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6117"/>
            <a:ext cx="10944497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頁碼顯示範圍處理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6AF3EB-396F-1D7F-DD78-CDBF4E51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10" y="1205887"/>
            <a:ext cx="7554379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6F7202-EA00-E7BC-B23C-BD6A46DD5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32" y="2005976"/>
            <a:ext cx="6706536" cy="373432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016EFAF-C3BD-22ED-82C8-632729056E50}"/>
              </a:ext>
            </a:extLst>
          </p:cNvPr>
          <p:cNvSpPr txBox="1"/>
          <p:nvPr/>
        </p:nvSpPr>
        <p:spPr>
          <a:xfrm>
            <a:off x="656492" y="1369349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卡片顯示資料部分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4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CDB218-3389-E77D-0B48-DFEE143A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" y="1950719"/>
            <a:ext cx="10888595" cy="432495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B54C7AD-E6B0-DD60-B7A3-CB733787117C}"/>
              </a:ext>
            </a:extLst>
          </p:cNvPr>
          <p:cNvSpPr txBox="1"/>
          <p:nvPr/>
        </p:nvSpPr>
        <p:spPr>
          <a:xfrm>
            <a:off x="656492" y="1369349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頁碼部分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6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942F-3042-798C-2D9D-73DFFDF2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2BDAAD-922C-BDBB-C55F-3DD6AECC1BB2}"/>
              </a:ext>
            </a:extLst>
          </p:cNvPr>
          <p:cNvSpPr txBox="1"/>
          <p:nvPr/>
        </p:nvSpPr>
        <p:spPr>
          <a:xfrm>
            <a:off x="453926" y="1292994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先連線到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http://127.0.0.1:5000/write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讓它輸入資料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30130D5-A5F1-6950-846A-22324C8AB1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393D8A-86C7-B700-EA2A-5F47C00FE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016" y="1934711"/>
            <a:ext cx="6935168" cy="1495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EB718A8-78AF-86F9-E5AF-0E3823492D52}"/>
              </a:ext>
            </a:extLst>
          </p:cNvPr>
          <p:cNvSpPr txBox="1"/>
          <p:nvPr/>
        </p:nvSpPr>
        <p:spPr>
          <a:xfrm>
            <a:off x="633547" y="3610397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之後就可以看到分頁顯示的資料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1348E3E-544B-00DF-5DEA-098A75D27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2" y="4124448"/>
            <a:ext cx="7837715" cy="2556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9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BEA16-6477-ED10-C255-5B2843F6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DC6DF6-4540-FA82-B6E7-B08588091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0209" y="2955658"/>
            <a:ext cx="6498434" cy="3659312"/>
          </a:xfr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F9D82759-4413-F3C9-53F7-D2A041625843}"/>
              </a:ext>
            </a:extLst>
          </p:cNvPr>
          <p:cNvGrpSpPr/>
          <p:nvPr/>
        </p:nvGrpSpPr>
        <p:grpSpPr>
          <a:xfrm>
            <a:off x="4006038" y="3970695"/>
            <a:ext cx="4910426" cy="1085820"/>
            <a:chOff x="1453661" y="2464051"/>
            <a:chExt cx="4910426" cy="10858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0A486DD-BE05-10A5-2E24-FC5D4FDBD146}"/>
                </a:ext>
              </a:extLst>
            </p:cNvPr>
            <p:cNvSpPr/>
            <p:nvPr/>
          </p:nvSpPr>
          <p:spPr>
            <a:xfrm>
              <a:off x="1453661" y="2694885"/>
              <a:ext cx="1969477" cy="3223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242C00-6C9A-B72F-74C9-F8EA575518BB}"/>
                </a:ext>
              </a:extLst>
            </p:cNvPr>
            <p:cNvSpPr txBox="1"/>
            <p:nvPr/>
          </p:nvSpPr>
          <p:spPr>
            <a:xfrm>
              <a:off x="4940208" y="2464051"/>
              <a:ext cx="142387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定義路由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9CD95D-CFEE-5C15-6512-6AEF49EF311A}"/>
                </a:ext>
              </a:extLst>
            </p:cNvPr>
            <p:cNvSpPr/>
            <p:nvPr/>
          </p:nvSpPr>
          <p:spPr>
            <a:xfrm>
              <a:off x="1453661" y="3040916"/>
              <a:ext cx="1632440" cy="3223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7B865C-50A4-E2F2-A46C-3520FD49B453}"/>
                </a:ext>
              </a:extLst>
            </p:cNvPr>
            <p:cNvSpPr txBox="1"/>
            <p:nvPr/>
          </p:nvSpPr>
          <p:spPr>
            <a:xfrm>
              <a:off x="5479311" y="3088206"/>
              <a:ext cx="80157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函數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73CCACB-B45E-6185-2937-36B270207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900" y="2694884"/>
              <a:ext cx="1371600" cy="12006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39692B0C-B9E1-70F3-5A3C-09EA6EAF453D}"/>
                </a:ext>
              </a:extLst>
            </p:cNvPr>
            <p:cNvCxnSpPr>
              <a:cxnSpLocks/>
            </p:cNvCxnSpPr>
            <p:nvPr/>
          </p:nvCxnSpPr>
          <p:spPr>
            <a:xfrm>
              <a:off x="3263900" y="3202108"/>
              <a:ext cx="2044700" cy="11693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A8CF2F5-4D58-5538-02AA-4E58A846FF7B}"/>
              </a:ext>
            </a:extLst>
          </p:cNvPr>
          <p:cNvSpPr txBox="1"/>
          <p:nvPr/>
        </p:nvSpPr>
        <p:spPr>
          <a:xfrm>
            <a:off x="627588" y="1426436"/>
            <a:ext cx="11353800" cy="1871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利用裝飾器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@app.route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來定義路由，其表達式為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@app.route(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後面所接的是一個要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執行的</a:t>
            </a:r>
            <a:r>
              <a:rPr lang="en-US" altLang="zh-TW" sz="2400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en-US" altLang="zh-TW" sz="24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透過這樣子的設置，當你連接到’</a:t>
            </a:r>
            <a:r>
              <a:rPr lang="en-US" altLang="zh-TW" sz="24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/‘</a:t>
            </a:r>
            <a:r>
              <a:rPr lang="zh-TW" altLang="en-US" sz="24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的時候，路由就知道要執行後面的</a:t>
            </a:r>
            <a:r>
              <a:rPr lang="en-US" altLang="zh-TW" sz="24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4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，來產生網頁內容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14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3B52B9-B190-B100-116B-8A2BC8012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00" y="1097111"/>
            <a:ext cx="9748216" cy="24196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614A74-B3C8-8F87-BA4B-A4437958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0" y="3857518"/>
            <a:ext cx="5915851" cy="2419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927628B-EB0D-A5C2-3372-7D8DF3CBC8AE}"/>
              </a:ext>
            </a:extLst>
          </p:cNvPr>
          <p:cNvSpPr txBox="1"/>
          <p:nvPr/>
        </p:nvSpPr>
        <p:spPr>
          <a:xfrm>
            <a:off x="419100" y="443456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FC9E47-407E-0008-9B2E-DC1DBC21C03C}"/>
              </a:ext>
            </a:extLst>
          </p:cNvPr>
          <p:cNvSpPr/>
          <p:nvPr/>
        </p:nvSpPr>
        <p:spPr>
          <a:xfrm>
            <a:off x="4400550" y="1097111"/>
            <a:ext cx="2320290" cy="343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070530-F902-E412-4A1C-CC29DED88E75}"/>
              </a:ext>
            </a:extLst>
          </p:cNvPr>
          <p:cNvSpPr/>
          <p:nvPr/>
        </p:nvSpPr>
        <p:spPr>
          <a:xfrm>
            <a:off x="2232660" y="2506811"/>
            <a:ext cx="2320290" cy="343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174997E4-A44A-FB7C-DC4E-EA9436E3CD7C}"/>
              </a:ext>
            </a:extLst>
          </p:cNvPr>
          <p:cNvCxnSpPr>
            <a:cxnSpLocks/>
          </p:cNvCxnSpPr>
          <p:nvPr/>
        </p:nvCxnSpPr>
        <p:spPr>
          <a:xfrm rot="5400000">
            <a:off x="3025140" y="3036570"/>
            <a:ext cx="1447800" cy="107442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CF0F0A-6218-DFB2-8507-1DEF2F448A16}"/>
              </a:ext>
            </a:extLst>
          </p:cNvPr>
          <p:cNvSpPr txBox="1"/>
          <p:nvPr/>
        </p:nvSpPr>
        <p:spPr>
          <a:xfrm>
            <a:off x="6965535" y="1268645"/>
            <a:ext cx="8068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C8EAAD-E634-40E5-A4B2-5B1933235267}"/>
              </a:ext>
            </a:extLst>
          </p:cNvPr>
          <p:cNvSpPr txBox="1"/>
          <p:nvPr/>
        </p:nvSpPr>
        <p:spPr>
          <a:xfrm>
            <a:off x="4820180" y="2840112"/>
            <a:ext cx="142387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網頁連結</a:t>
            </a:r>
          </a:p>
        </p:txBody>
      </p:sp>
    </p:spTree>
    <p:extLst>
      <p:ext uri="{BB962C8B-B14F-4D97-AF65-F5344CB8AC3E}">
        <p14:creationId xmlns:p14="http://schemas.microsoft.com/office/powerpoint/2010/main" val="12235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91AB6-3D5D-B893-F4DD-0338E2FD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198846-6335-EE70-15AC-E4D61DAE8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1928" y="2121851"/>
            <a:ext cx="6938334" cy="108056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5D53473-532C-C042-B424-0E4BF806CD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952"/>
          <a:stretch/>
        </p:blipFill>
        <p:spPr>
          <a:xfrm>
            <a:off x="1061928" y="3429000"/>
            <a:ext cx="5544324" cy="1533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0D2212F-1387-8385-EE3C-E793CA4BEB4A}"/>
              </a:ext>
            </a:extLst>
          </p:cNvPr>
          <p:cNvSpPr txBox="1"/>
          <p:nvPr/>
        </p:nvSpPr>
        <p:spPr>
          <a:xfrm>
            <a:off x="627588" y="1423606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中利用路由傳遞參數的作法，我們繼續剛剛的程式定義新的路由和函式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C5734A2-324B-C2B7-4E19-51CA09AAA748}"/>
              </a:ext>
            </a:extLst>
          </p:cNvPr>
          <p:cNvSpPr txBox="1"/>
          <p:nvPr/>
        </p:nvSpPr>
        <p:spPr>
          <a:xfrm>
            <a:off x="627588" y="5300533"/>
            <a:ext cx="11076732" cy="131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連線到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http://127.0.0.1:5000/user/Tom</a:t>
            </a:r>
            <a:r>
              <a:rPr lang="zh-TW" altLang="en-US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觀察變化，可發現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&lt;username&gt;</a:t>
            </a:r>
            <a:r>
              <a:rPr lang="zh-TW" altLang="en-US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確實接收到我們所輸入的文字</a:t>
            </a:r>
            <a:endParaRPr lang="en-US" altLang="zh-TW" sz="24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一般參數型別默認為字串型態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4398BE-8733-2386-6841-99098D566F9E}"/>
              </a:ext>
            </a:extLst>
          </p:cNvPr>
          <p:cNvSpPr/>
          <p:nvPr/>
        </p:nvSpPr>
        <p:spPr>
          <a:xfrm>
            <a:off x="3954780" y="2161243"/>
            <a:ext cx="1371600" cy="301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32CBA7-FB70-D28A-34EA-186061781BF3}"/>
              </a:ext>
            </a:extLst>
          </p:cNvPr>
          <p:cNvSpPr/>
          <p:nvPr/>
        </p:nvSpPr>
        <p:spPr>
          <a:xfrm>
            <a:off x="3268980" y="3983393"/>
            <a:ext cx="2057400" cy="29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6DBDF6A-77F1-DC64-3569-F5D6EE734320}"/>
              </a:ext>
            </a:extLst>
          </p:cNvPr>
          <p:cNvCxnSpPr/>
          <p:nvPr/>
        </p:nvCxnSpPr>
        <p:spPr>
          <a:xfrm>
            <a:off x="1554480" y="4732020"/>
            <a:ext cx="342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3BD9C04-0555-B45A-9004-76E86D33593B}"/>
              </a:ext>
            </a:extLst>
          </p:cNvPr>
          <p:cNvSpPr txBox="1"/>
          <p:nvPr/>
        </p:nvSpPr>
        <p:spPr>
          <a:xfrm>
            <a:off x="5894312" y="2518336"/>
            <a:ext cx="142387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參數傳入</a:t>
            </a:r>
          </a:p>
        </p:txBody>
      </p:sp>
    </p:spTree>
    <p:extLst>
      <p:ext uri="{BB962C8B-B14F-4D97-AF65-F5344CB8AC3E}">
        <p14:creationId xmlns:p14="http://schemas.microsoft.com/office/powerpoint/2010/main" val="239735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DB3E818-229F-EBE8-BDB3-643327DB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3" y="2444166"/>
            <a:ext cx="7180944" cy="10805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8291E4-295D-886D-A127-E53AAC7E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4" y="4020373"/>
            <a:ext cx="5544324" cy="1771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0D2212F-1387-8385-EE3C-E793CA4BEB4A}"/>
              </a:ext>
            </a:extLst>
          </p:cNvPr>
          <p:cNvSpPr txBox="1"/>
          <p:nvPr/>
        </p:nvSpPr>
        <p:spPr>
          <a:xfrm>
            <a:off x="627588" y="1000696"/>
            <a:ext cx="11353800" cy="94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支援的參數型別有四種：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str, int, float, path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定義的方式如下：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DB5746A-4CDC-BAA7-C0C3-5D2D3007BBA4}"/>
              </a:ext>
            </a:extLst>
          </p:cNvPr>
          <p:cNvSpPr txBox="1"/>
          <p:nvPr/>
        </p:nvSpPr>
        <p:spPr>
          <a:xfrm>
            <a:off x="3117619" y="1953940"/>
            <a:ext cx="22549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型別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D97D9FA-3771-1164-B469-3390CF532A0A}"/>
              </a:ext>
            </a:extLst>
          </p:cNvPr>
          <p:cNvCxnSpPr/>
          <p:nvPr/>
        </p:nvCxnSpPr>
        <p:spPr>
          <a:xfrm>
            <a:off x="3451860" y="2766060"/>
            <a:ext cx="1234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4BB33E-59E3-2F0A-9790-DED710F826D7}"/>
              </a:ext>
            </a:extLst>
          </p:cNvPr>
          <p:cNvCxnSpPr/>
          <p:nvPr/>
        </p:nvCxnSpPr>
        <p:spPr>
          <a:xfrm>
            <a:off x="3451860" y="4861560"/>
            <a:ext cx="1234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0E5F29A-10FD-5BBD-88C9-FC6DAC039D0A}"/>
              </a:ext>
            </a:extLst>
          </p:cNvPr>
          <p:cNvCxnSpPr>
            <a:cxnSpLocks/>
          </p:cNvCxnSpPr>
          <p:nvPr/>
        </p:nvCxnSpPr>
        <p:spPr>
          <a:xfrm>
            <a:off x="1158240" y="5330190"/>
            <a:ext cx="236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8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FA676-4C7F-90D4-B549-D7BC847F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url_for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redirect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BEE2A7-844A-97C1-494E-492744D8E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492" y="2076282"/>
            <a:ext cx="8067378" cy="4531586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BFAF7FD-E45A-6364-E4E4-EE9A176330B6}"/>
              </a:ext>
            </a:extLst>
          </p:cNvPr>
          <p:cNvSpPr txBox="1"/>
          <p:nvPr/>
        </p:nvSpPr>
        <p:spPr>
          <a:xfrm>
            <a:off x="6798407" y="779534"/>
            <a:ext cx="517573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62088B-9720-E3C8-D54B-4FBC5F8955DC}"/>
              </a:ext>
            </a:extLst>
          </p:cNvPr>
          <p:cNvSpPr txBox="1"/>
          <p:nvPr/>
        </p:nvSpPr>
        <p:spPr>
          <a:xfrm>
            <a:off x="656492" y="1428573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避免寫死路由，我們透過</a:t>
            </a:r>
            <a:r>
              <a:rPr lang="en-US" altLang="zh-TW" sz="24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url_for</a:t>
            </a:r>
            <a:r>
              <a:rPr lang="en-US" altLang="zh-TW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redirect()</a:t>
            </a: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函數，可以從</a:t>
            </a:r>
            <a:r>
              <a:rPr lang="en-US" altLang="zh-TW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直接導入</a:t>
            </a:r>
            <a:endParaRPr lang="en-US" altLang="zh-TW" sz="24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83E6401-C301-5B2C-4DC0-6D5C3DD57D6F}"/>
              </a:ext>
            </a:extLst>
          </p:cNvPr>
          <p:cNvCxnSpPr>
            <a:cxnSpLocks/>
          </p:cNvCxnSpPr>
          <p:nvPr/>
        </p:nvCxnSpPr>
        <p:spPr>
          <a:xfrm>
            <a:off x="2581327" y="4893275"/>
            <a:ext cx="22872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CE8022A-D234-7946-7BDF-87F138494943}"/>
              </a:ext>
            </a:extLst>
          </p:cNvPr>
          <p:cNvCxnSpPr>
            <a:cxnSpLocks/>
          </p:cNvCxnSpPr>
          <p:nvPr/>
        </p:nvCxnSpPr>
        <p:spPr>
          <a:xfrm>
            <a:off x="2595537" y="6607868"/>
            <a:ext cx="36199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5D3C5C-763F-B44C-5F7C-399E01677B74}"/>
              </a:ext>
            </a:extLst>
          </p:cNvPr>
          <p:cNvSpPr txBox="1"/>
          <p:nvPr/>
        </p:nvSpPr>
        <p:spPr>
          <a:xfrm>
            <a:off x="5657488" y="4431610"/>
            <a:ext cx="5334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url_for</a:t>
            </a:r>
            <a:r>
              <a:rPr lang="en-US" altLang="zh-TW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  <a:r>
              <a:rPr lang="en-US" altLang="zh-TW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，取得函式的路由</a:t>
            </a:r>
            <a:r>
              <a:rPr lang="en-US" altLang="zh-TW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4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B675C3-A84D-6A6E-7028-B0C15F023D86}"/>
              </a:ext>
            </a:extLst>
          </p:cNvPr>
          <p:cNvSpPr txBox="1"/>
          <p:nvPr/>
        </p:nvSpPr>
        <p:spPr>
          <a:xfrm>
            <a:off x="6333392" y="6059860"/>
            <a:ext cx="562083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redirect(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，將使用者引導至此路由</a:t>
            </a:r>
          </a:p>
        </p:txBody>
      </p:sp>
    </p:spTree>
    <p:extLst>
      <p:ext uri="{BB962C8B-B14F-4D97-AF65-F5344CB8AC3E}">
        <p14:creationId xmlns:p14="http://schemas.microsoft.com/office/powerpoint/2010/main" val="295068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FA676-4C7F-90D4-B549-D7BC847F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19"/>
            <a:ext cx="10515600" cy="1325563"/>
          </a:xfrm>
        </p:spPr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url_for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redirect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F4785F-609E-2E9E-CBA1-A20EFD7E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88" y="1666629"/>
            <a:ext cx="4563112" cy="1762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C82EC2-5BE2-DAAD-09E5-8B3B810E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688" y="4324475"/>
            <a:ext cx="4591691" cy="1733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BFAF7FD-E45A-6364-E4E4-EE9A176330B6}"/>
              </a:ext>
            </a:extLst>
          </p:cNvPr>
          <p:cNvSpPr txBox="1"/>
          <p:nvPr/>
        </p:nvSpPr>
        <p:spPr>
          <a:xfrm>
            <a:off x="838200" y="1597187"/>
            <a:ext cx="517573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9486B9F-EAC7-8C13-3929-420C6008B0E0}"/>
              </a:ext>
            </a:extLst>
          </p:cNvPr>
          <p:cNvSpPr txBox="1"/>
          <p:nvPr/>
        </p:nvSpPr>
        <p:spPr>
          <a:xfrm>
            <a:off x="838200" y="2715871"/>
            <a:ext cx="517573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url_a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'here is a'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所得結果為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'/a'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url_a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會將使用者引導到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'/a'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這個路由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url_a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2420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1891</Words>
  <Application>Microsoft Office PowerPoint</Application>
  <PresentationFormat>寬螢幕</PresentationFormat>
  <Paragraphs>432</Paragraphs>
  <Slides>38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Web development with Python and Flask</vt:lpstr>
      <vt:lpstr>安裝Flask 模組</vt:lpstr>
      <vt:lpstr>URL路由(路徑)與網頁產生Function</vt:lpstr>
      <vt:lpstr>初始化Flask與URL路徑</vt:lpstr>
      <vt:lpstr>PowerPoint 簡報</vt:lpstr>
      <vt:lpstr>透過URL傳值</vt:lpstr>
      <vt:lpstr>PowerPoint 簡報</vt:lpstr>
      <vt:lpstr>url_for和redirect</vt:lpstr>
      <vt:lpstr>url_for和redirect</vt:lpstr>
      <vt:lpstr>url_for和redirect</vt:lpstr>
      <vt:lpstr>使用HTML Template</vt:lpstr>
      <vt:lpstr>render_template</vt:lpstr>
      <vt:lpstr>render_template</vt:lpstr>
      <vt:lpstr>render_template + 參數傳遞</vt:lpstr>
      <vt:lpstr>render_template + 參數傳遞</vt:lpstr>
      <vt:lpstr>使用Get與Post輸入參數</vt:lpstr>
      <vt:lpstr>GET and POST</vt:lpstr>
      <vt:lpstr>GET傳遞參數的方法</vt:lpstr>
      <vt:lpstr>GET傳遞參數的方法</vt:lpstr>
      <vt:lpstr>GET傳遞參數的方法</vt:lpstr>
      <vt:lpstr>POST傳遞參數的方法</vt:lpstr>
      <vt:lpstr>POST傳遞參數的方法</vt:lpstr>
      <vt:lpstr>POST傳遞參數的方法</vt:lpstr>
      <vt:lpstr>PowerPoint 簡報</vt:lpstr>
      <vt:lpstr>POST and GET (練習(?</vt:lpstr>
      <vt:lpstr>PowerPoint 簡報</vt:lpstr>
      <vt:lpstr>作業:使用Flask做分頁瀏覽，讓使用者瀏覽學生成績  使用Flask連結MongoDB應用</vt:lpstr>
      <vt:lpstr>事前準備</vt:lpstr>
      <vt:lpstr>事前準備</vt:lpstr>
      <vt:lpstr>Flask連結MongoDB資料庫</vt:lpstr>
      <vt:lpstr>Flask連結MongoDB資料庫</vt:lpstr>
      <vt:lpstr>使用Flask做分頁瀏覽</vt:lpstr>
      <vt:lpstr>Flask做分頁處理</vt:lpstr>
      <vt:lpstr>Flask做分頁處理</vt:lpstr>
      <vt:lpstr>頁碼顯示範圍處理</vt:lpstr>
      <vt:lpstr>html部分</vt:lpstr>
      <vt:lpstr>html部分</vt:lpstr>
      <vt:lpstr>執行結果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Python and Flask</dc:title>
  <dc:creator>YI</dc:creator>
  <cp:lastModifiedBy>Liu</cp:lastModifiedBy>
  <cp:revision>35</cp:revision>
  <dcterms:created xsi:type="dcterms:W3CDTF">2022-08-27T18:26:19Z</dcterms:created>
  <dcterms:modified xsi:type="dcterms:W3CDTF">2023-11-05T14:06:11Z</dcterms:modified>
</cp:coreProperties>
</file>