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63" r:id="rId5"/>
    <p:sldId id="267" r:id="rId6"/>
    <p:sldId id="268" r:id="rId7"/>
    <p:sldId id="300" r:id="rId8"/>
    <p:sldId id="269" r:id="rId9"/>
    <p:sldId id="265" r:id="rId10"/>
    <p:sldId id="266" r:id="rId11"/>
    <p:sldId id="301" r:id="rId12"/>
    <p:sldId id="264" r:id="rId13"/>
    <p:sldId id="303" r:id="rId14"/>
    <p:sldId id="293" r:id="rId15"/>
    <p:sldId id="273" r:id="rId16"/>
    <p:sldId id="302" r:id="rId17"/>
    <p:sldId id="274" r:id="rId18"/>
    <p:sldId id="275" r:id="rId19"/>
    <p:sldId id="294" r:id="rId20"/>
    <p:sldId id="276" r:id="rId21"/>
    <p:sldId id="277" r:id="rId22"/>
    <p:sldId id="278" r:id="rId23"/>
    <p:sldId id="283" r:id="rId24"/>
    <p:sldId id="295" r:id="rId25"/>
    <p:sldId id="284" r:id="rId26"/>
    <p:sldId id="271" r:id="rId27"/>
    <p:sldId id="286" r:id="rId28"/>
    <p:sldId id="287" r:id="rId29"/>
    <p:sldId id="285" r:id="rId30"/>
    <p:sldId id="288" r:id="rId31"/>
    <p:sldId id="289" r:id="rId32"/>
    <p:sldId id="297" r:id="rId33"/>
    <p:sldId id="257" r:id="rId34"/>
    <p:sldId id="260" r:id="rId35"/>
    <p:sldId id="261" r:id="rId36"/>
    <p:sldId id="258" r:id="rId37"/>
    <p:sldId id="262" r:id="rId38"/>
    <p:sldId id="298" r:id="rId39"/>
    <p:sldId id="299" r:id="rId40"/>
    <p:sldId id="259" r:id="rId41"/>
    <p:sldId id="296" r:id="rId42"/>
    <p:sldId id="290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15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88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638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6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916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42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95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3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76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48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273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676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933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16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78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2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6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8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2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4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06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51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5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5822-7998-49AB-B646-F904AE10F59C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ACEE-0115-4FEF-B1D4-3AE067037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Z9xKWfNo7k&amp;t=917s" TargetMode="External"/><Relationship Id="rId2" Type="http://schemas.openxmlformats.org/officeDocument/2006/relationships/hyperlink" Target="https://www.youtube.com/watch?v=9Z9xKWfNo7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IMOUf4BYTG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earncodewithmike.com/2020/11/read-html-table-using-panda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w.news.yahoo.com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henxiyuan666-blog.logdown.com/posts/1965879-non-breaking-space-in-atom-show-invisible-characters-pigments" TargetMode="External"/><Relationship Id="rId2" Type="http://schemas.openxmlformats.org/officeDocument/2006/relationships/hyperlink" Target="https://marketplace.visualstudio.com/items?itemName=wengerk.highlight-bad-ch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cloudai.blog/2020/02/13/troubleshooting-invisible-hidden-characters-in-your-powershell-code/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爬蟲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參閱 </a:t>
            </a:r>
            <a:r>
              <a:rPr lang="en-US" altLang="zh-TW" dirty="0">
                <a:hlinkClick r:id="rId2"/>
              </a:rPr>
              <a:t>https://www.youtube.com/watch?v=9Z9xKWfNo7k</a:t>
            </a:r>
            <a:r>
              <a:rPr lang="zh-TW" altLang="en-US" dirty="0"/>
              <a:t> 彭彭老師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https://www.youtube.com/watch?v=9Z9xKWfNo7k&amp;t=917s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https://www.youtube.com/watch?v=IMOUf4BYTG8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6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”pip </a:t>
            </a:r>
            <a:r>
              <a:rPr lang="en-US" altLang="zh-TW" dirty="0"/>
              <a:t>install </a:t>
            </a:r>
            <a:r>
              <a:rPr lang="en-US" altLang="zh-TW" dirty="0" smtClean="0"/>
              <a:t>beautifulsoup4”</a:t>
            </a:r>
            <a:r>
              <a:rPr lang="zh-TW" altLang="en-US" dirty="0" smtClean="0"/>
              <a:t> 安裝</a:t>
            </a:r>
            <a:r>
              <a:rPr lang="en-US" altLang="zh-TW" dirty="0" err="1"/>
              <a:t>beautifulsoup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48" y="3349272"/>
            <a:ext cx="93059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B5E66B-3CB3-4FF6-A887-32C1EAD0C3C8}"/>
              </a:ext>
            </a:extLst>
          </p:cNvPr>
          <p:cNvSpPr/>
          <p:nvPr/>
        </p:nvSpPr>
        <p:spPr>
          <a:xfrm>
            <a:off x="656493" y="1690688"/>
            <a:ext cx="9894277" cy="4519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開始解析抓回來的</a:t>
            </a:r>
            <a:r>
              <a:rPr lang="en-US" altLang="zh-TW" dirty="0"/>
              <a:t>HTML(</a:t>
            </a:r>
            <a:r>
              <a:rPr lang="zh-TW" altLang="en-US" dirty="0"/>
              <a:t>使用</a:t>
            </a:r>
            <a:r>
              <a:rPr lang="en-US" altLang="zh-TW" dirty="0" err="1"/>
              <a:t>BeautifulSoup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使用</a:t>
            </a:r>
            <a:r>
              <a:rPr lang="en-US" altLang="zh-TW" dirty="0"/>
              <a:t>html</a:t>
            </a:r>
            <a:r>
              <a:rPr lang="zh-TW" altLang="en-US" dirty="0"/>
              <a:t>來解析</a:t>
            </a:r>
            <a:r>
              <a:rPr lang="en-US" altLang="zh-TW" dirty="0"/>
              <a:t>data </a:t>
            </a:r>
            <a:r>
              <a:rPr lang="zh-TW" altLang="en-US" dirty="0"/>
              <a:t>字串</a:t>
            </a:r>
          </a:p>
          <a:p>
            <a:pPr marL="0" indent="0">
              <a:buNone/>
            </a:pPr>
            <a:r>
              <a:rPr lang="en-US" altLang="zh-TW" dirty="0"/>
              <a:t>root=bs4.BeautifulSoup(data, "</a:t>
            </a:r>
            <a:r>
              <a:rPr lang="en-US" altLang="zh-TW" dirty="0" err="1"/>
              <a:t>html.parser</a:t>
            </a:r>
            <a:r>
              <a:rPr lang="en-US" altLang="zh-TW" dirty="0"/>
              <a:t>")</a:t>
            </a:r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尋找</a:t>
            </a:r>
            <a:r>
              <a:rPr lang="en-US" altLang="zh-TW" dirty="0"/>
              <a:t>class=title </a:t>
            </a:r>
            <a:r>
              <a:rPr lang="zh-TW" altLang="en-US" dirty="0"/>
              <a:t>的所有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titles=</a:t>
            </a:r>
            <a:r>
              <a:rPr lang="en-US" altLang="zh-TW" dirty="0" err="1">
                <a:solidFill>
                  <a:srgbClr val="FF0000"/>
                </a:solidFill>
              </a:rPr>
              <a:t>root.find_all</a:t>
            </a:r>
            <a:r>
              <a:rPr lang="en-US" altLang="zh-TW" dirty="0">
                <a:solidFill>
                  <a:srgbClr val="FF0000"/>
                </a:solidFill>
              </a:rPr>
              <a:t>("div", class_="title")   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for title in titles: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    print(</a:t>
            </a:r>
            <a:r>
              <a:rPr lang="en-US" altLang="zh-TW" dirty="0" err="1">
                <a:solidFill>
                  <a:srgbClr val="FF0000"/>
                </a:solidFill>
              </a:rPr>
              <a:t>title.a.string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 #</a:t>
            </a:r>
            <a:r>
              <a:rPr lang="zh-TW" altLang="en-US" dirty="0"/>
              <a:t>只抓</a:t>
            </a:r>
            <a:r>
              <a:rPr lang="en-US" altLang="zh-TW" dirty="0"/>
              <a:t>&lt;a&gt;</a:t>
            </a:r>
            <a:r>
              <a:rPr lang="zh-TW" altLang="en-US" dirty="0"/>
              <a:t>標籤下的</a:t>
            </a:r>
            <a:r>
              <a:rPr lang="en-US" altLang="zh-TW" dirty="0"/>
              <a:t>string </a:t>
            </a:r>
          </a:p>
        </p:txBody>
      </p:sp>
    </p:spTree>
    <p:extLst>
      <p:ext uri="{BB962C8B-B14F-4D97-AF65-F5344CB8AC3E}">
        <p14:creationId xmlns:p14="http://schemas.microsoft.com/office/powerpoint/2010/main" val="19862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2B5E66B-3CB3-4FF6-A887-32C1EAD0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173" y="25255"/>
            <a:ext cx="7515828" cy="29728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B5E66B-3CB3-4FF6-A887-32C1EAD0C3C8}"/>
              </a:ext>
            </a:extLst>
          </p:cNvPr>
          <p:cNvSpPr/>
          <p:nvPr/>
        </p:nvSpPr>
        <p:spPr>
          <a:xfrm>
            <a:off x="0" y="3231089"/>
            <a:ext cx="6605338" cy="17962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72050" y="248702"/>
            <a:ext cx="7320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titles=</a:t>
            </a:r>
            <a:r>
              <a:rPr lang="en-US" altLang="zh-TW" dirty="0" err="1">
                <a:latin typeface="Consolas" panose="020B0609020204030204" pitchFamily="49" charset="0"/>
              </a:rPr>
              <a:t>root.find_all</a:t>
            </a:r>
            <a:r>
              <a:rPr lang="en-US" altLang="zh-TW" dirty="0">
                <a:latin typeface="Consolas" panose="020B0609020204030204" pitchFamily="49" charset="0"/>
              </a:rPr>
              <a:t>("div", class_="title")    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title in titles: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if "</a:t>
            </a:r>
            <a:r>
              <a:rPr lang="zh-TW" altLang="en-US" dirty="0">
                <a:latin typeface="Consolas" panose="020B0609020204030204" pitchFamily="49" charset="0"/>
              </a:rPr>
              <a:t>本文已被刪除</a:t>
            </a:r>
            <a:r>
              <a:rPr lang="en-US" altLang="zh-TW" dirty="0">
                <a:latin typeface="Consolas" panose="020B0609020204030204" pitchFamily="49" charset="0"/>
              </a:rPr>
              <a:t>"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in </a:t>
            </a:r>
            <a:r>
              <a:rPr lang="en-US" altLang="zh-TW" dirty="0" err="1">
                <a:latin typeface="Consolas" panose="020B0609020204030204" pitchFamily="49" charset="0"/>
              </a:rPr>
              <a:t>str</a:t>
            </a:r>
            <a:r>
              <a:rPr lang="en-US" altLang="zh-TW" dirty="0">
                <a:latin typeface="Consolas" panose="020B0609020204030204" pitchFamily="49" charset="0"/>
              </a:rPr>
              <a:t>(title):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    print</a:t>
            </a:r>
            <a:r>
              <a:rPr lang="en-US" altLang="zh-TW" dirty="0" smtClean="0">
                <a:latin typeface="Consolas" panose="020B0609020204030204" pitchFamily="49" charset="0"/>
              </a:rPr>
              <a:t>(“</a:t>
            </a:r>
            <a:r>
              <a:rPr lang="zh-TW" altLang="en-US" dirty="0" smtClean="0">
                <a:latin typeface="Consolas" panose="020B0609020204030204" pitchFamily="49" charset="0"/>
              </a:rPr>
              <a:t>文章被刪除了，列印不出來</a:t>
            </a:r>
            <a:r>
              <a:rPr lang="en-US" altLang="zh-TW" dirty="0" smtClean="0">
                <a:latin typeface="Consolas" panose="020B0609020204030204" pitchFamily="49" charset="0"/>
              </a:rPr>
              <a:t>")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       else: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           print(</a:t>
            </a:r>
            <a:r>
              <a:rPr lang="en-US" altLang="zh-TW" dirty="0" err="1">
                <a:latin typeface="Consolas" panose="020B0609020204030204" pitchFamily="49" charset="0"/>
              </a:rPr>
              <a:t>title.a.string</a:t>
            </a:r>
            <a:r>
              <a:rPr lang="en-US" altLang="zh-TW" dirty="0">
                <a:latin typeface="Consolas" panose="020B0609020204030204" pitchFamily="49" charset="0"/>
              </a:rPr>
              <a:t>) #</a:t>
            </a:r>
            <a:r>
              <a:rPr lang="zh-TW" altLang="en-US" dirty="0">
                <a:latin typeface="Consolas" panose="020B0609020204030204" pitchFamily="49" charset="0"/>
              </a:rPr>
              <a:t>只抓</a:t>
            </a:r>
            <a:r>
              <a:rPr lang="en-US" altLang="zh-TW" dirty="0">
                <a:latin typeface="Consolas" panose="020B0609020204030204" pitchFamily="49" charset="0"/>
              </a:rPr>
              <a:t>&lt;a&gt;</a:t>
            </a:r>
            <a:r>
              <a:rPr lang="zh-TW" altLang="en-US" dirty="0">
                <a:latin typeface="Consolas" panose="020B0609020204030204" pitchFamily="49" charset="0"/>
              </a:rPr>
              <a:t>標籤下的</a:t>
            </a:r>
            <a:r>
              <a:rPr lang="en-US" altLang="zh-TW" dirty="0" smtClean="0">
                <a:latin typeface="Consolas" panose="020B0609020204030204" pitchFamily="49" charset="0"/>
              </a:rPr>
              <a:t>string</a:t>
            </a:r>
            <a:r>
              <a:rPr lang="zh-TW" altLang="en-US" dirty="0">
                <a:latin typeface="Consolas" panose="020B0609020204030204" pitchFamily="49" charset="0"/>
              </a:rPr>
              <a:t/>
            </a:r>
            <a:br>
              <a:rPr lang="zh-TW" altLang="en-US" dirty="0"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7079"/>
            <a:ext cx="11068050" cy="1562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365037"/>
            <a:ext cx="6673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titles=</a:t>
            </a:r>
            <a:r>
              <a:rPr lang="en-US" altLang="zh-TW" dirty="0" err="1">
                <a:latin typeface="Consolas" panose="020B0609020204030204" pitchFamily="49" charset="0"/>
              </a:rPr>
              <a:t>root.find_all</a:t>
            </a:r>
            <a:r>
              <a:rPr lang="en-US" altLang="zh-TW" dirty="0">
                <a:latin typeface="Consolas" panose="020B0609020204030204" pitchFamily="49" charset="0"/>
              </a:rPr>
              <a:t>("div", class_="title")    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for title in titles: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	print(</a:t>
            </a:r>
            <a:r>
              <a:rPr lang="en-US" altLang="zh-TW" dirty="0" err="1" smtClean="0">
                <a:latin typeface="Consolas" panose="020B0609020204030204" pitchFamily="49" charset="0"/>
              </a:rPr>
              <a:t>title.a.string</a:t>
            </a:r>
            <a:r>
              <a:rPr lang="en-US" altLang="zh-TW" dirty="0">
                <a:latin typeface="Consolas" panose="020B0609020204030204" pitchFamily="49" charset="0"/>
              </a:rPr>
              <a:t>) #</a:t>
            </a:r>
            <a:r>
              <a:rPr lang="zh-TW" altLang="en-US" dirty="0">
                <a:latin typeface="Consolas" panose="020B0609020204030204" pitchFamily="49" charset="0"/>
              </a:rPr>
              <a:t>只抓</a:t>
            </a:r>
            <a:r>
              <a:rPr lang="en-US" altLang="zh-TW" dirty="0">
                <a:latin typeface="Consolas" panose="020B0609020204030204" pitchFamily="49" charset="0"/>
              </a:rPr>
              <a:t>&lt;a&gt;</a:t>
            </a:r>
            <a:r>
              <a:rPr lang="zh-TW" altLang="en-US" dirty="0">
                <a:latin typeface="Consolas" panose="020B0609020204030204" pitchFamily="49" charset="0"/>
              </a:rPr>
              <a:t>標籤下的</a:t>
            </a:r>
            <a:r>
              <a:rPr lang="en-US" altLang="zh-TW" dirty="0" smtClean="0"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/>
            </a:r>
            <a:br>
              <a:rPr lang="zh-TW" altLang="en-US" dirty="0"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zh-TW" alt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zh-TW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3" y="121085"/>
            <a:ext cx="3017337" cy="300401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134726" y="3669632"/>
            <a:ext cx="4993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若是文章被刪除，則</a:t>
            </a:r>
            <a:r>
              <a:rPr lang="en-US" altLang="zh-TW" dirty="0" smtClean="0"/>
              <a:t>title</a:t>
            </a:r>
            <a:r>
              <a:rPr lang="zh-TW" altLang="en-US" dirty="0"/>
              <a:t>取</a:t>
            </a:r>
            <a:r>
              <a:rPr lang="zh-TW" altLang="en-US" dirty="0" smtClean="0"/>
              <a:t>不到</a:t>
            </a:r>
            <a:r>
              <a:rPr lang="zh-TW" altLang="en-US" dirty="0"/>
              <a:t>，會</a:t>
            </a:r>
            <a:r>
              <a:rPr lang="zh-TW" altLang="en-US" dirty="0" smtClean="0"/>
              <a:t>變成包含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本文</a:t>
            </a:r>
            <a:r>
              <a:rPr lang="zh-TW" altLang="en-US" dirty="0"/>
              <a:t>已被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的字串，則執行左邊程式會出現</a:t>
            </a:r>
            <a:endParaRPr lang="en-US" altLang="zh-TW" dirty="0" smtClean="0"/>
          </a:p>
          <a:p>
            <a:r>
              <a:rPr lang="zh-TW" altLang="en-US" dirty="0" smtClean="0"/>
              <a:t>下面的錯誤，改上上面程式判斷是否包含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/>
              <a:t>本文已被刪除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字串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1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733921-2E81-44BD-BC46-E3F2687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Beautifulsoup_Cookie.py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BA9877-C7D5-4759-89E0-D166269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cookie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0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處理</a:t>
            </a:r>
            <a:r>
              <a:rPr lang="en-US" altLang="zh-TW" dirty="0"/>
              <a:t>cookie</a:t>
            </a:r>
            <a:br>
              <a:rPr lang="en-US" altLang="zh-TW" dirty="0"/>
            </a:br>
            <a:r>
              <a:rPr lang="en-US" altLang="zh-TW" dirty="0"/>
              <a:t>(https://www.ptt.cc/bbs/Gossiping/index.html)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用同一個程式抓取</a:t>
            </a:r>
            <a:r>
              <a:rPr lang="en-US" altLang="zh-TW" dirty="0"/>
              <a:t>PTT</a:t>
            </a:r>
            <a:r>
              <a:rPr lang="zh-TW" altLang="en-US" dirty="0"/>
              <a:t>八卦版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沒有結果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76686"/>
            <a:ext cx="7140574" cy="40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比對按滿</a:t>
            </a:r>
            <a:r>
              <a:rPr lang="en-US" altLang="zh-TW" dirty="0" smtClean="0"/>
              <a:t>18</a:t>
            </a:r>
            <a:r>
              <a:rPr lang="zh-TW" altLang="en-US" dirty="0" smtClean="0"/>
              <a:t>與未滿</a:t>
            </a:r>
            <a:r>
              <a:rPr lang="en-US" altLang="zh-TW" dirty="0" smtClean="0"/>
              <a:t>18</a:t>
            </a:r>
            <a:r>
              <a:rPr lang="zh-TW" altLang="en-US" dirty="0" smtClean="0"/>
              <a:t>的差異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967222"/>
            <a:ext cx="7334250" cy="24201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4749669"/>
            <a:ext cx="9344025" cy="19260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82050" y="298132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未滿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83803" y="534338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已</a:t>
            </a:r>
            <a:r>
              <a:rPr lang="zh-TW" altLang="en-US" dirty="0" smtClean="0">
                <a:solidFill>
                  <a:srgbClr val="FF0000"/>
                </a:solidFill>
              </a:rPr>
              <a:t>滿</a:t>
            </a:r>
            <a:r>
              <a:rPr lang="en-US" altLang="zh-TW" dirty="0" smtClean="0">
                <a:solidFill>
                  <a:srgbClr val="FF0000"/>
                </a:solidFill>
              </a:rPr>
              <a:t>18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0025" y="5505010"/>
            <a:ext cx="3419475" cy="207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160890" y="4312120"/>
            <a:ext cx="381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可以繼續觀看八卦版</a:t>
            </a:r>
            <a:r>
              <a:rPr lang="en-US" altLang="zh-TW" dirty="0" smtClean="0">
                <a:solidFill>
                  <a:srgbClr val="FF0000"/>
                </a:solidFill>
              </a:rPr>
              <a:t>cookie over18=1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0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&gt;&gt;</a:t>
            </a:r>
            <a:r>
              <a:rPr lang="zh-TW" altLang="en-US" dirty="0"/>
              <a:t>檢查</a:t>
            </a:r>
            <a:r>
              <a:rPr lang="en-US" altLang="zh-TW" dirty="0"/>
              <a:t>&gt;&gt;application&gt;&gt;cookie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587977"/>
            <a:ext cx="9702800" cy="61556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88100" y="4457700"/>
            <a:ext cx="25400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1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url</a:t>
            </a:r>
            <a:r>
              <a:rPr lang="en-US" altLang="zh-TW" dirty="0"/>
              <a:t>="https://www.ptt.cc/bbs/Gossiping/index.html"</a:t>
            </a:r>
          </a:p>
          <a:p>
            <a:r>
              <a:rPr lang="en-US" altLang="zh-TW" sz="2200" dirty="0"/>
              <a:t>#</a:t>
            </a:r>
            <a:r>
              <a:rPr lang="zh-TW" altLang="en-US" sz="2200" dirty="0"/>
              <a:t>一</a:t>
            </a:r>
            <a:r>
              <a:rPr lang="en-US" altLang="zh-TW" sz="2200" dirty="0"/>
              <a:t>header</a:t>
            </a:r>
            <a:r>
              <a:rPr lang="zh-TW" altLang="en-US" sz="2200" dirty="0"/>
              <a:t>讓</a:t>
            </a:r>
            <a:r>
              <a:rPr lang="en-US" altLang="zh-TW" sz="2200" dirty="0"/>
              <a:t>Crawler</a:t>
            </a:r>
            <a:r>
              <a:rPr lang="zh-TW" altLang="en-US" sz="2200" dirty="0"/>
              <a:t>看起來像是一般人的</a:t>
            </a:r>
            <a:r>
              <a:rPr lang="en-US" altLang="zh-TW" sz="2200" dirty="0"/>
              <a:t>Request</a:t>
            </a:r>
            <a:r>
              <a:rPr lang="zh-TW" altLang="en-US" sz="2200" dirty="0"/>
              <a:t>，</a:t>
            </a:r>
            <a:r>
              <a:rPr lang="zh-TW" altLang="en-US" sz="2200" dirty="0">
                <a:solidFill>
                  <a:srgbClr val="FF0000"/>
                </a:solidFill>
              </a:rPr>
              <a:t>將</a:t>
            </a:r>
            <a:r>
              <a:rPr lang="en-US" altLang="zh-TW" sz="2200" dirty="0">
                <a:solidFill>
                  <a:srgbClr val="FF0000"/>
                </a:solidFill>
              </a:rPr>
              <a:t>over18=1</a:t>
            </a:r>
            <a:r>
              <a:rPr lang="zh-TW" altLang="en-US" sz="2200" dirty="0">
                <a:solidFill>
                  <a:srgbClr val="FF0000"/>
                </a:solidFill>
              </a:rPr>
              <a:t>加入</a:t>
            </a:r>
            <a:r>
              <a:rPr lang="en-US" altLang="zh-TW" sz="2200" dirty="0">
                <a:solidFill>
                  <a:srgbClr val="FF0000"/>
                </a:solidFill>
              </a:rPr>
              <a:t>cookie</a:t>
            </a:r>
          </a:p>
          <a:p>
            <a:r>
              <a:rPr lang="en-US" altLang="zh-TW" dirty="0"/>
              <a:t>Request=</a:t>
            </a:r>
            <a:r>
              <a:rPr lang="en-US" altLang="zh-TW" dirty="0" err="1"/>
              <a:t>req.Request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 headers={</a:t>
            </a:r>
          </a:p>
          <a:p>
            <a:r>
              <a:rPr lang="en-US" altLang="zh-TW" dirty="0"/>
              <a:t>    "</a:t>
            </a:r>
            <a:r>
              <a:rPr lang="en-US" altLang="zh-TW" dirty="0" err="1"/>
              <a:t>UserAgent</a:t>
            </a:r>
            <a:r>
              <a:rPr lang="en-US" altLang="zh-TW" dirty="0"/>
              <a:t>": "Mozilla/5.0 (Windows NT 10.0; Win64; x64) </a:t>
            </a:r>
            <a:r>
              <a:rPr lang="en-US" altLang="zh-TW" dirty="0" err="1"/>
              <a:t>AppleWebKit</a:t>
            </a:r>
            <a:r>
              <a:rPr lang="en-US" altLang="zh-TW" dirty="0"/>
              <a:t>/537.36 (KHTML, like Gecko) Chrome/87.0.4280.88 Safari/537.36",</a:t>
            </a:r>
          </a:p>
          <a:p>
            <a:r>
              <a:rPr lang="en-US" altLang="zh-TW" dirty="0"/>
              <a:t>    </a:t>
            </a:r>
            <a:r>
              <a:rPr lang="en-US" altLang="zh-TW" dirty="0">
                <a:solidFill>
                  <a:srgbClr val="FF0000"/>
                </a:solidFill>
              </a:rPr>
              <a:t>"cookie": "over18=1"  </a:t>
            </a:r>
            <a:r>
              <a:rPr lang="en-US" altLang="zh-TW" dirty="0"/>
              <a:t>    </a:t>
            </a:r>
          </a:p>
          <a:p>
            <a:r>
              <a:rPr lang="en-US" altLang="zh-TW" dirty="0"/>
              <a:t>    })</a:t>
            </a:r>
          </a:p>
          <a:p>
            <a:r>
              <a:rPr lang="en-US" altLang="zh-TW" dirty="0"/>
              <a:t>with </a:t>
            </a:r>
            <a:r>
              <a:rPr lang="en-US" altLang="zh-TW" dirty="0" err="1"/>
              <a:t>req.urlopen</a:t>
            </a:r>
            <a:r>
              <a:rPr lang="en-US" altLang="zh-TW" dirty="0"/>
              <a:t>(Request) as response:</a:t>
            </a:r>
          </a:p>
          <a:p>
            <a:r>
              <a:rPr lang="en-US" altLang="zh-TW" dirty="0"/>
              <a:t>    data=</a:t>
            </a:r>
            <a:r>
              <a:rPr lang="en-US" altLang="zh-TW" dirty="0" err="1"/>
              <a:t>response.read</a:t>
            </a:r>
            <a:r>
              <a:rPr lang="en-US" altLang="zh-TW" dirty="0"/>
              <a:t>().decode("utf-8")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733921-2E81-44BD-BC46-E3F2687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Beautifulsoup_nextpage.py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BA9877-C7D5-4759-89E0-D166269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連續抓取下一頁資料</a:t>
            </a:r>
          </a:p>
        </p:txBody>
      </p:sp>
    </p:spTree>
    <p:extLst>
      <p:ext uri="{BB962C8B-B14F-4D97-AF65-F5344CB8AC3E}">
        <p14:creationId xmlns:p14="http://schemas.microsoft.com/office/powerpoint/2010/main" val="142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連續抓取網頁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抓取第二頁標題</a:t>
            </a:r>
            <a:endParaRPr lang="en-US" altLang="zh-TW" dirty="0"/>
          </a:p>
          <a:p>
            <a:r>
              <a:rPr lang="zh-TW" altLang="en-US" dirty="0"/>
              <a:t>抓取第一頁之後要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抓上頁的網址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1" y="3492500"/>
            <a:ext cx="5986032" cy="336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24" y="203200"/>
            <a:ext cx="6426515" cy="3613150"/>
          </a:xfrm>
          <a:prstGeom prst="rect">
            <a:avLst/>
          </a:prstGeom>
        </p:spPr>
      </p:pic>
      <p:sp>
        <p:nvSpPr>
          <p:cNvPr id="6" name="上彎箭號 5"/>
          <p:cNvSpPr/>
          <p:nvPr/>
        </p:nvSpPr>
        <p:spPr>
          <a:xfrm>
            <a:off x="6824232" y="3924300"/>
            <a:ext cx="1798307" cy="12509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054B57-A95B-4DA6-9F7C-A3E2E10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Beautifulsoup.py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27C42B-57F3-483F-B46A-BB24FFDB4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Beautifulsoup</a:t>
            </a:r>
            <a:r>
              <a:rPr lang="zh-TW" altLang="en-US" dirty="0"/>
              <a:t>套件解析網頁</a:t>
            </a:r>
          </a:p>
        </p:txBody>
      </p:sp>
    </p:spTree>
    <p:extLst>
      <p:ext uri="{BB962C8B-B14F-4D97-AF65-F5344CB8AC3E}">
        <p14:creationId xmlns:p14="http://schemas.microsoft.com/office/powerpoint/2010/main" val="2009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連續抓取網頁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先看看</a:t>
            </a:r>
            <a:r>
              <a:rPr lang="en-US" altLang="zh-TW" dirty="0"/>
              <a:t>&lt;</a:t>
            </a:r>
            <a:r>
              <a:rPr lang="zh-TW" altLang="en-US" dirty="0"/>
              <a:t>上頁</a:t>
            </a:r>
            <a:r>
              <a:rPr lang="en-US" altLang="zh-TW" dirty="0"/>
              <a:t>&gt;</a:t>
            </a:r>
            <a:r>
              <a:rPr lang="zh-TW" altLang="en-US" dirty="0"/>
              <a:t>的網頁在哪裡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在上頁處按右鍵</a:t>
            </a:r>
            <a:r>
              <a:rPr lang="en-US" altLang="zh-TW" dirty="0"/>
              <a:t>&gt;&gt;</a:t>
            </a:r>
            <a:r>
              <a:rPr lang="zh-TW" altLang="en-US" dirty="0"/>
              <a:t>檢查 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唯一個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en-US" altLang="zh-TW" dirty="0" err="1">
                <a:sym typeface="Wingdings" panose="05000000000000000000" pitchFamily="2" charset="2"/>
              </a:rPr>
              <a:t>href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47" y="2832101"/>
            <a:ext cx="10501103" cy="59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連續抓取網頁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9200" y="1690688"/>
            <a:ext cx="10515600" cy="4351338"/>
          </a:xfrm>
        </p:spPr>
        <p:txBody>
          <a:bodyPr/>
          <a:lstStyle/>
          <a:p>
            <a:r>
              <a:rPr lang="zh-TW" altLang="en-US" dirty="0"/>
              <a:t>有何特徵</a:t>
            </a:r>
            <a:r>
              <a:rPr lang="en-US" altLang="zh-TW" dirty="0"/>
              <a:t>?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 &lt;a&gt;</a:t>
            </a:r>
            <a:r>
              <a:rPr lang="zh-TW" altLang="en-US" dirty="0">
                <a:sym typeface="Wingdings" panose="05000000000000000000" pitchFamily="2" charset="2"/>
              </a:rPr>
              <a:t>標籤  </a:t>
            </a:r>
            <a:r>
              <a:rPr lang="en-US" altLang="zh-TW" dirty="0">
                <a:sym typeface="Wingdings" panose="05000000000000000000" pitchFamily="2" charset="2"/>
              </a:rPr>
              <a:t>string=“&lt;</a:t>
            </a:r>
            <a:r>
              <a:rPr lang="zh-TW" altLang="en-US" dirty="0">
                <a:sym typeface="Wingdings" panose="05000000000000000000" pitchFamily="2" charset="2"/>
              </a:rPr>
              <a:t>上頁</a:t>
            </a:r>
            <a:r>
              <a:rPr lang="en-US" altLang="zh-TW" dirty="0">
                <a:sym typeface="Wingdings" panose="05000000000000000000" pitchFamily="2" charset="2"/>
              </a:rPr>
              <a:t>”</a:t>
            </a:r>
            <a:r>
              <a:rPr lang="zh-TW" altLang="en-US" dirty="0"/>
              <a:t>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2851150"/>
            <a:ext cx="11647030" cy="4006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7ED81-5615-4704-9237-FBFF2B961B65}"/>
              </a:ext>
            </a:extLst>
          </p:cNvPr>
          <p:cNvSpPr/>
          <p:nvPr/>
        </p:nvSpPr>
        <p:spPr>
          <a:xfrm>
            <a:off x="4690725" y="5477996"/>
            <a:ext cx="4244099" cy="2594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55B7CA6-15A3-41D1-A4B5-C40454B182F7}"/>
              </a:ext>
            </a:extLst>
          </p:cNvPr>
          <p:cNvSpPr/>
          <p:nvPr/>
        </p:nvSpPr>
        <p:spPr>
          <a:xfrm>
            <a:off x="627185" y="4460629"/>
            <a:ext cx="9144000" cy="22354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4FDAA4-ED8A-4DD9-AC13-63E9B70B66D9}"/>
              </a:ext>
            </a:extLst>
          </p:cNvPr>
          <p:cNvSpPr/>
          <p:nvPr/>
        </p:nvSpPr>
        <p:spPr>
          <a:xfrm>
            <a:off x="627185" y="1690688"/>
            <a:ext cx="9144000" cy="271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BeautifulSoup_nextpage.py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779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dirty="0"/>
              <a:t> #</a:t>
            </a:r>
            <a:r>
              <a:rPr lang="zh-TW" altLang="en-US" sz="12800" dirty="0"/>
              <a:t>抓取</a:t>
            </a:r>
            <a:r>
              <a:rPr lang="en-US" altLang="zh-TW" sz="12800" dirty="0"/>
              <a:t>string</a:t>
            </a:r>
            <a:r>
              <a:rPr lang="zh-TW" altLang="en-US" sz="12800" dirty="0"/>
              <a:t>為</a:t>
            </a:r>
            <a:r>
              <a:rPr lang="en-US" altLang="zh-TW" sz="12800" dirty="0"/>
              <a:t>"‹ </a:t>
            </a:r>
            <a:r>
              <a:rPr lang="zh-TW" altLang="en-US" sz="12800" dirty="0"/>
              <a:t>上頁</a:t>
            </a:r>
            <a:r>
              <a:rPr lang="en-US" altLang="zh-TW" sz="12800" dirty="0"/>
              <a:t>"</a:t>
            </a:r>
            <a:r>
              <a:rPr lang="zh-TW" altLang="en-US" sz="12800" dirty="0"/>
              <a:t>的</a:t>
            </a:r>
            <a:r>
              <a:rPr lang="en-US" altLang="zh-TW" sz="12800" dirty="0"/>
              <a:t>&lt;a&gt;</a:t>
            </a:r>
            <a:r>
              <a:rPr lang="zh-TW" altLang="en-US" sz="12800" dirty="0"/>
              <a:t>標籤</a:t>
            </a:r>
            <a:endParaRPr lang="en-US" altLang="zh-TW" sz="12800" dirty="0"/>
          </a:p>
          <a:p>
            <a:pPr marL="0" indent="0">
              <a:buNone/>
            </a:pPr>
            <a:r>
              <a:rPr lang="en-US" altLang="zh-TW" sz="12800" dirty="0" err="1"/>
              <a:t>nextlink</a:t>
            </a:r>
            <a:r>
              <a:rPr lang="en-US" altLang="zh-TW" sz="12800" dirty="0"/>
              <a:t>=</a:t>
            </a:r>
            <a:r>
              <a:rPr lang="en-US" altLang="zh-TW" sz="12800" dirty="0" err="1">
                <a:solidFill>
                  <a:srgbClr val="FF0000"/>
                </a:solidFill>
              </a:rPr>
              <a:t>root.find</a:t>
            </a:r>
            <a:r>
              <a:rPr lang="en-US" altLang="zh-TW" sz="12800" dirty="0">
                <a:solidFill>
                  <a:srgbClr val="FF0000"/>
                </a:solidFill>
              </a:rPr>
              <a:t>("a", string="‹ </a:t>
            </a:r>
            <a:r>
              <a:rPr lang="zh-TW" altLang="en-US" sz="12800" dirty="0">
                <a:solidFill>
                  <a:srgbClr val="FF0000"/>
                </a:solidFill>
              </a:rPr>
              <a:t>上頁</a:t>
            </a:r>
            <a:r>
              <a:rPr lang="en-US" altLang="zh-TW" sz="12800" dirty="0">
                <a:solidFill>
                  <a:srgbClr val="FF0000"/>
                </a:solidFill>
              </a:rPr>
              <a:t>")</a:t>
            </a:r>
            <a:endParaRPr lang="zh-TW" altLang="en-US" sz="1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2800" dirty="0"/>
              <a:t>print (</a:t>
            </a:r>
            <a:r>
              <a:rPr lang="en-US" altLang="zh-TW" sz="12800" dirty="0" err="1">
                <a:solidFill>
                  <a:srgbClr val="FF0000"/>
                </a:solidFill>
              </a:rPr>
              <a:t>nextlink</a:t>
            </a:r>
            <a:r>
              <a:rPr lang="en-US" altLang="zh-TW" sz="12800" dirty="0">
                <a:solidFill>
                  <a:srgbClr val="FF0000"/>
                </a:solidFill>
              </a:rPr>
              <a:t>["</a:t>
            </a:r>
            <a:r>
              <a:rPr lang="en-US" altLang="zh-TW" sz="12800" dirty="0" err="1">
                <a:solidFill>
                  <a:srgbClr val="FF0000"/>
                </a:solidFill>
              </a:rPr>
              <a:t>href</a:t>
            </a:r>
            <a:r>
              <a:rPr lang="en-US" altLang="zh-TW" sz="12800" dirty="0">
                <a:solidFill>
                  <a:srgbClr val="FF0000"/>
                </a:solidFill>
              </a:rPr>
              <a:t>"]</a:t>
            </a:r>
            <a:r>
              <a:rPr lang="en-US" altLang="zh-TW" sz="12800" dirty="0"/>
              <a:t>)   </a:t>
            </a:r>
            <a:r>
              <a:rPr lang="en-US" altLang="zh-TW" sz="12800" dirty="0">
                <a:solidFill>
                  <a:srgbClr val="FF0000"/>
                </a:solidFill>
              </a:rPr>
              <a:t>#</a:t>
            </a:r>
            <a:r>
              <a:rPr lang="zh-TW" altLang="en-US" sz="12800" dirty="0">
                <a:solidFill>
                  <a:srgbClr val="FF0000"/>
                </a:solidFill>
              </a:rPr>
              <a:t>抓取</a:t>
            </a:r>
            <a:r>
              <a:rPr lang="en-US" altLang="zh-TW" sz="12800" dirty="0">
                <a:solidFill>
                  <a:srgbClr val="FF0000"/>
                </a:solidFill>
              </a:rPr>
              <a:t>&lt;a&gt;</a:t>
            </a:r>
            <a:r>
              <a:rPr lang="zh-TW" altLang="en-US" sz="12800" dirty="0">
                <a:solidFill>
                  <a:srgbClr val="FF0000"/>
                </a:solidFill>
              </a:rPr>
              <a:t>標籤中的</a:t>
            </a:r>
            <a:r>
              <a:rPr lang="en-US" altLang="zh-TW" sz="12800" dirty="0" err="1">
                <a:solidFill>
                  <a:srgbClr val="FF0000"/>
                </a:solidFill>
              </a:rPr>
              <a:t>href</a:t>
            </a:r>
            <a:r>
              <a:rPr lang="zh-TW" altLang="en-US" sz="12800" dirty="0">
                <a:solidFill>
                  <a:srgbClr val="FF0000"/>
                </a:solidFill>
              </a:rPr>
              <a:t>欄位</a:t>
            </a:r>
            <a:endParaRPr lang="en-US" altLang="zh-TW" sz="1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2800" dirty="0"/>
              <a:t/>
            </a:r>
            <a:br>
              <a:rPr lang="zh-TW" altLang="en-US" sz="12800" dirty="0"/>
            </a:br>
            <a:r>
              <a:rPr lang="en-US" altLang="zh-TW" sz="12800" dirty="0" err="1"/>
              <a:t>url</a:t>
            </a:r>
            <a:r>
              <a:rPr lang="en-US" altLang="zh-TW" sz="12800" dirty="0"/>
              <a:t>="https://www.ptt.cc/"</a:t>
            </a:r>
            <a:r>
              <a:rPr lang="en-US" altLang="zh-TW" sz="12800" dirty="0">
                <a:solidFill>
                  <a:srgbClr val="FF0000"/>
                </a:solidFill>
              </a:rPr>
              <a:t>+nextlink["href"]</a:t>
            </a:r>
          </a:p>
          <a:p>
            <a:pPr marL="0" indent="0">
              <a:buNone/>
            </a:pPr>
            <a:r>
              <a:rPr lang="en-US" altLang="zh-TW" sz="12800" dirty="0"/>
              <a:t>print(</a:t>
            </a:r>
            <a:r>
              <a:rPr lang="en-US" altLang="zh-TW" sz="12800" dirty="0" err="1"/>
              <a:t>url</a:t>
            </a:r>
            <a:r>
              <a:rPr lang="en-US" altLang="zh-TW" sz="12800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Request=</a:t>
            </a:r>
            <a:r>
              <a:rPr lang="en-US" altLang="zh-TW" dirty="0" err="1"/>
              <a:t>req.Request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 headers={"User-Agent": "Mozilla/5.0 (Windows NT 10.0; Win64; x64) </a:t>
            </a:r>
            <a:r>
              <a:rPr lang="en-US" altLang="zh-TW" dirty="0" err="1"/>
              <a:t>AppleWebKit</a:t>
            </a:r>
            <a:r>
              <a:rPr lang="en-US" altLang="zh-TW" dirty="0"/>
              <a:t>/537.36 (KHTML, like Gecko) Chrome/87.0.4280.88 Safari/537.36",</a:t>
            </a:r>
          </a:p>
          <a:p>
            <a:pPr marL="0" indent="0">
              <a:buNone/>
            </a:pPr>
            <a:r>
              <a:rPr lang="en-US" altLang="zh-TW" dirty="0"/>
              <a:t>    "cookie": "over18=1"     })</a:t>
            </a:r>
          </a:p>
          <a:p>
            <a:pPr marL="0" indent="0">
              <a:buNone/>
            </a:pPr>
            <a:r>
              <a:rPr lang="en-US" altLang="zh-TW" dirty="0"/>
              <a:t>with </a:t>
            </a:r>
            <a:r>
              <a:rPr lang="en-US" altLang="zh-TW" dirty="0" err="1"/>
              <a:t>req.urlopen</a:t>
            </a:r>
            <a:r>
              <a:rPr lang="en-US" altLang="zh-TW" dirty="0"/>
              <a:t>(Request) as response:</a:t>
            </a:r>
          </a:p>
          <a:p>
            <a:pPr marL="0" indent="0">
              <a:buNone/>
            </a:pPr>
            <a:r>
              <a:rPr lang="en-US" altLang="zh-TW" dirty="0"/>
              <a:t>     data=</a:t>
            </a:r>
            <a:r>
              <a:rPr lang="en-US" altLang="zh-TW" dirty="0" err="1"/>
              <a:t>response.read</a:t>
            </a:r>
            <a:r>
              <a:rPr lang="en-US" altLang="zh-TW" dirty="0"/>
              <a:t>().decode("utf-8")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使用</a:t>
            </a:r>
            <a:r>
              <a:rPr lang="en-US" altLang="zh-TW" dirty="0"/>
              <a:t>html</a:t>
            </a:r>
            <a:r>
              <a:rPr lang="zh-TW" altLang="en-US" dirty="0"/>
              <a:t>來解析</a:t>
            </a:r>
            <a:r>
              <a:rPr lang="en-US" altLang="zh-TW" dirty="0"/>
              <a:t>data </a:t>
            </a:r>
            <a:r>
              <a:rPr lang="zh-TW" altLang="en-US" dirty="0"/>
              <a:t>字串</a:t>
            </a:r>
          </a:p>
          <a:p>
            <a:pPr marL="0" indent="0">
              <a:buNone/>
            </a:pPr>
            <a:r>
              <a:rPr lang="en-US" altLang="zh-TW" dirty="0"/>
              <a:t>root=bs4.BeautifulSoup(data, "</a:t>
            </a:r>
            <a:r>
              <a:rPr lang="en-US" altLang="zh-TW" dirty="0" err="1"/>
              <a:t>html.parser</a:t>
            </a:r>
            <a:r>
              <a:rPr lang="en-US" altLang="zh-TW" dirty="0"/>
              <a:t>")</a:t>
            </a:r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尋找</a:t>
            </a:r>
            <a:r>
              <a:rPr lang="en-US" altLang="zh-TW" dirty="0"/>
              <a:t>class=title </a:t>
            </a:r>
            <a:r>
              <a:rPr lang="zh-TW" altLang="en-US" dirty="0"/>
              <a:t>的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titles=</a:t>
            </a:r>
            <a:r>
              <a:rPr lang="en-US" altLang="zh-TW" dirty="0" err="1"/>
              <a:t>root.find_all</a:t>
            </a:r>
            <a:r>
              <a:rPr lang="en-US" altLang="zh-TW" dirty="0"/>
              <a:t>("div", class_="title")    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for title in titles: </a:t>
            </a:r>
          </a:p>
          <a:p>
            <a:pPr marL="0" indent="0">
              <a:buNone/>
            </a:pPr>
            <a:r>
              <a:rPr lang="en-US" altLang="zh-TW" dirty="0"/>
              <a:t>    print(</a:t>
            </a:r>
            <a:r>
              <a:rPr lang="en-US" altLang="zh-TW" dirty="0" err="1"/>
              <a:t>title.a.string</a:t>
            </a:r>
            <a:r>
              <a:rPr lang="en-US" altLang="zh-TW" dirty="0"/>
              <a:t>) #</a:t>
            </a:r>
            <a:r>
              <a:rPr lang="zh-TW" altLang="en-US" dirty="0"/>
              <a:t>只抓</a:t>
            </a:r>
            <a:r>
              <a:rPr lang="en-US" altLang="zh-TW" dirty="0"/>
              <a:t>&lt;a&gt;</a:t>
            </a:r>
            <a:r>
              <a:rPr lang="zh-TW" altLang="en-US" dirty="0"/>
              <a:t>標籤下的</a:t>
            </a:r>
            <a:r>
              <a:rPr lang="en-US" altLang="zh-TW" dirty="0"/>
              <a:t>string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02DEDC-60FA-4B1A-ACC9-C930EDF14AA1}"/>
              </a:ext>
            </a:extLst>
          </p:cNvPr>
          <p:cNvSpPr txBox="1"/>
          <p:nvPr/>
        </p:nvSpPr>
        <p:spPr>
          <a:xfrm>
            <a:off x="9855693" y="256149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抓取上頁的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E28E4C-9082-446D-B8E2-876E20B13C49}"/>
              </a:ext>
            </a:extLst>
          </p:cNvPr>
          <p:cNvSpPr txBox="1"/>
          <p:nvPr/>
        </p:nvSpPr>
        <p:spPr>
          <a:xfrm>
            <a:off x="9771185" y="5542913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取回上頁的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解析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取下該頁所有的</a:t>
            </a:r>
            <a:r>
              <a:rPr lang="en-US" altLang="zh-TW" dirty="0">
                <a:solidFill>
                  <a:srgbClr val="FF0000"/>
                </a:solidFill>
              </a:rPr>
              <a:t>Title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6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733921-2E81-44BD-BC46-E3F2687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Pandas.py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BA9877-C7D5-4759-89E0-D16626980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抓取表格資料</a:t>
            </a:r>
          </a:p>
        </p:txBody>
      </p:sp>
    </p:spTree>
    <p:extLst>
      <p:ext uri="{BB962C8B-B14F-4D97-AF65-F5344CB8AC3E}">
        <p14:creationId xmlns:p14="http://schemas.microsoft.com/office/powerpoint/2010/main" val="11750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Pandas</a:t>
            </a:r>
            <a:r>
              <a:rPr lang="zh-TW" altLang="en-US" dirty="0"/>
              <a:t>抓取表格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189" y="2111823"/>
            <a:ext cx="7893050" cy="44376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9609" y="1388825"/>
            <a:ext cx="546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台銀台幣匯率 https</a:t>
            </a:r>
            <a:r>
              <a:rPr lang="zh-TW" altLang="en-US" dirty="0"/>
              <a:t>://rate.bot.com.tw/xrt?Lang=zh-TW</a:t>
            </a:r>
          </a:p>
        </p:txBody>
      </p:sp>
    </p:spTree>
    <p:extLst>
      <p:ext uri="{BB962C8B-B14F-4D97-AF65-F5344CB8AC3E}">
        <p14:creationId xmlns:p14="http://schemas.microsoft.com/office/powerpoint/2010/main" val="15224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爬表格資料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打開網頁案右鍵檢查 </a:t>
            </a:r>
            <a:r>
              <a:rPr lang="en-US" altLang="zh-TW" dirty="0"/>
              <a:t>&gt;&gt;Network&gt;General&gt;</a:t>
            </a:r>
            <a:r>
              <a:rPr lang="zh-TW" altLang="en-US" dirty="0"/>
              <a:t>是採用</a:t>
            </a:r>
            <a:r>
              <a:rPr lang="en-US" altLang="zh-TW" dirty="0"/>
              <a:t>Get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4" y="2540713"/>
            <a:ext cx="7130577" cy="40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Preparing for scrapping the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install pandas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lxml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D6CD6D-BF63-421E-86E4-6A2FA17A9AF7}"/>
              </a:ext>
            </a:extLst>
          </p:cNvPr>
          <p:cNvSpPr/>
          <p:nvPr/>
        </p:nvSpPr>
        <p:spPr>
          <a:xfrm>
            <a:off x="726831" y="1376090"/>
            <a:ext cx="8604738" cy="28618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Pandas</a:t>
            </a:r>
            <a:r>
              <a:rPr lang="zh-TW" altLang="en-US" dirty="0"/>
              <a:t>抓取原始表格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3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import pandas as pd</a:t>
            </a:r>
          </a:p>
          <a:p>
            <a:pPr marL="0" indent="0">
              <a:buNone/>
            </a:pPr>
            <a:r>
              <a:rPr lang="en-US" altLang="zh-TW" sz="2000" dirty="0" err="1"/>
              <a:t>dfs</a:t>
            </a:r>
            <a:r>
              <a:rPr lang="en-US" altLang="zh-TW" sz="2000" dirty="0"/>
              <a:t> = </a:t>
            </a:r>
            <a:r>
              <a:rPr lang="en-US" altLang="zh-TW" sz="2000" dirty="0" err="1"/>
              <a:t>pd.read_html</a:t>
            </a:r>
            <a:r>
              <a:rPr lang="en-US" altLang="zh-TW" sz="2000" dirty="0"/>
              <a:t>("https://rate.bot.com.tw/</a:t>
            </a:r>
            <a:r>
              <a:rPr lang="en-US" altLang="zh-TW" sz="2000" dirty="0" err="1"/>
              <a:t>xrt?Lang</a:t>
            </a:r>
            <a:r>
              <a:rPr lang="en-US" altLang="zh-TW" sz="2000" dirty="0"/>
              <a:t>=</a:t>
            </a:r>
            <a:r>
              <a:rPr lang="en-US" altLang="zh-TW" sz="2000" dirty="0" err="1"/>
              <a:t>zh</a:t>
            </a:r>
            <a:r>
              <a:rPr lang="en-US" altLang="zh-TW" sz="2000" dirty="0"/>
              <a:t>-TW")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sz="1600" dirty="0" err="1"/>
              <a:t>read_html</a:t>
            </a:r>
            <a:r>
              <a:rPr lang="en-US" altLang="zh-TW" sz="1600" dirty="0"/>
              <a:t> : </a:t>
            </a:r>
            <a:r>
              <a:rPr lang="en-US" altLang="zh-TW" sz="1600" dirty="0">
                <a:hlinkClick r:id="rId2"/>
              </a:rPr>
              <a:t>https://www.learncodewithmike.com/2020/11/read-html-table-using-pandas.html</a:t>
            </a:r>
            <a:r>
              <a:rPr lang="en-US" altLang="zh-TW" sz="1600" dirty="0"/>
              <a:t>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#</a:t>
            </a:r>
            <a:r>
              <a:rPr lang="en-US" altLang="zh-TW" sz="2000" dirty="0" err="1"/>
              <a:t>dfs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Dataframes</a:t>
            </a:r>
            <a:r>
              <a:rPr lang="en-US" altLang="zh-TW" sz="2000" dirty="0"/>
              <a:t>)</a:t>
            </a:r>
            <a:r>
              <a:rPr lang="zh-TW" altLang="en-US" sz="2000" dirty="0"/>
              <a:t>可能有多個表格，這裡我們只取第一個表格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currency = </a:t>
            </a:r>
            <a:r>
              <a:rPr lang="en-US" altLang="zh-TW" sz="2000" dirty="0" err="1"/>
              <a:t>dfs</a:t>
            </a:r>
            <a:r>
              <a:rPr lang="en-US" altLang="zh-TW" sz="2000" dirty="0"/>
              <a:t>[0]</a:t>
            </a:r>
          </a:p>
          <a:p>
            <a:pPr marL="0" indent="0">
              <a:buNone/>
            </a:pPr>
            <a:r>
              <a:rPr lang="en-US" altLang="zh-TW" sz="2000" dirty="0"/>
              <a:t>print(currency)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9" y="4530968"/>
            <a:ext cx="9464442" cy="20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0B4C6-956A-4BA2-B144-9D10C1C1B346}"/>
              </a:ext>
            </a:extLst>
          </p:cNvPr>
          <p:cNvSpPr/>
          <p:nvPr/>
        </p:nvSpPr>
        <p:spPr>
          <a:xfrm>
            <a:off x="732692" y="1828800"/>
            <a:ext cx="10515600" cy="4185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Pandas</a:t>
            </a:r>
            <a:r>
              <a:rPr lang="zh-TW" altLang="en-US" dirty="0"/>
              <a:t>抓取表格 </a:t>
            </a:r>
            <a:r>
              <a:rPr lang="en-US" altLang="zh-TW" dirty="0"/>
              <a:t>– </a:t>
            </a:r>
            <a:r>
              <a:rPr lang="zh-TW" altLang="en-US" dirty="0"/>
              <a:t>擷取欄位加入欄位名稱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 pandas as </a:t>
            </a:r>
            <a:r>
              <a:rPr lang="en-US" altLang="zh-TW" dirty="0" err="1"/>
              <a:t>pd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dfs</a:t>
            </a:r>
            <a:r>
              <a:rPr lang="en-US" altLang="zh-TW" dirty="0"/>
              <a:t> = </a:t>
            </a:r>
            <a:r>
              <a:rPr lang="en-US" altLang="zh-TW" dirty="0" err="1"/>
              <a:t>pd.read_html</a:t>
            </a:r>
            <a:r>
              <a:rPr lang="en-US" altLang="zh-TW" dirty="0"/>
              <a:t>("https://rate.bot.com.tw/</a:t>
            </a:r>
            <a:r>
              <a:rPr lang="en-US" altLang="zh-TW" dirty="0" err="1"/>
              <a:t>xrt?Lang</a:t>
            </a:r>
            <a:r>
              <a:rPr lang="en-US" altLang="zh-TW" dirty="0"/>
              <a:t>=</a:t>
            </a:r>
            <a:r>
              <a:rPr lang="en-US" altLang="zh-TW" dirty="0" err="1"/>
              <a:t>zh</a:t>
            </a:r>
            <a:r>
              <a:rPr lang="en-US" altLang="zh-TW" dirty="0"/>
              <a:t>-TW")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en-US" altLang="zh-TW" dirty="0" err="1"/>
              <a:t>dfs</a:t>
            </a:r>
            <a:r>
              <a:rPr lang="en-US" altLang="zh-TW" dirty="0"/>
              <a:t>(</a:t>
            </a:r>
            <a:r>
              <a:rPr lang="en-US" altLang="zh-TW" dirty="0" err="1"/>
              <a:t>Dataframes</a:t>
            </a:r>
            <a:r>
              <a:rPr lang="en-US" altLang="zh-TW" dirty="0"/>
              <a:t>)</a:t>
            </a:r>
            <a:r>
              <a:rPr lang="zh-TW" altLang="en-US" dirty="0"/>
              <a:t>可能有多個表格，這裡我們只取第一個表格</a:t>
            </a:r>
          </a:p>
          <a:p>
            <a:pPr marL="0" indent="0">
              <a:buNone/>
            </a:pPr>
            <a:r>
              <a:rPr lang="en-US" altLang="zh-TW" dirty="0"/>
              <a:t>currency = </a:t>
            </a:r>
            <a:r>
              <a:rPr lang="en-US" altLang="zh-TW" dirty="0" err="1"/>
              <a:t>dfs</a:t>
            </a:r>
            <a:r>
              <a:rPr lang="en-US" altLang="zh-TW" dirty="0"/>
              <a:t>[0]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表格中有許多欄位我們只取五行</a:t>
            </a:r>
            <a:r>
              <a:rPr lang="en-US" altLang="zh-TW" dirty="0"/>
              <a:t>(:</a:t>
            </a:r>
            <a:r>
              <a:rPr lang="zh-TW" altLang="en-US" dirty="0"/>
              <a:t>指所有的列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currency=(</a:t>
            </a:r>
            <a:r>
              <a:rPr lang="en-US" altLang="zh-TW" dirty="0" err="1"/>
              <a:t>currency.iloc</a:t>
            </a:r>
            <a:r>
              <a:rPr lang="en-US" altLang="zh-TW" dirty="0"/>
              <a:t>[:,0:5])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</a:t>
            </a:r>
            <a:r>
              <a:rPr lang="zh-TW" altLang="en-US" dirty="0"/>
              <a:t>加入欄位名稱</a:t>
            </a:r>
          </a:p>
          <a:p>
            <a:pPr marL="0" indent="0">
              <a:buNone/>
            </a:pPr>
            <a:r>
              <a:rPr lang="en-US" altLang="zh-TW" dirty="0" err="1"/>
              <a:t>currency.columns</a:t>
            </a:r>
            <a:r>
              <a:rPr lang="en-US" altLang="zh-TW" dirty="0"/>
              <a:t> = [u'</a:t>
            </a:r>
            <a:r>
              <a:rPr lang="zh-TW" altLang="en-US" dirty="0"/>
              <a:t>幣別</a:t>
            </a:r>
            <a:r>
              <a:rPr lang="en-US" altLang="zh-TW" dirty="0"/>
              <a:t>', u'</a:t>
            </a:r>
            <a:r>
              <a:rPr lang="zh-TW" altLang="en-US" dirty="0"/>
              <a:t>現金匯率</a:t>
            </a:r>
            <a:r>
              <a:rPr lang="en-US" altLang="zh-TW" dirty="0"/>
              <a:t>(</a:t>
            </a:r>
            <a:r>
              <a:rPr lang="zh-TW" altLang="en-US" dirty="0"/>
              <a:t>買入</a:t>
            </a:r>
            <a:r>
              <a:rPr lang="en-US" altLang="zh-TW" dirty="0"/>
              <a:t>)', u'</a:t>
            </a:r>
            <a:r>
              <a:rPr lang="zh-TW" altLang="en-US" dirty="0"/>
              <a:t>現金匯率</a:t>
            </a:r>
            <a:r>
              <a:rPr lang="en-US" altLang="zh-TW" dirty="0"/>
              <a:t>(</a:t>
            </a:r>
            <a:r>
              <a:rPr lang="zh-TW" altLang="en-US" dirty="0"/>
              <a:t>賣出</a:t>
            </a:r>
            <a:r>
              <a:rPr lang="en-US" altLang="zh-TW" dirty="0"/>
              <a:t>)'u'</a:t>
            </a:r>
            <a:r>
              <a:rPr lang="zh-TW" altLang="en-US" dirty="0"/>
              <a:t>即期匯率</a:t>
            </a:r>
            <a:r>
              <a:rPr lang="en-US" altLang="zh-TW" dirty="0"/>
              <a:t>(</a:t>
            </a:r>
            <a:r>
              <a:rPr lang="zh-TW" altLang="en-US" dirty="0"/>
              <a:t>買入</a:t>
            </a:r>
            <a:r>
              <a:rPr lang="en-US" altLang="zh-TW" dirty="0"/>
              <a:t>)', u'</a:t>
            </a:r>
            <a:r>
              <a:rPr lang="zh-TW" altLang="en-US" dirty="0"/>
              <a:t>即期匯率</a:t>
            </a:r>
            <a:r>
              <a:rPr lang="en-US" altLang="zh-TW" dirty="0"/>
              <a:t>(</a:t>
            </a:r>
            <a:r>
              <a:rPr lang="zh-TW" altLang="en-US" dirty="0"/>
              <a:t>賣出</a:t>
            </a:r>
            <a:r>
              <a:rPr lang="en-US" altLang="zh-TW" dirty="0"/>
              <a:t>)']</a:t>
            </a:r>
          </a:p>
          <a:p>
            <a:pPr marL="0" indent="0">
              <a:buNone/>
            </a:pPr>
            <a:r>
              <a:rPr lang="en-US" altLang="zh-TW" dirty="0"/>
              <a:t>print(currency)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1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5E3A021-0AF1-4991-8236-6F31A2A4B1B3}"/>
              </a:ext>
            </a:extLst>
          </p:cNvPr>
          <p:cNvSpPr/>
          <p:nvPr/>
        </p:nvSpPr>
        <p:spPr>
          <a:xfrm>
            <a:off x="726830" y="1376090"/>
            <a:ext cx="8871381" cy="191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into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幣別使用英文代號，也就是在</a:t>
            </a:r>
            <a:r>
              <a:rPr lang="en-US" altLang="zh-TW" dirty="0"/>
              <a:t>'('</a:t>
            </a:r>
            <a:r>
              <a:rPr lang="zh-TW" altLang="en-US" dirty="0"/>
              <a:t>與</a:t>
            </a:r>
            <a:r>
              <a:rPr lang="en-US" altLang="zh-TW" dirty="0"/>
              <a:t>')'</a:t>
            </a:r>
            <a:r>
              <a:rPr lang="zh-TW" altLang="en-US" dirty="0"/>
              <a:t>之間的英文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currency[u'</a:t>
            </a:r>
            <a:r>
              <a:rPr lang="zh-TW" altLang="en-US" dirty="0"/>
              <a:t>幣別</a:t>
            </a:r>
            <a:r>
              <a:rPr lang="en-US" altLang="zh-TW" dirty="0"/>
              <a:t>'] = currency[u'</a:t>
            </a:r>
            <a:r>
              <a:rPr lang="zh-TW" altLang="en-US" dirty="0"/>
              <a:t>幣別</a:t>
            </a:r>
            <a:r>
              <a:rPr lang="en-US" altLang="zh-TW" dirty="0"/>
              <a:t>'].</a:t>
            </a:r>
            <a:r>
              <a:rPr lang="en-US" altLang="zh-TW" dirty="0" err="1"/>
              <a:t>str.extract</a:t>
            </a:r>
            <a:r>
              <a:rPr lang="en-US" altLang="zh-TW" dirty="0"/>
              <a:t>('</a:t>
            </a:r>
            <a:r>
              <a:rPr lang="en-US" altLang="zh-TW" dirty="0">
                <a:solidFill>
                  <a:srgbClr val="FF0000"/>
                </a:solidFill>
              </a:rPr>
              <a:t>\(</a:t>
            </a:r>
            <a:r>
              <a:rPr lang="en-US" altLang="zh-TW" dirty="0"/>
              <a:t>(\w+)</a:t>
            </a:r>
            <a:r>
              <a:rPr lang="en-US" altLang="zh-TW" dirty="0">
                <a:solidFill>
                  <a:srgbClr val="FF0000"/>
                </a:solidFill>
              </a:rPr>
              <a:t>\)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print(currency)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7412"/>
            <a:ext cx="947434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先抓取資料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以爬</a:t>
            </a:r>
            <a:r>
              <a:rPr lang="en-US" altLang="zh-TW" dirty="0"/>
              <a:t>PTT</a:t>
            </a:r>
            <a:r>
              <a:rPr lang="zh-TW" altLang="en-US" dirty="0"/>
              <a:t> 電影版為例 </a:t>
            </a:r>
            <a:r>
              <a:rPr lang="en-US" altLang="zh-TW" dirty="0"/>
              <a:t>https://www.ptt.cc/bbs/movie/index.html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 </a:t>
            </a:r>
            <a:r>
              <a:rPr lang="en-US" altLang="zh-TW" dirty="0" err="1"/>
              <a:t>urllib.request</a:t>
            </a:r>
            <a:r>
              <a:rPr lang="en-US" altLang="zh-TW" dirty="0"/>
              <a:t> as </a:t>
            </a:r>
            <a:r>
              <a:rPr lang="en-US" altLang="zh-TW" dirty="0" err="1"/>
              <a:t>req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url</a:t>
            </a:r>
            <a:r>
              <a:rPr lang="en-US" altLang="zh-TW" dirty="0"/>
              <a:t>="https://www.ptt.cc/bbs/movie/index.html"</a:t>
            </a:r>
          </a:p>
          <a:p>
            <a:pPr marL="0" indent="0">
              <a:buNone/>
            </a:pPr>
            <a:r>
              <a:rPr lang="en-US" altLang="zh-TW" dirty="0"/>
              <a:t>with </a:t>
            </a:r>
            <a:r>
              <a:rPr lang="en-US" altLang="zh-TW" dirty="0" err="1"/>
              <a:t>req.urlopen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 as response:</a:t>
            </a:r>
          </a:p>
          <a:p>
            <a:pPr marL="0" indent="0">
              <a:buNone/>
            </a:pPr>
            <a:r>
              <a:rPr lang="en-US" altLang="zh-TW" dirty="0"/>
              <a:t>    data=</a:t>
            </a:r>
            <a:r>
              <a:rPr lang="en-US" altLang="zh-TW" dirty="0" err="1"/>
              <a:t>response.read</a:t>
            </a:r>
            <a:r>
              <a:rPr lang="en-US" altLang="zh-TW" dirty="0"/>
              <a:t>().decode("utf-8")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6" y="5057661"/>
            <a:ext cx="7024798" cy="17245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6205" y="591995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無法抓取，因為網站</a:t>
            </a:r>
            <a:r>
              <a:rPr lang="zh-TW" altLang="en-US" dirty="0"/>
              <a:t>禁止爬蟲機器人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75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Save into and get from </a:t>
            </a:r>
            <a:r>
              <a:rPr lang="en-US" altLang="zh-TW" dirty="0" err="1"/>
              <a:t>db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6" y="1469212"/>
            <a:ext cx="11515009" cy="41558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11" y="3862107"/>
            <a:ext cx="3964781" cy="2828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E563C2-B8C2-48B0-BB8D-46CAAEC8B9FD}"/>
              </a:ext>
            </a:extLst>
          </p:cNvPr>
          <p:cNvSpPr/>
          <p:nvPr/>
        </p:nvSpPr>
        <p:spPr>
          <a:xfrm>
            <a:off x="6621929" y="217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將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currency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資料倒入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currency.sqlite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資料庫的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currency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表格</a:t>
            </a:r>
            <a:endParaRPr lang="zh-TW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A5856F-A23D-4FCD-A4E3-136872B0E1E9}"/>
              </a:ext>
            </a:extLst>
          </p:cNvPr>
          <p:cNvSpPr/>
          <p:nvPr/>
        </p:nvSpPr>
        <p:spPr>
          <a:xfrm>
            <a:off x="900096" y="6046014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執行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SQL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指令並將結果倒入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df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中</a:t>
            </a:r>
            <a:endParaRPr lang="zh-TW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85172B-7EA8-4414-AD27-2D2778221929}"/>
              </a:ext>
            </a:extLst>
          </p:cNvPr>
          <p:cNvCxnSpPr/>
          <p:nvPr/>
        </p:nvCxnSpPr>
        <p:spPr>
          <a:xfrm flipH="1">
            <a:off x="4739341" y="854635"/>
            <a:ext cx="2354730" cy="18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BE7C38E-6C54-4661-833C-B969AF3FD752}"/>
              </a:ext>
            </a:extLst>
          </p:cNvPr>
          <p:cNvCxnSpPr/>
          <p:nvPr/>
        </p:nvCxnSpPr>
        <p:spPr>
          <a:xfrm flipV="1">
            <a:off x="2426447" y="3633694"/>
            <a:ext cx="466165" cy="24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86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2131B-932B-4B6C-966A-EC2E6BEDC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11/21</a:t>
            </a:r>
            <a:r>
              <a:rPr lang="zh-TW" altLang="en-US" dirty="0"/>
              <a:t> </a:t>
            </a:r>
            <a:r>
              <a:rPr lang="en-US" altLang="zh-TW" dirty="0"/>
              <a:t>Python </a:t>
            </a:r>
            <a:r>
              <a:rPr lang="zh-TW" altLang="en-US" dirty="0"/>
              <a:t>爬蟲練習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F279A0-4918-4375-9D27-9F8F966D9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135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抓取</a:t>
            </a:r>
            <a:r>
              <a:rPr lang="en-US" altLang="zh-TW" dirty="0"/>
              <a:t>Yahoo</a:t>
            </a:r>
            <a:r>
              <a:rPr lang="zh-TW" altLang="en-US" dirty="0"/>
              <a:t>焦點新聞標題 </a:t>
            </a:r>
            <a:r>
              <a:rPr lang="en-US" altLang="zh-TW" dirty="0"/>
              <a:t>- </a:t>
            </a:r>
            <a:r>
              <a:rPr lang="en-US" altLang="zh-TW" dirty="0">
                <a:hlinkClick r:id="rId2"/>
              </a:rPr>
              <a:t>https://tw.news.yahoo.com/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0E061B-E342-4527-AA1E-0221F6698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635" y="2160588"/>
            <a:ext cx="8212768" cy="3881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C9E393-6B2E-404E-9E9B-C2B9D5617D7D}"/>
              </a:ext>
            </a:extLst>
          </p:cNvPr>
          <p:cNvSpPr/>
          <p:nvPr/>
        </p:nvSpPr>
        <p:spPr>
          <a:xfrm>
            <a:off x="1130060" y="2622430"/>
            <a:ext cx="7522234" cy="314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1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抓取</a:t>
            </a:r>
            <a:r>
              <a:rPr lang="en-US" altLang="zh-TW" dirty="0"/>
              <a:t>Yahoo</a:t>
            </a:r>
            <a:r>
              <a:rPr lang="zh-TW" altLang="en-US" dirty="0"/>
              <a:t>焦點新聞標題 </a:t>
            </a:r>
            <a:r>
              <a:rPr lang="en-US" altLang="zh-TW" dirty="0"/>
              <a:t>- 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按右鍵點選檢查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4" y="2560124"/>
            <a:ext cx="573485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Hint – </a:t>
            </a:r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  <a:r>
              <a:rPr lang="zh-TW" altLang="en-US" dirty="0"/>
              <a:t>可獲得屬性符合特定內容的</a:t>
            </a:r>
            <a:r>
              <a:rPr lang="en-US" altLang="zh-TW" dirty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可以將滑鼠放置右側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上觀察標題被包在哪個</a:t>
            </a:r>
            <a:r>
              <a:rPr lang="en-US" altLang="zh-TW" dirty="0"/>
              <a:t>Tag</a:t>
            </a:r>
            <a:r>
              <a:rPr lang="zh-TW" altLang="en-US" dirty="0"/>
              <a:t>底下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  <a:r>
              <a:rPr lang="zh-TW" altLang="en-US" dirty="0"/>
              <a:t>函式獲取該節點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7" y="2606527"/>
            <a:ext cx="7859222" cy="21243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7" y="5519869"/>
            <a:ext cx="12068175" cy="352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54045" y="3087132"/>
            <a:ext cx="2801056" cy="1476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71453" y="4577822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3860800"/>
            <a:ext cx="2345267" cy="2624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2" name="直線單箭頭接點 11"/>
          <p:cNvCxnSpPr>
            <a:stCxn id="10" idx="3"/>
          </p:cNvCxnSpPr>
          <p:nvPr/>
        </p:nvCxnSpPr>
        <p:spPr>
          <a:xfrm flipV="1">
            <a:off x="8974667" y="2887133"/>
            <a:ext cx="728133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flipH="1">
            <a:off x="9883986" y="2717800"/>
            <a:ext cx="183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文章內容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URL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1800" y="4326468"/>
            <a:ext cx="1888067" cy="2370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>
            <a:off x="8669867" y="4445001"/>
            <a:ext cx="1214119" cy="50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 flipH="1">
            <a:off x="10010985" y="4749804"/>
            <a:ext cx="183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文章標題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8844" y="6198801"/>
            <a:ext cx="8405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root.find_all</a:t>
            </a:r>
            <a:r>
              <a:rPr lang="en-US" altLang="zh-TW" dirty="0"/>
              <a:t>("</a:t>
            </a:r>
            <a:r>
              <a:rPr lang="en-US" altLang="zh-TW" dirty="0" err="1"/>
              <a:t>ul</a:t>
            </a:r>
            <a:r>
              <a:rPr lang="en-US" altLang="zh-TW" dirty="0"/>
              <a:t>", class_= "H(100%) D(</a:t>
            </a:r>
            <a:r>
              <a:rPr lang="en-US" altLang="zh-TW" dirty="0" err="1"/>
              <a:t>ib</a:t>
            </a:r>
            <a:r>
              <a:rPr lang="en-US" altLang="zh-TW" dirty="0"/>
              <a:t>) </a:t>
            </a:r>
            <a:r>
              <a:rPr lang="en-US" altLang="zh-TW" dirty="0" err="1"/>
              <a:t>Mstart</a:t>
            </a:r>
            <a:r>
              <a:rPr lang="en-US" altLang="zh-TW" dirty="0"/>
              <a:t>(24px) W(32.7%)")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1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13DBE-E930-4F88-813A-9E64A1E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抓取每個焦點新聞的內文 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6134511"/>
            <a:ext cx="9734550" cy="3810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599" y="1373976"/>
            <a:ext cx="9820275" cy="4573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69301" y="3405715"/>
            <a:ext cx="2070100" cy="666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4774" y="6527538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contentHTML.find_all</a:t>
            </a:r>
            <a:r>
              <a:rPr lang="en-US" altLang="zh-TW" dirty="0">
                <a:latin typeface="Consolas" panose="020B0609020204030204" pitchFamily="49" charset="0"/>
              </a:rPr>
              <a:t>("div", class_= "</a:t>
            </a:r>
            <a:r>
              <a:rPr lang="en-US" altLang="zh-TW" dirty="0" err="1">
                <a:latin typeface="Consolas" panose="020B0609020204030204" pitchFamily="49" charset="0"/>
              </a:rPr>
              <a:t>caas</a:t>
            </a:r>
            <a:r>
              <a:rPr lang="en-US" altLang="zh-TW" dirty="0">
                <a:latin typeface="Consolas" panose="020B0609020204030204" pitchFamily="49" charset="0"/>
              </a:rPr>
              <a:t>-body")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13DBE-E930-4F88-813A-9E64A1E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tag.get</a:t>
            </a:r>
            <a:r>
              <a:rPr lang="en-US" altLang="zh-TW" dirty="0"/>
              <a:t>()</a:t>
            </a:r>
            <a:r>
              <a:rPr lang="zh-TW" altLang="en-US" dirty="0"/>
              <a:t> 可以取得該節點的屬性內容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tag.get</a:t>
            </a:r>
            <a:r>
              <a:rPr lang="en-US" altLang="zh-TW" dirty="0"/>
              <a:t>()</a:t>
            </a:r>
            <a:r>
              <a:rPr lang="zh-TW" altLang="en-US" dirty="0"/>
              <a:t>函式能夠獲取該節點的屬性內容</a:t>
            </a:r>
            <a:endParaRPr lang="en-US" altLang="zh-TW" dirty="0"/>
          </a:p>
          <a:p>
            <a:r>
              <a:rPr lang="en-US" altLang="zh-TW" dirty="0" err="1"/>
              <a:t>Ex:svg.get</a:t>
            </a:r>
            <a:r>
              <a:rPr lang="en-US" altLang="zh-TW" dirty="0"/>
              <a:t>("class")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0" y="3033082"/>
            <a:ext cx="2619741" cy="342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40" y="3501429"/>
            <a:ext cx="241968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Hint – </a:t>
            </a:r>
            <a:r>
              <a:rPr lang="en-US" altLang="zh-TW" dirty="0" err="1"/>
              <a:t>tag.string</a:t>
            </a:r>
            <a:r>
              <a:rPr lang="zh-TW" altLang="en-US" dirty="0"/>
              <a:t> 可以取得該</a:t>
            </a:r>
            <a:r>
              <a:rPr lang="en-US" altLang="zh-TW" dirty="0"/>
              <a:t>Tag</a:t>
            </a:r>
            <a:r>
              <a:rPr lang="zh-TW" altLang="en-US" dirty="0"/>
              <a:t>內的</a:t>
            </a:r>
            <a:r>
              <a:rPr lang="en-US" altLang="zh-TW" dirty="0"/>
              <a:t>string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23" y="2241044"/>
            <a:ext cx="2343477" cy="428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3" y="3040180"/>
            <a:ext cx="214342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Hint – </a:t>
            </a:r>
            <a:r>
              <a:rPr lang="en-US" altLang="zh-TW" dirty="0" err="1"/>
              <a:t>tag.contents</a:t>
            </a:r>
            <a:r>
              <a:rPr lang="zh-TW" altLang="en-US" dirty="0"/>
              <a:t>可以獲得該節點下所有子節點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1" y="2014076"/>
            <a:ext cx="2572109" cy="41915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461" y="2699950"/>
            <a:ext cx="8596312" cy="14560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4229"/>
          <a:stretch/>
        </p:blipFill>
        <p:spPr>
          <a:xfrm>
            <a:off x="836461" y="4422718"/>
            <a:ext cx="9316750" cy="12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1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6EF47-C9C1-4C7F-BC8E-8F6B559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將抓取到的新聞標題、連結、內文輸出成一個</a:t>
            </a:r>
            <a:r>
              <a:rPr lang="en-US" altLang="zh-TW" dirty="0"/>
              <a:t>yahooNews.xlsx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60E67E-C879-4D88-89F8-D6A80A0B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5364"/>
            <a:ext cx="8596312" cy="30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如果被擋下來抓不到</a:t>
            </a:r>
            <a:r>
              <a:rPr lang="en-US" altLang="zh-TW" dirty="0"/>
              <a:t>HTML</a:t>
            </a:r>
            <a:r>
              <a:rPr lang="zh-TW" altLang="en-US" dirty="0"/>
              <a:t>該怎麼辦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網站禁止爬蟲機器人</a:t>
            </a:r>
            <a:endParaRPr lang="en-US" altLang="zh-TW" dirty="0"/>
          </a:p>
          <a:p>
            <a:r>
              <a:rPr lang="zh-TW" altLang="en-US" dirty="0"/>
              <a:t>在瀏覽器工具清單 </a:t>
            </a:r>
            <a:r>
              <a:rPr lang="en-US" altLang="zh-TW" dirty="0"/>
              <a:t>&gt;&gt;</a:t>
            </a:r>
            <a:r>
              <a:rPr lang="zh-TW" altLang="en-US" dirty="0"/>
              <a:t>更多工具</a:t>
            </a:r>
            <a:r>
              <a:rPr lang="en-US" altLang="zh-TW" dirty="0"/>
              <a:t>&gt;&gt;</a:t>
            </a:r>
            <a:r>
              <a:rPr lang="zh-TW" altLang="en-US" dirty="0"/>
              <a:t>開發人員工具  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Network </a:t>
            </a:r>
            <a:r>
              <a:rPr lang="zh-TW" altLang="en-US" dirty="0"/>
              <a:t>工具，查看</a:t>
            </a:r>
            <a:r>
              <a:rPr lang="en-US" altLang="zh-TW" dirty="0"/>
              <a:t>index.html </a:t>
            </a:r>
            <a:r>
              <a:rPr lang="zh-TW" altLang="en-US" dirty="0"/>
              <a:t>的</a:t>
            </a:r>
            <a:r>
              <a:rPr lang="en-US" altLang="zh-TW" dirty="0"/>
              <a:t>headers&gt;&gt;Request header&gt;&gt;user-agent </a:t>
            </a:r>
          </a:p>
          <a:p>
            <a:pPr fontAlgn="t"/>
            <a:r>
              <a:rPr lang="en-US" altLang="zh-TW" b="1" dirty="0"/>
              <a:t>user-agent: 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Mozilla/5.0 (Windows NT 10.0; Win64; x64) </a:t>
            </a:r>
            <a:r>
              <a:rPr lang="en-US" altLang="zh-TW" dirty="0" err="1">
                <a:solidFill>
                  <a:srgbClr val="FF0000"/>
                </a:solidFill>
              </a:rPr>
              <a:t>AppleWebKit</a:t>
            </a:r>
            <a:r>
              <a:rPr lang="en-US" altLang="zh-TW" dirty="0">
                <a:solidFill>
                  <a:srgbClr val="FF0000"/>
                </a:solidFill>
              </a:rPr>
              <a:t>/537.36 (KHTML, like Gecko) Chrome/87.0.4280.88 Safari/537.36</a:t>
            </a:r>
          </a:p>
          <a:p>
            <a:pPr fontAlgn="t"/>
            <a:endParaRPr lang="en-US" altLang="zh-TW" dirty="0">
              <a:solidFill>
                <a:srgbClr val="FF0000"/>
              </a:solidFill>
            </a:endParaRPr>
          </a:p>
          <a:p>
            <a:pPr fontAlgn="t"/>
            <a:r>
              <a:rPr lang="zh-TW" altLang="en-US" dirty="0">
                <a:solidFill>
                  <a:srgbClr val="FF0000"/>
                </a:solidFill>
              </a:rPr>
              <a:t>將這一段放入程式中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15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2389A-AE5A-47B6-8622-5D13D6F7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9A48F-72BA-460D-8ECC-5C39C8BE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93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“Highlight Bad Chars“</a:t>
            </a:r>
            <a:br>
              <a:rPr lang="en-US" altLang="zh-TW" dirty="0"/>
            </a:br>
            <a:r>
              <a:rPr lang="en-US" altLang="zh-TW" sz="2000" dirty="0">
                <a:hlinkClick r:id="rId2"/>
              </a:rPr>
              <a:t>https://marketplace.visualstudio.com/items?itemName=wengerk.highlight-bad-chars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Step 1. Install “Highlight Bad Chars“</a:t>
            </a:r>
            <a:br>
              <a:rPr lang="en-US" altLang="zh-TW" dirty="0"/>
            </a:br>
            <a:r>
              <a:rPr lang="en-US" altLang="zh-TW" dirty="0"/>
              <a:t>Step 2. paste the code from </a:t>
            </a:r>
            <a:r>
              <a:rPr lang="en-US" altLang="zh-TW" dirty="0" err="1"/>
              <a:t>ppt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            </a:t>
            </a:r>
            <a:r>
              <a:rPr lang="en-US" altLang="zh-TW" dirty="0">
                <a:sym typeface="Wingdings" panose="05000000000000000000" pitchFamily="2" charset="2"/>
              </a:rPr>
              <a:t> all the hidden characters will be shown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(ex: </a:t>
            </a:r>
            <a:r>
              <a:rPr lang="en-US" altLang="zh-TW" dirty="0">
                <a:hlinkClick r:id="rId3"/>
              </a:rPr>
              <a:t>non-breaking space</a:t>
            </a:r>
            <a:r>
              <a:rPr lang="en-US" altLang="zh-TW" dirty="0"/>
              <a:t>, \u200b) </a:t>
            </a:r>
          </a:p>
          <a:p>
            <a:r>
              <a:rPr lang="en-US" altLang="zh-TW" dirty="0"/>
              <a:t>Step 3. Ctrl + h : replace all the illegal character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Step4 . Now you can run the program successfully ~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52" y="2934034"/>
            <a:ext cx="3248025" cy="904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152" y="4659536"/>
            <a:ext cx="4924425" cy="781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7297" y="5986023"/>
            <a:ext cx="10562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6"/>
              </a:rPr>
              <a:t>https://azurecloudai.blog/2020/02/13/troubleshooting-invisible-hidden-characters-in-your-powershell-code/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453492" y="4735286"/>
            <a:ext cx="1928133" cy="18777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Copy one of the red blank</a:t>
            </a:r>
            <a:endParaRPr lang="zh-TW" altLang="en-US" sz="1200" dirty="0"/>
          </a:p>
        </p:txBody>
      </p:sp>
      <p:sp>
        <p:nvSpPr>
          <p:cNvPr id="8" name="圓角矩形 7"/>
          <p:cNvSpPr/>
          <p:nvPr/>
        </p:nvSpPr>
        <p:spPr>
          <a:xfrm>
            <a:off x="3453493" y="4998814"/>
            <a:ext cx="2249602" cy="18777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Replace by a blank by keyboard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772150" y="4998814"/>
            <a:ext cx="228600" cy="283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4190798">
            <a:off x="6072947" y="4948008"/>
            <a:ext cx="331245" cy="38509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91220" y="5046664"/>
            <a:ext cx="2430529" cy="187778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Replace all matching characters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66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56533" cy="67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79" y="102217"/>
            <a:ext cx="11731743" cy="659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4978" y="365125"/>
            <a:ext cx="1817511" cy="27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080977" y="1017234"/>
            <a:ext cx="689677" cy="27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48311" y="2444662"/>
            <a:ext cx="829733" cy="27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50488" y="3788170"/>
            <a:ext cx="3104445" cy="908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98662" y="1928504"/>
            <a:ext cx="829733" cy="278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24DB66-E0A9-4D83-A0B7-25865FF1D0F6}"/>
              </a:ext>
            </a:extLst>
          </p:cNvPr>
          <p:cNvSpPr txBox="1"/>
          <p:nvPr/>
        </p:nvSpPr>
        <p:spPr>
          <a:xfrm>
            <a:off x="9334004" y="4692763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這一段放入</a:t>
            </a:r>
            <a:r>
              <a:rPr lang="en-US" altLang="zh-TW" dirty="0">
                <a:solidFill>
                  <a:srgbClr val="FF0000"/>
                </a:solidFill>
              </a:rPr>
              <a:t>header</a:t>
            </a:r>
            <a:r>
              <a:rPr lang="zh-TW" altLang="en-US" dirty="0">
                <a:solidFill>
                  <a:srgbClr val="FF0000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935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8F1FC8-C183-4953-9729-36E269C86346}"/>
              </a:ext>
            </a:extLst>
          </p:cNvPr>
          <p:cNvSpPr/>
          <p:nvPr/>
        </p:nvSpPr>
        <p:spPr>
          <a:xfrm>
            <a:off x="627185" y="1690687"/>
            <a:ext cx="11043138" cy="4903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如果被擋下來抓不到</a:t>
            </a:r>
            <a:r>
              <a:rPr lang="en-US" altLang="zh-TW" dirty="0"/>
              <a:t>HTML</a:t>
            </a:r>
            <a:r>
              <a:rPr lang="zh-TW" altLang="en-US" dirty="0"/>
              <a:t>該怎麼辦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import </a:t>
            </a:r>
            <a:r>
              <a:rPr lang="en-US" altLang="zh-TW" dirty="0" err="1"/>
              <a:t>urllib.request</a:t>
            </a:r>
            <a:r>
              <a:rPr lang="en-US" altLang="zh-TW" dirty="0"/>
              <a:t> as </a:t>
            </a:r>
            <a:r>
              <a:rPr lang="en-US" altLang="zh-TW" dirty="0" err="1"/>
              <a:t>req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url</a:t>
            </a:r>
            <a:r>
              <a:rPr lang="en-US" altLang="zh-TW" dirty="0"/>
              <a:t>="https://www.ptt.cc/bbs/movie/index.html"</a:t>
            </a:r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一</a:t>
            </a:r>
            <a:r>
              <a:rPr lang="en-US" altLang="zh-TW" dirty="0"/>
              <a:t>header</a:t>
            </a:r>
            <a:r>
              <a:rPr lang="zh-TW" altLang="en-US" dirty="0"/>
              <a:t>讓</a:t>
            </a:r>
            <a:r>
              <a:rPr lang="en-US" altLang="zh-TW" dirty="0"/>
              <a:t>Crawler</a:t>
            </a:r>
            <a:r>
              <a:rPr lang="zh-TW" altLang="en-US" dirty="0"/>
              <a:t>看起來像是一般人的</a:t>
            </a:r>
            <a:r>
              <a:rPr lang="en-US" altLang="zh-TW" dirty="0"/>
              <a:t>Request</a:t>
            </a:r>
          </a:p>
          <a:p>
            <a:pPr marL="0" indent="0">
              <a:buNone/>
            </a:pPr>
            <a:r>
              <a:rPr lang="en-US" altLang="zh-TW" dirty="0"/>
              <a:t>Request=</a:t>
            </a:r>
            <a:r>
              <a:rPr lang="en-US" altLang="zh-TW" dirty="0" err="1"/>
              <a:t>req.Request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 headers={</a:t>
            </a:r>
          </a:p>
          <a:p>
            <a:pPr marL="0" indent="0">
              <a:buNone/>
            </a:pPr>
            <a:r>
              <a:rPr lang="en-US" altLang="zh-TW" dirty="0"/>
              <a:t>  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 err="1">
                <a:solidFill>
                  <a:srgbClr val="FF0000"/>
                </a:solidFill>
              </a:rPr>
              <a:t>UserAgent</a:t>
            </a:r>
            <a:r>
              <a:rPr lang="en-US" altLang="zh-TW" dirty="0">
                <a:solidFill>
                  <a:srgbClr val="FF0000"/>
                </a:solidFill>
              </a:rPr>
              <a:t>": "Mozilla/5.0 (Windows NT 10.0; Win64; x64) </a:t>
            </a:r>
            <a:r>
              <a:rPr lang="en-US" altLang="zh-TW" dirty="0" err="1">
                <a:solidFill>
                  <a:srgbClr val="FF0000"/>
                </a:solidFill>
              </a:rPr>
              <a:t>AppleWebKit</a:t>
            </a:r>
            <a:r>
              <a:rPr lang="en-US" altLang="zh-TW" dirty="0">
                <a:solidFill>
                  <a:srgbClr val="FF0000"/>
                </a:solidFill>
              </a:rPr>
              <a:t>/537.36 (KHTML, like Gecko) Chrome/87.0.4280.88 Safari/537.36"}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with </a:t>
            </a:r>
            <a:r>
              <a:rPr lang="en-US" altLang="zh-TW" dirty="0" err="1"/>
              <a:t>req.urlopen</a:t>
            </a:r>
            <a:r>
              <a:rPr lang="en-US" altLang="zh-TW" dirty="0"/>
              <a:t>(Request) as response:</a:t>
            </a:r>
          </a:p>
          <a:p>
            <a:pPr marL="0" indent="0">
              <a:buNone/>
            </a:pPr>
            <a:r>
              <a:rPr lang="en-US" altLang="zh-TW" dirty="0"/>
              <a:t>    data=</a:t>
            </a:r>
            <a:r>
              <a:rPr lang="en-US" altLang="zh-TW" dirty="0" err="1"/>
              <a:t>response.read</a:t>
            </a:r>
            <a:r>
              <a:rPr lang="en-US" altLang="zh-TW" dirty="0"/>
              <a:t>().decode("utf-8")</a:t>
            </a:r>
          </a:p>
        </p:txBody>
      </p:sp>
    </p:spTree>
    <p:extLst>
      <p:ext uri="{BB962C8B-B14F-4D97-AF65-F5344CB8AC3E}">
        <p14:creationId xmlns:p14="http://schemas.microsoft.com/office/powerpoint/2010/main" val="281365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476E81-B10C-4213-AB78-C4395A53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34963"/>
            <a:ext cx="10385778" cy="5842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46311" y="6423378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按滑鼠右</a:t>
            </a:r>
            <a:r>
              <a:rPr lang="zh-TW" altLang="en-US" dirty="0" smtClean="0"/>
              <a:t>鍵，選檢查原始碼，可觀看該部分的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0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解析一下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選擇想要觀察的網頁片段，按滑鼠右鍵，點選</a:t>
            </a:r>
            <a:r>
              <a:rPr lang="en-US" altLang="zh-TW" sz="1800" dirty="0"/>
              <a:t>”</a:t>
            </a:r>
            <a:r>
              <a:rPr lang="zh-TW" altLang="en-US" sz="1800" dirty="0"/>
              <a:t>檢查</a:t>
            </a:r>
            <a:r>
              <a:rPr lang="en-US" altLang="zh-TW" sz="1800" dirty="0"/>
              <a:t>”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/>
            </a:r>
            <a:br>
              <a:rPr lang="en-US" altLang="zh-TW" sz="1800" dirty="0">
                <a:solidFill>
                  <a:srgbClr val="FF0000"/>
                </a:solidFill>
              </a:rPr>
            </a:br>
            <a:r>
              <a:rPr lang="en-US" altLang="zh-TW" sz="1800" dirty="0">
                <a:solidFill>
                  <a:srgbClr val="FF0000"/>
                </a:solidFill>
              </a:rPr>
              <a:t>&lt;div class="title"&gt;	</a:t>
            </a:r>
            <a:r>
              <a:rPr lang="en-US" altLang="zh-TW" sz="1800" dirty="0"/>
              <a:t>	</a:t>
            </a:r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en-US" altLang="zh-TW" sz="1800" dirty="0"/>
              <a:t>  &lt;a </a:t>
            </a:r>
            <a:r>
              <a:rPr lang="en-US" altLang="zh-TW" sz="1800" dirty="0" err="1"/>
              <a:t>href</a:t>
            </a:r>
            <a:r>
              <a:rPr lang="en-US" altLang="zh-TW" sz="1800" dirty="0"/>
              <a:t>=“/</a:t>
            </a:r>
            <a:r>
              <a:rPr lang="en-US" altLang="zh-TW" sz="1800" dirty="0" err="1"/>
              <a:t>bbs</a:t>
            </a:r>
            <a:r>
              <a:rPr lang="en-US" altLang="zh-TW" sz="1800" dirty="0"/>
              <a:t>/movie/M.1607776303.A.61D.html”&gt;</a:t>
            </a:r>
            <a:r>
              <a:rPr lang="en-US" altLang="zh-TW" sz="1800" dirty="0">
                <a:solidFill>
                  <a:srgbClr val="FF0000"/>
                </a:solidFill>
              </a:rPr>
              <a:t>Re: [</a:t>
            </a:r>
            <a:r>
              <a:rPr lang="zh-TW" altLang="en-US" sz="1800" dirty="0">
                <a:solidFill>
                  <a:srgbClr val="FF0000"/>
                </a:solidFill>
              </a:rPr>
              <a:t>討論</a:t>
            </a:r>
            <a:r>
              <a:rPr lang="en-US" altLang="zh-TW" sz="1800" dirty="0">
                <a:solidFill>
                  <a:srgbClr val="FF0000"/>
                </a:solidFill>
              </a:rPr>
              <a:t>] </a:t>
            </a:r>
            <a:r>
              <a:rPr lang="zh-TW" altLang="en-US" sz="1800" dirty="0">
                <a:solidFill>
                  <a:srgbClr val="FF0000"/>
                </a:solidFill>
              </a:rPr>
              <a:t>台灣是 不是很多人死也不看國片？</a:t>
            </a:r>
            <a:r>
              <a:rPr lang="en-US" altLang="zh-TW" sz="1800" dirty="0"/>
              <a:t>&lt;/a&gt;	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&lt;/div&gt;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&lt;div class="title"&gt;</a:t>
            </a:r>
          </a:p>
          <a:p>
            <a:pPr marL="0" indent="0">
              <a:buNone/>
            </a:pPr>
            <a:r>
              <a:rPr lang="en-US" altLang="zh-TW" sz="1800" dirty="0"/>
              <a:t>  &lt;a </a:t>
            </a:r>
            <a:r>
              <a:rPr lang="en-US" altLang="zh-TW" sz="1800" dirty="0" err="1"/>
              <a:t>href</a:t>
            </a:r>
            <a:r>
              <a:rPr lang="en-US" altLang="zh-TW" sz="1800" dirty="0"/>
              <a:t>="/</a:t>
            </a:r>
            <a:r>
              <a:rPr lang="en-US" altLang="zh-TW" sz="1800" dirty="0" err="1"/>
              <a:t>bbs</a:t>
            </a:r>
            <a:r>
              <a:rPr lang="en-US" altLang="zh-TW" sz="1800" dirty="0"/>
              <a:t>/movie/M.1607777141.A.281.html"&gt;</a:t>
            </a:r>
            <a:r>
              <a:rPr lang="en-US" altLang="zh-TW" sz="1800" dirty="0">
                <a:solidFill>
                  <a:srgbClr val="FF0000"/>
                </a:solidFill>
              </a:rPr>
              <a:t>[</a:t>
            </a:r>
            <a:r>
              <a:rPr lang="zh-TW" altLang="en-US" sz="1800" dirty="0">
                <a:solidFill>
                  <a:srgbClr val="FF0000"/>
                </a:solidFill>
              </a:rPr>
              <a:t>新聞</a:t>
            </a:r>
            <a:r>
              <a:rPr lang="en-US" altLang="zh-TW" sz="1800" dirty="0">
                <a:solidFill>
                  <a:srgbClr val="FF0000"/>
                </a:solidFill>
              </a:rPr>
              <a:t>] </a:t>
            </a:r>
            <a:r>
              <a:rPr lang="zh-TW" altLang="en-US" sz="1800" dirty="0">
                <a:solidFill>
                  <a:srgbClr val="FF0000"/>
                </a:solidFill>
              </a:rPr>
              <a:t>納豆擒金馬獎</a:t>
            </a:r>
            <a:r>
              <a:rPr lang="en-US" altLang="zh-TW" sz="1800" dirty="0">
                <a:solidFill>
                  <a:srgbClr val="FF0000"/>
                </a:solidFill>
              </a:rPr>
              <a:t>《</a:t>
            </a:r>
            <a:r>
              <a:rPr lang="zh-TW" altLang="en-US" sz="1800" dirty="0">
                <a:solidFill>
                  <a:srgbClr val="FF0000"/>
                </a:solidFill>
              </a:rPr>
              <a:t>同學</a:t>
            </a:r>
            <a:r>
              <a:rPr lang="en-US" altLang="zh-TW" sz="1800" dirty="0">
                <a:solidFill>
                  <a:srgbClr val="FF0000"/>
                </a:solidFill>
              </a:rPr>
              <a:t>》</a:t>
            </a:r>
            <a:r>
              <a:rPr lang="zh-TW" altLang="en-US" sz="1800" dirty="0">
                <a:solidFill>
                  <a:srgbClr val="FF0000"/>
                </a:solidFill>
              </a:rPr>
              <a:t>票房又破紀錄 工作月休</a:t>
            </a: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r>
              <a:rPr lang="zh-TW" altLang="en-US" sz="1800" dirty="0">
                <a:solidFill>
                  <a:srgbClr val="FF0000"/>
                </a:solidFill>
              </a:rPr>
              <a:t>天不嫌累</a:t>
            </a:r>
            <a:r>
              <a:rPr lang="en-US" altLang="zh-TW" sz="1800" dirty="0"/>
              <a:t>&lt;/a&gt;</a:t>
            </a:r>
          </a:p>
          <a:p>
            <a:pPr marL="0" indent="0">
              <a:buNone/>
            </a:pPr>
            <a:r>
              <a:rPr lang="en-US" altLang="zh-TW" sz="1800" dirty="0"/>
              <a:t>&lt;/div&gt;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55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14227</TotalTime>
  <Words>829</Words>
  <Application>Microsoft Office PowerPoint</Application>
  <PresentationFormat>寬螢幕</PresentationFormat>
  <Paragraphs>193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Calibri Light</vt:lpstr>
      <vt:lpstr>Consolas</vt:lpstr>
      <vt:lpstr>Trebuchet MS</vt:lpstr>
      <vt:lpstr>Wingdings</vt:lpstr>
      <vt:lpstr>Wingdings 3</vt:lpstr>
      <vt:lpstr>Office 佈景主題</vt:lpstr>
      <vt:lpstr>多面向</vt:lpstr>
      <vt:lpstr>Python 爬蟲</vt:lpstr>
      <vt:lpstr>Beautifulsoup.py</vt:lpstr>
      <vt:lpstr>先抓取資料</vt:lpstr>
      <vt:lpstr>如果被擋下來抓不到HTML該怎麼辦?</vt:lpstr>
      <vt:lpstr>PowerPoint 簡報</vt:lpstr>
      <vt:lpstr>PowerPoint 簡報</vt:lpstr>
      <vt:lpstr>如果被擋下來抓不到HTML該怎麼辦?</vt:lpstr>
      <vt:lpstr>PowerPoint 簡報</vt:lpstr>
      <vt:lpstr>解析一下HTML</vt:lpstr>
      <vt:lpstr>beautifulsoup</vt:lpstr>
      <vt:lpstr>開始解析抓回來的HTML(使用BeautifulSoup)</vt:lpstr>
      <vt:lpstr>PowerPoint 簡報</vt:lpstr>
      <vt:lpstr>Beautifulsoup_Cookie.py</vt:lpstr>
      <vt:lpstr>處理cookie (https://www.ptt.cc/bbs/Gossiping/index.html)</vt:lpstr>
      <vt:lpstr>處理cookie</vt:lpstr>
      <vt:lpstr>處理cookie</vt:lpstr>
      <vt:lpstr>處理cookie</vt:lpstr>
      <vt:lpstr>Beautifulsoup_nextpage.py</vt:lpstr>
      <vt:lpstr>連續抓取網頁</vt:lpstr>
      <vt:lpstr>連續抓取網頁</vt:lpstr>
      <vt:lpstr>連續抓取網頁</vt:lpstr>
      <vt:lpstr>BeautifulSoup_nextpage.py</vt:lpstr>
      <vt:lpstr>Pandas.py</vt:lpstr>
      <vt:lpstr>使用Pandas抓取表格</vt:lpstr>
      <vt:lpstr>爬表格資料</vt:lpstr>
      <vt:lpstr>Preparing for scrapping the table</vt:lpstr>
      <vt:lpstr>使用Pandas抓取原始表格</vt:lpstr>
      <vt:lpstr>使用Pandas抓取表格 – 擷取欄位加入欄位名稱</vt:lpstr>
      <vt:lpstr>Convert into table</vt:lpstr>
      <vt:lpstr>Save into and get from db</vt:lpstr>
      <vt:lpstr>11/21 Python 爬蟲練習</vt:lpstr>
      <vt:lpstr>1. 抓取Yahoo焦點新聞標題 - https://tw.news.yahoo.com/</vt:lpstr>
      <vt:lpstr>1. 抓取Yahoo焦點新聞標題 - hint</vt:lpstr>
      <vt:lpstr>1. Hint – find_all()可獲得屬性符合特定內容的Tag</vt:lpstr>
      <vt:lpstr>2. 抓取每個焦點新聞的內文  </vt:lpstr>
      <vt:lpstr>2. Hint – tag.get() 可以取得該節點的屬性內容</vt:lpstr>
      <vt:lpstr>2. Hint – tag.string 可以取得該Tag內的string </vt:lpstr>
      <vt:lpstr>2. Hint – tag.contents可以獲得該節點下所有子節點</vt:lpstr>
      <vt:lpstr>3.將抓取到的新聞標題、連結、內文輸出成一個yahooNews.xlsx</vt:lpstr>
      <vt:lpstr>PowerPoint 簡報</vt:lpstr>
      <vt:lpstr>“Highlight Bad Chars“ https://marketplace.visualstudio.com/items?itemName=wengerk.highlight-bad-chars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Liu</dc:creator>
  <cp:lastModifiedBy>Liu</cp:lastModifiedBy>
  <cp:revision>70</cp:revision>
  <dcterms:created xsi:type="dcterms:W3CDTF">2020-12-12T11:20:51Z</dcterms:created>
  <dcterms:modified xsi:type="dcterms:W3CDTF">2023-11-18T07:46:20Z</dcterms:modified>
</cp:coreProperties>
</file>