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5215F-2B3D-40C6-A83B-D9CDF5D7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AD40-22AE-486B-BDD2-D0F2E70B4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0CE99-167E-4A24-A3F3-013F7A9B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139B7D-34DC-415E-9A53-D8FD63FC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64CE5-7972-4EA7-B48A-00DFA779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85C0B-F23D-411F-95F3-31AD7E4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872119-47D1-4117-A044-FBA71FDB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8C79D-DEB2-4EC1-8568-71C1EBF9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9EB8C-E6CB-466D-A9D2-C2C255AF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F98A0-797B-43A0-A0EC-0D2FEF23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99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5E9BD2-8D0C-41A7-B118-D4CBCEDB3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83202C-8D7A-4062-A541-91B5D99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FC58B-8F9D-4B42-8510-1B3DFBEC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DE480-B9D0-4237-B724-D1862AA4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67CC2-4977-4063-AF0E-B6768AE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7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31190-D929-4FE1-98C1-94E7F87F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1638E-33B0-4253-A501-AFFDC722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BD3E7-5AB0-43E1-A64D-415BB40D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31B4B-721B-4452-A2A2-EC3BF63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D5098-E546-4DC2-8F03-6D42793A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8D568-C5C5-4F70-9993-355A887F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D87B4F-6294-4EF5-9E30-C8388CA2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73534-75B6-48FC-A784-CF473818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B33B7-770E-471F-9734-0BA8F576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1335D-0DD2-4C73-9836-F1FF6719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0EC13-9088-4332-8E61-834736D6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53EC1-29E3-4F91-B613-27AEDFDD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240B5-15D2-4083-A3F2-93061671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7BC32-8260-4954-A929-3FB3A1D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2B6DE-921F-4966-AE9B-3D2049DB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6DDE6-3CB7-46F9-B398-EAAE0281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20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6ECC9-CDFC-479F-8905-15A14F15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BE8046-EE76-44E7-ABEC-BA800CE3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E6615-CFF1-47B9-9512-87E790D1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FDE81-DAF5-4BFB-B418-C2A04CAC0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B0A40F-EFC0-44C3-8A7A-17C75983C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F7DDA6-116A-48DF-B717-4CD242C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DD017D-561B-4471-B227-38238053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EA9909-01AB-439F-9DB4-32FE955F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6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84FBC-5073-421F-9AA5-FEEF818A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EE2AB7-9E35-46EB-9F2C-F2A73BC3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039BC8-912C-48B1-8327-292A0BEF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17ECEB-37F9-479C-8DCF-39D9ADD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24F759-77BF-406A-832C-8071E579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577BC7-6059-408C-838D-7B2AAE9B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D08114-D63B-4827-844C-13290FFD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9328-950E-4CA1-A677-C2FF30EE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06A7C-C8A1-45F5-8C7B-2BCAFE79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B5D562-C32F-4337-896C-C2BC600E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6A935-8520-497F-818B-96195463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C450BD-524B-4662-BB91-C85EA17E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AEAD5-F67C-478E-BD2E-8668C32E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E1332-DC8B-4E99-9601-A5043CDD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A6D9D5-F3C9-4F63-AE1B-EF2187D27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96156C-EFA7-4793-A6AD-A1CCC35C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125B9-6E97-47AC-959E-E7DA0711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63ECEE-E821-4B27-926C-26B967EC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F20CFF-5302-4870-A575-61813BF5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45BCA9-8A37-40F4-8E11-183DC1E6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EE3C7C-7671-4D6A-BC91-76793D85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E48F1-6886-4773-925B-E60F7537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BFE-F418-4BB2-9679-BF87E63CDC80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0F14E-BC4D-456B-8537-8AFEE3EF1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51C58-58A4-4EE1-AF4F-8A0DB03B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EB35-003A-40AF-A1B8-F7250301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2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tom/mlbook-chapter-slides.html" TargetMode="External"/><Relationship Id="rId2" Type="http://schemas.openxmlformats.org/officeDocument/2006/relationships/hyperlink" Target="https://scikit-learn.org/stable/modules/tree.html#classificationhttps://machine-learning-python.kspax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0A18D-3742-438A-B6C5-6B63C84EC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and decision tree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373E3B-D0F4-42C6-AB3F-6063774CC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https://scikit-learn.org/stable/modules/tree.html#classificationhttps://machine-learning-python.kspax.io/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Tom Michelle Machine Learning: </a:t>
            </a:r>
            <a:r>
              <a:rPr lang="zh-TW" altLang="en-US" dirty="0">
                <a:hlinkClick r:id="rId3"/>
              </a:rPr>
              <a:t>http://www.cs.cmu.edu/~tom/mlbook-chapter-slides.html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7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E1A59-DC3C-4C74-ADC9-5B37A30B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and un-supervised machine learning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1615C-306A-43D3-BABB-AD427FCF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Supervised and unsupervised </a:t>
            </a:r>
          </a:p>
          <a:p>
            <a:pPr lvl="1"/>
            <a:r>
              <a:rPr lang="en-US" altLang="zh-TW" dirty="0"/>
              <a:t>Supervised machine learning: classification and prediction </a:t>
            </a:r>
          </a:p>
          <a:p>
            <a:pPr lvl="1"/>
            <a:r>
              <a:rPr lang="en-US" altLang="zh-TW" dirty="0"/>
              <a:t>Unsupervised machine learning: clustering 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Decision tree technique:  predicting the value of a target variable by learning simple decision rules (decision tree) inferred from the data features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3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D9C12B-96E5-4321-8061-C21E397C9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Applications of Machine Learning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A39E676-8FCE-4338-9A5E-122B4393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dirty="0">
                <a:solidFill>
                  <a:srgbClr val="003399"/>
                </a:solidFill>
              </a:rPr>
              <a:t>Discover the impact of strategies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3BB4F67-7FB4-4813-AF23-E8B77DC8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098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altLang="zh-TW" sz="1800" dirty="0"/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39D3C016-AEFA-450D-B2C7-1C15A4796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0056"/>
              </p:ext>
            </p:extLst>
          </p:nvPr>
        </p:nvGraphicFramePr>
        <p:xfrm>
          <a:off x="3581400" y="2622551"/>
          <a:ext cx="6553200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7454880" imgH="4770360" progId="">
                  <p:embed/>
                </p:oleObj>
              </mc:Choice>
              <mc:Fallback>
                <p:oleObj r:id="rId3" imgW="7454880" imgH="4770360" progId="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39D3C016-AEFA-450D-B2C7-1C15A4796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22551"/>
                        <a:ext cx="6553200" cy="350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>
            <a:extLst>
              <a:ext uri="{FF2B5EF4-FFF2-40B4-BE49-F238E27FC236}">
                <a16:creationId xmlns:a16="http://schemas.microsoft.com/office/drawing/2014/main" id="{D430E55D-3EC8-48C3-B19B-04520023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55951"/>
            <a:ext cx="297180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  <a:ea typeface="標楷體" panose="03000509000000000000" pitchFamily="65" charset="-120"/>
              </a:rPr>
              <a:t> Eighty-five students</a:t>
            </a:r>
            <a:r>
              <a:rPr lang="en-US" altLang="zh-TW" sz="1400">
                <a:latin typeface="Tahoma" panose="020B0604030504040204" pitchFamily="34" charset="0"/>
              </a:rPr>
              <a:t> of National Open University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</a:rPr>
              <a:t> Using Web learning system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</a:rPr>
              <a:t> Learning Human Computer Interaction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</a:rPr>
              <a:t> Last 4 months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</a:rPr>
              <a:t> Perform Discussion activities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1400">
                <a:latin typeface="Tahoma" panose="020B0604030504040204" pitchFamily="34" charset="0"/>
              </a:rPr>
              <a:t> Teachers enforce a Q&amp;A activity to promote discussion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4493C-F4BC-4FE5-AAD5-F1AC9B62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請參考</a:t>
            </a:r>
            <a:r>
              <a:rPr lang="en-US" altLang="zh-TW" dirty="0"/>
              <a:t>Tom Michelle Machine Learning)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AC50-E1B3-452D-8864-4EB33760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Entropy: the degree of impurity of a group 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9DC3F6-1D2C-49B6-8773-F7AAF0C3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12" y="3019363"/>
            <a:ext cx="4029075" cy="3609975"/>
          </a:xfrm>
          <a:prstGeom prst="rect">
            <a:avLst/>
          </a:prstGeom>
        </p:spPr>
      </p:pic>
      <p:pic>
        <p:nvPicPr>
          <p:cNvPr id="2050" name="Picture 2" descr="封面">
            <a:extLst>
              <a:ext uri="{FF2B5EF4-FFF2-40B4-BE49-F238E27FC236}">
                <a16:creationId xmlns:a16="http://schemas.microsoft.com/office/drawing/2014/main" id="{727B2C12-0AAF-4677-9084-A3866605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94" y="2088326"/>
            <a:ext cx="2238498" cy="32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E78448-DD5E-4F6C-9E00-1C16FF4E13CA}"/>
              </a:ext>
            </a:extLst>
          </p:cNvPr>
          <p:cNvSpPr/>
          <p:nvPr/>
        </p:nvSpPr>
        <p:spPr>
          <a:xfrm>
            <a:off x="5575630" y="6280087"/>
            <a:ext cx="5683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http://www.cs.cmu.edu/~tom/mlbook-chapter-slides.html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257BD9-9527-48CC-B54B-7D801F901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4206"/>
            <a:ext cx="80867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D2837-8D67-438F-9E2F-C0484FF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decision tree learning with</a:t>
            </a:r>
            <a:r>
              <a:rPr lang="zh-TW" altLang="en-US" dirty="0"/>
              <a:t> 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12660-0C97-4892-BDD0-C58644E4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sklearn</a:t>
            </a:r>
            <a:r>
              <a:rPr lang="en-US" altLang="zh-TW" dirty="0"/>
              <a:t> with pip by the comment “pip install </a:t>
            </a:r>
            <a:r>
              <a:rPr lang="en-US" altLang="zh-TW" dirty="0" err="1"/>
              <a:t>sklearn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0194BC-26BB-4DA4-BAFE-95D7B192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4" y="2455660"/>
            <a:ext cx="7485660" cy="39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E67181-A4C3-4839-87B6-10569533BB39}"/>
              </a:ext>
            </a:extLst>
          </p:cNvPr>
          <p:cNvSpPr/>
          <p:nvPr/>
        </p:nvSpPr>
        <p:spPr>
          <a:xfrm>
            <a:off x="1258786" y="4108863"/>
            <a:ext cx="10016835" cy="2179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B23ED3-2051-4A9B-BE25-E788D608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decision tree learning with</a:t>
            </a:r>
            <a:r>
              <a:rPr lang="zh-TW" altLang="en-US" dirty="0"/>
              <a:t> </a:t>
            </a:r>
            <a:r>
              <a:rPr lang="en-US" altLang="zh-TW" dirty="0" err="1"/>
              <a:t>sklearn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1880F-52E3-426A-A255-1AD5EA9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79" y="21504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DecisionTreeClassifier</a:t>
            </a:r>
            <a:r>
              <a:rPr lang="en-US" altLang="zh-TW" dirty="0"/>
              <a:t> is a class capable of performing multi-class classification on a dataset.</a:t>
            </a:r>
          </a:p>
          <a:p>
            <a:pPr lvl="1"/>
            <a:r>
              <a:rPr lang="en-US" altLang="zh-TW" dirty="0"/>
              <a:t>Input two arrays: </a:t>
            </a:r>
          </a:p>
          <a:p>
            <a:pPr lvl="1"/>
            <a:r>
              <a:rPr lang="en-US" altLang="zh-TW" dirty="0"/>
              <a:t>an array X of shape (</a:t>
            </a:r>
            <a:r>
              <a:rPr lang="en-US" altLang="zh-TW" dirty="0" err="1"/>
              <a:t>n_samples</a:t>
            </a:r>
            <a:r>
              <a:rPr lang="en-US" altLang="zh-TW" dirty="0"/>
              <a:t>, </a:t>
            </a:r>
            <a:r>
              <a:rPr lang="en-US" altLang="zh-TW" dirty="0" err="1"/>
              <a:t>n_features</a:t>
            </a:r>
            <a:r>
              <a:rPr lang="en-US" altLang="zh-TW" dirty="0"/>
              <a:t>) holding the training samples, </a:t>
            </a:r>
          </a:p>
          <a:p>
            <a:pPr lvl="1"/>
            <a:r>
              <a:rPr lang="en-US" altLang="zh-TW" dirty="0"/>
              <a:t>an array Y of integer values, shape (</a:t>
            </a:r>
            <a:r>
              <a:rPr lang="en-US" altLang="zh-TW" dirty="0" err="1"/>
              <a:t>n_samples</a:t>
            </a:r>
            <a:r>
              <a:rPr lang="en-US" altLang="zh-TW" dirty="0"/>
              <a:t>,), holding the class labels for the training samples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tree</a:t>
            </a:r>
          </a:p>
          <a:p>
            <a:pPr marL="457200" lvl="1" indent="0">
              <a:buNone/>
            </a:pPr>
            <a:r>
              <a:rPr lang="en-US" altLang="zh-TW" dirty="0"/>
              <a:t>X = [[0, 0], [1, 1]] //</a:t>
            </a:r>
            <a:r>
              <a:rPr lang="zh-TW" altLang="en-US" dirty="0"/>
              <a:t>輸入兩個</a:t>
            </a:r>
            <a:r>
              <a:rPr lang="en-US" altLang="zh-TW" dirty="0"/>
              <a:t>instance, </a:t>
            </a:r>
            <a:r>
              <a:rPr lang="zh-TW" altLang="en-US" dirty="0"/>
              <a:t>個別有兩個</a:t>
            </a:r>
            <a:r>
              <a:rPr lang="en-US" altLang="zh-TW" dirty="0"/>
              <a:t>attribute</a:t>
            </a:r>
          </a:p>
          <a:p>
            <a:pPr marL="457200" lvl="1" indent="0">
              <a:buNone/>
            </a:pPr>
            <a:r>
              <a:rPr lang="en-US" altLang="zh-TW" dirty="0"/>
              <a:t>Y = [0, 1] //</a:t>
            </a:r>
            <a:r>
              <a:rPr lang="zh-TW" altLang="en-US" dirty="0"/>
              <a:t>輸入兩個</a:t>
            </a:r>
            <a:r>
              <a:rPr lang="en-US" altLang="zh-TW" dirty="0"/>
              <a:t>instance</a:t>
            </a:r>
            <a:r>
              <a:rPr lang="zh-TW" altLang="en-US" dirty="0"/>
              <a:t>的類別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 創一個</a:t>
            </a:r>
            <a:r>
              <a:rPr lang="en-US" altLang="zh-TW" dirty="0"/>
              <a:t>decision tree classifier </a:t>
            </a:r>
          </a:p>
          <a:p>
            <a:pPr marL="457200" lvl="1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clf.fit</a:t>
            </a:r>
            <a:r>
              <a:rPr lang="en-US" altLang="zh-TW" dirty="0"/>
              <a:t>(X, Y) //</a:t>
            </a:r>
            <a:r>
              <a:rPr lang="zh-TW" altLang="en-US" dirty="0"/>
              <a:t>將</a:t>
            </a:r>
            <a:r>
              <a:rPr lang="en-US" altLang="zh-TW" dirty="0"/>
              <a:t>training data </a:t>
            </a:r>
            <a:r>
              <a:rPr lang="zh-TW" altLang="en-US" dirty="0"/>
              <a:t>以</a:t>
            </a:r>
            <a:r>
              <a:rPr lang="en-US" altLang="zh-TW" dirty="0"/>
              <a:t>classifier </a:t>
            </a:r>
            <a:r>
              <a:rPr lang="zh-TW" altLang="en-US" dirty="0"/>
              <a:t>做學習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print (</a:t>
            </a:r>
            <a:r>
              <a:rPr lang="en-US" altLang="zh-TW" dirty="0" err="1"/>
              <a:t>clf.predict</a:t>
            </a:r>
            <a:r>
              <a:rPr lang="en-US" altLang="zh-TW" dirty="0"/>
              <a:t>([[2., 2.], [0., 0.], [-2., -2.]]))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以學習好的</a:t>
            </a:r>
            <a:r>
              <a:rPr lang="en-US" altLang="zh-TW" dirty="0"/>
              <a:t>decision tree </a:t>
            </a:r>
            <a:r>
              <a:rPr lang="zh-TW" altLang="en-US" dirty="0"/>
              <a:t>模型分類三個</a:t>
            </a:r>
            <a:r>
              <a:rPr lang="en-US" altLang="zh-TW" dirty="0"/>
              <a:t>instance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89585-38C0-4434-A8EA-E292AF64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sklearn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A61CE-2624-450A-8DD5-369CDB9D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 out the decision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6EF7A-9913-4555-928D-8DF86C94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matplotlib by the comment “pip install matplotlib”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FCB6DB-2C78-4389-9DA1-648DB715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87" y="2385656"/>
            <a:ext cx="7492773" cy="39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828206-90F4-48D4-8CFD-410E1592B41F}"/>
              </a:ext>
            </a:extLst>
          </p:cNvPr>
          <p:cNvSpPr/>
          <p:nvPr/>
        </p:nvSpPr>
        <p:spPr>
          <a:xfrm>
            <a:off x="2602676" y="1610338"/>
            <a:ext cx="6096000" cy="20992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53802C-CEFE-4930-8526-58C8AB44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 out the decision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7E23B-5FEC-4A1F-83C0-4C304623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9637E4-D089-4F0E-A623-7852CD3E2E98}"/>
              </a:ext>
            </a:extLst>
          </p:cNvPr>
          <p:cNvSpPr/>
          <p:nvPr/>
        </p:nvSpPr>
        <p:spPr>
          <a:xfrm>
            <a:off x="2602676" y="1610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from sklearn import tree</a:t>
            </a:r>
          </a:p>
          <a:p>
            <a:r>
              <a:rPr lang="zh-TW" altLang="en-US" dirty="0"/>
              <a:t>X = [[0, 0], [1, 1]]</a:t>
            </a:r>
          </a:p>
          <a:p>
            <a:r>
              <a:rPr lang="zh-TW" altLang="en-US" dirty="0"/>
              <a:t>Y = [0, 1]</a:t>
            </a:r>
          </a:p>
          <a:p>
            <a:r>
              <a:rPr lang="zh-TW" altLang="en-US" dirty="0"/>
              <a:t>clf = tree.DecisionTreeClassifier()</a:t>
            </a:r>
          </a:p>
          <a:p>
            <a:r>
              <a:rPr lang="zh-TW" altLang="en-US" dirty="0"/>
              <a:t>clf = clf.fit(X, Y)</a:t>
            </a:r>
          </a:p>
          <a:p>
            <a:r>
              <a:rPr lang="zh-TW" altLang="en-US" dirty="0"/>
              <a:t>tree.plot_tree(clf) </a:t>
            </a:r>
            <a:r>
              <a:rPr lang="en-US" altLang="zh-TW" dirty="0"/>
              <a:t>//</a:t>
            </a:r>
            <a:r>
              <a:rPr lang="zh-TW" altLang="en-US" dirty="0"/>
              <a:t>畫出</a:t>
            </a:r>
            <a:r>
              <a:rPr lang="en-US" altLang="zh-TW" dirty="0"/>
              <a:t>decision tree, </a:t>
            </a:r>
            <a:r>
              <a:rPr lang="zh-TW" altLang="en-US" dirty="0"/>
              <a:t>記得安裝</a:t>
            </a:r>
            <a:r>
              <a:rPr lang="en-US" altLang="zh-TW" dirty="0"/>
              <a:t>matplotlib</a:t>
            </a:r>
            <a:endParaRPr lang="zh-TW" altLang="en-US" dirty="0"/>
          </a:p>
          <a:p>
            <a:r>
              <a:rPr lang="zh-TW" altLang="en-US" dirty="0"/>
              <a:t>print (clf.predict([[2., 2.], [0., 0.], [-2., -2.]]))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847F40-53D5-4B77-8EA5-4C0837D3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4" y="3848404"/>
            <a:ext cx="9778383" cy="27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6094-4ED2-4212-83F5-CDEA86F6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Classify new cases with the decision tree learned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24F0E-CB37-4452-A264-61C14259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5556F4-63DC-429D-A69A-5B95D7018E12}"/>
              </a:ext>
            </a:extLst>
          </p:cNvPr>
          <p:cNvSpPr/>
          <p:nvPr/>
        </p:nvSpPr>
        <p:spPr>
          <a:xfrm>
            <a:off x="2780806" y="1690688"/>
            <a:ext cx="6096000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EBFBA-8BDA-403B-9B10-A673D891114C}"/>
              </a:ext>
            </a:extLst>
          </p:cNvPr>
          <p:cNvSpPr/>
          <p:nvPr/>
        </p:nvSpPr>
        <p:spPr>
          <a:xfrm>
            <a:off x="2863933" y="16412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from sklearn import tree</a:t>
            </a:r>
          </a:p>
          <a:p>
            <a:r>
              <a:rPr lang="zh-TW" altLang="en-US" dirty="0"/>
              <a:t>X = [[0, 0], [1, 1]]</a:t>
            </a:r>
          </a:p>
          <a:p>
            <a:r>
              <a:rPr lang="zh-TW" altLang="en-US" dirty="0"/>
              <a:t>Y = [0, 1]</a:t>
            </a:r>
          </a:p>
          <a:p>
            <a:r>
              <a:rPr lang="zh-TW" altLang="en-US" dirty="0"/>
              <a:t>clf = tree.DecisionTreeClassifier()</a:t>
            </a:r>
          </a:p>
          <a:p>
            <a:r>
              <a:rPr lang="zh-TW" altLang="en-US" dirty="0"/>
              <a:t>clf = clf.fit(X, Y)</a:t>
            </a:r>
          </a:p>
          <a:p>
            <a:r>
              <a:rPr lang="zh-TW" altLang="en-US" dirty="0"/>
              <a:t>tree.plot_tree(clf)</a:t>
            </a:r>
          </a:p>
          <a:p>
            <a:r>
              <a:rPr lang="zh-TW" altLang="en-US" dirty="0"/>
              <a:t>print (clf.predict([[2., 2.], [0., 0.], [-2., -2.]])) </a:t>
            </a:r>
            <a:r>
              <a:rPr lang="en-US" altLang="zh-TW" dirty="0"/>
              <a:t>//the use tree to classify 3 new cases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7C1900-E5C3-49BD-8788-EFED4D4C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3999012"/>
            <a:ext cx="9818729" cy="28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598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Arial Unicode MS</vt:lpstr>
      <vt:lpstr>SFMono-Regular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Python and decision tree</vt:lpstr>
      <vt:lpstr>Supervised and un-supervised machine learning </vt:lpstr>
      <vt:lpstr>Applications of Machine Learning</vt:lpstr>
      <vt:lpstr>Algorithm (請參考Tom Michelle Machine Learning)</vt:lpstr>
      <vt:lpstr>Run decision tree learning with sklearn</vt:lpstr>
      <vt:lpstr>Run decision tree learning with sklearn</vt:lpstr>
      <vt:lpstr>Draw out the decision tree</vt:lpstr>
      <vt:lpstr>Draw out the decision tree</vt:lpstr>
      <vt:lpstr>Classify new cases with the decision tree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decision tree</dc:title>
  <dc:creator>liu</dc:creator>
  <cp:lastModifiedBy>liu</cp:lastModifiedBy>
  <cp:revision>23</cp:revision>
  <dcterms:created xsi:type="dcterms:W3CDTF">2022-06-24T03:04:47Z</dcterms:created>
  <dcterms:modified xsi:type="dcterms:W3CDTF">2022-11-22T00:42:56Z</dcterms:modified>
</cp:coreProperties>
</file>