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7" r:id="rId9"/>
    <p:sldId id="266" r:id="rId10"/>
    <p:sldId id="269" r:id="rId11"/>
    <p:sldId id="270" r:id="rId12"/>
    <p:sldId id="289" r:id="rId13"/>
    <p:sldId id="271" r:id="rId14"/>
    <p:sldId id="287" r:id="rId15"/>
    <p:sldId id="290" r:id="rId16"/>
    <p:sldId id="272" r:id="rId17"/>
    <p:sldId id="273" r:id="rId18"/>
    <p:sldId id="288" r:id="rId19"/>
    <p:sldId id="263" r:id="rId20"/>
    <p:sldId id="264" r:id="rId21"/>
    <p:sldId id="26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35827-BEBC-448B-B790-E2737BA11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7783AD-73DB-4D4F-8E12-9535AB6A1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97E4FD-7C89-477E-8D01-5DB109BE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CD6E9-8CFE-4EE2-92FD-F5A361E8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3BD2B-3F37-4ED4-AFF9-FC33A359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9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73BBF-D36F-428D-98F0-95EB36A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FAE82D-3AB6-4769-AAF3-5176D872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AABD07-40E8-455D-A320-800C4636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FF4605-E358-4F5B-A672-1E8BB6B8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FDBF7-8D2B-410D-B0F8-D3FEB999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3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534BA5-8BF8-4FD5-96D9-32783DA0D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666729-2D05-48A5-A3A3-AA2F3FBD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4296F6-BAFD-4F92-BCC3-BDE7C873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0765C6-F5F8-44C8-9C84-0D3C0CC3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8D904-89BF-47B5-840C-CA2C0460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92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E413B-7062-4BC5-8CB0-A20E3F7B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88A82-833E-4A1E-A4EE-B04FC62E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E1BFD7-4E79-452B-9D06-171BE358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A9D714-8731-4C9B-BD90-968EE99A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DAD814-0132-4F04-BC69-1574BCC4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61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96503-897A-4D55-AF60-A5FE86CE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C1E4F4-3F4B-4CC5-A068-055F8954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999703-46EA-4347-B6ED-2ED5D7A2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9170A1-50A8-478E-A208-CC641C0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96816-3CB8-4B90-A832-04EFA873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6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76123-9CBF-44C5-BE8C-DF2C4931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6122F-35D3-42B9-9F93-BE76F3C68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EA84D0-AD3A-45FE-B3A1-CB439061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5D2C20-3F26-4132-BFE5-F745EA08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5BA9B-A027-4FE9-81E7-FF40D3BB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4696C5-0FCE-40D6-BE3C-D229BE3A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30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505EA-70FC-4CA2-ABAC-51ABE435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844D97-B6A1-493D-899C-82B4429B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23983D-A951-4C78-8EBB-8660CE53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49DB07-A97E-408F-8079-7FB20891F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89D0EB-C2A3-44BD-B979-6FF1F45A5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A45734-B0DC-4FD8-8CD2-E38470C6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587508-5690-453C-8D9C-5A726038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6CDDF-64B2-449B-97F8-FBD9D479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07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298DA-16E7-4EF9-8D7E-3F3836A1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47CCF2-F870-4017-B69D-C4060B92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C7AC59-92A3-4E98-8EC9-62FABE47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03ED5F-07B2-4999-9C4A-AA5B918E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7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FFA8DC-5601-4051-952D-8DD2C97B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6459CB-8560-44CC-9137-35BBD380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D0D45-3A76-4EB6-8009-3CB89C32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8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A7BAE-F2F6-4C2D-B53D-1A18E025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7E8A-41BF-4E30-9C79-6B289452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8CA07-A364-4E03-B52C-A48D66AF2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485307-413E-4306-BDFF-6B5415D4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A2FBA8-680F-443F-90A3-2F98AEB9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0BBA3B-A2D9-4EC1-99F8-CE6E8090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2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20E46-D6F7-44ED-9C70-02FE93D3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1F3441-F28E-46ED-9D67-3ADDBBCF3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1273DF-04C5-45E5-9740-B91DE44DC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E7D3A4-8699-4FA7-AD72-A60FDDC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6B125B-D91F-4534-BDF2-4364A704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B73EE2-0C56-4B7E-9915-1C47606D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6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D51F21-ED2B-4DA2-B654-8E0F9F11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80E90-21D5-406B-BFAF-DA1AAAB8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9819CE-4FCE-4F53-AA11-E31694504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8E55-CBBB-49E9-94A4-4A40116D508B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4E5893-5C41-416D-B55A-979C614F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F9233F-9ABE-42CB-B4AF-0366C30CA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3433-7C0B-43BB-835D-34EAAC7E3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7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k-means-clustering-python/#understanding-the-k-means-algorithm" TargetMode="External"/><Relationship Id="rId2" Type="http://schemas.openxmlformats.org/officeDocument/2006/relationships/hyperlink" Target="https://scikit-learn.org/stable/modules/tree.html#classificationhttps://machine-learning-python.kspax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chive.ics.uci.edu/ml/machine-learning-databases/0040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k-means-clustering-python/#understanding-the-k-means-algorithm" TargetMode="External"/><Relationship Id="rId2" Type="http://schemas.openxmlformats.org/officeDocument/2006/relationships/hyperlink" Target="https://github.com/realpython/materials/commits?author=jablonskide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ealpython/materials/tree/master/practical-k-m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realpython/materials/tree/master/practical-k-mea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96B41-C5B6-4A9C-932D-D78019CCC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and clustering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9386B3-0EC9-4773-9251-197A09CDF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hlinkClick r:id="rId2"/>
              </a:rPr>
              <a:t>https://scikit-learn.org/stable/modules/tree.html#classificationhttps://machine-learning-python.kspax.io/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https://realpython.com/k-means-clustering-python/#understanding-the-k-means-algorithm</a:t>
            </a:r>
            <a:endParaRPr lang="en-US" altLang="zh-TW" dirty="0"/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09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7B0F8-7910-46D3-BE55-4251F4CE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產生資料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C802F7-DB62-0657-D1E7-82905B552ACA}"/>
              </a:ext>
            </a:extLst>
          </p:cNvPr>
          <p:cNvSpPr/>
          <p:nvPr/>
        </p:nvSpPr>
        <p:spPr>
          <a:xfrm>
            <a:off x="643925" y="1764682"/>
            <a:ext cx="451400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features, </a:t>
            </a:r>
            <a:r>
              <a:rPr lang="en-US" altLang="zh-TW" dirty="0" err="1"/>
              <a:t>true_labels</a:t>
            </a:r>
            <a:r>
              <a:rPr lang="en-US" altLang="zh-TW" dirty="0"/>
              <a:t> = </a:t>
            </a:r>
            <a:r>
              <a:rPr lang="en-US" altLang="zh-TW" dirty="0" err="1"/>
              <a:t>make_blobs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n_samples</a:t>
            </a:r>
            <a:r>
              <a:rPr lang="en-US" altLang="zh-TW" dirty="0"/>
              <a:t>=200, 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centers=3, 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cluster_std</a:t>
            </a:r>
            <a:r>
              <a:rPr lang="en-US" altLang="zh-TW" dirty="0"/>
              <a:t>=2.75, 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random_state</a:t>
            </a:r>
            <a:r>
              <a:rPr lang="en-US" altLang="zh-TW" dirty="0"/>
              <a:t>=42</a:t>
            </a:r>
          </a:p>
          <a:p>
            <a:r>
              <a:rPr lang="en-US" altLang="zh-TW" dirty="0"/>
              <a:t>)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產生</a:t>
            </a:r>
            <a:r>
              <a:rPr lang="en-US" altLang="zh-TW" dirty="0"/>
              <a:t>clustering</a:t>
            </a:r>
            <a:r>
              <a:rPr lang="zh-TW" altLang="en-US" dirty="0"/>
              <a:t>測試資料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features[:5]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true_labels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[:5]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檢視資料內容與對應的</a:t>
            </a:r>
            <a:r>
              <a:rPr lang="en-US" altLang="zh-TW" dirty="0">
                <a:latin typeface="Consolas" panose="020B0609020204030204" pitchFamily="49" charset="0"/>
              </a:rPr>
              <a:t>label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9BC172-9A4E-1B8E-611C-0D75D981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834" y="1305018"/>
            <a:ext cx="5877828" cy="32783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243380-A668-447F-AF13-9E07D204CCA1}"/>
              </a:ext>
            </a:extLst>
          </p:cNvPr>
          <p:cNvSpPr/>
          <p:nvPr/>
        </p:nvSpPr>
        <p:spPr>
          <a:xfrm>
            <a:off x="2585039" y="5254996"/>
            <a:ext cx="70219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make_blobs</a:t>
            </a:r>
            <a:r>
              <a:rPr lang="en-US" altLang="zh-TW" b="1" dirty="0">
                <a:solidFill>
                  <a:srgbClr val="FF0000"/>
                </a:solidFill>
              </a:rPr>
              <a:t> : 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Generate isotropic Gaussian blobs for clustering. </a:t>
            </a:r>
            <a:r>
              <a:rPr lang="zh-TW" altLang="en-US" dirty="0">
                <a:solidFill>
                  <a:srgbClr val="FF0000"/>
                </a:solidFill>
                <a:latin typeface="-apple-system"/>
              </a:rPr>
              <a:t>產生資料</a:t>
            </a:r>
            <a:endParaRPr lang="en-US" altLang="zh-TW" dirty="0">
              <a:solidFill>
                <a:srgbClr val="FF0000"/>
              </a:solidFill>
              <a:latin typeface="-apple-system"/>
            </a:endParaRPr>
          </a:p>
          <a:p>
            <a:r>
              <a:rPr lang="en-US" altLang="zh-TW" b="1" dirty="0" err="1">
                <a:solidFill>
                  <a:srgbClr val="FF0000"/>
                </a:solidFill>
              </a:rPr>
              <a:t>n_features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The number of features for each sample.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default=2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err="1">
                <a:solidFill>
                  <a:srgbClr val="FF0000"/>
                </a:solidFill>
              </a:rPr>
              <a:t>n_samples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the total number of points 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Centers: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The number of centers to generate</a:t>
            </a:r>
          </a:p>
          <a:p>
            <a:r>
              <a:rPr lang="en-US" altLang="zh-TW" b="1" dirty="0" err="1">
                <a:solidFill>
                  <a:srgbClr val="FF0000"/>
                </a:solidFill>
              </a:rPr>
              <a:t>cluster_std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The standard deviation of the clusters.</a:t>
            </a:r>
          </a:p>
          <a:p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5A3ECC-C67F-4207-A27C-27F22EA4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660" y="291131"/>
            <a:ext cx="611967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make_blobs()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 returns a tuple of two values:</a:t>
            </a:r>
            <a:endParaRPr kumimoji="0" lang="zh-TW" altLang="zh-TW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A two-dimensional NumPy array with the </a:t>
            </a:r>
            <a:r>
              <a:rPr kumimoji="0" lang="zh-TW" altLang="zh-TW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x- and y-values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 for each of the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A one-dimensional NumPy array containing the </a:t>
            </a:r>
            <a:r>
              <a:rPr kumimoji="0" lang="zh-TW" altLang="zh-TW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cluster labels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 for each sample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7B0F8-7910-46D3-BE55-4251F4CE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前處理</a:t>
            </a:r>
            <a:r>
              <a:rPr lang="en-US" altLang="zh-TW" dirty="0"/>
              <a:t>:</a:t>
            </a:r>
            <a:r>
              <a:rPr lang="zh-TW" altLang="en-US" dirty="0"/>
              <a:t> 標準化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C802F7-DB62-0657-D1E7-82905B552ACA}"/>
              </a:ext>
            </a:extLst>
          </p:cNvPr>
          <p:cNvSpPr/>
          <p:nvPr/>
        </p:nvSpPr>
        <p:spPr>
          <a:xfrm>
            <a:off x="643925" y="1764682"/>
            <a:ext cx="48999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scaler = </a:t>
            </a:r>
            <a:r>
              <a:rPr lang="en-US" altLang="zh-TW" dirty="0" err="1"/>
              <a:t>StandardScaler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scaled_features</a:t>
            </a:r>
            <a:r>
              <a:rPr lang="en-US" altLang="zh-TW" dirty="0"/>
              <a:t> = </a:t>
            </a:r>
            <a:r>
              <a:rPr lang="en-US" altLang="zh-TW" dirty="0" err="1"/>
              <a:t>scaler.fit_transform</a:t>
            </a:r>
            <a:r>
              <a:rPr lang="en-US" altLang="zh-TW" dirty="0"/>
              <a:t>(features)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將資料進行標準化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scaled_features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[:5]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檢視標準化後的資料內容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D45A3A-E7E8-F260-7513-5F89BA00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904" y="2641845"/>
            <a:ext cx="5525271" cy="28483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23AC83-2BE3-4DC7-8D30-DF25DE486701}"/>
              </a:ext>
            </a:extLst>
          </p:cNvPr>
          <p:cNvSpPr/>
          <p:nvPr/>
        </p:nvSpPr>
        <p:spPr>
          <a:xfrm>
            <a:off x="417324" y="5347942"/>
            <a:ext cx="10997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StandardScaler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Standardize features by removing the mean and scaling to unit variance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(mean =0 and standard deviation = 1)</a:t>
            </a:r>
          </a:p>
          <a:p>
            <a:r>
              <a:rPr lang="en-US" altLang="zh-TW" dirty="0"/>
              <a:t>The standard score of a sample x is calculated as: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z = (x - u) / s, </a:t>
            </a:r>
            <a:r>
              <a:rPr lang="en-US" altLang="zh-TW" dirty="0"/>
              <a:t>where u is the mean of the training samples or zero </a:t>
            </a: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C6D044C-84D0-472A-AFAC-C26011E9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467" y="1759958"/>
            <a:ext cx="2828925" cy="82867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9B6E8FE-3028-40C6-B5CA-7FF2D86AD265}"/>
              </a:ext>
            </a:extLst>
          </p:cNvPr>
          <p:cNvCxnSpPr/>
          <p:nvPr/>
        </p:nvCxnSpPr>
        <p:spPr>
          <a:xfrm flipH="1">
            <a:off x="9476509" y="2641845"/>
            <a:ext cx="1068779" cy="159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1392608-8C6D-45B9-9730-332C467A85C1}"/>
              </a:ext>
            </a:extLst>
          </p:cNvPr>
          <p:cNvSpPr/>
          <p:nvPr/>
        </p:nvSpPr>
        <p:spPr>
          <a:xfrm>
            <a:off x="4728358" y="2911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source sans pro" panose="020B0503030403020204" pitchFamily="34" charset="0"/>
              </a:rPr>
              <a:t>兩個</a:t>
            </a:r>
            <a:r>
              <a:rPr lang="en-US" altLang="zh-TW" dirty="0">
                <a:solidFill>
                  <a:srgbClr val="FF0000"/>
                </a:solidFill>
                <a:latin typeface="source sans pro" panose="020B0503030403020204" pitchFamily="34" charset="0"/>
              </a:rPr>
              <a:t>feature</a:t>
            </a:r>
            <a:r>
              <a:rPr lang="zh-TW" altLang="en-US" dirty="0">
                <a:solidFill>
                  <a:srgbClr val="FF0000"/>
                </a:solidFill>
                <a:latin typeface="source sans pro" panose="020B0503030403020204" pitchFamily="34" charset="0"/>
              </a:rPr>
              <a:t>可能尺度</a:t>
            </a:r>
            <a:r>
              <a:rPr lang="en-US" altLang="zh-TW" dirty="0">
                <a:solidFill>
                  <a:srgbClr val="FF0000"/>
                </a:solidFill>
                <a:latin typeface="source sans pro" panose="020B0503030403020204" pitchFamily="34" charset="0"/>
              </a:rPr>
              <a:t>(Mean</a:t>
            </a:r>
            <a:r>
              <a:rPr lang="zh-TW" altLang="en-US" dirty="0">
                <a:solidFill>
                  <a:srgbClr val="FF0000"/>
                </a:solidFill>
                <a:latin typeface="source sans pro" panose="020B0503030403020204" pitchFamily="34" charset="0"/>
              </a:rPr>
              <a:t>與標準差</a:t>
            </a:r>
            <a:r>
              <a:rPr lang="en-US" altLang="zh-TW" dirty="0">
                <a:solidFill>
                  <a:srgbClr val="FF0000"/>
                </a:solidFill>
                <a:latin typeface="source sans pro" panose="020B0503030403020204" pitchFamily="34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source sans pro" panose="020B0503030403020204" pitchFamily="34" charset="0"/>
              </a:rPr>
              <a:t>差距很大，為了避免造成較大</a:t>
            </a:r>
            <a:r>
              <a:rPr lang="en-US" altLang="zh-TW" dirty="0">
                <a:solidFill>
                  <a:srgbClr val="FF0000"/>
                </a:solidFill>
                <a:latin typeface="source sans pro" panose="020B0503030403020204" pitchFamily="34" charset="0"/>
              </a:rPr>
              <a:t>Mean</a:t>
            </a:r>
            <a:r>
              <a:rPr lang="zh-TW" altLang="en-US" dirty="0">
                <a:solidFill>
                  <a:srgbClr val="FF0000"/>
                </a:solidFill>
                <a:latin typeface="source sans pro" panose="020B0503030403020204" pitchFamily="34" charset="0"/>
              </a:rPr>
              <a:t>值得</a:t>
            </a:r>
            <a:r>
              <a:rPr lang="en-US" altLang="zh-TW" dirty="0">
                <a:solidFill>
                  <a:srgbClr val="FF0000"/>
                </a:solidFill>
                <a:latin typeface="source sans pro" panose="020B0503030403020204" pitchFamily="34" charset="0"/>
              </a:rPr>
              <a:t>feature</a:t>
            </a:r>
            <a:r>
              <a:rPr lang="zh-TW" altLang="en-US" dirty="0">
                <a:solidFill>
                  <a:srgbClr val="FF0000"/>
                </a:solidFill>
                <a:latin typeface="source sans pro" panose="020B0503030403020204" pitchFamily="34" charset="0"/>
              </a:rPr>
              <a:t>過度影響分群，因此需進行標準化</a:t>
            </a:r>
            <a:endParaRPr lang="en-US" altLang="zh-TW" dirty="0">
              <a:solidFill>
                <a:srgbClr val="FF0000"/>
              </a:solidFill>
              <a:latin typeface="source sans pro" panose="020B0503030403020204" pitchFamily="34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source sans pro" panose="020B0503030403020204" pitchFamily="34" charset="0"/>
              </a:rPr>
              <a:t>The process of transforming numerical features to use the same scale is known as </a:t>
            </a:r>
            <a:r>
              <a:rPr lang="en-US" altLang="zh-TW" b="1" dirty="0">
                <a:solidFill>
                  <a:srgbClr val="FF0000"/>
                </a:solidFill>
                <a:latin typeface="source sans pro" panose="020B0503030403020204" pitchFamily="34" charset="0"/>
              </a:rPr>
              <a:t>feature scaling</a:t>
            </a:r>
            <a:r>
              <a:rPr lang="en-US" altLang="zh-TW" dirty="0">
                <a:solidFill>
                  <a:srgbClr val="FF0000"/>
                </a:solidFill>
                <a:latin typeface="source sans pro" panose="020B0503030403020204" pitchFamily="34" charset="0"/>
              </a:rPr>
              <a:t>.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C7EBF-A2B5-4812-AC3A-DFFD5813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前處理</a:t>
            </a:r>
            <a:r>
              <a:rPr lang="en-US" altLang="zh-TW" dirty="0"/>
              <a:t>:</a:t>
            </a:r>
            <a:r>
              <a:rPr lang="zh-TW" altLang="en-US" dirty="0"/>
              <a:t> 標準化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CA9E10-C029-466E-98B1-B0AB82D5D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0" y="4027794"/>
            <a:ext cx="10515600" cy="1238209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plt.scatter</a:t>
            </a:r>
            <a:r>
              <a:rPr lang="zh-TW" altLang="en-US" dirty="0"/>
              <a:t>畫出資料散佈圖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plt.scatter</a:t>
            </a:r>
            <a:r>
              <a:rPr lang="en-US" altLang="zh-TW" dirty="0"/>
              <a:t>(x</a:t>
            </a:r>
            <a:r>
              <a:rPr lang="zh-TW" altLang="en-US" dirty="0"/>
              <a:t>陣列</a:t>
            </a:r>
            <a:r>
              <a:rPr lang="en-US" altLang="zh-TW" dirty="0"/>
              <a:t>, y</a:t>
            </a:r>
            <a:r>
              <a:rPr lang="zh-TW" altLang="en-US" dirty="0"/>
              <a:t>陣列</a:t>
            </a:r>
            <a:r>
              <a:rPr lang="en-US" altLang="zh-TW" dirty="0"/>
              <a:t>…)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DBB880-7E2C-4801-B7E8-C2863BF2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57" y="3117513"/>
            <a:ext cx="6807343" cy="32560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3850" y="1906509"/>
            <a:ext cx="106799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plt.figure(</a:t>
            </a:r>
            <a:r>
              <a:rPr lang="zh-TW" altLang="en-US" sz="2400" dirty="0" smtClean="0"/>
              <a:t>)</a:t>
            </a:r>
            <a:endParaRPr lang="en-US" altLang="zh-TW" sz="2400" dirty="0" smtClean="0"/>
          </a:p>
          <a:p>
            <a:r>
              <a:rPr lang="zh-TW" altLang="en-US" sz="2400" dirty="0" smtClean="0"/>
              <a:t>plt</a:t>
            </a:r>
            <a:r>
              <a:rPr lang="zh-TW" altLang="en-US" sz="2400" dirty="0"/>
              <a:t>.scatter(scaled_features[:,0], scaled_features[:,1</a:t>
            </a:r>
            <a:r>
              <a:rPr lang="zh-TW" altLang="en-US" sz="2400" dirty="0" smtClean="0"/>
              <a:t>], s</a:t>
            </a:r>
            <a:r>
              <a:rPr lang="zh-TW" altLang="en-US" sz="2400" dirty="0"/>
              <a:t>=400, cmap='voridis'</a:t>
            </a:r>
            <a:r>
              <a:rPr lang="zh-TW" altLang="en-US" sz="2400" dirty="0" smtClean="0"/>
              <a:t>)</a:t>
            </a:r>
            <a:endParaRPr lang="en-US" altLang="zh-TW" sz="2400" dirty="0" smtClean="0"/>
          </a:p>
          <a:p>
            <a:r>
              <a:rPr lang="zh-TW" altLang="en-US" sz="2400" dirty="0" smtClean="0"/>
              <a:t>plt</a:t>
            </a:r>
            <a:r>
              <a:rPr lang="zh-TW" altLang="en-US" sz="2400" dirty="0"/>
              <a:t>.title('Dataset'</a:t>
            </a:r>
            <a:r>
              <a:rPr lang="zh-TW" altLang="en-US" sz="2400" dirty="0" smtClean="0"/>
              <a:t>)</a:t>
            </a:r>
            <a:endParaRPr lang="en-US" altLang="zh-TW" sz="2400" dirty="0" smtClean="0"/>
          </a:p>
          <a:p>
            <a:r>
              <a:rPr lang="zh-TW" altLang="en-US" sz="2400" dirty="0" smtClean="0"/>
              <a:t>plt</a:t>
            </a:r>
            <a:r>
              <a:rPr lang="zh-TW" altLang="en-US" sz="2400" dirty="0"/>
              <a:t>.show()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878667" y="203457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zh-TW" altLang="en-US" dirty="0" smtClean="0">
                <a:solidFill>
                  <a:srgbClr val="FF0000"/>
                </a:solidFill>
              </a:rPr>
              <a:t>陣列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84657" y="20345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r>
              <a:rPr lang="zh-TW" altLang="en-US" dirty="0" smtClean="0">
                <a:solidFill>
                  <a:srgbClr val="FF0000"/>
                </a:solidFill>
              </a:rPr>
              <a:t>陣列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7B0F8-7910-46D3-BE55-4251F4CE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estimator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C802F7-DB62-0657-D1E7-82905B552ACA}"/>
              </a:ext>
            </a:extLst>
          </p:cNvPr>
          <p:cNvSpPr/>
          <p:nvPr/>
        </p:nvSpPr>
        <p:spPr>
          <a:xfrm>
            <a:off x="408962" y="1972754"/>
            <a:ext cx="5126654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init</a:t>
            </a:r>
            <a:r>
              <a:rPr lang="en-US" altLang="zh-TW" dirty="0"/>
              <a:t>="random", </a:t>
            </a:r>
            <a:r>
              <a:rPr lang="en-US" altLang="zh-TW" dirty="0" err="1"/>
              <a:t>n_clusters</a:t>
            </a:r>
            <a:r>
              <a:rPr lang="en-US" altLang="zh-TW" dirty="0"/>
              <a:t>=3,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n_init</a:t>
            </a:r>
            <a:r>
              <a:rPr lang="en-US" altLang="zh-TW" dirty="0"/>
              <a:t>=10, </a:t>
            </a:r>
            <a:r>
              <a:rPr lang="en-US" altLang="zh-TW" dirty="0" err="1"/>
              <a:t>max_iter</a:t>
            </a:r>
            <a:r>
              <a:rPr lang="en-US" altLang="zh-TW" dirty="0"/>
              <a:t>=300,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random_state</a:t>
            </a:r>
            <a:r>
              <a:rPr lang="en-US" altLang="zh-TW" dirty="0"/>
              <a:t>=42</a:t>
            </a:r>
          </a:p>
          <a:p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Randomly select initial cluster centroids, to form 3 clusters, by performing 10 times of the k-means algorithm with different centroid seeds with 300 of iterations of the k-means algorithm for a single run.</a:t>
            </a:r>
          </a:p>
          <a:p>
            <a:endParaRPr lang="en-US" altLang="zh-TW" sz="1100" b="1" dirty="0">
              <a:solidFill>
                <a:srgbClr val="222222"/>
              </a:solidFill>
              <a:latin typeface="Arial Unicode MS"/>
            </a:endParaRPr>
          </a:p>
          <a:p>
            <a:r>
              <a:rPr lang="zh-TW" altLang="zh-TW" sz="1100" b="1" dirty="0">
                <a:solidFill>
                  <a:srgbClr val="FF0000"/>
                </a:solidFill>
                <a:latin typeface="Arial Unicode MS"/>
              </a:rPr>
              <a:t>init controls the initialization technique. </a:t>
            </a:r>
            <a:endParaRPr lang="en-US" altLang="zh-TW" sz="1100" b="1" dirty="0">
              <a:solidFill>
                <a:srgbClr val="FF0000"/>
              </a:solidFill>
              <a:latin typeface="Arial Unicode MS"/>
            </a:endParaRPr>
          </a:p>
          <a:p>
            <a:r>
              <a:rPr lang="zh-TW" altLang="zh-TW" sz="1100" b="1" dirty="0">
                <a:solidFill>
                  <a:srgbClr val="FF0000"/>
                </a:solidFill>
                <a:latin typeface="Arial Unicode MS"/>
              </a:rPr>
              <a:t>n_clusters sets k for the clustering step.</a:t>
            </a:r>
            <a:endParaRPr lang="en-US" altLang="zh-TW" sz="1100" b="1" dirty="0">
              <a:solidFill>
                <a:srgbClr val="FF0000"/>
              </a:solidFill>
              <a:latin typeface="Arial Unicode MS"/>
            </a:endParaRPr>
          </a:p>
          <a:p>
            <a:r>
              <a:rPr lang="zh-TW" altLang="zh-TW" sz="1100" b="1" dirty="0">
                <a:solidFill>
                  <a:srgbClr val="FF0000"/>
                </a:solidFill>
                <a:latin typeface="Arial Unicode MS"/>
              </a:rPr>
              <a:t>n_init sets the number of initializations to perform. </a:t>
            </a:r>
            <a:r>
              <a:rPr lang="en-US" altLang="zh-TW" sz="1100" b="1" dirty="0">
                <a:solidFill>
                  <a:srgbClr val="FF0000"/>
                </a:solidFill>
                <a:latin typeface="Arial Unicode MS"/>
              </a:rPr>
              <a:t>(</a:t>
            </a:r>
            <a:r>
              <a:rPr lang="zh-TW" altLang="en-US" sz="1100" b="1" dirty="0">
                <a:solidFill>
                  <a:srgbClr val="FF0000"/>
                </a:solidFill>
                <a:latin typeface="Arial Unicode MS"/>
              </a:rPr>
              <a:t>要做幾次</a:t>
            </a:r>
            <a:r>
              <a:rPr lang="en-US" altLang="zh-TW" sz="1100" b="1" dirty="0">
                <a:solidFill>
                  <a:srgbClr val="FF0000"/>
                </a:solidFill>
                <a:latin typeface="Arial Unicode MS"/>
              </a:rPr>
              <a:t>K-means </a:t>
            </a:r>
            <a:r>
              <a:rPr lang="zh-TW" altLang="en-US" sz="1100" b="1" dirty="0">
                <a:solidFill>
                  <a:srgbClr val="FF0000"/>
                </a:solidFill>
                <a:latin typeface="Arial Unicode MS"/>
              </a:rPr>
              <a:t>計算，再從中挑最好的一次回傳回來</a:t>
            </a:r>
            <a:r>
              <a:rPr lang="en-US" altLang="zh-TW" sz="1100" b="1" dirty="0">
                <a:solidFill>
                  <a:srgbClr val="FF0000"/>
                </a:solidFill>
                <a:latin typeface="Arial Unicode MS"/>
              </a:rPr>
              <a:t>)</a:t>
            </a:r>
          </a:p>
          <a:p>
            <a:r>
              <a:rPr lang="zh-TW" altLang="zh-TW" sz="1100" b="1" dirty="0">
                <a:solidFill>
                  <a:srgbClr val="FF0000"/>
                </a:solidFill>
                <a:latin typeface="Arial Unicode MS"/>
              </a:rPr>
              <a:t>max_iter sets the number of maximum iterations for each initialization of the k-means algorithm.</a:t>
            </a:r>
            <a:r>
              <a:rPr lang="zh-TW" altLang="en-US" sz="1100" b="1" dirty="0">
                <a:solidFill>
                  <a:srgbClr val="FF0000"/>
                </a:solidFill>
                <a:latin typeface="Arial Unicode MS"/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  <a:latin typeface="Arial Unicode MS"/>
              </a:rPr>
              <a:t>(K-means</a:t>
            </a:r>
            <a:r>
              <a:rPr lang="zh-TW" altLang="en-US" sz="1100" b="1" dirty="0">
                <a:solidFill>
                  <a:srgbClr val="FF0000"/>
                </a:solidFill>
                <a:latin typeface="Arial Unicode MS"/>
              </a:rPr>
              <a:t>的演算法要重新計算重心最多幾次</a:t>
            </a:r>
            <a:r>
              <a:rPr lang="en-US" altLang="zh-TW" sz="1100" b="1" dirty="0">
                <a:solidFill>
                  <a:srgbClr val="FF0000"/>
                </a:solidFill>
                <a:latin typeface="Arial Unicode MS"/>
              </a:rPr>
              <a:t>)</a:t>
            </a:r>
            <a:endParaRPr lang="zh-TW" altLang="zh-TW" sz="1100" b="1" dirty="0">
              <a:solidFill>
                <a:srgbClr val="FF0000"/>
              </a:solidFill>
              <a:latin typeface="Arial Unicode MS"/>
            </a:endParaRPr>
          </a:p>
          <a:p>
            <a:endParaRPr lang="en-US" altLang="zh-TW" sz="1100" b="1" dirty="0">
              <a:solidFill>
                <a:srgbClr val="222222"/>
              </a:solidFill>
              <a:latin typeface="Arial Unicode MS"/>
            </a:endParaRPr>
          </a:p>
          <a:p>
            <a:endParaRPr lang="zh-TW" altLang="zh-TW" sz="2400" dirty="0"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E19C777-922C-BF4B-D578-1BC661A2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02" y="790112"/>
            <a:ext cx="4720869" cy="578946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3282642-54CC-4D04-80CF-DED0B122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8C06D-B607-4D99-98E7-E541ECAF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estimator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7F321E-9210-4539-94D9-2729C268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1777813"/>
            <a:ext cx="6562165" cy="4351338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kmeans.fit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scaled_features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套入剛剛產生的資料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kmeans.inertia</a:t>
            </a:r>
            <a:r>
              <a:rPr lang="en-US" altLang="zh-TW" dirty="0">
                <a:latin typeface="Consolas" panose="020B0609020204030204" pitchFamily="49" charset="0"/>
              </a:rPr>
              <a:t>_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最低的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SSE(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平方誤差和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)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kmeans.cluster_centers</a:t>
            </a:r>
            <a:r>
              <a:rPr lang="en-US" altLang="zh-TW" dirty="0">
                <a:latin typeface="Consolas" panose="020B0609020204030204" pitchFamily="49" charset="0"/>
              </a:rPr>
              <a:t>_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/>
              <a:t>重心</a:t>
            </a:r>
            <a:r>
              <a:rPr lang="zh-TW" altLang="en-US" dirty="0">
                <a:latin typeface="Consolas" panose="020B0609020204030204" pitchFamily="49" charset="0"/>
              </a:rPr>
              <a:t>座標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kmeans.n_iter</a:t>
            </a:r>
            <a:r>
              <a:rPr lang="en-US" altLang="zh-TW" dirty="0">
                <a:latin typeface="Consolas" panose="020B0609020204030204" pitchFamily="49" charset="0"/>
              </a:rPr>
              <a:t>_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收斂所需的迭代次數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kmeans.labels</a:t>
            </a:r>
            <a:r>
              <a:rPr lang="en-US" altLang="zh-TW" dirty="0">
                <a:latin typeface="Consolas" panose="020B0609020204030204" pitchFamily="49" charset="0"/>
              </a:rPr>
              <a:t>_[:5]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分群</a:t>
            </a:r>
            <a:r>
              <a:rPr lang="zh-TW" altLang="en-US" dirty="0" smtClean="0">
                <a:latin typeface="Consolas" panose="020B0609020204030204" pitchFamily="49" charset="0"/>
              </a:rPr>
              <a:t>的</a:t>
            </a:r>
            <a:r>
              <a:rPr lang="en-US" altLang="zh-TW" dirty="0">
                <a:latin typeface="Consolas" panose="020B0609020204030204" pitchFamily="49" charset="0"/>
              </a:rPr>
              <a:t>label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269AC9-AC0E-42AD-9D93-599DB2B8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67" y="168559"/>
            <a:ext cx="4720869" cy="57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7D7D1-951B-CAC5-9CB3-6A672D31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劃出分</a:t>
            </a:r>
            <a:r>
              <a:rPr lang="zh-TW" altLang="en-US" dirty="0" smtClean="0"/>
              <a:t>群的圖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661185"/>
            <a:ext cx="103829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plt.figure()plt.scatter(scaled_features[:,0], scaled_features[:,1], c=kmeans.labels_, s=400</a:t>
            </a:r>
            <a:r>
              <a:rPr lang="zh-TW" altLang="en-US" sz="2400" dirty="0" smtClean="0"/>
              <a:t>)</a:t>
            </a:r>
            <a:endParaRPr lang="en-US" altLang="zh-TW" sz="2400" dirty="0" smtClean="0"/>
          </a:p>
          <a:p>
            <a:r>
              <a:rPr lang="zh-TW" altLang="en-US" sz="2400" dirty="0" smtClean="0"/>
              <a:t>plt</a:t>
            </a:r>
            <a:r>
              <a:rPr lang="zh-TW" altLang="en-US" sz="2400" dirty="0"/>
              <a:t>.title('Dataset'</a:t>
            </a:r>
            <a:r>
              <a:rPr lang="zh-TW" altLang="en-US" sz="2400" dirty="0" smtClean="0"/>
              <a:t>)</a:t>
            </a:r>
            <a:endParaRPr lang="en-US" altLang="zh-TW" sz="2400" dirty="0" smtClean="0"/>
          </a:p>
          <a:p>
            <a:r>
              <a:rPr lang="zh-TW" altLang="en-US" sz="2400" dirty="0" smtClean="0"/>
              <a:t>plt</a:t>
            </a:r>
            <a:r>
              <a:rPr lang="zh-TW" altLang="en-US" sz="2400" dirty="0"/>
              <a:t>.show()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315" y="2402717"/>
            <a:ext cx="6181725" cy="42767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380089" y="13213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zh-TW" altLang="en-US" dirty="0" smtClean="0">
                <a:solidFill>
                  <a:srgbClr val="FF0000"/>
                </a:solidFill>
              </a:rPr>
              <a:t>陣列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99956" y="13213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r>
              <a:rPr lang="zh-TW" altLang="en-US" dirty="0" smtClean="0">
                <a:solidFill>
                  <a:srgbClr val="FF0000"/>
                </a:solidFill>
              </a:rPr>
              <a:t>陣列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262533" y="12918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分</a:t>
            </a:r>
            <a:r>
              <a:rPr lang="zh-TW" altLang="en-US" dirty="0" smtClean="0">
                <a:solidFill>
                  <a:srgbClr val="FF0000"/>
                </a:solidFill>
              </a:rPr>
              <a:t>群結果陣列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7B0F8-7910-46D3-BE55-4251F4CE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How to Choose the Number of Clusters( </a:t>
            </a:r>
            <a:r>
              <a:rPr lang="en-US" altLang="zh-TW" sz="3600" b="1" dirty="0"/>
              <a:t>elbow method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C802F7-DB62-0657-D1E7-82905B552ACA}"/>
              </a:ext>
            </a:extLst>
          </p:cNvPr>
          <p:cNvSpPr/>
          <p:nvPr/>
        </p:nvSpPr>
        <p:spPr>
          <a:xfrm>
            <a:off x="417251" y="1690688"/>
            <a:ext cx="512665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kmeans_kwargs</a:t>
            </a:r>
            <a:r>
              <a:rPr lang="en-US" altLang="zh-TW" dirty="0"/>
              <a:t> = {</a:t>
            </a:r>
          </a:p>
          <a:p>
            <a:r>
              <a:rPr lang="en-US" altLang="zh-TW" dirty="0"/>
              <a:t>    "</a:t>
            </a:r>
            <a:r>
              <a:rPr lang="en-US" altLang="zh-TW" dirty="0" err="1"/>
              <a:t>init</a:t>
            </a:r>
            <a:r>
              <a:rPr lang="en-US" altLang="zh-TW" dirty="0"/>
              <a:t>": "random",</a:t>
            </a:r>
          </a:p>
          <a:p>
            <a:r>
              <a:rPr lang="en-US" altLang="zh-TW" dirty="0"/>
              <a:t>    "</a:t>
            </a:r>
            <a:r>
              <a:rPr lang="en-US" altLang="zh-TW" dirty="0" err="1"/>
              <a:t>n_init</a:t>
            </a:r>
            <a:r>
              <a:rPr lang="en-US" altLang="zh-TW" dirty="0"/>
              <a:t>": 10,</a:t>
            </a:r>
          </a:p>
          <a:p>
            <a:r>
              <a:rPr lang="en-US" altLang="zh-TW" dirty="0"/>
              <a:t>    "</a:t>
            </a:r>
            <a:r>
              <a:rPr lang="en-US" altLang="zh-TW" dirty="0" err="1"/>
              <a:t>max_iter</a:t>
            </a:r>
            <a:r>
              <a:rPr lang="en-US" altLang="zh-TW" dirty="0"/>
              <a:t>": 300,</a:t>
            </a:r>
          </a:p>
          <a:p>
            <a:r>
              <a:rPr lang="en-US" altLang="zh-TW" dirty="0"/>
              <a:t>    "</a:t>
            </a:r>
            <a:r>
              <a:rPr lang="en-US" altLang="zh-TW" dirty="0" err="1"/>
              <a:t>random_state</a:t>
            </a:r>
            <a:r>
              <a:rPr lang="en-US" altLang="zh-TW" dirty="0"/>
              <a:t>": 42,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 以動態</a:t>
            </a:r>
            <a:r>
              <a:rPr lang="en-US" altLang="zh-TW" dirty="0"/>
              <a:t>k=1-10</a:t>
            </a:r>
            <a:r>
              <a:rPr lang="zh-TW" altLang="en-US" dirty="0"/>
              <a:t>分群，求最小</a:t>
            </a:r>
            <a:r>
              <a:rPr lang="en-US" altLang="zh-TW" dirty="0"/>
              <a:t>SSE</a:t>
            </a:r>
            <a:r>
              <a:rPr lang="zh-TW" altLang="en-US" dirty="0"/>
              <a:t>值的</a:t>
            </a:r>
            <a:r>
              <a:rPr lang="en-US" altLang="zh-TW" dirty="0"/>
              <a:t>k</a:t>
            </a:r>
            <a:r>
              <a:rPr lang="zh-TW" altLang="en-US" dirty="0"/>
              <a:t>值</a:t>
            </a:r>
            <a:endParaRPr lang="en-US" altLang="zh-TW" dirty="0"/>
          </a:p>
          <a:p>
            <a:r>
              <a:rPr lang="en-US" altLang="zh-TW" dirty="0"/>
              <a:t># A list holds the SSE values for each k</a:t>
            </a:r>
          </a:p>
          <a:p>
            <a:r>
              <a:rPr lang="en-US" altLang="zh-TW" dirty="0" err="1"/>
              <a:t>sse</a:t>
            </a:r>
            <a:r>
              <a:rPr lang="en-US" altLang="zh-TW" dirty="0"/>
              <a:t> = []</a:t>
            </a:r>
          </a:p>
          <a:p>
            <a:r>
              <a:rPr lang="en-US" altLang="zh-TW" dirty="0"/>
              <a:t>for k in range(1, 11):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=k, **</a:t>
            </a:r>
            <a:r>
              <a:rPr lang="en-US" altLang="zh-TW" dirty="0" err="1"/>
              <a:t>kmeans_kwargs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kmeans.fit</a:t>
            </a:r>
            <a:r>
              <a:rPr lang="en-US" altLang="zh-TW" dirty="0"/>
              <a:t>(</a:t>
            </a:r>
            <a:r>
              <a:rPr lang="en-US" altLang="zh-TW" dirty="0" err="1"/>
              <a:t>scaled_features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sse.append</a:t>
            </a:r>
            <a:r>
              <a:rPr lang="en-US" altLang="zh-TW" dirty="0"/>
              <a:t>(</a:t>
            </a:r>
            <a:r>
              <a:rPr lang="en-US" altLang="zh-TW" dirty="0" err="1"/>
              <a:t>kmeans.inertia</a:t>
            </a:r>
            <a:r>
              <a:rPr lang="en-US" altLang="zh-TW" dirty="0"/>
              <a:t>_)</a:t>
            </a: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產生重心數量為</a:t>
            </a:r>
            <a:r>
              <a:rPr lang="en-US" altLang="zh-TW" dirty="0">
                <a:latin typeface="Consolas" panose="020B0609020204030204" pitchFamily="49" charset="0"/>
              </a:rPr>
              <a:t>1~10</a:t>
            </a:r>
            <a:r>
              <a:rPr lang="zh-TW" altLang="en-US" dirty="0">
                <a:latin typeface="Consolas" panose="020B0609020204030204" pitchFamily="49" charset="0"/>
              </a:rPr>
              <a:t>時的</a:t>
            </a:r>
            <a:r>
              <a:rPr lang="en-US" altLang="zh-TW" dirty="0">
                <a:latin typeface="Consolas" panose="020B0609020204030204" pitchFamily="49" charset="0"/>
              </a:rPr>
              <a:t>SSE list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31F03B-F412-539C-3695-AE002B181649}"/>
              </a:ext>
            </a:extLst>
          </p:cNvPr>
          <p:cNvSpPr/>
          <p:nvPr/>
        </p:nvSpPr>
        <p:spPr>
          <a:xfrm>
            <a:off x="6096000" y="1479104"/>
            <a:ext cx="512665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plt.style.use</a:t>
            </a:r>
            <a:r>
              <a:rPr lang="en-US" altLang="zh-TW" dirty="0"/>
              <a:t>("</a:t>
            </a:r>
            <a:r>
              <a:rPr lang="en-US" altLang="zh-TW" dirty="0" err="1"/>
              <a:t>fivethirtyeight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(range(1, 11), </a:t>
            </a:r>
            <a:r>
              <a:rPr lang="en-US" altLang="zh-TW" dirty="0" err="1"/>
              <a:t>sse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plt.xticks</a:t>
            </a:r>
            <a:r>
              <a:rPr lang="en-US" altLang="zh-TW" dirty="0"/>
              <a:t>(range(1, 11))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("Number of Clusters")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("SSE")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#</a:t>
            </a:r>
            <a:r>
              <a:rPr lang="zh-TW" altLang="en-US" dirty="0"/>
              <a:t>將結果繪圖顯示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AE5F038-03CB-0C9A-E80A-BD5E91FCD853}"/>
              </a:ext>
            </a:extLst>
          </p:cNvPr>
          <p:cNvGrpSpPr/>
          <p:nvPr/>
        </p:nvGrpSpPr>
        <p:grpSpPr>
          <a:xfrm>
            <a:off x="6243166" y="3298721"/>
            <a:ext cx="4649734" cy="3352829"/>
            <a:chOff x="6252044" y="3325354"/>
            <a:chExt cx="4649734" cy="335282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0AB96E4-5C46-31FE-1CB9-BAEEF065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2044" y="3325354"/>
              <a:ext cx="4649734" cy="3352829"/>
            </a:xfrm>
            <a:prstGeom prst="rect">
              <a:avLst/>
            </a:prstGeom>
          </p:spPr>
        </p:pic>
        <p:sp>
          <p:nvSpPr>
            <p:cNvPr id="10" name="語音泡泡: 圓角矩形 9">
              <a:extLst>
                <a:ext uri="{FF2B5EF4-FFF2-40B4-BE49-F238E27FC236}">
                  <a16:creationId xmlns:a16="http://schemas.microsoft.com/office/drawing/2014/main" id="{D567217A-7268-62E7-8080-E96B7A5B318A}"/>
                </a:ext>
              </a:extLst>
            </p:cNvPr>
            <p:cNvSpPr/>
            <p:nvPr/>
          </p:nvSpPr>
          <p:spPr>
            <a:xfrm>
              <a:off x="7897768" y="4646165"/>
              <a:ext cx="2840465" cy="711205"/>
            </a:xfrm>
            <a:prstGeom prst="wedgeRoundRectCallout">
              <a:avLst>
                <a:gd name="adj1" fmla="val -48575"/>
                <a:gd name="adj2" fmla="val 9033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肘點</a:t>
              </a:r>
              <a:r>
                <a:rPr lang="en-US" altLang="zh-TW" dirty="0">
                  <a:solidFill>
                    <a:schemeClr val="tx1"/>
                  </a:solidFill>
                </a:rPr>
                <a:t>(elbow point)</a:t>
              </a:r>
              <a:r>
                <a:rPr lang="zh-TW" altLang="en-US" dirty="0">
                  <a:solidFill>
                    <a:schemeClr val="tx1"/>
                  </a:solidFill>
                </a:rPr>
                <a:t>符合低群集數低</a:t>
              </a:r>
              <a:r>
                <a:rPr lang="en-US" altLang="zh-TW" dirty="0">
                  <a:solidFill>
                    <a:schemeClr val="tx1"/>
                  </a:solidFill>
                </a:rPr>
                <a:t>SSE</a:t>
              </a:r>
              <a:r>
                <a:rPr lang="zh-TW" altLang="en-US" dirty="0">
                  <a:solidFill>
                    <a:schemeClr val="tx1"/>
                  </a:solidFill>
                </a:rPr>
                <a:t>的原則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2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7B0F8-7910-46D3-BE55-4251F4CE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Choose the Number of Clusters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C802F7-DB62-0657-D1E7-82905B552ACA}"/>
              </a:ext>
            </a:extLst>
          </p:cNvPr>
          <p:cNvSpPr/>
          <p:nvPr/>
        </p:nvSpPr>
        <p:spPr>
          <a:xfrm>
            <a:off x="417251" y="1690688"/>
            <a:ext cx="512665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silhouette_coefficients</a:t>
            </a:r>
            <a:r>
              <a:rPr lang="en-US" altLang="zh-TW" dirty="0"/>
              <a:t> = []</a:t>
            </a:r>
          </a:p>
          <a:p>
            <a:endParaRPr lang="en-US" altLang="zh-TW" dirty="0"/>
          </a:p>
          <a:p>
            <a:r>
              <a:rPr lang="en-US" altLang="zh-TW" dirty="0"/>
              <a:t>for k in range(2, 11):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=k,</a:t>
            </a:r>
          </a:p>
          <a:p>
            <a:r>
              <a:rPr lang="en-US" altLang="zh-TW" dirty="0"/>
              <a:t>                                      **</a:t>
            </a:r>
            <a:r>
              <a:rPr lang="en-US" altLang="zh-TW" dirty="0" err="1"/>
              <a:t>kmeans_kwargs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kmeans.fit</a:t>
            </a:r>
            <a:r>
              <a:rPr lang="en-US" altLang="zh-TW" dirty="0"/>
              <a:t>(</a:t>
            </a:r>
            <a:r>
              <a:rPr lang="en-US" altLang="zh-TW" dirty="0" err="1"/>
              <a:t>scaled_features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    score = </a:t>
            </a:r>
            <a:r>
              <a:rPr lang="en-US" altLang="zh-TW" dirty="0" err="1"/>
              <a:t>silhouette_score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scaled_features</a:t>
            </a:r>
            <a:r>
              <a:rPr lang="en-US" altLang="zh-TW" dirty="0"/>
              <a:t>,  </a:t>
            </a:r>
            <a:r>
              <a:rPr lang="en-US" altLang="zh-TW" dirty="0" err="1"/>
              <a:t>kmeans.labels</a:t>
            </a:r>
            <a:r>
              <a:rPr lang="en-US" altLang="zh-TW" dirty="0"/>
              <a:t>_)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silhouette_coefficients.append</a:t>
            </a:r>
            <a:r>
              <a:rPr lang="en-US" altLang="zh-TW" dirty="0"/>
              <a:t>(score)</a:t>
            </a: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產生重心數量為</a:t>
            </a:r>
            <a:r>
              <a:rPr lang="en-US" altLang="zh-TW" dirty="0">
                <a:latin typeface="Consolas" panose="020B0609020204030204" pitchFamily="49" charset="0"/>
              </a:rPr>
              <a:t>2~10</a:t>
            </a:r>
            <a:r>
              <a:rPr lang="zh-TW" altLang="en-US" dirty="0">
                <a:latin typeface="Consolas" panose="020B0609020204030204" pitchFamily="49" charset="0"/>
              </a:rPr>
              <a:t>時的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輪廓係數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(silhouette coefficient)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list</a:t>
            </a: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31F03B-F412-539C-3695-AE002B181649}"/>
              </a:ext>
            </a:extLst>
          </p:cNvPr>
          <p:cNvSpPr/>
          <p:nvPr/>
        </p:nvSpPr>
        <p:spPr>
          <a:xfrm>
            <a:off x="6096000" y="1479104"/>
            <a:ext cx="512665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plt.style.use</a:t>
            </a:r>
            <a:r>
              <a:rPr lang="en-US" altLang="zh-TW" dirty="0"/>
              <a:t>("</a:t>
            </a:r>
            <a:r>
              <a:rPr lang="en-US" altLang="zh-TW" dirty="0" err="1"/>
              <a:t>fivethirtyeight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(range(2, 11), </a:t>
            </a:r>
            <a:r>
              <a:rPr lang="en-US" altLang="zh-TW" dirty="0" err="1"/>
              <a:t>silhouette_coefficients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plt.xticks</a:t>
            </a:r>
            <a:r>
              <a:rPr lang="en-US" altLang="zh-TW" dirty="0"/>
              <a:t>(range(2, 11))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("Number of Clusters")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("Silhouette Coefficient")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#</a:t>
            </a:r>
            <a:r>
              <a:rPr lang="zh-TW" altLang="en-US" dirty="0"/>
              <a:t>將結果繪圖顯示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4AAC46-FE7C-D1A0-504C-B00AA2DB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21" y="3247845"/>
            <a:ext cx="4810802" cy="34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A69C149-941D-4241-8CAC-6139D6179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癌症基因案例</a:t>
            </a:r>
            <a:r>
              <a:rPr lang="en-US" altLang="zh-TW" dirty="0"/>
              <a:t>(</a:t>
            </a:r>
            <a:r>
              <a:rPr lang="zh-TW" altLang="en-US" dirty="0"/>
              <a:t>自行參考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1B11112-E768-4C09-8CF2-F1CDB55AB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F2B2C-1CB0-4CDC-AC9F-CCFE3F1E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打開範例</a:t>
            </a:r>
            <a:r>
              <a:rPr lang="en-US" altLang="zh-TW" dirty="0"/>
              <a:t>notebook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81900B-5CD0-4C61-A374-2C2EE1AB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64" y="1551292"/>
            <a:ext cx="6983786" cy="4351338"/>
          </a:xfrm>
        </p:spPr>
        <p:txBody>
          <a:bodyPr/>
          <a:lstStyle/>
          <a:p>
            <a:r>
              <a:rPr lang="en-US" altLang="zh-TW" dirty="0"/>
              <a:t>By commend at the console “</a:t>
            </a:r>
            <a:r>
              <a:rPr lang="en-US" altLang="zh-TW" b="1" dirty="0" err="1"/>
              <a:t>jupyter</a:t>
            </a:r>
            <a:r>
              <a:rPr lang="en-US" altLang="zh-TW" b="1" dirty="0"/>
              <a:t> notebook practical-k-means-cancer-gene-</a:t>
            </a:r>
            <a:r>
              <a:rPr lang="en-US" altLang="zh-TW" b="1" dirty="0" err="1"/>
              <a:t>expression.ipynb</a:t>
            </a:r>
            <a:r>
              <a:rPr lang="en-US" altLang="zh-TW" b="1" dirty="0"/>
              <a:t> 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先檢視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https://archive.ics.uci.edu/ml/machine-learning-databases/00401/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TCGA-PANCAN-HiSeq-801x20531.tar.gz</a:t>
            </a:r>
            <a:r>
              <a:rPr lang="zh-TW" altLang="en-US" dirty="0"/>
              <a:t> </a:t>
            </a:r>
            <a:r>
              <a:rPr lang="en-US" altLang="zh-TW" dirty="0"/>
              <a:t>(7-zip</a:t>
            </a:r>
            <a:r>
              <a:rPr lang="zh-TW" altLang="en-US" dirty="0"/>
              <a:t>解壓縮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CSV</a:t>
            </a:r>
            <a:r>
              <a:rPr lang="zh-TW" altLang="en-US" dirty="0"/>
              <a:t>格式</a:t>
            </a:r>
            <a:r>
              <a:rPr lang="en-US" altLang="zh-TW" dirty="0"/>
              <a:t>(“,” </a:t>
            </a:r>
            <a:r>
              <a:rPr lang="zh-TW" altLang="en-US" dirty="0"/>
              <a:t>與換行作為資料分隔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5986B6-8477-4A1F-B676-F21F7ED6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50" y="1444993"/>
            <a:ext cx="4154969" cy="34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1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7E90A-A5F1-46F2-905D-CB4FA5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</a:t>
            </a:r>
            <a:endParaRPr lang="zh-TW" altLang="en-US" dirty="0"/>
          </a:p>
        </p:txBody>
      </p:sp>
      <p:pic>
        <p:nvPicPr>
          <p:cNvPr id="1026" name="Picture 2" descr="../_images/sphx_glr_plot_cluster_comparison_001.png">
            <a:extLst>
              <a:ext uri="{FF2B5EF4-FFF2-40B4-BE49-F238E27FC236}">
                <a16:creationId xmlns:a16="http://schemas.microsoft.com/office/drawing/2014/main" id="{DB923E5A-627D-40E5-86DC-5FE9EBC733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17" y="1837501"/>
            <a:ext cx="70290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9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85F31-B3EB-4198-881E-4B4D29E0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檢視資料檔案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32F2AE-919D-4921-B1F3-668BFA11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EXCEL</a:t>
            </a:r>
            <a:r>
              <a:rPr lang="zh-TW" altLang="en-US" dirty="0"/>
              <a:t>打開</a:t>
            </a:r>
            <a:r>
              <a:rPr lang="en-US" altLang="zh-TW" dirty="0"/>
              <a:t>CSV</a:t>
            </a:r>
            <a:r>
              <a:rPr lang="zh-TW" altLang="en-US" dirty="0"/>
              <a:t>格式檔案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“,” </a:t>
            </a:r>
            <a:r>
              <a:rPr lang="zh-TW" altLang="en-US" dirty="0"/>
              <a:t>作為資料分隔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第一欄為</a:t>
            </a:r>
            <a:r>
              <a:rPr lang="en-US" altLang="zh-TW" dirty="0"/>
              <a:t>sample </a:t>
            </a:r>
            <a:r>
              <a:rPr lang="zh-TW" altLang="en-US" dirty="0"/>
              <a:t>編號，接著</a:t>
            </a:r>
            <a:r>
              <a:rPr lang="en-US" altLang="zh-TW" dirty="0"/>
              <a:t>gene_0 ~ gene_20530</a:t>
            </a:r>
            <a:r>
              <a:rPr lang="zh-TW" altLang="en-US" dirty="0"/>
              <a:t>共</a:t>
            </a:r>
            <a:r>
              <a:rPr lang="en-US" altLang="zh-TW" dirty="0"/>
              <a:t>20532</a:t>
            </a:r>
            <a:r>
              <a:rPr lang="zh-TW" altLang="en-US" dirty="0"/>
              <a:t>欄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F53BCC-1563-4EA8-91FF-877DDDBF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50" y="2851562"/>
            <a:ext cx="6943107" cy="39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1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載入套件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1403267" y="2095051"/>
            <a:ext cx="894607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import tarfile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urllib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 pandas as pd</a:t>
            </a:r>
          </a:p>
          <a:p>
            <a:r>
              <a:rPr lang="en-US" altLang="zh-TW" dirty="0"/>
              <a:t>import seaborn as </a:t>
            </a:r>
            <a:r>
              <a:rPr lang="en-US" altLang="zh-TW" dirty="0" err="1"/>
              <a:t>sns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sklearn.decomposition</a:t>
            </a:r>
            <a:r>
              <a:rPr lang="en-US" altLang="zh-TW" dirty="0"/>
              <a:t> import PCA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/>
              <a:t>silhouette_score</a:t>
            </a:r>
            <a:r>
              <a:rPr lang="en-US" altLang="zh-TW" dirty="0"/>
              <a:t>, </a:t>
            </a:r>
            <a:r>
              <a:rPr lang="en-US" altLang="zh-TW" dirty="0" err="1"/>
              <a:t>adjusted_rand_score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sklearn.pipeline</a:t>
            </a:r>
            <a:r>
              <a:rPr lang="en-US" altLang="zh-TW" dirty="0"/>
              <a:t> import Pipeline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sklearn.preprocessing</a:t>
            </a:r>
            <a:r>
              <a:rPr lang="en-US" altLang="zh-TW" dirty="0"/>
              <a:t> import </a:t>
            </a:r>
            <a:r>
              <a:rPr lang="en-US" altLang="zh-TW" dirty="0" err="1"/>
              <a:t>LabelEncoder</a:t>
            </a:r>
            <a:r>
              <a:rPr lang="en-US" altLang="zh-TW" dirty="0"/>
              <a:t>, </a:t>
            </a:r>
            <a:r>
              <a:rPr lang="en-US" altLang="zh-TW" dirty="0" err="1"/>
              <a:t>MinMaxScaler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481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下載並解壓縮資料檔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1403267" y="2095051"/>
            <a:ext cx="89460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uci_tcga_url = "https://archive.ics.uci.edu/ml/machine-learning-databases/00401/"</a:t>
            </a:r>
          </a:p>
          <a:p>
            <a:r>
              <a:rPr lang="zh-TW" altLang="en-US" dirty="0"/>
              <a:t>archive_name = "TCGA-PANCAN-HiSeq-801x20531.tar.gz"</a:t>
            </a:r>
          </a:p>
          <a:p>
            <a:endParaRPr lang="zh-TW" altLang="en-US" dirty="0"/>
          </a:p>
          <a:p>
            <a:r>
              <a:rPr lang="zh-TW" altLang="en-US" dirty="0"/>
              <a:t># build the url</a:t>
            </a:r>
          </a:p>
          <a:p>
            <a:r>
              <a:rPr lang="zh-TW" altLang="en-US" dirty="0"/>
              <a:t>full_download_url = urllib.parse.urljoin(uci_tcga_url, archive_name) </a:t>
            </a:r>
            <a:r>
              <a:rPr lang="en-US" altLang="zh-TW" dirty="0"/>
              <a:t>#</a:t>
            </a:r>
            <a:r>
              <a:rPr lang="zh-TW" altLang="en-US" dirty="0"/>
              <a:t> 串接網址</a:t>
            </a:r>
          </a:p>
          <a:p>
            <a:endParaRPr lang="zh-TW" altLang="en-US" dirty="0"/>
          </a:p>
          <a:p>
            <a:r>
              <a:rPr lang="zh-TW" altLang="en-US" dirty="0"/>
              <a:t># download the file</a:t>
            </a:r>
          </a:p>
          <a:p>
            <a:r>
              <a:rPr lang="zh-TW" altLang="en-US" dirty="0"/>
              <a:t>r = urllib.request.urlretrieve (full_download_url, archive_name)</a:t>
            </a:r>
            <a:r>
              <a:rPr lang="en-US" altLang="zh-TW" dirty="0"/>
              <a:t># download </a:t>
            </a:r>
            <a:r>
              <a:rPr lang="zh-TW" altLang="en-US" dirty="0"/>
              <a:t>資料檔</a:t>
            </a:r>
          </a:p>
          <a:p>
            <a:endParaRPr lang="zh-TW" altLang="en-US" dirty="0"/>
          </a:p>
          <a:p>
            <a:r>
              <a:rPr lang="zh-TW" altLang="en-US" dirty="0"/>
              <a:t># extract the data from the archive</a:t>
            </a:r>
          </a:p>
          <a:p>
            <a:r>
              <a:rPr lang="zh-TW" altLang="en-US" dirty="0"/>
              <a:t>tar = tarfile.open(archive_name, “r:gz”) </a:t>
            </a:r>
            <a:r>
              <a:rPr lang="en-US" altLang="zh-TW" dirty="0"/>
              <a:t>#</a:t>
            </a:r>
            <a:r>
              <a:rPr lang="zh-TW" altLang="en-US" dirty="0"/>
              <a:t> 打開壓縮檔</a:t>
            </a:r>
          </a:p>
          <a:p>
            <a:r>
              <a:rPr lang="zh-TW" altLang="en-US" dirty="0"/>
              <a:t>tar.extractall() </a:t>
            </a:r>
            <a:r>
              <a:rPr lang="en-US" altLang="zh-TW" dirty="0"/>
              <a:t>#</a:t>
            </a:r>
            <a:r>
              <a:rPr lang="zh-TW" altLang="en-US" dirty="0"/>
              <a:t> 解壓縮</a:t>
            </a:r>
          </a:p>
          <a:p>
            <a:r>
              <a:rPr lang="zh-TW" altLang="en-US" dirty="0"/>
              <a:t>tar.close()</a:t>
            </a:r>
          </a:p>
        </p:txBody>
      </p:sp>
    </p:spTree>
    <p:extLst>
      <p:ext uri="{BB962C8B-B14F-4D97-AF65-F5344CB8AC3E}">
        <p14:creationId xmlns:p14="http://schemas.microsoft.com/office/powerpoint/2010/main" val="256977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載入資料檔案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710809" y="1690688"/>
            <a:ext cx="89460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datafile = "TCGA-PANCAN-HiSeq-801x20531/data.csv"</a:t>
            </a:r>
          </a:p>
          <a:p>
            <a:r>
              <a:rPr lang="en-US" altLang="zh-TW" dirty="0" err="1"/>
              <a:t>labels_file</a:t>
            </a:r>
            <a:r>
              <a:rPr lang="en-US" altLang="zh-TW" dirty="0"/>
              <a:t> = "TCGA-PANCAN-HiSeq-801x20531/labels.csv"</a:t>
            </a:r>
          </a:p>
          <a:p>
            <a:endParaRPr lang="en-US" altLang="zh-TW" dirty="0"/>
          </a:p>
          <a:p>
            <a:r>
              <a:rPr lang="en-US" altLang="zh-TW" dirty="0"/>
              <a:t>data = </a:t>
            </a:r>
            <a:r>
              <a:rPr lang="en-US" altLang="zh-TW" dirty="0" err="1"/>
              <a:t>np.genfromtxt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datafile,</a:t>
            </a:r>
            <a:r>
              <a:rPr lang="zh-TW" altLang="en-US" dirty="0"/>
              <a:t> </a:t>
            </a:r>
            <a:r>
              <a:rPr lang="en-US" altLang="zh-TW" dirty="0"/>
              <a:t>delimiter=",",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usecols</a:t>
            </a:r>
            <a:r>
              <a:rPr lang="en-US" altLang="zh-TW" dirty="0"/>
              <a:t>=range(1, 20532),</a:t>
            </a:r>
            <a:r>
              <a:rPr lang="zh-TW" altLang="en-US" dirty="0"/>
              <a:t> </a:t>
            </a:r>
            <a:r>
              <a:rPr lang="en-US" altLang="zh-TW" dirty="0" err="1"/>
              <a:t>skip_header</a:t>
            </a:r>
            <a:r>
              <a:rPr lang="en-US" altLang="zh-TW" dirty="0"/>
              <a:t>=1</a:t>
            </a:r>
          </a:p>
          <a:p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true_label_names</a:t>
            </a:r>
            <a:r>
              <a:rPr lang="en-US" altLang="zh-TW" dirty="0"/>
              <a:t> = </a:t>
            </a:r>
            <a:r>
              <a:rPr lang="en-US" altLang="zh-TW" dirty="0" err="1"/>
              <a:t>np.genfromtxt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labels_file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delimiter=",",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usecols</a:t>
            </a:r>
            <a:r>
              <a:rPr lang="en-US" altLang="zh-TW" dirty="0"/>
              <a:t>=(1,),</a:t>
            </a:r>
            <a:r>
              <a:rPr lang="zh-TW" altLang="en-US" dirty="0"/>
              <a:t> </a:t>
            </a:r>
            <a:r>
              <a:rPr lang="en-US" altLang="zh-TW" dirty="0" err="1"/>
              <a:t>skip_header</a:t>
            </a:r>
            <a:r>
              <a:rPr lang="en-US" altLang="zh-TW" dirty="0"/>
              <a:t>=1,</a:t>
            </a:r>
            <a:r>
              <a:rPr lang="zh-TW" altLang="en-US" dirty="0"/>
              <a:t> </a:t>
            </a:r>
            <a:r>
              <a:rPr lang="en-US" altLang="zh-TW" dirty="0" err="1"/>
              <a:t>dtype</a:t>
            </a:r>
            <a:r>
              <a:rPr lang="en-US" altLang="zh-TW" dirty="0"/>
              <a:t>=str</a:t>
            </a:r>
          </a:p>
          <a:p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data[:5, :3]</a:t>
            </a:r>
          </a:p>
          <a:p>
            <a:endParaRPr lang="en-US" altLang="zh-TW" dirty="0"/>
          </a:p>
          <a:p>
            <a:r>
              <a:rPr lang="en-US" altLang="zh-TW" dirty="0" err="1"/>
              <a:t>true_label_names</a:t>
            </a:r>
            <a:r>
              <a:rPr lang="en-US" altLang="zh-TW" dirty="0"/>
              <a:t>[:5]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檢視資料與</a:t>
            </a:r>
            <a:r>
              <a:rPr lang="en-US" altLang="zh-TW" dirty="0"/>
              <a:t>true label</a:t>
            </a:r>
            <a:r>
              <a:rPr lang="zh-TW" altLang="en-US" dirty="0"/>
              <a:t>內容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ACD0ED-8A8B-C34B-ABBE-26DD990A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42" y="1189607"/>
            <a:ext cx="5086787" cy="55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710809" y="1690688"/>
            <a:ext cx="8946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label_encoder</a:t>
            </a:r>
            <a:r>
              <a:rPr lang="en-US" altLang="zh-TW" dirty="0"/>
              <a:t> = </a:t>
            </a:r>
            <a:r>
              <a:rPr lang="en-US" altLang="zh-TW" dirty="0" err="1"/>
              <a:t>LabelEncoder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 err="1"/>
              <a:t>true_labels</a:t>
            </a:r>
            <a:r>
              <a:rPr lang="en-US" altLang="zh-TW" dirty="0"/>
              <a:t> = </a:t>
            </a:r>
            <a:r>
              <a:rPr lang="en-US" altLang="zh-TW" dirty="0" err="1"/>
              <a:t>label_encoder.fit_transform</a:t>
            </a:r>
            <a:r>
              <a:rPr lang="en-US" altLang="zh-TW" dirty="0"/>
              <a:t>(</a:t>
            </a:r>
            <a:r>
              <a:rPr lang="en-US" altLang="zh-TW" dirty="0" err="1"/>
              <a:t>true_label_names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true_labels</a:t>
            </a:r>
            <a:r>
              <a:rPr lang="en-US" altLang="zh-TW" dirty="0"/>
              <a:t>[:5]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透過</a:t>
            </a:r>
            <a:r>
              <a:rPr lang="en-US" altLang="zh-TW" dirty="0"/>
              <a:t>labels</a:t>
            </a:r>
            <a:r>
              <a:rPr lang="zh-TW" altLang="en-US" dirty="0"/>
              <a:t>將字串型別的</a:t>
            </a:r>
            <a:r>
              <a:rPr lang="en-US" altLang="zh-TW" dirty="0"/>
              <a:t>label</a:t>
            </a:r>
            <a:r>
              <a:rPr lang="zh-TW" altLang="en-US" dirty="0"/>
              <a:t>轉成</a:t>
            </a:r>
            <a:r>
              <a:rPr lang="en-US" altLang="zh-TW" dirty="0"/>
              <a:t>int</a:t>
            </a:r>
          </a:p>
          <a:p>
            <a:endParaRPr lang="en-US" altLang="zh-TW" dirty="0"/>
          </a:p>
          <a:p>
            <a:r>
              <a:rPr lang="en-US" altLang="zh-TW" dirty="0" err="1"/>
              <a:t>label_encoder.classes</a:t>
            </a:r>
            <a:r>
              <a:rPr lang="en-US" altLang="zh-TW" dirty="0"/>
              <a:t>_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label_encoder</a:t>
            </a:r>
            <a:r>
              <a:rPr lang="zh-TW" altLang="en-US" dirty="0"/>
              <a:t>儲存的原始</a:t>
            </a:r>
            <a:r>
              <a:rPr lang="en-US" altLang="zh-TW" dirty="0"/>
              <a:t>label</a:t>
            </a:r>
            <a:r>
              <a:rPr lang="zh-TW" altLang="en-US" dirty="0"/>
              <a:t>內容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n_clusters</a:t>
            </a:r>
            <a:r>
              <a:rPr lang="en-US" altLang="zh-TW" dirty="0"/>
              <a:t> =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label_encoder.classes</a:t>
            </a:r>
            <a:r>
              <a:rPr lang="en-US" altLang="zh-TW" dirty="0"/>
              <a:t>_)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9A4FAD-EC89-F1E9-98FB-4024A074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45" y="2765959"/>
            <a:ext cx="714474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46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PipeLine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604277" y="1327036"/>
            <a:ext cx="89460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preprocessor = Pipeline(</a:t>
            </a:r>
          </a:p>
          <a:p>
            <a:r>
              <a:rPr lang="en-US" altLang="zh-TW" dirty="0"/>
              <a:t>    [   ("scaler", </a:t>
            </a:r>
            <a:r>
              <a:rPr lang="en-US" altLang="zh-TW" dirty="0" err="1"/>
              <a:t>MinMaxScaler</a:t>
            </a:r>
            <a:r>
              <a:rPr lang="en-US" altLang="zh-TW" dirty="0"/>
              <a:t>()),</a:t>
            </a:r>
          </a:p>
          <a:p>
            <a:r>
              <a:rPr lang="en-US" altLang="zh-TW" dirty="0"/>
              <a:t>        ("</a:t>
            </a:r>
            <a:r>
              <a:rPr lang="en-US" altLang="zh-TW" dirty="0" err="1"/>
              <a:t>pca</a:t>
            </a:r>
            <a:r>
              <a:rPr lang="en-US" altLang="zh-TW" dirty="0"/>
              <a:t>", PCA(</a:t>
            </a:r>
            <a:r>
              <a:rPr lang="en-US" altLang="zh-TW" dirty="0" err="1"/>
              <a:t>n_components</a:t>
            </a:r>
            <a:r>
              <a:rPr lang="en-US" altLang="zh-TW" dirty="0"/>
              <a:t>=</a:t>
            </a:r>
            <a:r>
              <a:rPr lang="en-US" altLang="zh-TW" b="1" dirty="0"/>
              <a:t>2</a:t>
            </a:r>
            <a:r>
              <a:rPr lang="en-US" altLang="zh-TW" dirty="0"/>
              <a:t>, </a:t>
            </a:r>
            <a:r>
              <a:rPr lang="en-US" altLang="zh-TW" dirty="0" err="1"/>
              <a:t>random_state</a:t>
            </a:r>
            <a:r>
              <a:rPr lang="en-US" altLang="zh-TW" dirty="0"/>
              <a:t>=42)),</a:t>
            </a:r>
          </a:p>
          <a:p>
            <a:r>
              <a:rPr lang="en-US" altLang="zh-TW" dirty="0"/>
              <a:t>    ]</a:t>
            </a:r>
          </a:p>
          <a:p>
            <a:r>
              <a:rPr lang="en-US" altLang="zh-TW" dirty="0"/>
              <a:t>)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使用</a:t>
            </a:r>
            <a:r>
              <a:rPr lang="en-US" altLang="zh-TW" dirty="0"/>
              <a:t>pipeline</a:t>
            </a:r>
            <a:r>
              <a:rPr lang="zh-TW" altLang="en-US" dirty="0"/>
              <a:t>封裝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預處理器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歸一化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+PCA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降維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dirty="0"/>
          </a:p>
          <a:p>
            <a:r>
              <a:rPr lang="en-US" altLang="zh-TW" dirty="0" err="1"/>
              <a:t>clusterer</a:t>
            </a:r>
            <a:r>
              <a:rPr lang="en-US" altLang="zh-TW" dirty="0"/>
              <a:t> = Pipeline(</a:t>
            </a:r>
          </a:p>
          <a:p>
            <a:r>
              <a:rPr lang="en-US" altLang="zh-TW" dirty="0"/>
              <a:t>   [  (   "</a:t>
            </a:r>
            <a:r>
              <a:rPr lang="en-US" altLang="zh-TW" dirty="0" err="1"/>
              <a:t>kmeans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           </a:t>
            </a:r>
            <a:r>
              <a:rPr lang="en-US" altLang="zh-TW" dirty="0" err="1"/>
              <a:t>n_clusters</a:t>
            </a:r>
            <a:r>
              <a:rPr lang="en-US" altLang="zh-TW" dirty="0"/>
              <a:t>=</a:t>
            </a:r>
            <a:r>
              <a:rPr lang="en-US" altLang="zh-TW" dirty="0" err="1"/>
              <a:t>n_clusters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</a:t>
            </a:r>
            <a:r>
              <a:rPr lang="en-US" altLang="zh-TW" dirty="0" err="1"/>
              <a:t>init</a:t>
            </a:r>
            <a:r>
              <a:rPr lang="en-US" altLang="zh-TW" dirty="0"/>
              <a:t>="k-means++",</a:t>
            </a:r>
          </a:p>
          <a:p>
            <a:r>
              <a:rPr lang="en-US" altLang="zh-TW" dirty="0"/>
              <a:t>               </a:t>
            </a:r>
            <a:r>
              <a:rPr lang="en-US" altLang="zh-TW" dirty="0" err="1"/>
              <a:t>n_init</a:t>
            </a:r>
            <a:r>
              <a:rPr lang="en-US" altLang="zh-TW" dirty="0"/>
              <a:t>=50,</a:t>
            </a:r>
          </a:p>
          <a:p>
            <a:r>
              <a:rPr lang="en-US" altLang="zh-TW" dirty="0"/>
              <a:t>               </a:t>
            </a:r>
            <a:r>
              <a:rPr lang="en-US" altLang="zh-TW" dirty="0" err="1"/>
              <a:t>max_iter</a:t>
            </a:r>
            <a:r>
              <a:rPr lang="en-US" altLang="zh-TW" dirty="0"/>
              <a:t>=500,</a:t>
            </a:r>
          </a:p>
          <a:p>
            <a:r>
              <a:rPr lang="en-US" altLang="zh-TW" dirty="0"/>
              <a:t>               </a:t>
            </a:r>
            <a:r>
              <a:rPr lang="en-US" altLang="zh-TW" dirty="0" err="1"/>
              <a:t>random_state</a:t>
            </a:r>
            <a:r>
              <a:rPr lang="en-US" altLang="zh-TW" dirty="0"/>
              <a:t>=42,</a:t>
            </a:r>
          </a:p>
          <a:p>
            <a:r>
              <a:rPr lang="en-US" altLang="zh-TW" dirty="0"/>
              <a:t>           ),</a:t>
            </a:r>
          </a:p>
          <a:p>
            <a:r>
              <a:rPr lang="en-US" altLang="zh-TW" dirty="0"/>
              <a:t>       ),</a:t>
            </a:r>
          </a:p>
          <a:p>
            <a:r>
              <a:rPr lang="en-US" altLang="zh-TW" dirty="0"/>
              <a:t>   ]</a:t>
            </a:r>
          </a:p>
          <a:p>
            <a:r>
              <a:rPr lang="en-US" altLang="zh-TW" dirty="0"/>
              <a:t>) #</a:t>
            </a:r>
            <a:r>
              <a:rPr lang="zh-TW" altLang="en-US" dirty="0"/>
              <a:t>使用</a:t>
            </a:r>
            <a:r>
              <a:rPr lang="en-US" altLang="zh-TW" dirty="0"/>
              <a:t>pipeline</a:t>
            </a:r>
            <a:r>
              <a:rPr lang="zh-TW" altLang="en-US" dirty="0"/>
              <a:t>封裝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預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clusterer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(K-means)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FA0FD7-3B02-12E2-A4A1-07F03D9F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5810"/>
            <a:ext cx="5787890" cy="49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8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PipeLine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684176" y="2136338"/>
            <a:ext cx="89460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/>
              <a:t>pipe = Pipeline(</a:t>
            </a:r>
          </a:p>
          <a:p>
            <a:r>
              <a:rPr lang="pt-BR" altLang="zh-TW" dirty="0"/>
              <a:t>    [</a:t>
            </a:r>
          </a:p>
          <a:p>
            <a:r>
              <a:rPr lang="pt-BR" altLang="zh-TW" dirty="0"/>
              <a:t>        ("preprocessor", preprocessor),</a:t>
            </a:r>
          </a:p>
          <a:p>
            <a:r>
              <a:rPr lang="pt-BR" altLang="zh-TW" dirty="0"/>
              <a:t>        ("clusterer", clusterer)</a:t>
            </a:r>
          </a:p>
          <a:p>
            <a:r>
              <a:rPr lang="pt-BR" altLang="zh-TW" dirty="0"/>
              <a:t>    ]</a:t>
            </a:r>
          </a:p>
          <a:p>
            <a:r>
              <a:rPr lang="pt-BR" altLang="zh-TW" dirty="0"/>
              <a:t>) </a:t>
            </a:r>
            <a:r>
              <a:rPr lang="en-US" altLang="zh-TW" dirty="0"/>
              <a:t>#</a:t>
            </a:r>
            <a:r>
              <a:rPr lang="zh-TW" altLang="en-US" dirty="0"/>
              <a:t>使用</a:t>
            </a:r>
            <a:r>
              <a:rPr lang="en-US" altLang="zh-TW" dirty="0"/>
              <a:t>pipeline</a:t>
            </a:r>
            <a:r>
              <a:rPr lang="zh-TW" altLang="en-US" dirty="0"/>
              <a:t>封裝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預處理器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pt-BR" altLang="zh-TW" dirty="0"/>
              <a:t> clusterer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pipe.fit</a:t>
            </a:r>
            <a:r>
              <a:rPr lang="en-US" altLang="zh-TW" dirty="0"/>
              <a:t>(data)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套入資料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472008-BC82-A4B6-96AC-434FC8C6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810" y="2106227"/>
            <a:ext cx="6045734" cy="30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3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評估結果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684176" y="2136338"/>
            <a:ext cx="89460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/>
              <a:t>preprocessed_data = pipe["preprocessor"].transform(data)) </a:t>
            </a:r>
          </a:p>
          <a:p>
            <a:endParaRPr lang="en-US" altLang="zh-TW" dirty="0"/>
          </a:p>
          <a:p>
            <a:r>
              <a:rPr lang="en-US" altLang="zh-TW" dirty="0" err="1"/>
              <a:t>predicted_labels</a:t>
            </a:r>
            <a:r>
              <a:rPr lang="en-US" altLang="zh-TW" dirty="0"/>
              <a:t> = pipe["</a:t>
            </a:r>
            <a:r>
              <a:rPr lang="en-US" altLang="zh-TW" dirty="0" err="1"/>
              <a:t>clusterer</a:t>
            </a:r>
            <a:r>
              <a:rPr lang="en-US" altLang="zh-TW" dirty="0"/>
              <a:t>"]["</a:t>
            </a:r>
            <a:r>
              <a:rPr lang="en-US" altLang="zh-TW" dirty="0" err="1"/>
              <a:t>kmeans</a:t>
            </a:r>
            <a:r>
              <a:rPr lang="en-US" altLang="zh-TW" dirty="0"/>
              <a:t>"].labels_</a:t>
            </a:r>
          </a:p>
          <a:p>
            <a:endParaRPr lang="en-US" altLang="zh-TW" dirty="0"/>
          </a:p>
          <a:p>
            <a:r>
              <a:rPr lang="en-US" altLang="zh-TW" dirty="0" err="1"/>
              <a:t>silhouette_score</a:t>
            </a:r>
            <a:r>
              <a:rPr lang="en-US" altLang="zh-TW" dirty="0"/>
              <a:t>(</a:t>
            </a:r>
            <a:r>
              <a:rPr lang="en-US" altLang="zh-TW" dirty="0" err="1"/>
              <a:t>preprocessed_data</a:t>
            </a:r>
            <a:r>
              <a:rPr lang="en-US" altLang="zh-TW" dirty="0"/>
              <a:t>, </a:t>
            </a:r>
            <a:r>
              <a:rPr lang="en-US" altLang="zh-TW" dirty="0" err="1"/>
              <a:t>predicted_labels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計算輪廓係數評估成效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adjusted_rand_score</a:t>
            </a:r>
            <a:r>
              <a:rPr lang="en-US" altLang="zh-TW" dirty="0"/>
              <a:t>(</a:t>
            </a:r>
            <a:r>
              <a:rPr lang="en-US" altLang="zh-TW" dirty="0" err="1"/>
              <a:t>true_labels</a:t>
            </a:r>
            <a:r>
              <a:rPr lang="en-US" altLang="zh-TW" dirty="0"/>
              <a:t>, </a:t>
            </a:r>
            <a:r>
              <a:rPr lang="en-US" altLang="zh-TW" dirty="0" err="1"/>
              <a:t>predicted_labels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計算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ARI</a:t>
            </a:r>
            <a:r>
              <a:rPr lang="zh-TW" altLang="en-US" dirty="0"/>
              <a:t>評估成效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A63B7B-8A72-EC31-69D4-8D0F7784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48" y="3621766"/>
            <a:ext cx="5814176" cy="28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86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453356" y="1406552"/>
            <a:ext cx="89460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/>
              <a:t>pcadf = pd.DataFrame(</a:t>
            </a:r>
          </a:p>
          <a:p>
            <a:r>
              <a:rPr lang="pt-BR" altLang="zh-TW" dirty="0"/>
              <a:t>    pipe["preprocessor"].transform(data),</a:t>
            </a:r>
          </a:p>
          <a:p>
            <a:r>
              <a:rPr lang="pt-BR" altLang="zh-TW" dirty="0"/>
              <a:t>    columns=["component_1", "component_2"],</a:t>
            </a:r>
          </a:p>
          <a:p>
            <a:r>
              <a:rPr lang="pt-BR" altLang="zh-TW" dirty="0"/>
              <a:t>)</a:t>
            </a:r>
          </a:p>
          <a:p>
            <a:r>
              <a:rPr lang="pt-BR" altLang="zh-TW" dirty="0"/>
              <a:t>pcadf["predicted_cluster"] = pipe["clusterer"]["kmeans"].labels_</a:t>
            </a:r>
          </a:p>
          <a:p>
            <a:r>
              <a:rPr lang="pt-BR" altLang="zh-TW" dirty="0"/>
              <a:t>pcadf["true_label"] = label_encoder.inverse_transform(true_labels)</a:t>
            </a:r>
          </a:p>
          <a:p>
            <a:endParaRPr lang="pt-BR" altLang="zh-TW" dirty="0"/>
          </a:p>
          <a:p>
            <a:r>
              <a:rPr lang="en-US" altLang="zh-TW" dirty="0" err="1"/>
              <a:t>plt.style.use</a:t>
            </a:r>
            <a:r>
              <a:rPr lang="en-US" altLang="zh-TW" dirty="0"/>
              <a:t>("</a:t>
            </a:r>
            <a:r>
              <a:rPr lang="en-US" altLang="zh-TW" dirty="0" err="1"/>
              <a:t>fivethirtyeight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=(8, 8))</a:t>
            </a:r>
          </a:p>
          <a:p>
            <a:r>
              <a:rPr lang="en-US" altLang="zh-TW" dirty="0"/>
              <a:t>scat = </a:t>
            </a:r>
            <a:r>
              <a:rPr lang="en-US" altLang="zh-TW" dirty="0" err="1"/>
              <a:t>sns.scatterplot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“component_1”,</a:t>
            </a:r>
            <a:r>
              <a:rPr lang="zh-TW" altLang="en-US" dirty="0"/>
              <a:t> </a:t>
            </a:r>
            <a:r>
              <a:rPr lang="en-US" altLang="zh-TW" dirty="0"/>
              <a:t>"component_2",</a:t>
            </a:r>
          </a:p>
          <a:p>
            <a:r>
              <a:rPr lang="en-US" altLang="zh-TW" dirty="0"/>
              <a:t>    s=50,</a:t>
            </a:r>
            <a:r>
              <a:rPr lang="zh-TW" altLang="en-US" dirty="0"/>
              <a:t> </a:t>
            </a:r>
            <a:r>
              <a:rPr lang="en-US" altLang="zh-TW" dirty="0"/>
              <a:t>data=</a:t>
            </a:r>
            <a:r>
              <a:rPr lang="en-US" altLang="zh-TW" dirty="0" err="1"/>
              <a:t>pcadf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hue="</a:t>
            </a:r>
            <a:r>
              <a:rPr lang="en-US" altLang="zh-TW" dirty="0" err="1"/>
              <a:t>predicted_cluster</a:t>
            </a:r>
            <a:r>
              <a:rPr lang="en-US" altLang="zh-TW" dirty="0"/>
              <a:t>",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style=“</a:t>
            </a:r>
            <a:r>
              <a:rPr lang="en-US" altLang="zh-TW" dirty="0" err="1"/>
              <a:t>true_label</a:t>
            </a:r>
            <a:r>
              <a:rPr lang="en-US" altLang="zh-TW" dirty="0"/>
              <a:t>”,</a:t>
            </a:r>
            <a:r>
              <a:rPr lang="zh-TW" altLang="en-US" dirty="0"/>
              <a:t> </a:t>
            </a:r>
            <a:r>
              <a:rPr lang="en-US" altLang="zh-TW" dirty="0"/>
              <a:t>palette="Set2",</a:t>
            </a:r>
          </a:p>
          <a:p>
            <a:r>
              <a:rPr lang="en-US" altLang="zh-TW" dirty="0"/>
              <a:t>)</a:t>
            </a:r>
          </a:p>
          <a:p>
            <a:r>
              <a:rPr lang="en-US" altLang="zh-TW" dirty="0" err="1"/>
              <a:t>scat.set_title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"Clustering results from TCGA Pan-Cancer\</a:t>
            </a:r>
            <a:r>
              <a:rPr lang="en-US" altLang="zh-TW" dirty="0" err="1"/>
              <a:t>nGene</a:t>
            </a:r>
            <a:r>
              <a:rPr lang="en-US" altLang="zh-TW" dirty="0"/>
              <a:t> Expression Data"</a:t>
            </a:r>
          </a:p>
          <a:p>
            <a:r>
              <a:rPr lang="en-US" altLang="zh-TW" dirty="0"/>
              <a:t>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bbox_to_anchor</a:t>
            </a:r>
            <a:r>
              <a:rPr lang="en-US" altLang="zh-TW" dirty="0"/>
              <a:t>=(1.05, 1), loc=2, </a:t>
            </a:r>
            <a:r>
              <a:rPr lang="en-US" altLang="zh-TW" dirty="0" err="1"/>
              <a:t>borderaxespad</a:t>
            </a:r>
            <a:r>
              <a:rPr lang="en-US" altLang="zh-TW" dirty="0"/>
              <a:t>=0.0)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A20A28-17DC-5481-C72B-AF587D80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1" y="1475757"/>
            <a:ext cx="5308119" cy="3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評估結果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453356" y="1406552"/>
            <a:ext cx="89460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/>
              <a:t>silhouette_scores = []</a:t>
            </a:r>
          </a:p>
          <a:p>
            <a:r>
              <a:rPr lang="pt-BR" altLang="zh-TW" dirty="0"/>
              <a:t>ari_scores = []</a:t>
            </a:r>
          </a:p>
          <a:p>
            <a:r>
              <a:rPr lang="pt-BR" altLang="zh-TW" dirty="0"/>
              <a:t>for n in range(2, 11):</a:t>
            </a:r>
          </a:p>
          <a:p>
            <a:r>
              <a:rPr lang="zh-TW" altLang="en-US" dirty="0"/>
              <a:t>    </a:t>
            </a:r>
            <a:r>
              <a:rPr lang="pt-BR" altLang="zh-TW" dirty="0"/>
              <a:t>pipe["preprocessor"]["pca"].n_components = n</a:t>
            </a:r>
          </a:p>
          <a:p>
            <a:r>
              <a:rPr lang="pt-BR" altLang="zh-TW" dirty="0"/>
              <a:t>    pipe.fit(data)</a:t>
            </a:r>
          </a:p>
          <a:p>
            <a:endParaRPr lang="pt-BR" altLang="zh-TW" dirty="0"/>
          </a:p>
          <a:p>
            <a:r>
              <a:rPr lang="pt-BR" altLang="zh-TW" dirty="0"/>
              <a:t>    silhouette_coef = silhouette_score(</a:t>
            </a:r>
          </a:p>
          <a:p>
            <a:r>
              <a:rPr lang="pt-BR" altLang="zh-TW" dirty="0"/>
              <a:t>        pipe["preprocessor"].transform(data),</a:t>
            </a:r>
          </a:p>
          <a:p>
            <a:r>
              <a:rPr lang="pt-BR" altLang="zh-TW" dirty="0"/>
              <a:t>        pipe["clusterer"]["kmeans"].labels_,</a:t>
            </a:r>
          </a:p>
          <a:p>
            <a:r>
              <a:rPr lang="pt-BR" altLang="zh-TW" dirty="0"/>
              <a:t>    )</a:t>
            </a:r>
          </a:p>
          <a:p>
            <a:r>
              <a:rPr lang="pt-BR" altLang="zh-TW" dirty="0"/>
              <a:t>    ari = adjusted_rand_score(</a:t>
            </a:r>
          </a:p>
          <a:p>
            <a:r>
              <a:rPr lang="pt-BR" altLang="zh-TW" dirty="0"/>
              <a:t>        true_labels,</a:t>
            </a:r>
          </a:p>
          <a:p>
            <a:r>
              <a:rPr lang="pt-BR" altLang="zh-TW" dirty="0"/>
              <a:t>        pipe["clusterer"]["kmeans"].labels_,</a:t>
            </a:r>
          </a:p>
          <a:p>
            <a:r>
              <a:rPr lang="pt-BR" altLang="zh-TW" dirty="0"/>
              <a:t>    )</a:t>
            </a:r>
          </a:p>
          <a:p>
            <a:r>
              <a:rPr lang="zh-TW" altLang="en-US" dirty="0"/>
              <a:t>    </a:t>
            </a:r>
            <a:r>
              <a:rPr lang="pt-BR" altLang="zh-TW" dirty="0"/>
              <a:t>silhouette_scores.append(silhouette_coef)</a:t>
            </a:r>
          </a:p>
          <a:p>
            <a:r>
              <a:rPr lang="pt-BR" altLang="zh-TW" dirty="0"/>
              <a:t>    ari_scores.append(ari)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zh-TW" altLang="en-US" dirty="0">
                <a:latin typeface="Consolas" panose="020B0609020204030204" pitchFamily="49" charset="0"/>
              </a:rPr>
              <a:t>產生降維成</a:t>
            </a:r>
            <a:r>
              <a:rPr lang="en-US" altLang="zh-TW" dirty="0">
                <a:latin typeface="Consolas" panose="020B0609020204030204" pitchFamily="49" charset="0"/>
              </a:rPr>
              <a:t>2~10</a:t>
            </a:r>
            <a:r>
              <a:rPr lang="zh-TW" altLang="en-US" dirty="0">
                <a:latin typeface="Consolas" panose="020B0609020204030204" pitchFamily="49" charset="0"/>
              </a:rPr>
              <a:t>個維度時的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輪廓係數、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ARI list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75AD34-8B27-BBB2-F6CE-8830B544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31" y="761424"/>
            <a:ext cx="570627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F56DA-BEFC-4230-AA04-810D5EC3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K-means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Real Python 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B8DE449-F3AD-4054-9E2F-2C181F6A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80" name="Picture 8" descr="https://files.realpython.com/media/kmeans-algorithm.a94498a7ecd2.png">
            <a:extLst>
              <a:ext uri="{FF2B5EF4-FFF2-40B4-BE49-F238E27FC236}">
                <a16:creationId xmlns:a16="http://schemas.microsoft.com/office/drawing/2014/main" id="{1A72B4AB-D823-46A9-B93B-32D16DC3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79" y="2420144"/>
            <a:ext cx="112966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88B687F-FC62-44B1-9899-40EF3762455B}"/>
              </a:ext>
            </a:extLst>
          </p:cNvPr>
          <p:cNvSpPr/>
          <p:nvPr/>
        </p:nvSpPr>
        <p:spPr>
          <a:xfrm>
            <a:off x="4098966" y="5665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https://realpython.com/k-means-clustering-python/#understanding-the-k-means-algorithm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24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651-BBB3-4842-A440-4CE2A93F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63E3D4-125B-491E-B773-7AF8794A9D95}"/>
              </a:ext>
            </a:extLst>
          </p:cNvPr>
          <p:cNvSpPr/>
          <p:nvPr/>
        </p:nvSpPr>
        <p:spPr>
          <a:xfrm>
            <a:off x="453356" y="1406552"/>
            <a:ext cx="89460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/>
              <a:t>plt.style.use("fivethirtyeight")</a:t>
            </a:r>
          </a:p>
          <a:p>
            <a:r>
              <a:rPr lang="pt-BR" altLang="zh-TW" dirty="0"/>
              <a:t>plt.figure(figsize=(6, 6))</a:t>
            </a:r>
          </a:p>
          <a:p>
            <a:r>
              <a:rPr lang="pt-BR" altLang="zh-TW" dirty="0"/>
              <a:t>plt.plot(</a:t>
            </a:r>
          </a:p>
          <a:p>
            <a:r>
              <a:rPr lang="pt-BR" altLang="zh-TW" dirty="0"/>
              <a:t>    range(2, 11),</a:t>
            </a:r>
          </a:p>
          <a:p>
            <a:r>
              <a:rPr lang="pt-BR" altLang="zh-TW" dirty="0"/>
              <a:t>    silhouette_scores,</a:t>
            </a:r>
          </a:p>
          <a:p>
            <a:r>
              <a:rPr lang="pt-BR" altLang="zh-TW" dirty="0"/>
              <a:t>    c="#008fd5",</a:t>
            </a:r>
          </a:p>
          <a:p>
            <a:r>
              <a:rPr lang="pt-BR" altLang="zh-TW" dirty="0"/>
              <a:t>    label="Silhouette Coefficient",</a:t>
            </a:r>
          </a:p>
          <a:p>
            <a:r>
              <a:rPr lang="pt-BR" altLang="zh-TW" dirty="0"/>
              <a:t>)</a:t>
            </a:r>
          </a:p>
          <a:p>
            <a:r>
              <a:rPr lang="pt-BR" altLang="zh-TW" dirty="0"/>
              <a:t>plt.plot(range(2, 11), ari_scores, c="#fc4f30", label="ARI")</a:t>
            </a:r>
          </a:p>
          <a:p>
            <a:endParaRPr lang="pt-BR" altLang="zh-TW" dirty="0"/>
          </a:p>
          <a:p>
            <a:r>
              <a:rPr lang="pt-BR" altLang="zh-TW" dirty="0"/>
              <a:t>plt.xlabel("n_components")</a:t>
            </a:r>
          </a:p>
          <a:p>
            <a:r>
              <a:rPr lang="pt-BR" altLang="zh-TW" dirty="0"/>
              <a:t>plt.legend()</a:t>
            </a:r>
          </a:p>
          <a:p>
            <a:r>
              <a:rPr lang="pt-BR" altLang="zh-TW" dirty="0"/>
              <a:t>plt.title("Clustering Performance\nas a Function of n_components")</a:t>
            </a:r>
          </a:p>
          <a:p>
            <a:r>
              <a:rPr lang="pt-BR" altLang="zh-TW" dirty="0"/>
              <a:t>plt.tight_layout()</a:t>
            </a:r>
          </a:p>
          <a:p>
            <a:r>
              <a:rPr lang="pt-BR" altLang="zh-TW" dirty="0"/>
              <a:t>plt.show()</a:t>
            </a:r>
            <a:endParaRPr lang="en-US" altLang="zh-TW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0F32A1-5D65-2AFC-92A4-34B6088B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45" y="1183083"/>
            <a:ext cx="4969778" cy="497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6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4D8EF-72F2-4F97-A229-7D31056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59198-C796-4AD5-8966-B23290B1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隨機選</a:t>
            </a:r>
            <a:r>
              <a:rPr lang="en-US" altLang="zh-TW" dirty="0"/>
              <a:t>k</a:t>
            </a:r>
            <a:r>
              <a:rPr lang="zh-TW" altLang="en-US" dirty="0"/>
              <a:t>個重心點 </a:t>
            </a:r>
            <a:r>
              <a:rPr lang="en-US" altLang="zh-TW" dirty="0"/>
              <a:t>m1, m2,…,</a:t>
            </a:r>
            <a:r>
              <a:rPr lang="en-US" altLang="zh-TW" dirty="0" err="1"/>
              <a:t>mk</a:t>
            </a:r>
            <a:endParaRPr lang="en-US" altLang="zh-TW" dirty="0"/>
          </a:p>
          <a:p>
            <a:r>
              <a:rPr lang="zh-TW" altLang="en-US" dirty="0"/>
              <a:t>重複做以下步驟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Assignment: </a:t>
            </a:r>
            <a:r>
              <a:rPr lang="zh-TW" altLang="en-US" dirty="0"/>
              <a:t>對於每個</a:t>
            </a:r>
            <a:r>
              <a:rPr lang="en-US" altLang="zh-TW" dirty="0"/>
              <a:t>case</a:t>
            </a:r>
            <a:r>
              <a:rPr lang="zh-TW" altLang="en-US" dirty="0"/>
              <a:t>，從</a:t>
            </a:r>
            <a:r>
              <a:rPr lang="en-US" altLang="zh-TW" dirty="0"/>
              <a:t>m1, m2,…,</a:t>
            </a:r>
            <a:r>
              <a:rPr lang="en-US" altLang="zh-TW" dirty="0" err="1"/>
              <a:t>mk</a:t>
            </a:r>
            <a:r>
              <a:rPr lang="zh-TW" altLang="en-US" dirty="0"/>
              <a:t>中選一個到這一</a:t>
            </a:r>
            <a:r>
              <a:rPr lang="en-US" altLang="zh-TW" dirty="0"/>
              <a:t>case</a:t>
            </a:r>
            <a:r>
              <a:rPr lang="zh-TW" altLang="en-US" dirty="0"/>
              <a:t>最短的的重心，將這個</a:t>
            </a:r>
            <a:r>
              <a:rPr lang="en-US" altLang="zh-TW" dirty="0"/>
              <a:t>case</a:t>
            </a:r>
            <a:r>
              <a:rPr lang="zh-TW" altLang="en-US" dirty="0"/>
              <a:t>分配到它所代表的</a:t>
            </a:r>
            <a:r>
              <a:rPr lang="en-US" altLang="zh-TW" dirty="0"/>
              <a:t>cluster)</a:t>
            </a:r>
            <a:r>
              <a:rPr lang="zh-TW" altLang="en-US" dirty="0"/>
              <a:t>，因此形成</a:t>
            </a:r>
            <a:r>
              <a:rPr lang="en-US" altLang="zh-TW" dirty="0"/>
              <a:t>k</a:t>
            </a:r>
            <a:r>
              <a:rPr lang="zh-TW" altLang="en-US" dirty="0"/>
              <a:t>個</a:t>
            </a:r>
            <a:r>
              <a:rPr lang="en-US" altLang="zh-TW" dirty="0"/>
              <a:t>cluster</a:t>
            </a:r>
          </a:p>
          <a:p>
            <a:pPr lvl="1"/>
            <a:r>
              <a:rPr lang="zh-TW" altLang="en-US" dirty="0"/>
              <a:t>重新計算重心點</a:t>
            </a:r>
            <a:r>
              <a:rPr lang="en-US" altLang="zh-TW" dirty="0"/>
              <a:t>m1, m2,…,</a:t>
            </a:r>
            <a:r>
              <a:rPr lang="en-US" altLang="zh-TW" dirty="0" err="1"/>
              <a:t>mk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1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CB360-F108-4140-A2EB-DBA606B8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pic>
        <p:nvPicPr>
          <p:cNvPr id="2050" name="Picture 2" descr="https://upload.wikimedia.org/wikipedia/commons/thumb/e/ea/K-means_convergence.gif/220px-K-means_convergence.gif">
            <a:extLst>
              <a:ext uri="{FF2B5EF4-FFF2-40B4-BE49-F238E27FC236}">
                <a16:creationId xmlns:a16="http://schemas.microsoft.com/office/drawing/2014/main" id="{13F596E7-0C03-4F0D-ACD9-F5F9C70CE14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2" y="1985146"/>
            <a:ext cx="4042310" cy="39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7E9A7D8-9E2B-4BF9-B805-01B847311711}"/>
              </a:ext>
            </a:extLst>
          </p:cNvPr>
          <p:cNvSpPr/>
          <p:nvPr/>
        </p:nvSpPr>
        <p:spPr>
          <a:xfrm>
            <a:off x="258655" y="6086979"/>
            <a:ext cx="4858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Image source: Wiki-</a:t>
            </a:r>
            <a:r>
              <a:rPr lang="en-US" altLang="zh-TW" dirty="0" err="1"/>
              <a:t>pedia</a:t>
            </a:r>
            <a:endParaRPr lang="en-US" altLang="zh-TW" dirty="0"/>
          </a:p>
          <a:p>
            <a:r>
              <a:rPr lang="zh-TW" altLang="en-US" dirty="0"/>
              <a:t>https://en.wikipedia.org/wiki/K-means_clustering</a:t>
            </a:r>
          </a:p>
        </p:txBody>
      </p:sp>
      <p:pic>
        <p:nvPicPr>
          <p:cNvPr id="2052" name="Picture 4" descr="k means centroids iterations">
            <a:extLst>
              <a:ext uri="{FF2B5EF4-FFF2-40B4-BE49-F238E27FC236}">
                <a16:creationId xmlns:a16="http://schemas.microsoft.com/office/drawing/2014/main" id="{9C58D791-0EE4-495B-BF07-4BC1182998F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79" y="605972"/>
            <a:ext cx="5311239" cy="531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BFF433C-2FE2-497E-8BC3-6FAC7979441E}"/>
              </a:ext>
            </a:extLst>
          </p:cNvPr>
          <p:cNvSpPr/>
          <p:nvPr/>
        </p:nvSpPr>
        <p:spPr>
          <a:xfrm>
            <a:off x="5612079" y="61580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From real Python https://realpython.com/k-means-clustering-python/#understanding-the-k-means-algorithm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0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64431-EDBB-40E5-ABFC-A7BE6797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上進行</a:t>
            </a:r>
            <a:r>
              <a:rPr lang="en-US" altLang="zh-TW" dirty="0"/>
              <a:t>clustering 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9D369-CB52-4168-83D1-55D001F8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from Real Python </a:t>
            </a:r>
            <a:r>
              <a:rPr lang="en-US" altLang="zh-TW" b="1" dirty="0" err="1">
                <a:hlinkClick r:id="rId2" tooltip="View all commits by jablonskidev"/>
              </a:rPr>
              <a:t>jablonskidev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hlinkClick r:id="rId3"/>
            </a:endParaRPr>
          </a:p>
          <a:p>
            <a:pPr marL="0" indent="0">
              <a:buNone/>
            </a:pPr>
            <a:r>
              <a:rPr lang="zh-TW" altLang="en-US" dirty="0">
                <a:hlinkClick r:id="rId3"/>
              </a:rPr>
              <a:t>參考</a:t>
            </a:r>
            <a:endParaRPr lang="en-US" altLang="zh-TW" dirty="0">
              <a:hlinkClick r:id="rId3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https://realpython.com/k-means-clustering-python/#understanding-the-k-means-algorithm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1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F4918-463A-40E3-8D07-E32FF88D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安裝套件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42285-5D4D-4B35-B038-91D791C1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hlinkClick r:id="rId2"/>
              </a:rPr>
              <a:t>https://github.com/realpython/materials/tree/master/practical-k-means</a:t>
            </a:r>
            <a:endParaRPr lang="en-US" altLang="zh-TW" dirty="0"/>
          </a:p>
          <a:p>
            <a:r>
              <a:rPr lang="en-US" altLang="zh-TW" b="1" dirty="0"/>
              <a:t>“pip install -r requirements.txt”</a:t>
            </a:r>
          </a:p>
          <a:p>
            <a:r>
              <a:rPr lang="en-US" altLang="zh-TW" dirty="0"/>
              <a:t>Inside requirements.txt are </a:t>
            </a:r>
          </a:p>
          <a:p>
            <a:pPr lvl="1"/>
            <a:r>
              <a:rPr lang="en-US" altLang="zh-TW" dirty="0" err="1"/>
              <a:t>Jupyter</a:t>
            </a:r>
            <a:endParaRPr lang="en-US" altLang="zh-TW" dirty="0"/>
          </a:p>
          <a:p>
            <a:pPr lvl="1"/>
            <a:r>
              <a:rPr lang="en-US" altLang="zh-TW" dirty="0"/>
              <a:t>Kneed</a:t>
            </a:r>
          </a:p>
          <a:p>
            <a:pPr lvl="1"/>
            <a:r>
              <a:rPr lang="en-US" altLang="zh-TW" dirty="0"/>
              <a:t>Matplotlib</a:t>
            </a:r>
          </a:p>
          <a:p>
            <a:pPr lvl="1"/>
            <a:r>
              <a:rPr lang="en-US" altLang="zh-TW" dirty="0" err="1"/>
              <a:t>Numpy</a:t>
            </a:r>
            <a:endParaRPr lang="en-US" altLang="zh-TW" dirty="0"/>
          </a:p>
          <a:p>
            <a:pPr lvl="1"/>
            <a:r>
              <a:rPr lang="en-US" altLang="zh-TW" dirty="0"/>
              <a:t>Pandas</a:t>
            </a:r>
          </a:p>
          <a:p>
            <a:pPr lvl="1"/>
            <a:r>
              <a:rPr lang="en-US" altLang="zh-TW" dirty="0"/>
              <a:t>Seaborn</a:t>
            </a:r>
          </a:p>
          <a:p>
            <a:pPr lvl="1"/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741D0D-2F37-4CB3-9AC2-4249CD83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658" y="2307997"/>
            <a:ext cx="2667000" cy="1800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802212D-F480-48AD-BC2A-561864D0B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44308"/>
            <a:ext cx="4785878" cy="25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F2B2C-1CB0-4CDC-AC9F-CCFE3F1E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打開範例</a:t>
            </a:r>
            <a:r>
              <a:rPr lang="en-US" altLang="zh-TW" dirty="0"/>
              <a:t>notebook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81900B-5CD0-4C61-A374-2C2EE1AB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64" y="1551292"/>
            <a:ext cx="6983786" cy="4351338"/>
          </a:xfrm>
        </p:spPr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b="1" dirty="0" err="1"/>
              <a:t>jupyter</a:t>
            </a:r>
            <a:r>
              <a:rPr lang="en-US" altLang="zh-TW" b="1" dirty="0"/>
              <a:t> notebook practical-k-means-</a:t>
            </a:r>
            <a:r>
              <a:rPr lang="en-US" altLang="zh-TW" b="1" dirty="0" err="1"/>
              <a:t>syntethic</a:t>
            </a:r>
            <a:r>
              <a:rPr lang="en-US" altLang="zh-TW" b="1" dirty="0"/>
              <a:t> from </a:t>
            </a:r>
            <a:r>
              <a:rPr lang="en-US" altLang="zh-TW" b="1" dirty="0">
                <a:hlinkClick r:id="rId2"/>
              </a:rPr>
              <a:t>https://github.com/realpython/materials/tree/master/practical-k-means</a:t>
            </a:r>
            <a:endParaRPr lang="en-US" altLang="zh-TW" b="1" dirty="0"/>
          </a:p>
          <a:p>
            <a:endParaRPr lang="en-US" altLang="zh-TW" dirty="0"/>
          </a:p>
          <a:p>
            <a:r>
              <a:rPr lang="en-US" altLang="zh-TW" dirty="0"/>
              <a:t>By commend at the console “</a:t>
            </a:r>
            <a:r>
              <a:rPr lang="en-US" altLang="zh-TW" b="1" dirty="0" err="1"/>
              <a:t>jupyter</a:t>
            </a:r>
            <a:r>
              <a:rPr lang="en-US" altLang="zh-TW" b="1" dirty="0"/>
              <a:t> notebook practical-k-means-</a:t>
            </a:r>
            <a:r>
              <a:rPr lang="en-US" altLang="zh-TW" b="1" dirty="0" err="1"/>
              <a:t>syntethic.ipynb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E0B460-CADF-6281-EF43-29160B8B6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34" y="2890046"/>
            <a:ext cx="4416702" cy="32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7B0F8-7910-46D3-BE55-4251F4CE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載入套件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C802F7-DB62-0657-D1E7-82905B552ACA}"/>
              </a:ext>
            </a:extLst>
          </p:cNvPr>
          <p:cNvSpPr/>
          <p:nvPr/>
        </p:nvSpPr>
        <p:spPr>
          <a:xfrm>
            <a:off x="688314" y="2448263"/>
            <a:ext cx="783424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from kneed import </a:t>
            </a:r>
            <a:r>
              <a:rPr lang="en-US" altLang="zh-TW" dirty="0" err="1"/>
              <a:t>KneeLocator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err="1"/>
              <a:t>make_blobs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sklearn.metrics</a:t>
            </a:r>
            <a:r>
              <a:rPr lang="en-US" altLang="zh-TW" dirty="0"/>
              <a:t> import </a:t>
            </a:r>
            <a:r>
              <a:rPr lang="en-US" altLang="zh-TW" dirty="0" err="1"/>
              <a:t>silhouette_score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sklearn.preprocessing</a:t>
            </a:r>
            <a:r>
              <a:rPr lang="en-US" altLang="zh-TW" dirty="0"/>
              <a:t> import </a:t>
            </a:r>
            <a:r>
              <a:rPr lang="en-US" altLang="zh-TW" dirty="0" err="1"/>
              <a:t>StandardScaler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1660</Words>
  <Application>Microsoft Office PowerPoint</Application>
  <PresentationFormat>寬螢幕</PresentationFormat>
  <Paragraphs>317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-apple-system</vt:lpstr>
      <vt:lpstr>Arial Unicode MS</vt:lpstr>
      <vt:lpstr>SFMono-Regular</vt:lpstr>
      <vt:lpstr>source sans pro</vt:lpstr>
      <vt:lpstr>source sans pro</vt:lpstr>
      <vt:lpstr>新細明體</vt:lpstr>
      <vt:lpstr>Arial</vt:lpstr>
      <vt:lpstr>Arial</vt:lpstr>
      <vt:lpstr>Calibri</vt:lpstr>
      <vt:lpstr>Calibri Light</vt:lpstr>
      <vt:lpstr>Consolas</vt:lpstr>
      <vt:lpstr>Office 佈景主題</vt:lpstr>
      <vt:lpstr>Python and clustering</vt:lpstr>
      <vt:lpstr>Clustering </vt:lpstr>
      <vt:lpstr>K-means (資料來源: Real Python )</vt:lpstr>
      <vt:lpstr>K-means</vt:lpstr>
      <vt:lpstr>K-means</vt:lpstr>
      <vt:lpstr>在Python上進行clustering 分析</vt:lpstr>
      <vt:lpstr>安裝套件 </vt:lpstr>
      <vt:lpstr>打開範例notebook</vt:lpstr>
      <vt:lpstr>載入套件</vt:lpstr>
      <vt:lpstr>產生資料</vt:lpstr>
      <vt:lpstr>前處理: 標準化</vt:lpstr>
      <vt:lpstr>前處理: 標準化</vt:lpstr>
      <vt:lpstr>K-means estimator</vt:lpstr>
      <vt:lpstr>K-means estimator</vt:lpstr>
      <vt:lpstr>劃出分群的圖</vt:lpstr>
      <vt:lpstr>How to Choose the Number of Clusters( elbow method)</vt:lpstr>
      <vt:lpstr>How to Choose the Number of Clusters</vt:lpstr>
      <vt:lpstr>癌症基因案例(自行參考)</vt:lpstr>
      <vt:lpstr>打開範例notebook</vt:lpstr>
      <vt:lpstr>檢視資料檔案</vt:lpstr>
      <vt:lpstr>載入套件</vt:lpstr>
      <vt:lpstr>下載並解壓縮資料檔</vt:lpstr>
      <vt:lpstr>載入資料檔案</vt:lpstr>
      <vt:lpstr>Encode</vt:lpstr>
      <vt:lpstr>PipeLine</vt:lpstr>
      <vt:lpstr>PipeLine</vt:lpstr>
      <vt:lpstr>評估結果</vt:lpstr>
      <vt:lpstr>繪圖</vt:lpstr>
      <vt:lpstr>評估結果</vt:lpstr>
      <vt:lpstr>繪圖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clustering</dc:title>
  <dc:creator>liu</dc:creator>
  <cp:lastModifiedBy>Liu</cp:lastModifiedBy>
  <cp:revision>51</cp:revision>
  <dcterms:created xsi:type="dcterms:W3CDTF">2022-08-08T07:45:36Z</dcterms:created>
  <dcterms:modified xsi:type="dcterms:W3CDTF">2023-12-03T00:37:48Z</dcterms:modified>
</cp:coreProperties>
</file>