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3" r:id="rId10"/>
    <p:sldId id="271" r:id="rId11"/>
    <p:sldId id="272" r:id="rId12"/>
    <p:sldId id="274" r:id="rId13"/>
    <p:sldId id="276" r:id="rId14"/>
    <p:sldId id="275" r:id="rId15"/>
    <p:sldId id="268" r:id="rId16"/>
    <p:sldId id="265" r:id="rId17"/>
    <p:sldId id="266" r:id="rId18"/>
    <p:sldId id="264" r:id="rId19"/>
    <p:sldId id="267" r:id="rId20"/>
    <p:sldId id="269" r:id="rId21"/>
    <p:sldId id="270"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5" d="100"/>
          <a:sy n="85" d="100"/>
        </p:scale>
        <p:origin x="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BBB36B-D29B-43D0-BF0E-0668AE642FA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C64F77B-75C9-44A5-A53D-71D54F8C1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CD1E966-2F82-4289-A993-EAEDB0DECAE6}"/>
              </a:ext>
            </a:extLst>
          </p:cNvPr>
          <p:cNvSpPr>
            <a:spLocks noGrp="1"/>
          </p:cNvSpPr>
          <p:nvPr>
            <p:ph type="dt" sz="half" idx="10"/>
          </p:nvPr>
        </p:nvSpPr>
        <p:spPr/>
        <p:txBody>
          <a:bodyPr/>
          <a:lstStyle/>
          <a:p>
            <a:fld id="{D648CF09-D45A-47AC-8688-4DA061605410}" type="datetimeFigureOut">
              <a:rPr lang="zh-TW" altLang="en-US" smtClean="0"/>
              <a:t>2023/12/9</a:t>
            </a:fld>
            <a:endParaRPr lang="zh-TW" altLang="en-US"/>
          </a:p>
        </p:txBody>
      </p:sp>
      <p:sp>
        <p:nvSpPr>
          <p:cNvPr id="5" name="頁尾版面配置區 4">
            <a:extLst>
              <a:ext uri="{FF2B5EF4-FFF2-40B4-BE49-F238E27FC236}">
                <a16:creationId xmlns:a16="http://schemas.microsoft.com/office/drawing/2014/main" id="{FE36AFA6-AC8A-44AF-81C5-D4DA0E63B0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2B50DC6-6594-404B-9396-4B4450BD83FF}"/>
              </a:ext>
            </a:extLst>
          </p:cNvPr>
          <p:cNvSpPr>
            <a:spLocks noGrp="1"/>
          </p:cNvSpPr>
          <p:nvPr>
            <p:ph type="sldNum" sz="quarter" idx="12"/>
          </p:nvPr>
        </p:nvSpPr>
        <p:spPr/>
        <p:txBody>
          <a:bodyPr/>
          <a:lstStyle/>
          <a:p>
            <a:fld id="{43F47E07-666B-4BBF-9EC3-DF7C35E29CDE}" type="slidenum">
              <a:rPr lang="zh-TW" altLang="en-US" smtClean="0"/>
              <a:t>‹#›</a:t>
            </a:fld>
            <a:endParaRPr lang="zh-TW" altLang="en-US"/>
          </a:p>
        </p:txBody>
      </p:sp>
    </p:spTree>
    <p:extLst>
      <p:ext uri="{BB962C8B-B14F-4D97-AF65-F5344CB8AC3E}">
        <p14:creationId xmlns:p14="http://schemas.microsoft.com/office/powerpoint/2010/main" val="4216172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B8D644-BF63-4CB8-81AF-75E7103842B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08529E9-BDD1-41D0-915D-9468930CB294}"/>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4D5FB08-C3FC-459E-9BE2-EA0123BE89DB}"/>
              </a:ext>
            </a:extLst>
          </p:cNvPr>
          <p:cNvSpPr>
            <a:spLocks noGrp="1"/>
          </p:cNvSpPr>
          <p:nvPr>
            <p:ph type="dt" sz="half" idx="10"/>
          </p:nvPr>
        </p:nvSpPr>
        <p:spPr/>
        <p:txBody>
          <a:bodyPr/>
          <a:lstStyle/>
          <a:p>
            <a:fld id="{D648CF09-D45A-47AC-8688-4DA061605410}" type="datetimeFigureOut">
              <a:rPr lang="zh-TW" altLang="en-US" smtClean="0"/>
              <a:t>2023/12/9</a:t>
            </a:fld>
            <a:endParaRPr lang="zh-TW" altLang="en-US"/>
          </a:p>
        </p:txBody>
      </p:sp>
      <p:sp>
        <p:nvSpPr>
          <p:cNvPr id="5" name="頁尾版面配置區 4">
            <a:extLst>
              <a:ext uri="{FF2B5EF4-FFF2-40B4-BE49-F238E27FC236}">
                <a16:creationId xmlns:a16="http://schemas.microsoft.com/office/drawing/2014/main" id="{1DB5686E-B8E6-4E00-A383-32FBAA53B19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E824612-0D4B-4976-B10F-CB5E44EEF0A0}"/>
              </a:ext>
            </a:extLst>
          </p:cNvPr>
          <p:cNvSpPr>
            <a:spLocks noGrp="1"/>
          </p:cNvSpPr>
          <p:nvPr>
            <p:ph type="sldNum" sz="quarter" idx="12"/>
          </p:nvPr>
        </p:nvSpPr>
        <p:spPr/>
        <p:txBody>
          <a:bodyPr/>
          <a:lstStyle/>
          <a:p>
            <a:fld id="{43F47E07-666B-4BBF-9EC3-DF7C35E29CDE}" type="slidenum">
              <a:rPr lang="zh-TW" altLang="en-US" smtClean="0"/>
              <a:t>‹#›</a:t>
            </a:fld>
            <a:endParaRPr lang="zh-TW" altLang="en-US"/>
          </a:p>
        </p:txBody>
      </p:sp>
    </p:spTree>
    <p:extLst>
      <p:ext uri="{BB962C8B-B14F-4D97-AF65-F5344CB8AC3E}">
        <p14:creationId xmlns:p14="http://schemas.microsoft.com/office/powerpoint/2010/main" val="457921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79BFB1D-0406-4F64-82D4-89A4E4FA041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224B139-3CB5-4976-A404-85E8E15AF2CB}"/>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8673F60-37FA-4DDF-9514-B16278F43D67}"/>
              </a:ext>
            </a:extLst>
          </p:cNvPr>
          <p:cNvSpPr>
            <a:spLocks noGrp="1"/>
          </p:cNvSpPr>
          <p:nvPr>
            <p:ph type="dt" sz="half" idx="10"/>
          </p:nvPr>
        </p:nvSpPr>
        <p:spPr/>
        <p:txBody>
          <a:bodyPr/>
          <a:lstStyle/>
          <a:p>
            <a:fld id="{D648CF09-D45A-47AC-8688-4DA061605410}" type="datetimeFigureOut">
              <a:rPr lang="zh-TW" altLang="en-US" smtClean="0"/>
              <a:t>2023/12/9</a:t>
            </a:fld>
            <a:endParaRPr lang="zh-TW" altLang="en-US"/>
          </a:p>
        </p:txBody>
      </p:sp>
      <p:sp>
        <p:nvSpPr>
          <p:cNvPr id="5" name="頁尾版面配置區 4">
            <a:extLst>
              <a:ext uri="{FF2B5EF4-FFF2-40B4-BE49-F238E27FC236}">
                <a16:creationId xmlns:a16="http://schemas.microsoft.com/office/drawing/2014/main" id="{887FB626-9E75-4ABE-9CC7-CD5CDD938E6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25C8FA7-BF07-4D3C-B1ED-F3C17C3A6378}"/>
              </a:ext>
            </a:extLst>
          </p:cNvPr>
          <p:cNvSpPr>
            <a:spLocks noGrp="1"/>
          </p:cNvSpPr>
          <p:nvPr>
            <p:ph type="sldNum" sz="quarter" idx="12"/>
          </p:nvPr>
        </p:nvSpPr>
        <p:spPr/>
        <p:txBody>
          <a:bodyPr/>
          <a:lstStyle/>
          <a:p>
            <a:fld id="{43F47E07-666B-4BBF-9EC3-DF7C35E29CDE}" type="slidenum">
              <a:rPr lang="zh-TW" altLang="en-US" smtClean="0"/>
              <a:t>‹#›</a:t>
            </a:fld>
            <a:endParaRPr lang="zh-TW" altLang="en-US"/>
          </a:p>
        </p:txBody>
      </p:sp>
    </p:spTree>
    <p:extLst>
      <p:ext uri="{BB962C8B-B14F-4D97-AF65-F5344CB8AC3E}">
        <p14:creationId xmlns:p14="http://schemas.microsoft.com/office/powerpoint/2010/main" val="82118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D2491B-1BD5-4E2F-8531-FA48BDF1BAC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AE8C025-672B-4369-9BF9-AE83369901A6}"/>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D8905AF-84E4-45E2-AECB-9EF273A6003E}"/>
              </a:ext>
            </a:extLst>
          </p:cNvPr>
          <p:cNvSpPr>
            <a:spLocks noGrp="1"/>
          </p:cNvSpPr>
          <p:nvPr>
            <p:ph type="dt" sz="half" idx="10"/>
          </p:nvPr>
        </p:nvSpPr>
        <p:spPr/>
        <p:txBody>
          <a:bodyPr/>
          <a:lstStyle/>
          <a:p>
            <a:fld id="{D648CF09-D45A-47AC-8688-4DA061605410}" type="datetimeFigureOut">
              <a:rPr lang="zh-TW" altLang="en-US" smtClean="0"/>
              <a:t>2023/12/9</a:t>
            </a:fld>
            <a:endParaRPr lang="zh-TW" altLang="en-US"/>
          </a:p>
        </p:txBody>
      </p:sp>
      <p:sp>
        <p:nvSpPr>
          <p:cNvPr id="5" name="頁尾版面配置區 4">
            <a:extLst>
              <a:ext uri="{FF2B5EF4-FFF2-40B4-BE49-F238E27FC236}">
                <a16:creationId xmlns:a16="http://schemas.microsoft.com/office/drawing/2014/main" id="{047CC8EE-CB49-4073-A369-61679247F02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A496109-6756-486D-AED1-A5461CDE46CD}"/>
              </a:ext>
            </a:extLst>
          </p:cNvPr>
          <p:cNvSpPr>
            <a:spLocks noGrp="1"/>
          </p:cNvSpPr>
          <p:nvPr>
            <p:ph type="sldNum" sz="quarter" idx="12"/>
          </p:nvPr>
        </p:nvSpPr>
        <p:spPr/>
        <p:txBody>
          <a:bodyPr/>
          <a:lstStyle/>
          <a:p>
            <a:fld id="{43F47E07-666B-4BBF-9EC3-DF7C35E29CDE}" type="slidenum">
              <a:rPr lang="zh-TW" altLang="en-US" smtClean="0"/>
              <a:t>‹#›</a:t>
            </a:fld>
            <a:endParaRPr lang="zh-TW" altLang="en-US"/>
          </a:p>
        </p:txBody>
      </p:sp>
    </p:spTree>
    <p:extLst>
      <p:ext uri="{BB962C8B-B14F-4D97-AF65-F5344CB8AC3E}">
        <p14:creationId xmlns:p14="http://schemas.microsoft.com/office/powerpoint/2010/main" val="273063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C1CED1-F7E8-4DC1-9356-C04D3EA0B65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8BC8003-F2C8-48EF-A38A-09577DCE2B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090A4733-3ED0-4563-9151-A82B7B4140C8}"/>
              </a:ext>
            </a:extLst>
          </p:cNvPr>
          <p:cNvSpPr>
            <a:spLocks noGrp="1"/>
          </p:cNvSpPr>
          <p:nvPr>
            <p:ph type="dt" sz="half" idx="10"/>
          </p:nvPr>
        </p:nvSpPr>
        <p:spPr/>
        <p:txBody>
          <a:bodyPr/>
          <a:lstStyle/>
          <a:p>
            <a:fld id="{D648CF09-D45A-47AC-8688-4DA061605410}" type="datetimeFigureOut">
              <a:rPr lang="zh-TW" altLang="en-US" smtClean="0"/>
              <a:t>2023/12/9</a:t>
            </a:fld>
            <a:endParaRPr lang="zh-TW" altLang="en-US"/>
          </a:p>
        </p:txBody>
      </p:sp>
      <p:sp>
        <p:nvSpPr>
          <p:cNvPr id="5" name="頁尾版面配置區 4">
            <a:extLst>
              <a:ext uri="{FF2B5EF4-FFF2-40B4-BE49-F238E27FC236}">
                <a16:creationId xmlns:a16="http://schemas.microsoft.com/office/drawing/2014/main" id="{B774CA2E-2064-450E-A070-F6F1F4621C7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D02D403-8F4B-47ED-BDCF-BDD5A425B14C}"/>
              </a:ext>
            </a:extLst>
          </p:cNvPr>
          <p:cNvSpPr>
            <a:spLocks noGrp="1"/>
          </p:cNvSpPr>
          <p:nvPr>
            <p:ph type="sldNum" sz="quarter" idx="12"/>
          </p:nvPr>
        </p:nvSpPr>
        <p:spPr/>
        <p:txBody>
          <a:bodyPr/>
          <a:lstStyle/>
          <a:p>
            <a:fld id="{43F47E07-666B-4BBF-9EC3-DF7C35E29CDE}" type="slidenum">
              <a:rPr lang="zh-TW" altLang="en-US" smtClean="0"/>
              <a:t>‹#›</a:t>
            </a:fld>
            <a:endParaRPr lang="zh-TW" altLang="en-US"/>
          </a:p>
        </p:txBody>
      </p:sp>
    </p:spTree>
    <p:extLst>
      <p:ext uri="{BB962C8B-B14F-4D97-AF65-F5344CB8AC3E}">
        <p14:creationId xmlns:p14="http://schemas.microsoft.com/office/powerpoint/2010/main" val="2283805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DBD49B-ABD2-41D5-BBA5-F142206B3AC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47345D4-26F1-490D-BCCC-763D0B2C9C6F}"/>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C4FFCBC-50DA-43C0-86A1-FFB5E2660B76}"/>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EFB5135-55A4-4633-B6F0-E8C2238D95A6}"/>
              </a:ext>
            </a:extLst>
          </p:cNvPr>
          <p:cNvSpPr>
            <a:spLocks noGrp="1"/>
          </p:cNvSpPr>
          <p:nvPr>
            <p:ph type="dt" sz="half" idx="10"/>
          </p:nvPr>
        </p:nvSpPr>
        <p:spPr/>
        <p:txBody>
          <a:bodyPr/>
          <a:lstStyle/>
          <a:p>
            <a:fld id="{D648CF09-D45A-47AC-8688-4DA061605410}" type="datetimeFigureOut">
              <a:rPr lang="zh-TW" altLang="en-US" smtClean="0"/>
              <a:t>2023/12/9</a:t>
            </a:fld>
            <a:endParaRPr lang="zh-TW" altLang="en-US"/>
          </a:p>
        </p:txBody>
      </p:sp>
      <p:sp>
        <p:nvSpPr>
          <p:cNvPr id="6" name="頁尾版面配置區 5">
            <a:extLst>
              <a:ext uri="{FF2B5EF4-FFF2-40B4-BE49-F238E27FC236}">
                <a16:creationId xmlns:a16="http://schemas.microsoft.com/office/drawing/2014/main" id="{60E6705E-DCB0-47B3-95ED-7524B03F7F9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1195070-5FDF-4369-978F-D5AE3FDBC0B2}"/>
              </a:ext>
            </a:extLst>
          </p:cNvPr>
          <p:cNvSpPr>
            <a:spLocks noGrp="1"/>
          </p:cNvSpPr>
          <p:nvPr>
            <p:ph type="sldNum" sz="quarter" idx="12"/>
          </p:nvPr>
        </p:nvSpPr>
        <p:spPr/>
        <p:txBody>
          <a:bodyPr/>
          <a:lstStyle/>
          <a:p>
            <a:fld id="{43F47E07-666B-4BBF-9EC3-DF7C35E29CDE}" type="slidenum">
              <a:rPr lang="zh-TW" altLang="en-US" smtClean="0"/>
              <a:t>‹#›</a:t>
            </a:fld>
            <a:endParaRPr lang="zh-TW" altLang="en-US"/>
          </a:p>
        </p:txBody>
      </p:sp>
    </p:spTree>
    <p:extLst>
      <p:ext uri="{BB962C8B-B14F-4D97-AF65-F5344CB8AC3E}">
        <p14:creationId xmlns:p14="http://schemas.microsoft.com/office/powerpoint/2010/main" val="61552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015E30-C6B5-4FFC-9D7B-2B5ED20DA01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0FA1165-4F11-4857-A02C-FCE7B6BAC3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F047E236-B22F-449B-8787-214DFC32A1DE}"/>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CB00E8C-C5A8-4125-BBE0-225E8A29EC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5E5F1B73-E57A-47A8-9F51-76F557568513}"/>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1EC61F5-4529-47CF-9E27-D682FAC5986C}"/>
              </a:ext>
            </a:extLst>
          </p:cNvPr>
          <p:cNvSpPr>
            <a:spLocks noGrp="1"/>
          </p:cNvSpPr>
          <p:nvPr>
            <p:ph type="dt" sz="half" idx="10"/>
          </p:nvPr>
        </p:nvSpPr>
        <p:spPr/>
        <p:txBody>
          <a:bodyPr/>
          <a:lstStyle/>
          <a:p>
            <a:fld id="{D648CF09-D45A-47AC-8688-4DA061605410}" type="datetimeFigureOut">
              <a:rPr lang="zh-TW" altLang="en-US" smtClean="0"/>
              <a:t>2023/12/9</a:t>
            </a:fld>
            <a:endParaRPr lang="zh-TW" altLang="en-US"/>
          </a:p>
        </p:txBody>
      </p:sp>
      <p:sp>
        <p:nvSpPr>
          <p:cNvPr id="8" name="頁尾版面配置區 7">
            <a:extLst>
              <a:ext uri="{FF2B5EF4-FFF2-40B4-BE49-F238E27FC236}">
                <a16:creationId xmlns:a16="http://schemas.microsoft.com/office/drawing/2014/main" id="{614FACB1-0C41-45EB-ABC7-C96E7AB8AAC6}"/>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09FC975-AEAE-451A-99EE-5C66D723697E}"/>
              </a:ext>
            </a:extLst>
          </p:cNvPr>
          <p:cNvSpPr>
            <a:spLocks noGrp="1"/>
          </p:cNvSpPr>
          <p:nvPr>
            <p:ph type="sldNum" sz="quarter" idx="12"/>
          </p:nvPr>
        </p:nvSpPr>
        <p:spPr/>
        <p:txBody>
          <a:bodyPr/>
          <a:lstStyle/>
          <a:p>
            <a:fld id="{43F47E07-666B-4BBF-9EC3-DF7C35E29CDE}" type="slidenum">
              <a:rPr lang="zh-TW" altLang="en-US" smtClean="0"/>
              <a:t>‹#›</a:t>
            </a:fld>
            <a:endParaRPr lang="zh-TW" altLang="en-US"/>
          </a:p>
        </p:txBody>
      </p:sp>
    </p:spTree>
    <p:extLst>
      <p:ext uri="{BB962C8B-B14F-4D97-AF65-F5344CB8AC3E}">
        <p14:creationId xmlns:p14="http://schemas.microsoft.com/office/powerpoint/2010/main" val="218788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1216E5-FEC3-4EFE-AED2-84531AD565A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3578BCB-2339-469A-8D1B-C6B331FB9F56}"/>
              </a:ext>
            </a:extLst>
          </p:cNvPr>
          <p:cNvSpPr>
            <a:spLocks noGrp="1"/>
          </p:cNvSpPr>
          <p:nvPr>
            <p:ph type="dt" sz="half" idx="10"/>
          </p:nvPr>
        </p:nvSpPr>
        <p:spPr/>
        <p:txBody>
          <a:bodyPr/>
          <a:lstStyle/>
          <a:p>
            <a:fld id="{D648CF09-D45A-47AC-8688-4DA061605410}" type="datetimeFigureOut">
              <a:rPr lang="zh-TW" altLang="en-US" smtClean="0"/>
              <a:t>2023/12/9</a:t>
            </a:fld>
            <a:endParaRPr lang="zh-TW" altLang="en-US"/>
          </a:p>
        </p:txBody>
      </p:sp>
      <p:sp>
        <p:nvSpPr>
          <p:cNvPr id="4" name="頁尾版面配置區 3">
            <a:extLst>
              <a:ext uri="{FF2B5EF4-FFF2-40B4-BE49-F238E27FC236}">
                <a16:creationId xmlns:a16="http://schemas.microsoft.com/office/drawing/2014/main" id="{0E1ABFC0-C3DE-4643-BA4C-FAC4CE05A26E}"/>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4A4A917-3678-452C-88EE-F8CCCD65328D}"/>
              </a:ext>
            </a:extLst>
          </p:cNvPr>
          <p:cNvSpPr>
            <a:spLocks noGrp="1"/>
          </p:cNvSpPr>
          <p:nvPr>
            <p:ph type="sldNum" sz="quarter" idx="12"/>
          </p:nvPr>
        </p:nvSpPr>
        <p:spPr/>
        <p:txBody>
          <a:bodyPr/>
          <a:lstStyle/>
          <a:p>
            <a:fld id="{43F47E07-666B-4BBF-9EC3-DF7C35E29CDE}" type="slidenum">
              <a:rPr lang="zh-TW" altLang="en-US" smtClean="0"/>
              <a:t>‹#›</a:t>
            </a:fld>
            <a:endParaRPr lang="zh-TW" altLang="en-US"/>
          </a:p>
        </p:txBody>
      </p:sp>
    </p:spTree>
    <p:extLst>
      <p:ext uri="{BB962C8B-B14F-4D97-AF65-F5344CB8AC3E}">
        <p14:creationId xmlns:p14="http://schemas.microsoft.com/office/powerpoint/2010/main" val="119307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B6A1FCF-5757-4DD5-B717-70D3F0CB9CD1}"/>
              </a:ext>
            </a:extLst>
          </p:cNvPr>
          <p:cNvSpPr>
            <a:spLocks noGrp="1"/>
          </p:cNvSpPr>
          <p:nvPr>
            <p:ph type="dt" sz="half" idx="10"/>
          </p:nvPr>
        </p:nvSpPr>
        <p:spPr/>
        <p:txBody>
          <a:bodyPr/>
          <a:lstStyle/>
          <a:p>
            <a:fld id="{D648CF09-D45A-47AC-8688-4DA061605410}" type="datetimeFigureOut">
              <a:rPr lang="zh-TW" altLang="en-US" smtClean="0"/>
              <a:t>2023/12/9</a:t>
            </a:fld>
            <a:endParaRPr lang="zh-TW" altLang="en-US"/>
          </a:p>
        </p:txBody>
      </p:sp>
      <p:sp>
        <p:nvSpPr>
          <p:cNvPr id="3" name="頁尾版面配置區 2">
            <a:extLst>
              <a:ext uri="{FF2B5EF4-FFF2-40B4-BE49-F238E27FC236}">
                <a16:creationId xmlns:a16="http://schemas.microsoft.com/office/drawing/2014/main" id="{143A86B2-C0DE-4189-805B-F48B1604D83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3C48CB6-ADFD-4091-ABF4-C84E7BFA2D8A}"/>
              </a:ext>
            </a:extLst>
          </p:cNvPr>
          <p:cNvSpPr>
            <a:spLocks noGrp="1"/>
          </p:cNvSpPr>
          <p:nvPr>
            <p:ph type="sldNum" sz="quarter" idx="12"/>
          </p:nvPr>
        </p:nvSpPr>
        <p:spPr/>
        <p:txBody>
          <a:bodyPr/>
          <a:lstStyle/>
          <a:p>
            <a:fld id="{43F47E07-666B-4BBF-9EC3-DF7C35E29CDE}" type="slidenum">
              <a:rPr lang="zh-TW" altLang="en-US" smtClean="0"/>
              <a:t>‹#›</a:t>
            </a:fld>
            <a:endParaRPr lang="zh-TW" altLang="en-US"/>
          </a:p>
        </p:txBody>
      </p:sp>
    </p:spTree>
    <p:extLst>
      <p:ext uri="{BB962C8B-B14F-4D97-AF65-F5344CB8AC3E}">
        <p14:creationId xmlns:p14="http://schemas.microsoft.com/office/powerpoint/2010/main" val="347059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6C9ED0-0A5E-4CDB-B825-94C9087E661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2D0BFF3-0667-47AA-832B-E2E440BE1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73628FB-258D-4BA3-947E-3CA4AF4A9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94785B62-AE38-411F-8EC8-862504434BA5}"/>
              </a:ext>
            </a:extLst>
          </p:cNvPr>
          <p:cNvSpPr>
            <a:spLocks noGrp="1"/>
          </p:cNvSpPr>
          <p:nvPr>
            <p:ph type="dt" sz="half" idx="10"/>
          </p:nvPr>
        </p:nvSpPr>
        <p:spPr/>
        <p:txBody>
          <a:bodyPr/>
          <a:lstStyle/>
          <a:p>
            <a:fld id="{D648CF09-D45A-47AC-8688-4DA061605410}" type="datetimeFigureOut">
              <a:rPr lang="zh-TW" altLang="en-US" smtClean="0"/>
              <a:t>2023/12/9</a:t>
            </a:fld>
            <a:endParaRPr lang="zh-TW" altLang="en-US"/>
          </a:p>
        </p:txBody>
      </p:sp>
      <p:sp>
        <p:nvSpPr>
          <p:cNvPr id="6" name="頁尾版面配置區 5">
            <a:extLst>
              <a:ext uri="{FF2B5EF4-FFF2-40B4-BE49-F238E27FC236}">
                <a16:creationId xmlns:a16="http://schemas.microsoft.com/office/drawing/2014/main" id="{0B9D3133-7D81-4F93-A22B-4EEB052BF60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CF87282-9DB3-452A-A283-3167F4917AC4}"/>
              </a:ext>
            </a:extLst>
          </p:cNvPr>
          <p:cNvSpPr>
            <a:spLocks noGrp="1"/>
          </p:cNvSpPr>
          <p:nvPr>
            <p:ph type="sldNum" sz="quarter" idx="12"/>
          </p:nvPr>
        </p:nvSpPr>
        <p:spPr/>
        <p:txBody>
          <a:bodyPr/>
          <a:lstStyle/>
          <a:p>
            <a:fld id="{43F47E07-666B-4BBF-9EC3-DF7C35E29CDE}" type="slidenum">
              <a:rPr lang="zh-TW" altLang="en-US" smtClean="0"/>
              <a:t>‹#›</a:t>
            </a:fld>
            <a:endParaRPr lang="zh-TW" altLang="en-US"/>
          </a:p>
        </p:txBody>
      </p:sp>
    </p:spTree>
    <p:extLst>
      <p:ext uri="{BB962C8B-B14F-4D97-AF65-F5344CB8AC3E}">
        <p14:creationId xmlns:p14="http://schemas.microsoft.com/office/powerpoint/2010/main" val="272921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A51256-82CD-4571-B2CD-E7BA452A738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4F44B27-02F3-4EE0-9058-1E6682F7DA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0CE9F29-968E-4DCF-8AFE-892048BA4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44D32CE-BFFF-44E5-9FE7-F02BD3E57579}"/>
              </a:ext>
            </a:extLst>
          </p:cNvPr>
          <p:cNvSpPr>
            <a:spLocks noGrp="1"/>
          </p:cNvSpPr>
          <p:nvPr>
            <p:ph type="dt" sz="half" idx="10"/>
          </p:nvPr>
        </p:nvSpPr>
        <p:spPr/>
        <p:txBody>
          <a:bodyPr/>
          <a:lstStyle/>
          <a:p>
            <a:fld id="{D648CF09-D45A-47AC-8688-4DA061605410}" type="datetimeFigureOut">
              <a:rPr lang="zh-TW" altLang="en-US" smtClean="0"/>
              <a:t>2023/12/9</a:t>
            </a:fld>
            <a:endParaRPr lang="zh-TW" altLang="en-US"/>
          </a:p>
        </p:txBody>
      </p:sp>
      <p:sp>
        <p:nvSpPr>
          <p:cNvPr id="6" name="頁尾版面配置區 5">
            <a:extLst>
              <a:ext uri="{FF2B5EF4-FFF2-40B4-BE49-F238E27FC236}">
                <a16:creationId xmlns:a16="http://schemas.microsoft.com/office/drawing/2014/main" id="{06A77456-C839-49EF-A773-219B7798023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BEDC903-BFC3-4ED7-9533-A72B49D4DDDD}"/>
              </a:ext>
            </a:extLst>
          </p:cNvPr>
          <p:cNvSpPr>
            <a:spLocks noGrp="1"/>
          </p:cNvSpPr>
          <p:nvPr>
            <p:ph type="sldNum" sz="quarter" idx="12"/>
          </p:nvPr>
        </p:nvSpPr>
        <p:spPr/>
        <p:txBody>
          <a:bodyPr/>
          <a:lstStyle/>
          <a:p>
            <a:fld id="{43F47E07-666B-4BBF-9EC3-DF7C35E29CDE}" type="slidenum">
              <a:rPr lang="zh-TW" altLang="en-US" smtClean="0"/>
              <a:t>‹#›</a:t>
            </a:fld>
            <a:endParaRPr lang="zh-TW" altLang="en-US"/>
          </a:p>
        </p:txBody>
      </p:sp>
    </p:spTree>
    <p:extLst>
      <p:ext uri="{BB962C8B-B14F-4D97-AF65-F5344CB8AC3E}">
        <p14:creationId xmlns:p14="http://schemas.microsoft.com/office/powerpoint/2010/main" val="2341392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20F2F9E-18C8-4754-8389-E99355D4E7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92D89AD-4ACC-4584-AB93-4146B08C6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2DDE7C8-2790-4E0A-AFC5-27C0D5EB4B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8CF09-D45A-47AC-8688-4DA061605410}" type="datetimeFigureOut">
              <a:rPr lang="zh-TW" altLang="en-US" smtClean="0"/>
              <a:t>2023/12/9</a:t>
            </a:fld>
            <a:endParaRPr lang="zh-TW" altLang="en-US"/>
          </a:p>
        </p:txBody>
      </p:sp>
      <p:sp>
        <p:nvSpPr>
          <p:cNvPr id="5" name="頁尾版面配置區 4">
            <a:extLst>
              <a:ext uri="{FF2B5EF4-FFF2-40B4-BE49-F238E27FC236}">
                <a16:creationId xmlns:a16="http://schemas.microsoft.com/office/drawing/2014/main" id="{86F5B08F-5297-487C-9EA7-7CD1E07F5E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292D3CB-889C-4962-8EC5-A3734DAFC0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47E07-666B-4BBF-9EC3-DF7C35E29CDE}" type="slidenum">
              <a:rPr lang="zh-TW" altLang="en-US" smtClean="0"/>
              <a:t>‹#›</a:t>
            </a:fld>
            <a:endParaRPr lang="zh-TW" altLang="en-US"/>
          </a:p>
        </p:txBody>
      </p:sp>
    </p:spTree>
    <p:extLst>
      <p:ext uri="{BB962C8B-B14F-4D97-AF65-F5344CB8AC3E}">
        <p14:creationId xmlns:p14="http://schemas.microsoft.com/office/powerpoint/2010/main" val="660398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realpython.com/knn-python/#knn-is-a-supervised-machine-learning-algorith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alpython.com/natural-language-processing-spacy-python/" TargetMode="External"/><Relationship Id="rId2" Type="http://schemas.openxmlformats.org/officeDocument/2006/relationships/hyperlink" Target="https://realpython.com/tutorials/computer-vis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ealpython.com/knn-python/#knn-is-a-supervised-machine-learning-algorith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A8DA53-6DEB-4F8C-BB92-E066A5B65132}"/>
              </a:ext>
            </a:extLst>
          </p:cNvPr>
          <p:cNvSpPr>
            <a:spLocks noGrp="1"/>
          </p:cNvSpPr>
          <p:nvPr>
            <p:ph type="ctrTitle"/>
          </p:nvPr>
        </p:nvSpPr>
        <p:spPr/>
        <p:txBody>
          <a:bodyPr>
            <a:normAutofit fontScale="90000"/>
          </a:bodyPr>
          <a:lstStyle/>
          <a:p>
            <a:r>
              <a:rPr lang="en-US" altLang="zh-TW" dirty="0"/>
              <a:t>Python and Instance-based learning (Memory-based learning)</a:t>
            </a:r>
            <a:endParaRPr lang="zh-TW" altLang="en-US" dirty="0"/>
          </a:p>
        </p:txBody>
      </p:sp>
      <p:sp>
        <p:nvSpPr>
          <p:cNvPr id="3" name="副標題 2">
            <a:extLst>
              <a:ext uri="{FF2B5EF4-FFF2-40B4-BE49-F238E27FC236}">
                <a16:creationId xmlns:a16="http://schemas.microsoft.com/office/drawing/2014/main" id="{1F5B3F85-AE0B-4CF6-8A67-049FA421CC0F}"/>
              </a:ext>
            </a:extLst>
          </p:cNvPr>
          <p:cNvSpPr>
            <a:spLocks noGrp="1"/>
          </p:cNvSpPr>
          <p:nvPr>
            <p:ph type="subTitle" idx="1"/>
          </p:nvPr>
        </p:nvSpPr>
        <p:spPr/>
        <p:txBody>
          <a:bodyPr/>
          <a:lstStyle/>
          <a:p>
            <a:r>
              <a:rPr lang="en-US" altLang="zh-TW" dirty="0">
                <a:hlinkClick r:id="rId2"/>
              </a:rPr>
              <a:t>From Real Python</a:t>
            </a:r>
          </a:p>
          <a:p>
            <a:r>
              <a:rPr lang="en-US" altLang="zh-TW" dirty="0">
                <a:hlinkClick r:id="rId2"/>
              </a:rPr>
              <a:t>https://realpython.com/knn-python/#knn-is-a-supervised-machine-learning-algorithm</a:t>
            </a:r>
            <a:endParaRPr lang="en-US" altLang="zh-TW" dirty="0"/>
          </a:p>
          <a:p>
            <a:endParaRPr lang="zh-TW" altLang="en-US" dirty="0"/>
          </a:p>
        </p:txBody>
      </p:sp>
    </p:spTree>
    <p:extLst>
      <p:ext uri="{BB962C8B-B14F-4D97-AF65-F5344CB8AC3E}">
        <p14:creationId xmlns:p14="http://schemas.microsoft.com/office/powerpoint/2010/main" val="3154053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925128-D558-40FF-A6FA-73227FC4B881}"/>
              </a:ext>
            </a:extLst>
          </p:cNvPr>
          <p:cNvSpPr>
            <a:spLocks noGrp="1"/>
          </p:cNvSpPr>
          <p:nvPr>
            <p:ph type="title"/>
          </p:nvPr>
        </p:nvSpPr>
        <p:spPr/>
        <p:txBody>
          <a:bodyPr>
            <a:normAutofit/>
          </a:bodyPr>
          <a:lstStyle/>
          <a:p>
            <a:r>
              <a:rPr lang="zh-TW" altLang="en-US" b="1" dirty="0"/>
              <a:t>將資料集分割</a:t>
            </a:r>
            <a:endParaRPr lang="en-US" altLang="zh-TW" b="1" dirty="0"/>
          </a:p>
        </p:txBody>
      </p:sp>
      <p:sp>
        <p:nvSpPr>
          <p:cNvPr id="3" name="內容版面配置區 2">
            <a:extLst>
              <a:ext uri="{FF2B5EF4-FFF2-40B4-BE49-F238E27FC236}">
                <a16:creationId xmlns:a16="http://schemas.microsoft.com/office/drawing/2014/main" id="{0F9F8EFC-475C-42D7-8C44-CA9E464D51BC}"/>
              </a:ext>
            </a:extLst>
          </p:cNvPr>
          <p:cNvSpPr>
            <a:spLocks noGrp="1"/>
          </p:cNvSpPr>
          <p:nvPr>
            <p:ph idx="1"/>
          </p:nvPr>
        </p:nvSpPr>
        <p:spPr/>
        <p:txBody>
          <a:bodyPr/>
          <a:lstStyle/>
          <a:p>
            <a:r>
              <a:rPr lang="zh-TW" altLang="en-US" b="1" dirty="0"/>
              <a:t>將資料集分割</a:t>
            </a:r>
            <a:endParaRPr lang="en-US" altLang="zh-TW" b="1" dirty="0"/>
          </a:p>
          <a:p>
            <a:pPr lvl="1"/>
            <a:endParaRPr lang="en-US" altLang="zh-TW" b="1" dirty="0"/>
          </a:p>
          <a:p>
            <a:pPr lvl="1"/>
            <a:r>
              <a:rPr lang="en-US" altLang="zh-TW" b="1" dirty="0"/>
              <a:t>Training data</a:t>
            </a:r>
            <a:r>
              <a:rPr lang="en-US" altLang="zh-TW" dirty="0"/>
              <a:t> is used to fit the model. For </a:t>
            </a:r>
            <a:r>
              <a:rPr lang="en-US" altLang="zh-TW" dirty="0" err="1"/>
              <a:t>kNN</a:t>
            </a:r>
            <a:r>
              <a:rPr lang="en-US" altLang="zh-TW" dirty="0"/>
              <a:t>, this means that the training data will be used as neighbors.</a:t>
            </a:r>
          </a:p>
          <a:p>
            <a:endParaRPr lang="en-US" altLang="zh-TW" b="1" dirty="0"/>
          </a:p>
          <a:p>
            <a:pPr lvl="1"/>
            <a:r>
              <a:rPr lang="en-US" altLang="zh-TW" b="1" dirty="0"/>
              <a:t>Test data</a:t>
            </a:r>
            <a:r>
              <a:rPr lang="en-US" altLang="zh-TW" dirty="0"/>
              <a:t> is used to evaluate the model. It means that you’ll make predictions for the number of rings of each of the abalones in the test data and compare those results to the known true number of rings.</a:t>
            </a:r>
          </a:p>
          <a:p>
            <a:endParaRPr lang="zh-TW" altLang="en-US" dirty="0"/>
          </a:p>
        </p:txBody>
      </p:sp>
    </p:spTree>
    <p:extLst>
      <p:ext uri="{BB962C8B-B14F-4D97-AF65-F5344CB8AC3E}">
        <p14:creationId xmlns:p14="http://schemas.microsoft.com/office/powerpoint/2010/main" val="200438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5A1B2F9-0F0C-461A-8FEB-0219B058F49C}"/>
              </a:ext>
            </a:extLst>
          </p:cNvPr>
          <p:cNvSpPr/>
          <p:nvPr/>
        </p:nvSpPr>
        <p:spPr>
          <a:xfrm>
            <a:off x="1074716" y="2695699"/>
            <a:ext cx="9262753" cy="362791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標題 1">
            <a:extLst>
              <a:ext uri="{FF2B5EF4-FFF2-40B4-BE49-F238E27FC236}">
                <a16:creationId xmlns:a16="http://schemas.microsoft.com/office/drawing/2014/main" id="{EBCB5F5B-6604-468C-9F6A-A8C9962C6187}"/>
              </a:ext>
            </a:extLst>
          </p:cNvPr>
          <p:cNvSpPr>
            <a:spLocks noGrp="1"/>
          </p:cNvSpPr>
          <p:nvPr>
            <p:ph type="title"/>
          </p:nvPr>
        </p:nvSpPr>
        <p:spPr/>
        <p:txBody>
          <a:bodyPr/>
          <a:lstStyle/>
          <a:p>
            <a:r>
              <a:rPr lang="zh-TW" altLang="en-US" b="1" dirty="0"/>
              <a:t>將資料集分割</a:t>
            </a:r>
            <a:endParaRPr lang="zh-TW" altLang="en-US" dirty="0"/>
          </a:p>
        </p:txBody>
      </p:sp>
      <p:sp>
        <p:nvSpPr>
          <p:cNvPr id="8" name="矩形 7">
            <a:extLst>
              <a:ext uri="{FF2B5EF4-FFF2-40B4-BE49-F238E27FC236}">
                <a16:creationId xmlns:a16="http://schemas.microsoft.com/office/drawing/2014/main" id="{8D0D2559-1B8A-4FCB-B8D3-D6BFDA766DE0}"/>
              </a:ext>
            </a:extLst>
          </p:cNvPr>
          <p:cNvSpPr/>
          <p:nvPr/>
        </p:nvSpPr>
        <p:spPr>
          <a:xfrm>
            <a:off x="1302326" y="2632893"/>
            <a:ext cx="8043553" cy="3416320"/>
          </a:xfrm>
          <a:prstGeom prst="rect">
            <a:avLst/>
          </a:prstGeom>
        </p:spPr>
        <p:txBody>
          <a:bodyPr wrap="square">
            <a:spAutoFit/>
          </a:bodyPr>
          <a:lstStyle/>
          <a:p>
            <a:endParaRPr lang="en-US" altLang="zh-TW" dirty="0"/>
          </a:p>
          <a:p>
            <a:r>
              <a:rPr lang="en-US" altLang="zh-TW" dirty="0"/>
              <a:t>X = </a:t>
            </a:r>
            <a:r>
              <a:rPr lang="en-US" altLang="zh-TW" dirty="0" err="1"/>
              <a:t>abalone.drop</a:t>
            </a:r>
            <a:r>
              <a:rPr lang="en-US" altLang="zh-TW" dirty="0"/>
              <a:t>("Rings", axis=1)  #</a:t>
            </a:r>
            <a:r>
              <a:rPr lang="zh-TW" altLang="en-US" dirty="0"/>
              <a:t>取</a:t>
            </a:r>
            <a:r>
              <a:rPr lang="en-US" altLang="zh-TW" dirty="0"/>
              <a:t>Rings</a:t>
            </a:r>
            <a:r>
              <a:rPr lang="zh-TW" altLang="en-US" dirty="0"/>
              <a:t>欄位以外的所有資料</a:t>
            </a:r>
          </a:p>
          <a:p>
            <a:r>
              <a:rPr lang="en-US" altLang="zh-TW" dirty="0"/>
              <a:t>X = </a:t>
            </a:r>
            <a:r>
              <a:rPr lang="en-US" altLang="zh-TW" dirty="0" err="1"/>
              <a:t>X.drop</a:t>
            </a:r>
            <a:r>
              <a:rPr lang="en-US" altLang="zh-TW" dirty="0"/>
              <a:t>("Sex", axis=1)  #</a:t>
            </a:r>
            <a:r>
              <a:rPr lang="zh-TW" altLang="en-US" dirty="0"/>
              <a:t>刪除</a:t>
            </a:r>
            <a:r>
              <a:rPr lang="en-US" altLang="zh-TW" dirty="0"/>
              <a:t>Sex</a:t>
            </a:r>
            <a:r>
              <a:rPr lang="zh-TW" altLang="en-US" dirty="0"/>
              <a:t>欄位</a:t>
            </a:r>
          </a:p>
          <a:p>
            <a:r>
              <a:rPr lang="en-US" altLang="zh-TW" dirty="0"/>
              <a:t>X = </a:t>
            </a:r>
            <a:r>
              <a:rPr lang="en-US" altLang="zh-TW" dirty="0" err="1"/>
              <a:t>X.values</a:t>
            </a:r>
            <a:r>
              <a:rPr lang="en-US" altLang="zh-TW" dirty="0"/>
              <a:t> #</a:t>
            </a:r>
            <a:r>
              <a:rPr lang="zh-TW" altLang="en-US" dirty="0"/>
              <a:t>僅取數值，不取欄位名稱</a:t>
            </a:r>
          </a:p>
          <a:p>
            <a:r>
              <a:rPr lang="en-US" altLang="zh-TW" dirty="0"/>
              <a:t>y = abalone["Rings"] #</a:t>
            </a:r>
            <a:r>
              <a:rPr lang="zh-TW" altLang="en-US" dirty="0"/>
              <a:t>取</a:t>
            </a:r>
            <a:r>
              <a:rPr lang="en-US" altLang="zh-TW" dirty="0"/>
              <a:t>Rings</a:t>
            </a:r>
            <a:r>
              <a:rPr lang="zh-TW" altLang="en-US" dirty="0"/>
              <a:t>欄位的資料</a:t>
            </a:r>
          </a:p>
          <a:p>
            <a:r>
              <a:rPr lang="en-US" altLang="zh-TW" dirty="0"/>
              <a:t>y = </a:t>
            </a:r>
            <a:r>
              <a:rPr lang="en-US" altLang="zh-TW" dirty="0" err="1"/>
              <a:t>y.values</a:t>
            </a:r>
            <a:r>
              <a:rPr lang="en-US" altLang="zh-TW" dirty="0"/>
              <a:t> #</a:t>
            </a:r>
            <a:r>
              <a:rPr lang="zh-TW" altLang="en-US" dirty="0"/>
              <a:t>僅取數值，不取欄位名稱</a:t>
            </a:r>
          </a:p>
          <a:p>
            <a:endParaRPr lang="en-US" altLang="zh-TW" dirty="0"/>
          </a:p>
          <a:p>
            <a:endParaRPr lang="en-US" altLang="zh-TW" dirty="0"/>
          </a:p>
          <a:p>
            <a:r>
              <a:rPr lang="en-US" altLang="zh-TW" dirty="0"/>
              <a:t>from </a:t>
            </a:r>
            <a:r>
              <a:rPr lang="en-US" altLang="zh-TW" dirty="0" err="1"/>
              <a:t>sklearn.model_selection</a:t>
            </a:r>
            <a:r>
              <a:rPr lang="en-US" altLang="zh-TW" dirty="0"/>
              <a:t> import </a:t>
            </a:r>
            <a:r>
              <a:rPr lang="en-US" altLang="zh-TW" dirty="0" err="1"/>
              <a:t>train_test_split</a:t>
            </a:r>
            <a:endParaRPr lang="en-US" altLang="zh-TW" dirty="0"/>
          </a:p>
          <a:p>
            <a:r>
              <a:rPr lang="en-US" altLang="zh-TW" dirty="0"/>
              <a:t># </a:t>
            </a:r>
            <a:r>
              <a:rPr lang="zh-TW" altLang="en-US" dirty="0"/>
              <a:t>將兩個</a:t>
            </a:r>
            <a:r>
              <a:rPr lang="en-US" altLang="zh-TW" dirty="0"/>
              <a:t>(attribute</a:t>
            </a:r>
            <a:r>
              <a:rPr lang="zh-TW" altLang="en-US" dirty="0"/>
              <a:t>與預測值</a:t>
            </a:r>
            <a:r>
              <a:rPr lang="en-US" altLang="zh-TW" dirty="0"/>
              <a:t>)</a:t>
            </a:r>
            <a:r>
              <a:rPr lang="zh-TW" altLang="en-US" dirty="0"/>
              <a:t>大的案例庫，按比例切割成信鍊與測試資料集</a:t>
            </a:r>
            <a:endParaRPr lang="en-US" altLang="zh-TW" dirty="0"/>
          </a:p>
          <a:p>
            <a:r>
              <a:rPr lang="en-US" altLang="zh-TW" dirty="0" err="1"/>
              <a:t>X_train</a:t>
            </a:r>
            <a:r>
              <a:rPr lang="en-US" altLang="zh-TW" dirty="0"/>
              <a:t>, </a:t>
            </a:r>
            <a:r>
              <a:rPr lang="en-US" altLang="zh-TW" dirty="0" err="1"/>
              <a:t>X_test</a:t>
            </a:r>
            <a:r>
              <a:rPr lang="en-US" altLang="zh-TW" dirty="0"/>
              <a:t>, </a:t>
            </a:r>
            <a:r>
              <a:rPr lang="en-US" altLang="zh-TW" dirty="0" err="1"/>
              <a:t>y_train</a:t>
            </a:r>
            <a:r>
              <a:rPr lang="en-US" altLang="zh-TW" dirty="0"/>
              <a:t>, </a:t>
            </a:r>
            <a:r>
              <a:rPr lang="en-US" altLang="zh-TW" dirty="0" err="1"/>
              <a:t>y_test</a:t>
            </a:r>
            <a:r>
              <a:rPr lang="en-US" altLang="zh-TW" dirty="0"/>
              <a:t> = </a:t>
            </a:r>
            <a:r>
              <a:rPr lang="en-US" altLang="zh-TW" dirty="0" err="1"/>
              <a:t>train_test_split</a:t>
            </a:r>
            <a:r>
              <a:rPr lang="en-US" altLang="zh-TW" dirty="0"/>
              <a:t>(X, y, </a:t>
            </a:r>
            <a:r>
              <a:rPr lang="en-US" altLang="zh-TW" dirty="0" err="1"/>
              <a:t>test_size</a:t>
            </a:r>
            <a:r>
              <a:rPr lang="en-US" altLang="zh-TW" dirty="0"/>
              <a:t>=0.2, </a:t>
            </a:r>
            <a:r>
              <a:rPr lang="en-US" altLang="zh-TW" dirty="0" err="1"/>
              <a:t>random_state</a:t>
            </a:r>
            <a:r>
              <a:rPr lang="en-US" altLang="zh-TW" dirty="0"/>
              <a:t>=12345)</a:t>
            </a:r>
            <a:endParaRPr lang="zh-TW" altLang="en-US" dirty="0"/>
          </a:p>
        </p:txBody>
      </p:sp>
    </p:spTree>
    <p:extLst>
      <p:ext uri="{BB962C8B-B14F-4D97-AF65-F5344CB8AC3E}">
        <p14:creationId xmlns:p14="http://schemas.microsoft.com/office/powerpoint/2010/main" val="2902029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DAA392C-FFA4-4E86-A885-13A031055752}"/>
              </a:ext>
            </a:extLst>
          </p:cNvPr>
          <p:cNvSpPr/>
          <p:nvPr/>
        </p:nvSpPr>
        <p:spPr>
          <a:xfrm>
            <a:off x="2790701" y="2695700"/>
            <a:ext cx="7546768" cy="16803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標題 1">
            <a:extLst>
              <a:ext uri="{FF2B5EF4-FFF2-40B4-BE49-F238E27FC236}">
                <a16:creationId xmlns:a16="http://schemas.microsoft.com/office/drawing/2014/main" id="{5F68C4ED-2E71-4CA4-9186-FD9DA2F6DF9C}"/>
              </a:ext>
            </a:extLst>
          </p:cNvPr>
          <p:cNvSpPr>
            <a:spLocks noGrp="1"/>
          </p:cNvSpPr>
          <p:nvPr>
            <p:ph type="title"/>
          </p:nvPr>
        </p:nvSpPr>
        <p:spPr/>
        <p:txBody>
          <a:bodyPr/>
          <a:lstStyle/>
          <a:p>
            <a:r>
              <a:rPr lang="zh-TW" altLang="en-US" dirty="0"/>
              <a:t>開始訓練</a:t>
            </a:r>
            <a:r>
              <a:rPr lang="en-US" altLang="zh-TW" dirty="0" err="1"/>
              <a:t>kNN</a:t>
            </a:r>
            <a:r>
              <a:rPr lang="en-US" altLang="zh-TW" dirty="0"/>
              <a:t> regression model</a:t>
            </a:r>
            <a:endParaRPr lang="zh-TW" altLang="en-US" dirty="0"/>
          </a:p>
        </p:txBody>
      </p:sp>
      <p:sp>
        <p:nvSpPr>
          <p:cNvPr id="5" name="矩形 4">
            <a:extLst>
              <a:ext uri="{FF2B5EF4-FFF2-40B4-BE49-F238E27FC236}">
                <a16:creationId xmlns:a16="http://schemas.microsoft.com/office/drawing/2014/main" id="{503FDB49-4830-4502-AF76-31F754DDEC7D}"/>
              </a:ext>
            </a:extLst>
          </p:cNvPr>
          <p:cNvSpPr/>
          <p:nvPr/>
        </p:nvSpPr>
        <p:spPr>
          <a:xfrm>
            <a:off x="3047999" y="3105835"/>
            <a:ext cx="7794171" cy="1477328"/>
          </a:xfrm>
          <a:prstGeom prst="rect">
            <a:avLst/>
          </a:prstGeom>
        </p:spPr>
        <p:txBody>
          <a:bodyPr wrap="square">
            <a:spAutoFit/>
          </a:bodyPr>
          <a:lstStyle/>
          <a:p>
            <a:r>
              <a:rPr lang="en-US" altLang="zh-TW" dirty="0"/>
              <a:t>from </a:t>
            </a:r>
            <a:r>
              <a:rPr lang="en-US" altLang="zh-TW" dirty="0" err="1"/>
              <a:t>sklearn.neighbors</a:t>
            </a:r>
            <a:r>
              <a:rPr lang="en-US" altLang="zh-TW" dirty="0"/>
              <a:t> import </a:t>
            </a:r>
            <a:r>
              <a:rPr lang="en-US" altLang="zh-TW" dirty="0" err="1"/>
              <a:t>KNeighborsRegressor</a:t>
            </a:r>
            <a:endParaRPr lang="en-US" altLang="zh-TW" dirty="0"/>
          </a:p>
          <a:p>
            <a:r>
              <a:rPr lang="en-US" altLang="zh-TW" dirty="0" err="1"/>
              <a:t>knn_model</a:t>
            </a:r>
            <a:r>
              <a:rPr lang="en-US" altLang="zh-TW" dirty="0"/>
              <a:t> = </a:t>
            </a:r>
            <a:r>
              <a:rPr lang="en-US" altLang="zh-TW" dirty="0" err="1"/>
              <a:t>KNeighborsRegressor</a:t>
            </a:r>
            <a:r>
              <a:rPr lang="en-US" altLang="zh-TW" dirty="0"/>
              <a:t>(</a:t>
            </a:r>
            <a:r>
              <a:rPr lang="en-US" altLang="zh-TW" dirty="0" err="1"/>
              <a:t>n_neighbors</a:t>
            </a:r>
            <a:r>
              <a:rPr lang="en-US" altLang="zh-TW" dirty="0"/>
              <a:t>=3)</a:t>
            </a:r>
            <a:r>
              <a:rPr lang="zh-TW" altLang="en-US" dirty="0"/>
              <a:t> </a:t>
            </a:r>
            <a:r>
              <a:rPr lang="en-US" altLang="zh-TW" dirty="0"/>
              <a:t>#</a:t>
            </a:r>
            <a:r>
              <a:rPr lang="zh-TW" altLang="en-US" dirty="0"/>
              <a:t>使用</a:t>
            </a:r>
            <a:r>
              <a:rPr lang="en-US" altLang="zh-TW" dirty="0" err="1"/>
              <a:t>kNN</a:t>
            </a:r>
            <a:r>
              <a:rPr lang="en-US" altLang="zh-TW" dirty="0"/>
              <a:t>(k=3)</a:t>
            </a:r>
            <a:r>
              <a:rPr lang="zh-TW" altLang="en-US" dirty="0"/>
              <a:t>來訓練</a:t>
            </a:r>
            <a:endParaRPr lang="en-US" altLang="zh-TW" dirty="0"/>
          </a:p>
          <a:p>
            <a:r>
              <a:rPr lang="fr-FR" altLang="zh-TW" dirty="0"/>
              <a:t> knn_model.fit(X_train, y_train)</a:t>
            </a:r>
            <a:r>
              <a:rPr lang="en-US" altLang="zh-TW" dirty="0"/>
              <a:t> #</a:t>
            </a:r>
            <a:r>
              <a:rPr lang="zh-TW" altLang="en-US" dirty="0"/>
              <a:t>使用</a:t>
            </a:r>
            <a:r>
              <a:rPr lang="en-US" altLang="zh-TW" dirty="0" err="1"/>
              <a:t>kNN</a:t>
            </a:r>
            <a:r>
              <a:rPr lang="en-US" altLang="zh-TW" dirty="0"/>
              <a:t>(k=3)</a:t>
            </a:r>
            <a:r>
              <a:rPr lang="zh-TW" altLang="en-US" dirty="0"/>
              <a:t>來訓練</a:t>
            </a:r>
            <a:endParaRPr lang="en-US" altLang="zh-TW" dirty="0"/>
          </a:p>
          <a:p>
            <a:endParaRPr lang="en-US" altLang="zh-TW" dirty="0"/>
          </a:p>
          <a:p>
            <a:endParaRPr lang="zh-TW" altLang="en-US" dirty="0"/>
          </a:p>
        </p:txBody>
      </p:sp>
    </p:spTree>
    <p:extLst>
      <p:ext uri="{BB962C8B-B14F-4D97-AF65-F5344CB8AC3E}">
        <p14:creationId xmlns:p14="http://schemas.microsoft.com/office/powerpoint/2010/main" val="1855570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63D145-1A40-4074-BCEE-790088E02449}"/>
              </a:ext>
            </a:extLst>
          </p:cNvPr>
          <p:cNvSpPr/>
          <p:nvPr/>
        </p:nvSpPr>
        <p:spPr>
          <a:xfrm>
            <a:off x="785751" y="3371631"/>
            <a:ext cx="3833751" cy="29402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3EBE4350-0B92-419D-9F58-462C57A7C139}"/>
              </a:ext>
            </a:extLst>
          </p:cNvPr>
          <p:cNvSpPr>
            <a:spLocks noGrp="1"/>
          </p:cNvSpPr>
          <p:nvPr>
            <p:ph type="title"/>
          </p:nvPr>
        </p:nvSpPr>
        <p:spPr/>
        <p:txBody>
          <a:bodyPr/>
          <a:lstStyle/>
          <a:p>
            <a:r>
              <a:rPr lang="zh-TW" altLang="en-US" b="1" dirty="0"/>
              <a:t>產生新的案例</a:t>
            </a:r>
            <a:endParaRPr lang="zh-TW" altLang="en-US" dirty="0"/>
          </a:p>
        </p:txBody>
      </p:sp>
      <p:sp>
        <p:nvSpPr>
          <p:cNvPr id="3" name="內容版面配置區 2">
            <a:extLst>
              <a:ext uri="{FF2B5EF4-FFF2-40B4-BE49-F238E27FC236}">
                <a16:creationId xmlns:a16="http://schemas.microsoft.com/office/drawing/2014/main" id="{E1F7FE89-1F15-42D9-BE0C-F8A2A0344F15}"/>
              </a:ext>
            </a:extLst>
          </p:cNvPr>
          <p:cNvSpPr>
            <a:spLocks noGrp="1"/>
          </p:cNvSpPr>
          <p:nvPr>
            <p:ph idx="1"/>
          </p:nvPr>
        </p:nvSpPr>
        <p:spPr>
          <a:xfrm>
            <a:off x="838200" y="1825625"/>
            <a:ext cx="4125686" cy="4351338"/>
          </a:xfrm>
        </p:spPr>
        <p:txBody>
          <a:bodyPr/>
          <a:lstStyle/>
          <a:p>
            <a:r>
              <a:rPr lang="zh-TW" altLang="en-US" dirty="0"/>
              <a:t>假設你想用</a:t>
            </a:r>
            <a:r>
              <a:rPr lang="en-US" altLang="zh-TW" dirty="0" err="1"/>
              <a:t>kNN</a:t>
            </a:r>
            <a:r>
              <a:rPr lang="zh-TW" altLang="en-US" dirty="0"/>
              <a:t>預測左邊的新案例的</a:t>
            </a:r>
            <a:r>
              <a:rPr lang="en-US" altLang="zh-TW" dirty="0"/>
              <a:t>Rings</a:t>
            </a:r>
          </a:p>
          <a:p>
            <a:r>
              <a:rPr lang="zh-TW" altLang="en-US" dirty="0"/>
              <a:t>因此做出一個案例</a:t>
            </a:r>
          </a:p>
        </p:txBody>
      </p:sp>
      <p:pic>
        <p:nvPicPr>
          <p:cNvPr id="4" name="圖片 3">
            <a:extLst>
              <a:ext uri="{FF2B5EF4-FFF2-40B4-BE49-F238E27FC236}">
                <a16:creationId xmlns:a16="http://schemas.microsoft.com/office/drawing/2014/main" id="{991509EB-13EB-4972-9EB6-17C39E3C273E}"/>
              </a:ext>
            </a:extLst>
          </p:cNvPr>
          <p:cNvPicPr>
            <a:picLocks noChangeAspect="1"/>
          </p:cNvPicPr>
          <p:nvPr/>
        </p:nvPicPr>
        <p:blipFill>
          <a:blip r:embed="rId2"/>
          <a:stretch>
            <a:fillRect/>
          </a:stretch>
        </p:blipFill>
        <p:spPr>
          <a:xfrm>
            <a:off x="5122903" y="1690688"/>
            <a:ext cx="6791325" cy="4143375"/>
          </a:xfrm>
          <a:prstGeom prst="rect">
            <a:avLst/>
          </a:prstGeom>
        </p:spPr>
      </p:pic>
      <p:sp>
        <p:nvSpPr>
          <p:cNvPr id="5" name="矩形 4">
            <a:extLst>
              <a:ext uri="{FF2B5EF4-FFF2-40B4-BE49-F238E27FC236}">
                <a16:creationId xmlns:a16="http://schemas.microsoft.com/office/drawing/2014/main" id="{BA2A8E5D-9228-450B-B666-80BA0F66F929}"/>
              </a:ext>
            </a:extLst>
          </p:cNvPr>
          <p:cNvSpPr/>
          <p:nvPr/>
        </p:nvSpPr>
        <p:spPr>
          <a:xfrm>
            <a:off x="975756" y="3383677"/>
            <a:ext cx="6096000" cy="2862322"/>
          </a:xfrm>
          <a:prstGeom prst="rect">
            <a:avLst/>
          </a:prstGeom>
        </p:spPr>
        <p:txBody>
          <a:bodyPr>
            <a:spAutoFit/>
          </a:bodyPr>
          <a:lstStyle/>
          <a:p>
            <a:r>
              <a:rPr lang="en-US" altLang="zh-TW" dirty="0"/>
              <a:t>import </a:t>
            </a:r>
            <a:r>
              <a:rPr lang="en-US" altLang="zh-TW" dirty="0" err="1"/>
              <a:t>numpy</a:t>
            </a:r>
            <a:r>
              <a:rPr lang="en-US" altLang="zh-TW" dirty="0"/>
              <a:t> as np </a:t>
            </a:r>
            <a:endParaRPr lang="en-US" altLang="zh-TW" b="0" dirty="0" smtClean="0">
              <a:effectLst/>
              <a:latin typeface="Consolas" panose="020B0609020204030204" pitchFamily="49" charset="0"/>
            </a:endParaRPr>
          </a:p>
          <a:p>
            <a:r>
              <a:rPr lang="en-US" altLang="zh-TW" b="0" dirty="0" err="1" smtClean="0">
                <a:effectLst/>
                <a:latin typeface="Consolas" panose="020B0609020204030204" pitchFamily="49" charset="0"/>
              </a:rPr>
              <a:t>new_data_point</a:t>
            </a:r>
            <a:r>
              <a:rPr lang="en-US" altLang="zh-TW" b="0" dirty="0" smtClean="0">
                <a:effectLst/>
                <a:latin typeface="Consolas" panose="020B0609020204030204" pitchFamily="49" charset="0"/>
              </a:rPr>
              <a:t> </a:t>
            </a:r>
            <a:r>
              <a:rPr lang="en-US" altLang="zh-TW" b="0" dirty="0">
                <a:effectLst/>
                <a:latin typeface="Consolas" panose="020B0609020204030204" pitchFamily="49" charset="0"/>
              </a:rPr>
              <a:t>= </a:t>
            </a:r>
            <a:r>
              <a:rPr lang="en-US" altLang="zh-TW" b="0" dirty="0" err="1">
                <a:effectLst/>
                <a:latin typeface="Consolas" panose="020B0609020204030204" pitchFamily="49" charset="0"/>
              </a:rPr>
              <a:t>np.array</a:t>
            </a:r>
            <a:r>
              <a:rPr lang="en-US" altLang="zh-TW" b="0" dirty="0">
                <a:effectLst/>
                <a:latin typeface="Consolas" panose="020B0609020204030204" pitchFamily="49" charset="0"/>
              </a:rPr>
              <a:t>([                 </a:t>
            </a:r>
          </a:p>
          <a:p>
            <a:r>
              <a:rPr lang="en-US" altLang="zh-TW" b="0" dirty="0">
                <a:effectLst/>
                <a:latin typeface="Consolas" panose="020B0609020204030204" pitchFamily="49" charset="0"/>
              </a:rPr>
              <a:t>     0.569552,</a:t>
            </a:r>
          </a:p>
          <a:p>
            <a:r>
              <a:rPr lang="en-US" altLang="zh-TW" b="0" dirty="0">
                <a:effectLst/>
                <a:latin typeface="Consolas" panose="020B0609020204030204" pitchFamily="49" charset="0"/>
              </a:rPr>
              <a:t>     0.446407,</a:t>
            </a:r>
          </a:p>
          <a:p>
            <a:r>
              <a:rPr lang="en-US" altLang="zh-TW" b="0" dirty="0">
                <a:effectLst/>
                <a:latin typeface="Consolas" panose="020B0609020204030204" pitchFamily="49" charset="0"/>
              </a:rPr>
              <a:t>     0.154437,</a:t>
            </a:r>
          </a:p>
          <a:p>
            <a:r>
              <a:rPr lang="en-US" altLang="zh-TW" b="0" dirty="0">
                <a:effectLst/>
                <a:latin typeface="Consolas" panose="020B0609020204030204" pitchFamily="49" charset="0"/>
              </a:rPr>
              <a:t>     1.016849,</a:t>
            </a:r>
          </a:p>
          <a:p>
            <a:r>
              <a:rPr lang="en-US" altLang="zh-TW" b="0" dirty="0">
                <a:effectLst/>
                <a:latin typeface="Consolas" panose="020B0609020204030204" pitchFamily="49" charset="0"/>
              </a:rPr>
              <a:t>     0.439051,</a:t>
            </a:r>
          </a:p>
          <a:p>
            <a:r>
              <a:rPr lang="en-US" altLang="zh-TW" b="0" dirty="0">
                <a:effectLst/>
                <a:latin typeface="Consolas" panose="020B0609020204030204" pitchFamily="49" charset="0"/>
              </a:rPr>
              <a:t>     0.222526,</a:t>
            </a:r>
          </a:p>
          <a:p>
            <a:r>
              <a:rPr lang="en-US" altLang="zh-TW" b="0" dirty="0">
                <a:effectLst/>
                <a:latin typeface="Consolas" panose="020B0609020204030204" pitchFamily="49" charset="0"/>
              </a:rPr>
              <a:t>     0.291208, </a:t>
            </a:r>
          </a:p>
          <a:p>
            <a:r>
              <a:rPr lang="en-US" altLang="zh-TW" b="0" dirty="0">
                <a:effectLst/>
                <a:latin typeface="Consolas" panose="020B0609020204030204" pitchFamily="49" charset="0"/>
              </a:rPr>
              <a:t>])</a:t>
            </a:r>
          </a:p>
        </p:txBody>
      </p:sp>
    </p:spTree>
    <p:extLst>
      <p:ext uri="{BB962C8B-B14F-4D97-AF65-F5344CB8AC3E}">
        <p14:creationId xmlns:p14="http://schemas.microsoft.com/office/powerpoint/2010/main" val="2504140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BE52072-1A07-4D17-9DC0-7C1AC9E9EDB1}"/>
              </a:ext>
            </a:extLst>
          </p:cNvPr>
          <p:cNvSpPr/>
          <p:nvPr/>
        </p:nvSpPr>
        <p:spPr>
          <a:xfrm>
            <a:off x="2790701" y="2695700"/>
            <a:ext cx="7546768" cy="16803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標題 1">
            <a:extLst>
              <a:ext uri="{FF2B5EF4-FFF2-40B4-BE49-F238E27FC236}">
                <a16:creationId xmlns:a16="http://schemas.microsoft.com/office/drawing/2014/main" id="{8B270F45-B08E-4640-94EF-1D8C4C2809DD}"/>
              </a:ext>
            </a:extLst>
          </p:cNvPr>
          <p:cNvSpPr>
            <a:spLocks noGrp="1"/>
          </p:cNvSpPr>
          <p:nvPr>
            <p:ph type="title"/>
          </p:nvPr>
        </p:nvSpPr>
        <p:spPr/>
        <p:txBody>
          <a:bodyPr/>
          <a:lstStyle/>
          <a:p>
            <a:r>
              <a:rPr lang="zh-TW" altLang="en-US" dirty="0"/>
              <a:t>使用訓練的模型預測</a:t>
            </a:r>
            <a:r>
              <a:rPr lang="en-US" altLang="zh-TW" dirty="0"/>
              <a:t>Rings</a:t>
            </a:r>
            <a:endParaRPr lang="zh-TW" altLang="en-US" dirty="0"/>
          </a:p>
        </p:txBody>
      </p:sp>
      <p:sp>
        <p:nvSpPr>
          <p:cNvPr id="3" name="內容版面配置區 2">
            <a:extLst>
              <a:ext uri="{FF2B5EF4-FFF2-40B4-BE49-F238E27FC236}">
                <a16:creationId xmlns:a16="http://schemas.microsoft.com/office/drawing/2014/main" id="{1C49ABB6-F2F7-43DA-B856-921DB2BFC7D1}"/>
              </a:ext>
            </a:extLst>
          </p:cNvPr>
          <p:cNvSpPr>
            <a:spLocks noGrp="1"/>
          </p:cNvSpPr>
          <p:nvPr>
            <p:ph idx="1"/>
          </p:nvPr>
        </p:nvSpPr>
        <p:spPr/>
        <p:txBody>
          <a:bodyPr/>
          <a:lstStyle/>
          <a:p>
            <a:endParaRPr lang="zh-TW" altLang="en-US" dirty="0"/>
          </a:p>
        </p:txBody>
      </p:sp>
      <p:sp>
        <p:nvSpPr>
          <p:cNvPr id="4" name="矩形 3">
            <a:extLst>
              <a:ext uri="{FF2B5EF4-FFF2-40B4-BE49-F238E27FC236}">
                <a16:creationId xmlns:a16="http://schemas.microsoft.com/office/drawing/2014/main" id="{BD6505F2-C093-43B2-A8AD-F2A632D1DA85}"/>
              </a:ext>
            </a:extLst>
          </p:cNvPr>
          <p:cNvSpPr/>
          <p:nvPr/>
        </p:nvSpPr>
        <p:spPr>
          <a:xfrm>
            <a:off x="3048000" y="2967335"/>
            <a:ext cx="6096000" cy="923330"/>
          </a:xfrm>
          <a:prstGeom prst="rect">
            <a:avLst/>
          </a:prstGeom>
        </p:spPr>
        <p:txBody>
          <a:bodyPr>
            <a:spAutoFit/>
          </a:bodyPr>
          <a:lstStyle/>
          <a:p>
            <a:r>
              <a:rPr lang="en-US" altLang="zh-TW" dirty="0" err="1"/>
              <a:t>sci_learn_prediction</a:t>
            </a:r>
            <a:r>
              <a:rPr lang="en-US" altLang="zh-TW" dirty="0"/>
              <a:t> = </a:t>
            </a:r>
            <a:r>
              <a:rPr lang="en-US" altLang="zh-TW" dirty="0" err="1"/>
              <a:t>knn_model.predict</a:t>
            </a:r>
            <a:r>
              <a:rPr lang="en-US" altLang="zh-TW" dirty="0"/>
              <a:t>([</a:t>
            </a:r>
            <a:r>
              <a:rPr lang="en-US" altLang="zh-TW" dirty="0" err="1"/>
              <a:t>new_data_point</a:t>
            </a:r>
            <a:r>
              <a:rPr lang="en-US" altLang="zh-TW" dirty="0"/>
              <a:t>])</a:t>
            </a:r>
          </a:p>
          <a:p>
            <a:r>
              <a:rPr lang="en-US" altLang="zh-TW" dirty="0"/>
              <a:t>print("Sci Learn prediction:")</a:t>
            </a:r>
          </a:p>
          <a:p>
            <a:r>
              <a:rPr lang="en-US" altLang="zh-TW" dirty="0"/>
              <a:t>print(</a:t>
            </a:r>
            <a:r>
              <a:rPr lang="en-US" altLang="zh-TW" dirty="0" err="1"/>
              <a:t>sci_learn_prediction</a:t>
            </a:r>
            <a:r>
              <a:rPr lang="en-US" altLang="zh-TW" dirty="0"/>
              <a:t>)</a:t>
            </a:r>
          </a:p>
        </p:txBody>
      </p:sp>
    </p:spTree>
    <p:extLst>
      <p:ext uri="{BB962C8B-B14F-4D97-AF65-F5344CB8AC3E}">
        <p14:creationId xmlns:p14="http://schemas.microsoft.com/office/powerpoint/2010/main" val="2680013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F2CCAF1-895C-4425-B076-F3CA482C2AFF}"/>
              </a:ext>
            </a:extLst>
          </p:cNvPr>
          <p:cNvSpPr>
            <a:spLocks noGrp="1"/>
          </p:cNvSpPr>
          <p:nvPr>
            <p:ph type="ctrTitle"/>
          </p:nvPr>
        </p:nvSpPr>
        <p:spPr/>
        <p:txBody>
          <a:bodyPr/>
          <a:lstStyle/>
          <a:p>
            <a:r>
              <a:rPr lang="zh-TW" altLang="en-US" dirty="0"/>
              <a:t>自做</a:t>
            </a:r>
            <a:r>
              <a:rPr lang="en-US" altLang="zh-TW" dirty="0" err="1"/>
              <a:t>kNN</a:t>
            </a:r>
            <a:r>
              <a:rPr lang="zh-TW" altLang="en-US" dirty="0"/>
              <a:t>預測器</a:t>
            </a:r>
          </a:p>
        </p:txBody>
      </p:sp>
      <p:sp>
        <p:nvSpPr>
          <p:cNvPr id="5" name="副標題 4">
            <a:extLst>
              <a:ext uri="{FF2B5EF4-FFF2-40B4-BE49-F238E27FC236}">
                <a16:creationId xmlns:a16="http://schemas.microsoft.com/office/drawing/2014/main" id="{5EB84452-8AE6-4E97-982B-FD3CD2563FD0}"/>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2285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6F35348-CB80-411F-9EBB-3082E17479F5}"/>
              </a:ext>
            </a:extLst>
          </p:cNvPr>
          <p:cNvSpPr/>
          <p:nvPr/>
        </p:nvSpPr>
        <p:spPr>
          <a:xfrm>
            <a:off x="985653" y="2624447"/>
            <a:ext cx="9809018" cy="19193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標題 1">
            <a:extLst>
              <a:ext uri="{FF2B5EF4-FFF2-40B4-BE49-F238E27FC236}">
                <a16:creationId xmlns:a16="http://schemas.microsoft.com/office/drawing/2014/main" id="{606888B2-C124-42FB-B4BE-50B519AD60C7}"/>
              </a:ext>
            </a:extLst>
          </p:cNvPr>
          <p:cNvSpPr>
            <a:spLocks noGrp="1"/>
          </p:cNvSpPr>
          <p:nvPr>
            <p:ph type="title"/>
          </p:nvPr>
        </p:nvSpPr>
        <p:spPr/>
        <p:txBody>
          <a:bodyPr/>
          <a:lstStyle/>
          <a:p>
            <a:r>
              <a:rPr lang="zh-TW" altLang="en-US" dirty="0"/>
              <a:t>準備案例資料</a:t>
            </a:r>
          </a:p>
        </p:txBody>
      </p:sp>
      <p:sp>
        <p:nvSpPr>
          <p:cNvPr id="4" name="矩形 3">
            <a:extLst>
              <a:ext uri="{FF2B5EF4-FFF2-40B4-BE49-F238E27FC236}">
                <a16:creationId xmlns:a16="http://schemas.microsoft.com/office/drawing/2014/main" id="{FBF1E17E-F23D-427A-9469-A5F643936412}"/>
              </a:ext>
            </a:extLst>
          </p:cNvPr>
          <p:cNvSpPr/>
          <p:nvPr/>
        </p:nvSpPr>
        <p:spPr>
          <a:xfrm>
            <a:off x="1058883" y="2671742"/>
            <a:ext cx="6096000" cy="1754326"/>
          </a:xfrm>
          <a:prstGeom prst="rect">
            <a:avLst/>
          </a:prstGeom>
        </p:spPr>
        <p:txBody>
          <a:bodyPr>
            <a:spAutoFit/>
          </a:bodyPr>
          <a:lstStyle/>
          <a:p>
            <a:r>
              <a:rPr lang="en-US" altLang="zh-TW" dirty="0"/>
              <a:t>X = </a:t>
            </a:r>
            <a:r>
              <a:rPr lang="en-US" altLang="zh-TW" dirty="0" err="1"/>
              <a:t>abalone.drop</a:t>
            </a:r>
            <a:r>
              <a:rPr lang="en-US" altLang="zh-TW" dirty="0"/>
              <a:t>("Rings", axis=1)  #</a:t>
            </a:r>
            <a:r>
              <a:rPr lang="zh-TW" altLang="en-US" dirty="0"/>
              <a:t>取</a:t>
            </a:r>
            <a:r>
              <a:rPr lang="en-US" altLang="zh-TW" dirty="0"/>
              <a:t>Rings</a:t>
            </a:r>
            <a:r>
              <a:rPr lang="zh-TW" altLang="en-US" dirty="0"/>
              <a:t>欄位以外的所有資料</a:t>
            </a:r>
          </a:p>
          <a:p>
            <a:r>
              <a:rPr lang="en-US" altLang="zh-TW" dirty="0"/>
              <a:t>X = </a:t>
            </a:r>
            <a:r>
              <a:rPr lang="en-US" altLang="zh-TW" dirty="0" err="1"/>
              <a:t>X.drop</a:t>
            </a:r>
            <a:r>
              <a:rPr lang="en-US" altLang="zh-TW" dirty="0"/>
              <a:t>("Sex", axis=1)  #</a:t>
            </a:r>
            <a:r>
              <a:rPr lang="zh-TW" altLang="en-US" dirty="0"/>
              <a:t>刪除</a:t>
            </a:r>
            <a:r>
              <a:rPr lang="en-US" altLang="zh-TW" dirty="0"/>
              <a:t>Sex</a:t>
            </a:r>
            <a:r>
              <a:rPr lang="zh-TW" altLang="en-US" dirty="0"/>
              <a:t>欄位</a:t>
            </a:r>
          </a:p>
          <a:p>
            <a:r>
              <a:rPr lang="en-US" altLang="zh-TW" dirty="0"/>
              <a:t>X = </a:t>
            </a:r>
            <a:r>
              <a:rPr lang="en-US" altLang="zh-TW" dirty="0" err="1"/>
              <a:t>X.values</a:t>
            </a:r>
            <a:r>
              <a:rPr lang="en-US" altLang="zh-TW" dirty="0"/>
              <a:t> #</a:t>
            </a:r>
            <a:r>
              <a:rPr lang="zh-TW" altLang="en-US" dirty="0"/>
              <a:t>僅取數值，不取欄位名稱</a:t>
            </a:r>
          </a:p>
          <a:p>
            <a:r>
              <a:rPr lang="en-US" altLang="zh-TW" dirty="0"/>
              <a:t>y = abalone["Rings"] #</a:t>
            </a:r>
            <a:r>
              <a:rPr lang="zh-TW" altLang="en-US" dirty="0"/>
              <a:t>取</a:t>
            </a:r>
            <a:r>
              <a:rPr lang="en-US" altLang="zh-TW" dirty="0"/>
              <a:t>Rings</a:t>
            </a:r>
            <a:r>
              <a:rPr lang="zh-TW" altLang="en-US" dirty="0"/>
              <a:t>欄位的資料</a:t>
            </a:r>
          </a:p>
          <a:p>
            <a:r>
              <a:rPr lang="en-US" altLang="zh-TW" dirty="0"/>
              <a:t>y = </a:t>
            </a:r>
            <a:r>
              <a:rPr lang="en-US" altLang="zh-TW" dirty="0" err="1"/>
              <a:t>y.values</a:t>
            </a:r>
            <a:r>
              <a:rPr lang="en-US" altLang="zh-TW" dirty="0"/>
              <a:t> #</a:t>
            </a:r>
            <a:r>
              <a:rPr lang="zh-TW" altLang="en-US" dirty="0"/>
              <a:t>僅取數值，不取欄位名稱</a:t>
            </a:r>
          </a:p>
        </p:txBody>
      </p:sp>
      <p:sp>
        <p:nvSpPr>
          <p:cNvPr id="8" name="文字方塊 7">
            <a:extLst>
              <a:ext uri="{FF2B5EF4-FFF2-40B4-BE49-F238E27FC236}">
                <a16:creationId xmlns:a16="http://schemas.microsoft.com/office/drawing/2014/main" id="{5892BF7D-193F-4A8F-912A-07431F55F5BD}"/>
              </a:ext>
            </a:extLst>
          </p:cNvPr>
          <p:cNvSpPr txBox="1"/>
          <p:nvPr/>
        </p:nvSpPr>
        <p:spPr>
          <a:xfrm>
            <a:off x="1300347" y="4543774"/>
            <a:ext cx="304892" cy="369332"/>
          </a:xfrm>
          <a:prstGeom prst="rect">
            <a:avLst/>
          </a:prstGeom>
          <a:noFill/>
        </p:spPr>
        <p:txBody>
          <a:bodyPr wrap="none" rtlCol="0">
            <a:spAutoFit/>
          </a:bodyPr>
          <a:lstStyle/>
          <a:p>
            <a:r>
              <a:rPr lang="en-US" altLang="zh-TW" dirty="0"/>
              <a:t>X</a:t>
            </a:r>
            <a:endParaRPr lang="zh-TW" altLang="en-US" dirty="0"/>
          </a:p>
        </p:txBody>
      </p:sp>
      <p:sp>
        <p:nvSpPr>
          <p:cNvPr id="9" name="文字方塊 8">
            <a:extLst>
              <a:ext uri="{FF2B5EF4-FFF2-40B4-BE49-F238E27FC236}">
                <a16:creationId xmlns:a16="http://schemas.microsoft.com/office/drawing/2014/main" id="{A48188B7-51BE-4788-8F3C-6E49696B8C2B}"/>
              </a:ext>
            </a:extLst>
          </p:cNvPr>
          <p:cNvSpPr txBox="1"/>
          <p:nvPr/>
        </p:nvSpPr>
        <p:spPr>
          <a:xfrm>
            <a:off x="5540395" y="5483641"/>
            <a:ext cx="288862" cy="369332"/>
          </a:xfrm>
          <a:prstGeom prst="rect">
            <a:avLst/>
          </a:prstGeom>
          <a:noFill/>
        </p:spPr>
        <p:txBody>
          <a:bodyPr wrap="none" rtlCol="0">
            <a:spAutoFit/>
          </a:bodyPr>
          <a:lstStyle/>
          <a:p>
            <a:r>
              <a:rPr lang="en-US" altLang="zh-TW" dirty="0"/>
              <a:t>y</a:t>
            </a:r>
            <a:endParaRPr lang="zh-TW" altLang="en-US" dirty="0"/>
          </a:p>
        </p:txBody>
      </p:sp>
      <p:pic>
        <p:nvPicPr>
          <p:cNvPr id="10" name="圖片 9">
            <a:extLst>
              <a:ext uri="{FF2B5EF4-FFF2-40B4-BE49-F238E27FC236}">
                <a16:creationId xmlns:a16="http://schemas.microsoft.com/office/drawing/2014/main" id="{EBC5729F-8C1B-4761-BF1A-5ED3A65D11C8}"/>
              </a:ext>
            </a:extLst>
          </p:cNvPr>
          <p:cNvPicPr>
            <a:picLocks noChangeAspect="1"/>
          </p:cNvPicPr>
          <p:nvPr/>
        </p:nvPicPr>
        <p:blipFill>
          <a:blip r:embed="rId2"/>
          <a:stretch>
            <a:fillRect/>
          </a:stretch>
        </p:blipFill>
        <p:spPr>
          <a:xfrm>
            <a:off x="1328056" y="4912141"/>
            <a:ext cx="3390900" cy="1143000"/>
          </a:xfrm>
          <a:prstGeom prst="rect">
            <a:avLst/>
          </a:prstGeom>
        </p:spPr>
      </p:pic>
      <p:pic>
        <p:nvPicPr>
          <p:cNvPr id="11" name="圖片 10">
            <a:extLst>
              <a:ext uri="{FF2B5EF4-FFF2-40B4-BE49-F238E27FC236}">
                <a16:creationId xmlns:a16="http://schemas.microsoft.com/office/drawing/2014/main" id="{3A2D4481-8C7A-485F-B835-29B6A338A2FA}"/>
              </a:ext>
            </a:extLst>
          </p:cNvPr>
          <p:cNvPicPr>
            <a:picLocks noChangeAspect="1"/>
          </p:cNvPicPr>
          <p:nvPr/>
        </p:nvPicPr>
        <p:blipFill>
          <a:blip r:embed="rId3"/>
          <a:stretch>
            <a:fillRect/>
          </a:stretch>
        </p:blipFill>
        <p:spPr>
          <a:xfrm>
            <a:off x="5608183" y="5890787"/>
            <a:ext cx="1628775" cy="190500"/>
          </a:xfrm>
          <a:prstGeom prst="rect">
            <a:avLst/>
          </a:prstGeom>
        </p:spPr>
      </p:pic>
    </p:spTree>
    <p:extLst>
      <p:ext uri="{BB962C8B-B14F-4D97-AF65-F5344CB8AC3E}">
        <p14:creationId xmlns:p14="http://schemas.microsoft.com/office/powerpoint/2010/main" val="4056412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63D145-1A40-4074-BCEE-790088E02449}"/>
              </a:ext>
            </a:extLst>
          </p:cNvPr>
          <p:cNvSpPr/>
          <p:nvPr/>
        </p:nvSpPr>
        <p:spPr>
          <a:xfrm>
            <a:off x="785751" y="3371631"/>
            <a:ext cx="3833751" cy="29402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3EBE4350-0B92-419D-9F58-462C57A7C139}"/>
              </a:ext>
            </a:extLst>
          </p:cNvPr>
          <p:cNvSpPr>
            <a:spLocks noGrp="1"/>
          </p:cNvSpPr>
          <p:nvPr>
            <p:ph type="title"/>
          </p:nvPr>
        </p:nvSpPr>
        <p:spPr/>
        <p:txBody>
          <a:bodyPr/>
          <a:lstStyle/>
          <a:p>
            <a:r>
              <a:rPr lang="zh-TW" altLang="en-US" b="1" dirty="0"/>
              <a:t>產生新的案例</a:t>
            </a:r>
            <a:endParaRPr lang="zh-TW" altLang="en-US" dirty="0"/>
          </a:p>
        </p:txBody>
      </p:sp>
      <p:sp>
        <p:nvSpPr>
          <p:cNvPr id="3" name="內容版面配置區 2">
            <a:extLst>
              <a:ext uri="{FF2B5EF4-FFF2-40B4-BE49-F238E27FC236}">
                <a16:creationId xmlns:a16="http://schemas.microsoft.com/office/drawing/2014/main" id="{E1F7FE89-1F15-42D9-BE0C-F8A2A0344F15}"/>
              </a:ext>
            </a:extLst>
          </p:cNvPr>
          <p:cNvSpPr>
            <a:spLocks noGrp="1"/>
          </p:cNvSpPr>
          <p:nvPr>
            <p:ph idx="1"/>
          </p:nvPr>
        </p:nvSpPr>
        <p:spPr>
          <a:xfrm>
            <a:off x="838200" y="1825625"/>
            <a:ext cx="4125686" cy="4351338"/>
          </a:xfrm>
        </p:spPr>
        <p:txBody>
          <a:bodyPr/>
          <a:lstStyle/>
          <a:p>
            <a:r>
              <a:rPr lang="zh-TW" altLang="en-US" dirty="0"/>
              <a:t>假設你想用</a:t>
            </a:r>
            <a:r>
              <a:rPr lang="en-US" altLang="zh-TW" dirty="0" err="1"/>
              <a:t>kNN</a:t>
            </a:r>
            <a:r>
              <a:rPr lang="zh-TW" altLang="en-US" dirty="0"/>
              <a:t>預測左邊的新案例的</a:t>
            </a:r>
            <a:r>
              <a:rPr lang="en-US" altLang="zh-TW" dirty="0"/>
              <a:t>Rings</a:t>
            </a:r>
          </a:p>
          <a:p>
            <a:r>
              <a:rPr lang="zh-TW" altLang="en-US" dirty="0"/>
              <a:t>因此做出一個案例</a:t>
            </a:r>
          </a:p>
        </p:txBody>
      </p:sp>
      <p:pic>
        <p:nvPicPr>
          <p:cNvPr id="4" name="圖片 3">
            <a:extLst>
              <a:ext uri="{FF2B5EF4-FFF2-40B4-BE49-F238E27FC236}">
                <a16:creationId xmlns:a16="http://schemas.microsoft.com/office/drawing/2014/main" id="{991509EB-13EB-4972-9EB6-17C39E3C273E}"/>
              </a:ext>
            </a:extLst>
          </p:cNvPr>
          <p:cNvPicPr>
            <a:picLocks noChangeAspect="1"/>
          </p:cNvPicPr>
          <p:nvPr/>
        </p:nvPicPr>
        <p:blipFill>
          <a:blip r:embed="rId2"/>
          <a:stretch>
            <a:fillRect/>
          </a:stretch>
        </p:blipFill>
        <p:spPr>
          <a:xfrm>
            <a:off x="5122903" y="1690688"/>
            <a:ext cx="6791325" cy="4143375"/>
          </a:xfrm>
          <a:prstGeom prst="rect">
            <a:avLst/>
          </a:prstGeom>
        </p:spPr>
      </p:pic>
      <p:sp>
        <p:nvSpPr>
          <p:cNvPr id="5" name="矩形 4">
            <a:extLst>
              <a:ext uri="{FF2B5EF4-FFF2-40B4-BE49-F238E27FC236}">
                <a16:creationId xmlns:a16="http://schemas.microsoft.com/office/drawing/2014/main" id="{BA2A8E5D-9228-450B-B666-80BA0F66F929}"/>
              </a:ext>
            </a:extLst>
          </p:cNvPr>
          <p:cNvSpPr/>
          <p:nvPr/>
        </p:nvSpPr>
        <p:spPr>
          <a:xfrm>
            <a:off x="975756" y="3383677"/>
            <a:ext cx="6096000" cy="2585323"/>
          </a:xfrm>
          <a:prstGeom prst="rect">
            <a:avLst/>
          </a:prstGeom>
        </p:spPr>
        <p:txBody>
          <a:bodyPr>
            <a:spAutoFit/>
          </a:bodyPr>
          <a:lstStyle/>
          <a:p>
            <a:r>
              <a:rPr lang="en-US" altLang="zh-TW" b="0" dirty="0" err="1">
                <a:effectLst/>
                <a:latin typeface="Consolas" panose="020B0609020204030204" pitchFamily="49" charset="0"/>
              </a:rPr>
              <a:t>new_data_point</a:t>
            </a:r>
            <a:r>
              <a:rPr lang="en-US" altLang="zh-TW" b="0" dirty="0">
                <a:effectLst/>
                <a:latin typeface="Consolas" panose="020B0609020204030204" pitchFamily="49" charset="0"/>
              </a:rPr>
              <a:t> = </a:t>
            </a:r>
            <a:r>
              <a:rPr lang="en-US" altLang="zh-TW" b="0" dirty="0" err="1">
                <a:effectLst/>
                <a:latin typeface="Consolas" panose="020B0609020204030204" pitchFamily="49" charset="0"/>
              </a:rPr>
              <a:t>np.array</a:t>
            </a:r>
            <a:r>
              <a:rPr lang="en-US" altLang="zh-TW" b="0" dirty="0">
                <a:effectLst/>
                <a:latin typeface="Consolas" panose="020B0609020204030204" pitchFamily="49" charset="0"/>
              </a:rPr>
              <a:t>([                 </a:t>
            </a:r>
          </a:p>
          <a:p>
            <a:r>
              <a:rPr lang="en-US" altLang="zh-TW" b="0" dirty="0">
                <a:effectLst/>
                <a:latin typeface="Consolas" panose="020B0609020204030204" pitchFamily="49" charset="0"/>
              </a:rPr>
              <a:t>     0.569552,</a:t>
            </a:r>
          </a:p>
          <a:p>
            <a:r>
              <a:rPr lang="en-US" altLang="zh-TW" b="0" dirty="0">
                <a:effectLst/>
                <a:latin typeface="Consolas" panose="020B0609020204030204" pitchFamily="49" charset="0"/>
              </a:rPr>
              <a:t>     0.446407,</a:t>
            </a:r>
          </a:p>
          <a:p>
            <a:r>
              <a:rPr lang="en-US" altLang="zh-TW" b="0" dirty="0">
                <a:effectLst/>
                <a:latin typeface="Consolas" panose="020B0609020204030204" pitchFamily="49" charset="0"/>
              </a:rPr>
              <a:t>     0.154437,</a:t>
            </a:r>
          </a:p>
          <a:p>
            <a:r>
              <a:rPr lang="en-US" altLang="zh-TW" b="0" dirty="0">
                <a:effectLst/>
                <a:latin typeface="Consolas" panose="020B0609020204030204" pitchFamily="49" charset="0"/>
              </a:rPr>
              <a:t>     1.016849,</a:t>
            </a:r>
          </a:p>
          <a:p>
            <a:r>
              <a:rPr lang="en-US" altLang="zh-TW" b="0" dirty="0">
                <a:effectLst/>
                <a:latin typeface="Consolas" panose="020B0609020204030204" pitchFamily="49" charset="0"/>
              </a:rPr>
              <a:t>     0.439051,</a:t>
            </a:r>
          </a:p>
          <a:p>
            <a:r>
              <a:rPr lang="en-US" altLang="zh-TW" b="0" dirty="0">
                <a:effectLst/>
                <a:latin typeface="Consolas" panose="020B0609020204030204" pitchFamily="49" charset="0"/>
              </a:rPr>
              <a:t>     0.222526,</a:t>
            </a:r>
          </a:p>
          <a:p>
            <a:r>
              <a:rPr lang="en-US" altLang="zh-TW" b="0" dirty="0">
                <a:effectLst/>
                <a:latin typeface="Consolas" panose="020B0609020204030204" pitchFamily="49" charset="0"/>
              </a:rPr>
              <a:t>     0.291208, </a:t>
            </a:r>
          </a:p>
          <a:p>
            <a:r>
              <a:rPr lang="en-US" altLang="zh-TW" b="0" dirty="0">
                <a:effectLst/>
                <a:latin typeface="Consolas" panose="020B0609020204030204" pitchFamily="49" charset="0"/>
              </a:rPr>
              <a:t>])</a:t>
            </a:r>
          </a:p>
        </p:txBody>
      </p:sp>
    </p:spTree>
    <p:extLst>
      <p:ext uri="{BB962C8B-B14F-4D97-AF65-F5344CB8AC3E}">
        <p14:creationId xmlns:p14="http://schemas.microsoft.com/office/powerpoint/2010/main" val="216700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B12B998-ADB0-4D4C-B95D-EDA811317F85}"/>
              </a:ext>
            </a:extLst>
          </p:cNvPr>
          <p:cNvSpPr/>
          <p:nvPr/>
        </p:nvSpPr>
        <p:spPr>
          <a:xfrm>
            <a:off x="5826826" y="3988148"/>
            <a:ext cx="3833751" cy="12593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64ACAB78-B644-44B1-9660-57ECEE6C4AF3}"/>
              </a:ext>
            </a:extLst>
          </p:cNvPr>
          <p:cNvSpPr>
            <a:spLocks noGrp="1"/>
          </p:cNvSpPr>
          <p:nvPr>
            <p:ph type="title"/>
          </p:nvPr>
        </p:nvSpPr>
        <p:spPr/>
        <p:txBody>
          <a:bodyPr/>
          <a:lstStyle/>
          <a:p>
            <a:r>
              <a:rPr lang="zh-TW" altLang="en-US" dirty="0"/>
              <a:t>計算兩案例的距離</a:t>
            </a:r>
          </a:p>
        </p:txBody>
      </p:sp>
      <p:pic>
        <p:nvPicPr>
          <p:cNvPr id="2050" name="Picture 2" descr="Euclidean Distance">
            <a:extLst>
              <a:ext uri="{FF2B5EF4-FFF2-40B4-BE49-F238E27FC236}">
                <a16:creationId xmlns:a16="http://schemas.microsoft.com/office/drawing/2014/main" id="{CCB061A9-47D0-4491-A4BA-6E642EFD2B4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740233" y="1788453"/>
            <a:ext cx="6462156" cy="19394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ythagoras Theorem for 2D Euclidean Distance">
            <a:extLst>
              <a:ext uri="{FF2B5EF4-FFF2-40B4-BE49-F238E27FC236}">
                <a16:creationId xmlns:a16="http://schemas.microsoft.com/office/drawing/2014/main" id="{46730291-C9CD-4A2C-9FEC-95FC9E38BBF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38200" y="2594810"/>
            <a:ext cx="3750623" cy="281296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D05DBD6D-EF11-4BEC-A157-86ADC15423FE}"/>
              </a:ext>
            </a:extLst>
          </p:cNvPr>
          <p:cNvSpPr>
            <a:spLocks noChangeArrowheads="1"/>
          </p:cNvSpPr>
          <p:nvPr/>
        </p:nvSpPr>
        <p:spPr bwMode="auto">
          <a:xfrm>
            <a:off x="4922322" y="3345157"/>
            <a:ext cx="6289537"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300" b="0" i="0" u="none" strike="noStrike" cap="none" normalizeH="0" baseline="0" dirty="0">
                <a:ln>
                  <a:noFill/>
                </a:ln>
                <a:solidFill>
                  <a:srgbClr val="222222"/>
                </a:solidFill>
                <a:effectLst/>
                <a:latin typeface="Source Sans Pro" panose="020B0503030403020204" pitchFamily="34" charset="0"/>
              </a:rPr>
              <a:t>You can compute this in Python using </a:t>
            </a:r>
            <a:r>
              <a:rPr kumimoji="0" lang="zh-TW" altLang="zh-TW" sz="1000" b="0" i="0" u="none" strike="noStrike" cap="none" normalizeH="0" baseline="0" dirty="0">
                <a:ln>
                  <a:noFill/>
                </a:ln>
                <a:solidFill>
                  <a:srgbClr val="222222"/>
                </a:solidFill>
                <a:effectLst/>
                <a:latin typeface="Arial Unicode MS"/>
                <a:ea typeface="SFMono-Regular"/>
              </a:rPr>
              <a:t>linalg.norm()</a:t>
            </a:r>
            <a:r>
              <a:rPr kumimoji="0" lang="zh-TW" altLang="zh-TW" sz="1300" b="0" i="0" u="none" strike="noStrike" cap="none" normalizeH="0" baseline="0" dirty="0">
                <a:ln>
                  <a:noFill/>
                </a:ln>
                <a:solidFill>
                  <a:srgbClr val="222222"/>
                </a:solidFill>
                <a:effectLst/>
                <a:latin typeface="Source Sans Pro" panose="020B0503030403020204" pitchFamily="34" charset="0"/>
              </a:rPr>
              <a:t> from NumPy</a:t>
            </a:r>
            <a:r>
              <a:rPr lang="en-US" altLang="zh-TW" sz="1300" dirty="0">
                <a:solidFill>
                  <a:srgbClr val="222222"/>
                </a:solidFill>
                <a:latin typeface="Source Sans Pro" panose="020B0503030403020204" pitchFamily="34" charset="0"/>
              </a:rPr>
              <a:t>:</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5640E9F1-202A-4F26-BF92-424F8B8DB4A8}"/>
              </a:ext>
            </a:extLst>
          </p:cNvPr>
          <p:cNvSpPr/>
          <p:nvPr/>
        </p:nvSpPr>
        <p:spPr>
          <a:xfrm>
            <a:off x="5826826" y="3988148"/>
            <a:ext cx="6096000" cy="1200329"/>
          </a:xfrm>
          <a:prstGeom prst="rect">
            <a:avLst/>
          </a:prstGeom>
        </p:spPr>
        <p:txBody>
          <a:bodyPr>
            <a:spAutoFit/>
          </a:bodyPr>
          <a:lstStyle/>
          <a:p>
            <a:r>
              <a:rPr lang="en-US" altLang="zh-TW" b="0" dirty="0">
                <a:effectLst/>
                <a:latin typeface="Consolas" panose="020B0609020204030204" pitchFamily="49" charset="0"/>
              </a:rPr>
              <a:t>import </a:t>
            </a:r>
            <a:r>
              <a:rPr lang="en-US" altLang="zh-TW" b="0" dirty="0" err="1">
                <a:effectLst/>
                <a:latin typeface="Consolas" panose="020B0609020204030204" pitchFamily="49" charset="0"/>
              </a:rPr>
              <a:t>numpy</a:t>
            </a:r>
            <a:r>
              <a:rPr lang="en-US" altLang="zh-TW" b="0" dirty="0">
                <a:effectLst/>
                <a:latin typeface="Consolas" panose="020B0609020204030204" pitchFamily="49" charset="0"/>
              </a:rPr>
              <a:t> as np</a:t>
            </a:r>
          </a:p>
          <a:p>
            <a:r>
              <a:rPr lang="en-US" altLang="zh-TW" b="0" dirty="0">
                <a:effectLst/>
                <a:latin typeface="Consolas" panose="020B0609020204030204" pitchFamily="49" charset="0"/>
              </a:rPr>
              <a:t>a = </a:t>
            </a:r>
            <a:r>
              <a:rPr lang="en-US" altLang="zh-TW" b="0" dirty="0" err="1">
                <a:effectLst/>
                <a:latin typeface="Consolas" panose="020B0609020204030204" pitchFamily="49" charset="0"/>
              </a:rPr>
              <a:t>np.array</a:t>
            </a:r>
            <a:r>
              <a:rPr lang="en-US" altLang="zh-TW" b="0" dirty="0">
                <a:effectLst/>
                <a:latin typeface="Consolas" panose="020B0609020204030204" pitchFamily="49" charset="0"/>
              </a:rPr>
              <a:t>([2, 2])</a:t>
            </a:r>
          </a:p>
          <a:p>
            <a:r>
              <a:rPr lang="en-US" altLang="zh-TW" b="0" dirty="0">
                <a:effectLst/>
                <a:latin typeface="Consolas" panose="020B0609020204030204" pitchFamily="49" charset="0"/>
              </a:rPr>
              <a:t>b = </a:t>
            </a:r>
            <a:r>
              <a:rPr lang="en-US" altLang="zh-TW" b="0" dirty="0" err="1">
                <a:effectLst/>
                <a:latin typeface="Consolas" panose="020B0609020204030204" pitchFamily="49" charset="0"/>
              </a:rPr>
              <a:t>np.array</a:t>
            </a:r>
            <a:r>
              <a:rPr lang="en-US" altLang="zh-TW" b="0" dirty="0">
                <a:effectLst/>
                <a:latin typeface="Consolas" panose="020B0609020204030204" pitchFamily="49" charset="0"/>
              </a:rPr>
              <a:t>([4, 4])</a:t>
            </a:r>
          </a:p>
          <a:p>
            <a:r>
              <a:rPr lang="en-US" altLang="zh-TW" b="0" dirty="0">
                <a:effectLst/>
                <a:latin typeface="Consolas" panose="020B0609020204030204" pitchFamily="49" charset="0"/>
              </a:rPr>
              <a:t>print(</a:t>
            </a:r>
            <a:r>
              <a:rPr lang="en-US" altLang="zh-TW" b="0" dirty="0" err="1">
                <a:effectLst/>
                <a:latin typeface="Consolas" panose="020B0609020204030204" pitchFamily="49" charset="0"/>
              </a:rPr>
              <a:t>np.linalg.norm</a:t>
            </a:r>
            <a:r>
              <a:rPr lang="en-US" altLang="zh-TW" b="0" dirty="0">
                <a:effectLst/>
                <a:latin typeface="Consolas" panose="020B0609020204030204" pitchFamily="49" charset="0"/>
              </a:rPr>
              <a:t>(a - b))</a:t>
            </a:r>
          </a:p>
        </p:txBody>
      </p:sp>
    </p:spTree>
    <p:extLst>
      <p:ext uri="{BB962C8B-B14F-4D97-AF65-F5344CB8AC3E}">
        <p14:creationId xmlns:p14="http://schemas.microsoft.com/office/powerpoint/2010/main" val="3559809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A2E49BE-7CFF-41E0-952C-9AE1B74EC9C5}"/>
              </a:ext>
            </a:extLst>
          </p:cNvPr>
          <p:cNvSpPr/>
          <p:nvPr/>
        </p:nvSpPr>
        <p:spPr>
          <a:xfrm>
            <a:off x="838200" y="1941616"/>
            <a:ext cx="10727375" cy="274320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ABFC652C-6F4D-493A-B569-6EACAC87F851}"/>
              </a:ext>
            </a:extLst>
          </p:cNvPr>
          <p:cNvSpPr>
            <a:spLocks noGrp="1"/>
          </p:cNvSpPr>
          <p:nvPr>
            <p:ph type="title"/>
          </p:nvPr>
        </p:nvSpPr>
        <p:spPr/>
        <p:txBody>
          <a:bodyPr/>
          <a:lstStyle/>
          <a:p>
            <a:r>
              <a:rPr lang="zh-TW" altLang="en-US" dirty="0"/>
              <a:t>計算新案例與資料案例的距離</a:t>
            </a:r>
          </a:p>
        </p:txBody>
      </p:sp>
      <p:sp>
        <p:nvSpPr>
          <p:cNvPr id="4" name="矩形 3">
            <a:extLst>
              <a:ext uri="{FF2B5EF4-FFF2-40B4-BE49-F238E27FC236}">
                <a16:creationId xmlns:a16="http://schemas.microsoft.com/office/drawing/2014/main" id="{FA05B934-77B4-4B6A-AB5B-774D55A9CA0E}"/>
              </a:ext>
            </a:extLst>
          </p:cNvPr>
          <p:cNvSpPr/>
          <p:nvPr/>
        </p:nvSpPr>
        <p:spPr>
          <a:xfrm>
            <a:off x="1153887" y="2340014"/>
            <a:ext cx="10222675" cy="1477328"/>
          </a:xfrm>
          <a:prstGeom prst="rect">
            <a:avLst/>
          </a:prstGeom>
        </p:spPr>
        <p:txBody>
          <a:bodyPr wrap="square">
            <a:spAutoFit/>
          </a:bodyPr>
          <a:lstStyle/>
          <a:p>
            <a:endParaRPr lang="en-US" altLang="zh-TW" b="0" dirty="0">
              <a:effectLst/>
              <a:latin typeface="Consolas" panose="020B0609020204030204" pitchFamily="49" charset="0"/>
            </a:endParaRPr>
          </a:p>
          <a:p>
            <a:r>
              <a:rPr lang="en-US" altLang="zh-TW" b="0" dirty="0">
                <a:effectLst/>
                <a:latin typeface="Consolas" panose="020B0609020204030204" pitchFamily="49" charset="0"/>
              </a:rPr>
              <a:t>distances=</a:t>
            </a:r>
            <a:r>
              <a:rPr lang="en-US" altLang="zh-TW" b="0" dirty="0" err="1">
                <a:effectLst/>
                <a:latin typeface="Consolas" panose="020B0609020204030204" pitchFamily="49" charset="0"/>
              </a:rPr>
              <a:t>np.linalg.norm</a:t>
            </a:r>
            <a:r>
              <a:rPr lang="en-US" altLang="zh-TW" b="0" dirty="0">
                <a:effectLst/>
                <a:latin typeface="Consolas" panose="020B0609020204030204" pitchFamily="49" charset="0"/>
              </a:rPr>
              <a:t>(X-</a:t>
            </a:r>
            <a:r>
              <a:rPr lang="en-US" altLang="zh-TW" b="0" dirty="0" err="1">
                <a:effectLst/>
                <a:latin typeface="Consolas" panose="020B0609020204030204" pitchFamily="49" charset="0"/>
              </a:rPr>
              <a:t>new_data_point</a:t>
            </a:r>
            <a:r>
              <a:rPr lang="en-US" altLang="zh-TW" b="0" dirty="0">
                <a:effectLst/>
                <a:latin typeface="Consolas" panose="020B0609020204030204" pitchFamily="49" charset="0"/>
              </a:rPr>
              <a:t>, axis=1) #</a:t>
            </a:r>
            <a:r>
              <a:rPr lang="zh-TW" altLang="en-US" b="0" dirty="0">
                <a:effectLst/>
                <a:latin typeface="Consolas" panose="020B0609020204030204" pitchFamily="49" charset="0"/>
              </a:rPr>
              <a:t>計算資料案例與新案例的距離</a:t>
            </a:r>
            <a:r>
              <a:rPr lang="en-US" altLang="zh-TW" b="0" dirty="0">
                <a:effectLst/>
                <a:latin typeface="Consolas" panose="020B0609020204030204" pitchFamily="49" charset="0"/>
              </a:rPr>
              <a:t>list</a:t>
            </a:r>
          </a:p>
          <a:p>
            <a:r>
              <a:rPr lang="en-US" altLang="zh-TW" b="0" dirty="0">
                <a:effectLst/>
                <a:latin typeface="Consolas" panose="020B0609020204030204" pitchFamily="49" charset="0"/>
              </a:rPr>
              <a:t>print(distances)</a:t>
            </a:r>
          </a:p>
          <a:p>
            <a:r>
              <a:rPr lang="en-US" altLang="zh-TW" b="0" dirty="0">
                <a:solidFill>
                  <a:srgbClr val="D4D4D4"/>
                </a:solidFill>
                <a:effectLst/>
                <a:latin typeface="Consolas" panose="020B0609020204030204" pitchFamily="49" charset="0"/>
              </a:rPr>
              <a:t/>
            </a:r>
            <a:br>
              <a:rPr lang="en-US" altLang="zh-TW" b="0" dirty="0">
                <a:solidFill>
                  <a:srgbClr val="D4D4D4"/>
                </a:solidFill>
                <a:effectLst/>
                <a:latin typeface="Consolas" panose="020B0609020204030204" pitchFamily="49" charset="0"/>
              </a:rPr>
            </a:br>
            <a:endParaRPr lang="en-US" altLang="zh-TW"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8313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F5B863-F17E-404B-A191-31624557ABC0}"/>
              </a:ext>
            </a:extLst>
          </p:cNvPr>
          <p:cNvSpPr>
            <a:spLocks noGrp="1"/>
          </p:cNvSpPr>
          <p:nvPr>
            <p:ph type="title"/>
          </p:nvPr>
        </p:nvSpPr>
        <p:spPr/>
        <p:txBody>
          <a:bodyPr/>
          <a:lstStyle/>
          <a:p>
            <a:r>
              <a:rPr lang="en-US" altLang="zh-TW" dirty="0"/>
              <a:t>K</a:t>
            </a:r>
            <a:r>
              <a:rPr lang="zh-TW" altLang="en-US" dirty="0"/>
              <a:t> </a:t>
            </a:r>
            <a:r>
              <a:rPr lang="en-US" altLang="zh-TW" dirty="0"/>
              <a:t>Nearest Neighbors</a:t>
            </a:r>
            <a:endParaRPr lang="zh-TW" altLang="en-US" dirty="0"/>
          </a:p>
        </p:txBody>
      </p:sp>
      <p:sp>
        <p:nvSpPr>
          <p:cNvPr id="3" name="內容版面配置區 2">
            <a:extLst>
              <a:ext uri="{FF2B5EF4-FFF2-40B4-BE49-F238E27FC236}">
                <a16:creationId xmlns:a16="http://schemas.microsoft.com/office/drawing/2014/main" id="{5D754E9E-7C7D-4722-888B-6B0F59735393}"/>
              </a:ext>
            </a:extLst>
          </p:cNvPr>
          <p:cNvSpPr>
            <a:spLocks noGrp="1"/>
          </p:cNvSpPr>
          <p:nvPr>
            <p:ph idx="1"/>
          </p:nvPr>
        </p:nvSpPr>
        <p:spPr>
          <a:xfrm>
            <a:off x="838200" y="1825625"/>
            <a:ext cx="8941130" cy="4351338"/>
          </a:xfrm>
        </p:spPr>
        <p:txBody>
          <a:bodyPr/>
          <a:lstStyle/>
          <a:p>
            <a:r>
              <a:rPr lang="zh-TW" altLang="en-US" dirty="0"/>
              <a:t>預測某一案例</a:t>
            </a:r>
            <a:r>
              <a:rPr lang="en-US" altLang="zh-TW" dirty="0"/>
              <a:t>(x)</a:t>
            </a:r>
            <a:r>
              <a:rPr lang="zh-TW" altLang="en-US" dirty="0"/>
              <a:t>的目標數值</a:t>
            </a:r>
            <a:r>
              <a:rPr lang="en-US" altLang="zh-TW" dirty="0"/>
              <a:t>(f(x))</a:t>
            </a:r>
          </a:p>
          <a:p>
            <a:pPr lvl="1"/>
            <a:r>
              <a:rPr lang="zh-TW" altLang="en-US" dirty="0"/>
              <a:t>找到離</a:t>
            </a:r>
            <a:r>
              <a:rPr lang="en-US" altLang="zh-TW" dirty="0"/>
              <a:t>x</a:t>
            </a:r>
            <a:r>
              <a:rPr lang="zh-TW" altLang="en-US" dirty="0"/>
              <a:t>最近的</a:t>
            </a:r>
            <a:r>
              <a:rPr lang="en-US" altLang="zh-TW" dirty="0"/>
              <a:t>k</a:t>
            </a:r>
            <a:r>
              <a:rPr lang="zh-TW" altLang="en-US" dirty="0"/>
              <a:t>個鄰居案例</a:t>
            </a:r>
            <a:r>
              <a:rPr lang="en-US" altLang="zh-TW" dirty="0"/>
              <a:t>(</a:t>
            </a:r>
            <a:r>
              <a:rPr lang="zh-TW" altLang="en-US" dirty="0"/>
              <a:t>以距離函數</a:t>
            </a:r>
            <a:r>
              <a:rPr lang="en-US" altLang="zh-TW" dirty="0"/>
              <a:t>)</a:t>
            </a:r>
          </a:p>
          <a:p>
            <a:pPr lvl="1"/>
            <a:r>
              <a:rPr lang="zh-TW" altLang="en-US" dirty="0"/>
              <a:t>以</a:t>
            </a:r>
            <a:r>
              <a:rPr lang="en-US" altLang="zh-TW" dirty="0"/>
              <a:t>k</a:t>
            </a:r>
            <a:r>
              <a:rPr lang="zh-TW" altLang="en-US" dirty="0"/>
              <a:t>個鄰居的目標值</a:t>
            </a:r>
            <a:r>
              <a:rPr lang="en-US" altLang="zh-TW" dirty="0"/>
              <a:t>f(x1), f(x2)…f(</a:t>
            </a:r>
            <a:r>
              <a:rPr lang="en-US" altLang="zh-TW" dirty="0" err="1"/>
              <a:t>xk</a:t>
            </a:r>
            <a:r>
              <a:rPr lang="en-US" altLang="zh-TW" dirty="0"/>
              <a:t>)</a:t>
            </a:r>
            <a:r>
              <a:rPr lang="zh-TW" altLang="en-US" dirty="0"/>
              <a:t>來估算</a:t>
            </a:r>
            <a:r>
              <a:rPr lang="en-US" altLang="zh-TW" dirty="0"/>
              <a:t>f(x)</a:t>
            </a:r>
            <a:r>
              <a:rPr lang="zh-TW" altLang="en-US" dirty="0"/>
              <a:t>  </a:t>
            </a:r>
            <a:r>
              <a:rPr lang="en-US" altLang="zh-TW" dirty="0"/>
              <a:t>(</a:t>
            </a:r>
            <a:r>
              <a:rPr lang="zh-TW" altLang="en-US" dirty="0"/>
              <a:t>平均值或是投票</a:t>
            </a:r>
            <a:r>
              <a:rPr lang="en-US" altLang="zh-TW" dirty="0"/>
              <a:t>)</a:t>
            </a:r>
          </a:p>
          <a:p>
            <a:endParaRPr lang="en-US" altLang="zh-TW" dirty="0"/>
          </a:p>
          <a:p>
            <a:r>
              <a:rPr lang="en-US" altLang="zh-TW" dirty="0"/>
              <a:t>K-Nearest neighbor (by Tom Michelle)</a:t>
            </a:r>
          </a:p>
          <a:p>
            <a:pPr lvl="1"/>
            <a:r>
              <a:rPr lang="en-US" altLang="zh-TW" dirty="0"/>
              <a:t>Given </a:t>
            </a:r>
            <a:r>
              <a:rPr lang="en-US" altLang="zh-TW" dirty="0" err="1"/>
              <a:t>x</a:t>
            </a:r>
            <a:r>
              <a:rPr lang="en-US" altLang="zh-TW" sz="1800" dirty="0" err="1"/>
              <a:t>q</a:t>
            </a:r>
            <a:r>
              <a:rPr lang="en-US" altLang="zh-TW" sz="1800" dirty="0"/>
              <a:t>,</a:t>
            </a:r>
            <a:r>
              <a:rPr lang="zh-TW" altLang="en-US" sz="1800" dirty="0"/>
              <a:t> </a:t>
            </a:r>
            <a:r>
              <a:rPr lang="en-US" altLang="zh-TW" dirty="0"/>
              <a:t>take vote among its k nearest </a:t>
            </a:r>
            <a:r>
              <a:rPr lang="en-US" altLang="zh-TW" dirty="0" err="1"/>
              <a:t>nbrs</a:t>
            </a:r>
            <a:r>
              <a:rPr lang="en-US" altLang="zh-TW" dirty="0"/>
              <a:t> if Discrete-valued target function.</a:t>
            </a:r>
          </a:p>
          <a:p>
            <a:pPr lvl="1"/>
            <a:r>
              <a:rPr lang="en-US" altLang="zh-TW" dirty="0"/>
              <a:t>take mean of f values of k nearest </a:t>
            </a:r>
            <a:r>
              <a:rPr lang="en-US" altLang="zh-TW" dirty="0" err="1"/>
              <a:t>nbrsif</a:t>
            </a:r>
            <a:r>
              <a:rPr lang="en-US" altLang="zh-TW" dirty="0"/>
              <a:t> Real-valued</a:t>
            </a:r>
            <a:endParaRPr lang="zh-TW" altLang="en-US" dirty="0"/>
          </a:p>
        </p:txBody>
      </p:sp>
      <p:pic>
        <p:nvPicPr>
          <p:cNvPr id="4" name="Picture 2" descr="封面">
            <a:extLst>
              <a:ext uri="{FF2B5EF4-FFF2-40B4-BE49-F238E27FC236}">
                <a16:creationId xmlns:a16="http://schemas.microsoft.com/office/drawing/2014/main" id="{FF1329A5-FDCD-414C-9F49-0C85D3A9E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0375" y="2763981"/>
            <a:ext cx="2238498" cy="3287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020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1B40F-C884-4137-856C-8AD209EF7C25}"/>
              </a:ext>
            </a:extLst>
          </p:cNvPr>
          <p:cNvSpPr/>
          <p:nvPr/>
        </p:nvSpPr>
        <p:spPr>
          <a:xfrm>
            <a:off x="838200" y="2903517"/>
            <a:ext cx="10727375"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C7EECA46-D828-42FA-B679-C99CD0AE5C9A}"/>
              </a:ext>
            </a:extLst>
          </p:cNvPr>
          <p:cNvSpPr>
            <a:spLocks noGrp="1"/>
          </p:cNvSpPr>
          <p:nvPr>
            <p:ph type="title"/>
          </p:nvPr>
        </p:nvSpPr>
        <p:spPr/>
        <p:txBody>
          <a:bodyPr/>
          <a:lstStyle/>
          <a:p>
            <a:r>
              <a:rPr lang="zh-TW" altLang="en-US" dirty="0"/>
              <a:t>選取最近的</a:t>
            </a:r>
            <a:r>
              <a:rPr lang="en-US" altLang="zh-TW" dirty="0"/>
              <a:t>k</a:t>
            </a:r>
            <a:r>
              <a:rPr lang="zh-TW" altLang="en-US" dirty="0"/>
              <a:t>個案例</a:t>
            </a:r>
          </a:p>
        </p:txBody>
      </p:sp>
      <p:sp>
        <p:nvSpPr>
          <p:cNvPr id="3" name="內容版面配置區 2">
            <a:extLst>
              <a:ext uri="{FF2B5EF4-FFF2-40B4-BE49-F238E27FC236}">
                <a16:creationId xmlns:a16="http://schemas.microsoft.com/office/drawing/2014/main" id="{F23D5A9D-B184-4892-92E1-7A8ACB9E2D49}"/>
              </a:ext>
            </a:extLst>
          </p:cNvPr>
          <p:cNvSpPr>
            <a:spLocks noGrp="1"/>
          </p:cNvSpPr>
          <p:nvPr>
            <p:ph idx="1"/>
          </p:nvPr>
        </p:nvSpPr>
        <p:spPr/>
        <p:txBody>
          <a:bodyPr/>
          <a:lstStyle/>
          <a:p>
            <a:endParaRPr lang="zh-TW" altLang="en-US" dirty="0"/>
          </a:p>
        </p:txBody>
      </p:sp>
      <p:sp>
        <p:nvSpPr>
          <p:cNvPr id="4" name="矩形 3">
            <a:extLst>
              <a:ext uri="{FF2B5EF4-FFF2-40B4-BE49-F238E27FC236}">
                <a16:creationId xmlns:a16="http://schemas.microsoft.com/office/drawing/2014/main" id="{7BDF535C-AE69-45AF-803B-5068A47F0F52}"/>
              </a:ext>
            </a:extLst>
          </p:cNvPr>
          <p:cNvSpPr/>
          <p:nvPr/>
        </p:nvSpPr>
        <p:spPr>
          <a:xfrm>
            <a:off x="1112322" y="3077964"/>
            <a:ext cx="9144000" cy="1200329"/>
          </a:xfrm>
          <a:prstGeom prst="rect">
            <a:avLst/>
          </a:prstGeom>
        </p:spPr>
        <p:txBody>
          <a:bodyPr wrap="square">
            <a:spAutoFit/>
          </a:bodyPr>
          <a:lstStyle/>
          <a:p>
            <a:r>
              <a:rPr lang="en-US" altLang="zh-TW" b="0" dirty="0">
                <a:effectLst/>
                <a:latin typeface="Consolas" panose="020B0609020204030204" pitchFamily="49" charset="0"/>
              </a:rPr>
              <a:t>k = 3</a:t>
            </a:r>
          </a:p>
          <a:p>
            <a:r>
              <a:rPr lang="en-US" altLang="zh-TW" b="0" dirty="0" err="1">
                <a:effectLst/>
                <a:latin typeface="Consolas" panose="020B0609020204030204" pitchFamily="49" charset="0"/>
              </a:rPr>
              <a:t>nearest_neighbor_ids</a:t>
            </a:r>
            <a:r>
              <a:rPr lang="en-US" altLang="zh-TW" b="0" dirty="0">
                <a:effectLst/>
                <a:latin typeface="Consolas" panose="020B0609020204030204" pitchFamily="49" charset="0"/>
              </a:rPr>
              <a:t> = </a:t>
            </a:r>
            <a:r>
              <a:rPr lang="en-US" altLang="zh-TW" b="0" dirty="0" err="1">
                <a:effectLst/>
                <a:latin typeface="Consolas" panose="020B0609020204030204" pitchFamily="49" charset="0"/>
              </a:rPr>
              <a:t>distances.argsort</a:t>
            </a:r>
            <a:r>
              <a:rPr lang="en-US" altLang="zh-TW" b="0" dirty="0">
                <a:effectLst/>
                <a:latin typeface="Consolas" panose="020B0609020204030204" pitchFamily="49" charset="0"/>
              </a:rPr>
              <a:t>()[:k] #</a:t>
            </a:r>
            <a:r>
              <a:rPr lang="zh-TW" altLang="en-US" b="0" dirty="0">
                <a:effectLst/>
                <a:latin typeface="Consolas" panose="020B0609020204030204" pitchFamily="49" charset="0"/>
              </a:rPr>
              <a:t>排序距離</a:t>
            </a:r>
            <a:r>
              <a:rPr lang="en-US" altLang="zh-TW" b="0" dirty="0">
                <a:effectLst/>
                <a:latin typeface="Consolas" panose="020B0609020204030204" pitchFamily="49" charset="0"/>
              </a:rPr>
              <a:t>list</a:t>
            </a:r>
            <a:r>
              <a:rPr lang="zh-TW" altLang="en-US" b="0" dirty="0">
                <a:effectLst/>
                <a:latin typeface="Consolas" panose="020B0609020204030204" pitchFamily="49" charset="0"/>
              </a:rPr>
              <a:t>並取前</a:t>
            </a:r>
            <a:r>
              <a:rPr lang="en-US" altLang="zh-TW" b="0" dirty="0">
                <a:effectLst/>
                <a:latin typeface="Consolas" panose="020B0609020204030204" pitchFamily="49" charset="0"/>
              </a:rPr>
              <a:t>k</a:t>
            </a:r>
            <a:r>
              <a:rPr lang="zh-TW" altLang="en-US" b="0" dirty="0">
                <a:effectLst/>
                <a:latin typeface="Consolas" panose="020B0609020204030204" pitchFamily="49" charset="0"/>
              </a:rPr>
              <a:t>個案例</a:t>
            </a:r>
          </a:p>
          <a:p>
            <a:r>
              <a:rPr lang="en-US" altLang="zh-TW" b="0" dirty="0">
                <a:effectLst/>
                <a:latin typeface="Consolas" panose="020B0609020204030204" pitchFamily="49" charset="0"/>
              </a:rPr>
              <a:t>print(</a:t>
            </a:r>
            <a:r>
              <a:rPr lang="en-US" altLang="zh-TW" b="0" dirty="0" err="1">
                <a:effectLst/>
                <a:latin typeface="Consolas" panose="020B0609020204030204" pitchFamily="49" charset="0"/>
              </a:rPr>
              <a:t>nearest_neighbor_ids</a:t>
            </a:r>
            <a:r>
              <a:rPr lang="en-US" altLang="zh-TW" b="0" dirty="0">
                <a:effectLst/>
                <a:latin typeface="Consolas" panose="020B0609020204030204" pitchFamily="49" charset="0"/>
              </a:rPr>
              <a:t>) #</a:t>
            </a:r>
            <a:r>
              <a:rPr lang="zh-TW" altLang="en-US" dirty="0"/>
              <a:t>列印出離新案例最近的</a:t>
            </a:r>
            <a:r>
              <a:rPr lang="en-US" altLang="zh-TW" dirty="0"/>
              <a:t>k</a:t>
            </a:r>
            <a:r>
              <a:rPr lang="zh-TW" altLang="en-US" dirty="0"/>
              <a:t>個案例的</a:t>
            </a:r>
            <a:r>
              <a:rPr lang="en-US" altLang="zh-TW" dirty="0"/>
              <a:t>index</a:t>
            </a:r>
            <a:endParaRPr lang="zh-TW" altLang="en-US" dirty="0"/>
          </a:p>
          <a:p>
            <a:endParaRPr lang="en-US" altLang="zh-TW" b="0" dirty="0">
              <a:effectLst/>
              <a:latin typeface="Consolas" panose="020B0609020204030204" pitchFamily="49" charset="0"/>
            </a:endParaRPr>
          </a:p>
        </p:txBody>
      </p:sp>
    </p:spTree>
    <p:extLst>
      <p:ext uri="{BB962C8B-B14F-4D97-AF65-F5344CB8AC3E}">
        <p14:creationId xmlns:p14="http://schemas.microsoft.com/office/powerpoint/2010/main" val="896139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EF5692B-A663-4E6B-9F9A-43C9AB50A5FE}"/>
              </a:ext>
            </a:extLst>
          </p:cNvPr>
          <p:cNvSpPr/>
          <p:nvPr/>
        </p:nvSpPr>
        <p:spPr>
          <a:xfrm>
            <a:off x="2187039" y="2531159"/>
            <a:ext cx="6772893" cy="29402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2A79C976-2C24-4066-A82A-26EA1FA4D66D}"/>
              </a:ext>
            </a:extLst>
          </p:cNvPr>
          <p:cNvSpPr>
            <a:spLocks noGrp="1"/>
          </p:cNvSpPr>
          <p:nvPr>
            <p:ph type="title"/>
          </p:nvPr>
        </p:nvSpPr>
        <p:spPr/>
        <p:txBody>
          <a:bodyPr/>
          <a:lstStyle/>
          <a:p>
            <a:r>
              <a:rPr lang="zh-TW" altLang="en-US" dirty="0"/>
              <a:t>以最近的</a:t>
            </a:r>
            <a:r>
              <a:rPr lang="en-US" altLang="zh-TW" dirty="0"/>
              <a:t>k</a:t>
            </a:r>
            <a:r>
              <a:rPr lang="zh-TW" altLang="en-US" dirty="0"/>
              <a:t>個案例的</a:t>
            </a:r>
            <a:r>
              <a:rPr lang="en-US" altLang="zh-TW" dirty="0"/>
              <a:t>Rings</a:t>
            </a:r>
            <a:r>
              <a:rPr lang="zh-TW" altLang="en-US" dirty="0"/>
              <a:t>平均數目來預測</a:t>
            </a:r>
          </a:p>
        </p:txBody>
      </p:sp>
      <p:sp>
        <p:nvSpPr>
          <p:cNvPr id="3" name="內容版面配置區 2">
            <a:extLst>
              <a:ext uri="{FF2B5EF4-FFF2-40B4-BE49-F238E27FC236}">
                <a16:creationId xmlns:a16="http://schemas.microsoft.com/office/drawing/2014/main" id="{888EFDF8-2E8E-4231-AF75-3B31545802A7}"/>
              </a:ext>
            </a:extLst>
          </p:cNvPr>
          <p:cNvSpPr>
            <a:spLocks noGrp="1"/>
          </p:cNvSpPr>
          <p:nvPr>
            <p:ph idx="1"/>
          </p:nvPr>
        </p:nvSpPr>
        <p:spPr/>
        <p:txBody>
          <a:bodyPr/>
          <a:lstStyle/>
          <a:p>
            <a:endParaRPr lang="zh-TW" altLang="en-US"/>
          </a:p>
        </p:txBody>
      </p:sp>
      <p:sp>
        <p:nvSpPr>
          <p:cNvPr id="4" name="矩形 3">
            <a:extLst>
              <a:ext uri="{FF2B5EF4-FFF2-40B4-BE49-F238E27FC236}">
                <a16:creationId xmlns:a16="http://schemas.microsoft.com/office/drawing/2014/main" id="{AEA4CC90-C325-4E42-A33C-389FF75170CA}"/>
              </a:ext>
            </a:extLst>
          </p:cNvPr>
          <p:cNvSpPr/>
          <p:nvPr/>
        </p:nvSpPr>
        <p:spPr>
          <a:xfrm>
            <a:off x="2258291" y="2684537"/>
            <a:ext cx="6416634" cy="2862322"/>
          </a:xfrm>
          <a:prstGeom prst="rect">
            <a:avLst/>
          </a:prstGeom>
        </p:spPr>
        <p:txBody>
          <a:bodyPr wrap="square">
            <a:spAutoFit/>
          </a:bodyPr>
          <a:lstStyle/>
          <a:p>
            <a:r>
              <a:rPr lang="en-US" altLang="zh-TW" b="0" dirty="0" err="1">
                <a:effectLst/>
                <a:latin typeface="Consolas" panose="020B0609020204030204" pitchFamily="49" charset="0"/>
              </a:rPr>
              <a:t>nearest_neighbor_rings</a:t>
            </a:r>
            <a:r>
              <a:rPr lang="en-US" altLang="zh-TW" b="0" dirty="0">
                <a:effectLst/>
                <a:latin typeface="Consolas" panose="020B0609020204030204" pitchFamily="49" charset="0"/>
              </a:rPr>
              <a:t> = y[</a:t>
            </a:r>
            <a:r>
              <a:rPr lang="en-US" altLang="zh-TW" b="0" dirty="0" err="1">
                <a:effectLst/>
                <a:latin typeface="Consolas" panose="020B0609020204030204" pitchFamily="49" charset="0"/>
              </a:rPr>
              <a:t>nearest_neighbor_ids</a:t>
            </a:r>
            <a:r>
              <a:rPr lang="en-US" altLang="zh-TW" b="0" dirty="0">
                <a:effectLst/>
                <a:latin typeface="Consolas" panose="020B0609020204030204" pitchFamily="49" charset="0"/>
              </a:rPr>
              <a:t>] #</a:t>
            </a:r>
            <a:r>
              <a:rPr lang="zh-TW" altLang="en-US" b="0" dirty="0">
                <a:effectLst/>
                <a:latin typeface="Consolas" panose="020B0609020204030204" pitchFamily="49" charset="0"/>
              </a:rPr>
              <a:t>根據取出的最近的</a:t>
            </a:r>
            <a:r>
              <a:rPr lang="en-US" altLang="zh-TW" b="0" dirty="0">
                <a:effectLst/>
                <a:latin typeface="Consolas" panose="020B0609020204030204" pitchFamily="49" charset="0"/>
              </a:rPr>
              <a:t>k</a:t>
            </a:r>
            <a:r>
              <a:rPr lang="zh-TW" altLang="en-US" b="0" dirty="0">
                <a:effectLst/>
                <a:latin typeface="Consolas" panose="020B0609020204030204" pitchFamily="49" charset="0"/>
              </a:rPr>
              <a:t>個案例的</a:t>
            </a:r>
            <a:r>
              <a:rPr lang="en-US" altLang="zh-TW" b="0" dirty="0">
                <a:effectLst/>
                <a:latin typeface="Consolas" panose="020B0609020204030204" pitchFamily="49" charset="0"/>
              </a:rPr>
              <a:t>index</a:t>
            </a:r>
            <a:r>
              <a:rPr lang="zh-TW" altLang="en-US" b="0" dirty="0">
                <a:effectLst/>
                <a:latin typeface="Consolas" panose="020B0609020204030204" pitchFamily="49" charset="0"/>
              </a:rPr>
              <a:t>，取出這些案例的</a:t>
            </a:r>
            <a:r>
              <a:rPr lang="en-US" altLang="zh-TW" b="0" dirty="0">
                <a:effectLst/>
                <a:latin typeface="Consolas" panose="020B0609020204030204" pitchFamily="49" charset="0"/>
              </a:rPr>
              <a:t>Rings</a:t>
            </a:r>
          </a:p>
          <a:p>
            <a:r>
              <a:rPr lang="en-US" altLang="zh-TW" b="0" dirty="0">
                <a:effectLst/>
                <a:latin typeface="Consolas" panose="020B0609020204030204" pitchFamily="49" charset="0"/>
              </a:rPr>
              <a:t>#</a:t>
            </a:r>
            <a:r>
              <a:rPr lang="zh-TW" altLang="en-US" b="0" dirty="0">
                <a:effectLst/>
                <a:latin typeface="Consolas" panose="020B0609020204030204" pitchFamily="49" charset="0"/>
              </a:rPr>
              <a:t>數目</a:t>
            </a:r>
            <a:r>
              <a:rPr lang="en-US" altLang="zh-TW" b="0" dirty="0">
                <a:effectLst/>
                <a:latin typeface="Consolas" panose="020B0609020204030204" pitchFamily="49" charset="0"/>
              </a:rPr>
              <a:t>(list)</a:t>
            </a:r>
          </a:p>
          <a:p>
            <a:endParaRPr lang="en-US" altLang="zh-TW" b="0" dirty="0">
              <a:effectLst/>
              <a:latin typeface="Consolas" panose="020B0609020204030204" pitchFamily="49" charset="0"/>
            </a:endParaRPr>
          </a:p>
          <a:p>
            <a:r>
              <a:rPr lang="en-US" altLang="zh-TW" b="0" dirty="0">
                <a:effectLst/>
                <a:latin typeface="Consolas" panose="020B0609020204030204" pitchFamily="49" charset="0"/>
              </a:rPr>
              <a:t>prediction = </a:t>
            </a:r>
            <a:r>
              <a:rPr lang="en-US" altLang="zh-TW" b="0" dirty="0" err="1">
                <a:effectLst/>
                <a:latin typeface="Consolas" panose="020B0609020204030204" pitchFamily="49" charset="0"/>
              </a:rPr>
              <a:t>nearest_neighbor_rings.mean</a:t>
            </a:r>
            <a:r>
              <a:rPr lang="en-US" altLang="zh-TW" b="0" dirty="0">
                <a:effectLst/>
                <a:latin typeface="Consolas" panose="020B0609020204030204" pitchFamily="49" charset="0"/>
              </a:rPr>
              <a:t>() </a:t>
            </a:r>
          </a:p>
          <a:p>
            <a:r>
              <a:rPr lang="en-US" altLang="zh-TW" b="0" dirty="0">
                <a:effectLst/>
                <a:latin typeface="Consolas" panose="020B0609020204030204" pitchFamily="49" charset="0"/>
              </a:rPr>
              <a:t>#</a:t>
            </a:r>
            <a:r>
              <a:rPr lang="zh-TW" altLang="en-US" b="0" dirty="0">
                <a:effectLst/>
                <a:latin typeface="Consolas" panose="020B0609020204030204" pitchFamily="49" charset="0"/>
              </a:rPr>
              <a:t>取最近的</a:t>
            </a:r>
            <a:r>
              <a:rPr lang="en-US" altLang="zh-TW" b="0" dirty="0">
                <a:effectLst/>
                <a:latin typeface="Consolas" panose="020B0609020204030204" pitchFamily="49" charset="0"/>
              </a:rPr>
              <a:t>k</a:t>
            </a:r>
            <a:r>
              <a:rPr lang="zh-TW" altLang="en-US" b="0" dirty="0">
                <a:effectLst/>
                <a:latin typeface="Consolas" panose="020B0609020204030204" pitchFamily="49" charset="0"/>
              </a:rPr>
              <a:t>個案例</a:t>
            </a:r>
            <a:r>
              <a:rPr lang="en-US" altLang="zh-TW" b="0" dirty="0">
                <a:effectLst/>
                <a:latin typeface="Consolas" panose="020B0609020204030204" pitchFamily="49" charset="0"/>
              </a:rPr>
              <a:t>Rings</a:t>
            </a:r>
            <a:r>
              <a:rPr lang="zh-TW" altLang="en-US" b="0" dirty="0">
                <a:effectLst/>
                <a:latin typeface="Consolas" panose="020B0609020204030204" pitchFamily="49" charset="0"/>
              </a:rPr>
              <a:t>數目</a:t>
            </a:r>
            <a:r>
              <a:rPr lang="en-US" altLang="zh-TW" b="0" dirty="0">
                <a:effectLst/>
                <a:latin typeface="Consolas" panose="020B0609020204030204" pitchFamily="49" charset="0"/>
              </a:rPr>
              <a:t>(list)</a:t>
            </a:r>
            <a:r>
              <a:rPr lang="zh-TW" altLang="en-US" b="0" dirty="0">
                <a:effectLst/>
                <a:latin typeface="Consolas" panose="020B0609020204030204" pitchFamily="49" charset="0"/>
              </a:rPr>
              <a:t>的平均值</a:t>
            </a:r>
          </a:p>
          <a:p>
            <a:endParaRPr lang="en-US" altLang="zh-TW" b="0" dirty="0">
              <a:effectLst/>
              <a:latin typeface="Consolas" panose="020B0609020204030204" pitchFamily="49" charset="0"/>
            </a:endParaRPr>
          </a:p>
          <a:p>
            <a:r>
              <a:rPr lang="en-US" altLang="zh-TW" b="0" dirty="0">
                <a:effectLst/>
                <a:latin typeface="Consolas" panose="020B0609020204030204" pitchFamily="49" charset="0"/>
              </a:rPr>
              <a:t>print(prediction)</a:t>
            </a:r>
          </a:p>
          <a:p>
            <a:r>
              <a:rPr lang="en-US" altLang="zh-TW" b="0" dirty="0">
                <a:solidFill>
                  <a:srgbClr val="D4D4D4"/>
                </a:solidFill>
                <a:effectLst/>
                <a:latin typeface="Consolas" panose="020B0609020204030204" pitchFamily="49" charset="0"/>
              </a:rPr>
              <a:t/>
            </a:r>
            <a:br>
              <a:rPr lang="en-US" altLang="zh-TW" b="0" dirty="0">
                <a:solidFill>
                  <a:srgbClr val="D4D4D4"/>
                </a:solidFill>
                <a:effectLst/>
                <a:latin typeface="Consolas" panose="020B0609020204030204" pitchFamily="49" charset="0"/>
              </a:rPr>
            </a:br>
            <a:endParaRPr lang="en-US" altLang="zh-TW"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1070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C53B23-FC22-4E43-B7BE-B476E0C62EE8}"/>
              </a:ext>
            </a:extLst>
          </p:cNvPr>
          <p:cNvSpPr>
            <a:spLocks noGrp="1"/>
          </p:cNvSpPr>
          <p:nvPr>
            <p:ph type="title"/>
          </p:nvPr>
        </p:nvSpPr>
        <p:spPr/>
        <p:txBody>
          <a:bodyPr/>
          <a:lstStyle/>
          <a:p>
            <a:r>
              <a:rPr lang="en-US" altLang="zh-TW" dirty="0"/>
              <a:t>Properties</a:t>
            </a:r>
            <a:endParaRPr lang="zh-TW" altLang="en-US" dirty="0"/>
          </a:p>
        </p:txBody>
      </p:sp>
      <p:sp>
        <p:nvSpPr>
          <p:cNvPr id="3" name="內容版面配置區 2">
            <a:extLst>
              <a:ext uri="{FF2B5EF4-FFF2-40B4-BE49-F238E27FC236}">
                <a16:creationId xmlns:a16="http://schemas.microsoft.com/office/drawing/2014/main" id="{BEA6CFC3-ABC3-4F73-83F6-E9DDE7E080E3}"/>
              </a:ext>
            </a:extLst>
          </p:cNvPr>
          <p:cNvSpPr>
            <a:spLocks noGrp="1"/>
          </p:cNvSpPr>
          <p:nvPr>
            <p:ph idx="1"/>
          </p:nvPr>
        </p:nvSpPr>
        <p:spPr/>
        <p:txBody>
          <a:bodyPr/>
          <a:lstStyle/>
          <a:p>
            <a:r>
              <a:rPr lang="en-US" altLang="zh-TW" dirty="0" err="1"/>
              <a:t>kNN</a:t>
            </a:r>
            <a:r>
              <a:rPr lang="en-US" altLang="zh-TW" dirty="0"/>
              <a:t> Is a Supervised Machine Learning Algorithm</a:t>
            </a:r>
          </a:p>
          <a:p>
            <a:r>
              <a:rPr lang="en-US" altLang="zh-TW" dirty="0" err="1"/>
              <a:t>kNN</a:t>
            </a:r>
            <a:r>
              <a:rPr lang="en-US" altLang="zh-TW" dirty="0"/>
              <a:t> Is a Nonlinear Learning Algorithm</a:t>
            </a:r>
          </a:p>
          <a:p>
            <a:r>
              <a:rPr lang="en-US" altLang="zh-TW" dirty="0" err="1"/>
              <a:t>kNN</a:t>
            </a:r>
            <a:r>
              <a:rPr lang="en-US" altLang="zh-TW" dirty="0"/>
              <a:t> Is Fast and Interpretable</a:t>
            </a:r>
          </a:p>
          <a:p>
            <a:r>
              <a:rPr lang="en-US" altLang="zh-TW" dirty="0" err="1"/>
              <a:t>kNN</a:t>
            </a:r>
            <a:r>
              <a:rPr lang="en-US" altLang="zh-TW" dirty="0"/>
              <a:t> is less likely to perform well on advanced tasks like </a:t>
            </a:r>
            <a:r>
              <a:rPr lang="en-US" altLang="zh-TW" dirty="0">
                <a:hlinkClick r:id="rId2"/>
              </a:rPr>
              <a:t>computer vision</a:t>
            </a:r>
            <a:r>
              <a:rPr lang="en-US" altLang="zh-TW" dirty="0"/>
              <a:t> and </a:t>
            </a:r>
            <a:r>
              <a:rPr lang="en-US" altLang="zh-TW" dirty="0">
                <a:hlinkClick r:id="rId3"/>
              </a:rPr>
              <a:t>natural language processing</a:t>
            </a:r>
            <a:r>
              <a:rPr lang="en-US" altLang="zh-TW" dirty="0"/>
              <a:t>.</a:t>
            </a:r>
          </a:p>
          <a:p>
            <a:pPr marL="0" indent="0">
              <a:buNone/>
            </a:pPr>
            <a:endParaRPr lang="en-US" altLang="zh-TW" dirty="0"/>
          </a:p>
          <a:p>
            <a:endParaRPr lang="zh-TW" altLang="en-US" dirty="0"/>
          </a:p>
        </p:txBody>
      </p:sp>
    </p:spTree>
    <p:extLst>
      <p:ext uri="{BB962C8B-B14F-4D97-AF65-F5344CB8AC3E}">
        <p14:creationId xmlns:p14="http://schemas.microsoft.com/office/powerpoint/2010/main" val="399706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1A3691-9B87-444F-81D3-B880BA4A1A4C}"/>
              </a:ext>
            </a:extLst>
          </p:cNvPr>
          <p:cNvSpPr>
            <a:spLocks noGrp="1"/>
          </p:cNvSpPr>
          <p:nvPr>
            <p:ph type="ctrTitle"/>
          </p:nvPr>
        </p:nvSpPr>
        <p:spPr/>
        <p:txBody>
          <a:bodyPr>
            <a:normAutofit/>
          </a:bodyPr>
          <a:lstStyle/>
          <a:p>
            <a:r>
              <a:rPr lang="en-US" altLang="zh-TW" b="1" dirty="0"/>
              <a:t>Use </a:t>
            </a:r>
            <a:r>
              <a:rPr lang="en-US" altLang="zh-TW" b="1" dirty="0" err="1"/>
              <a:t>kNN</a:t>
            </a:r>
            <a:r>
              <a:rPr lang="en-US" altLang="zh-TW" b="1" dirty="0"/>
              <a:t> to Predict the Age of Sea Slugs</a:t>
            </a:r>
            <a:endParaRPr lang="zh-TW" altLang="en-US" dirty="0"/>
          </a:p>
        </p:txBody>
      </p:sp>
      <p:sp>
        <p:nvSpPr>
          <p:cNvPr id="4" name="副標題 3">
            <a:extLst>
              <a:ext uri="{FF2B5EF4-FFF2-40B4-BE49-F238E27FC236}">
                <a16:creationId xmlns:a16="http://schemas.microsoft.com/office/drawing/2014/main" id="{32FC3465-A25B-4CDF-8131-DDD01123FA24}"/>
              </a:ext>
            </a:extLst>
          </p:cNvPr>
          <p:cNvSpPr>
            <a:spLocks noGrp="1"/>
          </p:cNvSpPr>
          <p:nvPr>
            <p:ph type="subTitle" idx="1"/>
          </p:nvPr>
        </p:nvSpPr>
        <p:spPr/>
        <p:txBody>
          <a:bodyPr/>
          <a:lstStyle/>
          <a:p>
            <a:r>
              <a:rPr lang="en-US" altLang="zh-TW" b="1" dirty="0"/>
              <a:t>see Real Python</a:t>
            </a:r>
          </a:p>
          <a:p>
            <a:r>
              <a:rPr lang="en-US" altLang="zh-TW" dirty="0">
                <a:hlinkClick r:id="rId2"/>
              </a:rPr>
              <a:t>https://realpython.com/knn-python/#knn-is-a-supervised-machine-learning-algorithm</a:t>
            </a:r>
            <a:endParaRPr lang="en-US" altLang="zh-TW" dirty="0"/>
          </a:p>
          <a:p>
            <a:endParaRPr lang="zh-TW" altLang="en-US" dirty="0"/>
          </a:p>
        </p:txBody>
      </p:sp>
    </p:spTree>
    <p:extLst>
      <p:ext uri="{BB962C8B-B14F-4D97-AF65-F5344CB8AC3E}">
        <p14:creationId xmlns:p14="http://schemas.microsoft.com/office/powerpoint/2010/main" val="29410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DD1FD6-8469-47C7-A612-6C533344CD59}"/>
              </a:ext>
            </a:extLst>
          </p:cNvPr>
          <p:cNvSpPr>
            <a:spLocks noGrp="1"/>
          </p:cNvSpPr>
          <p:nvPr>
            <p:ph type="title"/>
          </p:nvPr>
        </p:nvSpPr>
        <p:spPr/>
        <p:txBody>
          <a:bodyPr/>
          <a:lstStyle/>
          <a:p>
            <a:r>
              <a:rPr lang="en-US" altLang="zh-TW" dirty="0"/>
              <a:t>Problem description</a:t>
            </a:r>
            <a:endParaRPr lang="zh-TW" altLang="en-US" dirty="0"/>
          </a:p>
        </p:txBody>
      </p:sp>
      <p:sp>
        <p:nvSpPr>
          <p:cNvPr id="3" name="內容版面配置區 2">
            <a:extLst>
              <a:ext uri="{FF2B5EF4-FFF2-40B4-BE49-F238E27FC236}">
                <a16:creationId xmlns:a16="http://schemas.microsoft.com/office/drawing/2014/main" id="{9DF6394C-D0C0-4852-9F0A-90F4E6811E19}"/>
              </a:ext>
            </a:extLst>
          </p:cNvPr>
          <p:cNvSpPr>
            <a:spLocks noGrp="1"/>
          </p:cNvSpPr>
          <p:nvPr>
            <p:ph idx="1"/>
          </p:nvPr>
        </p:nvSpPr>
        <p:spPr/>
        <p:txBody>
          <a:bodyPr/>
          <a:lstStyle/>
          <a:p>
            <a:r>
              <a:rPr lang="en-US" altLang="zh-TW" dirty="0"/>
              <a:t>The age of an abalone can be found by cutting its shell and counting the number of rings on the shell.</a:t>
            </a:r>
            <a:endParaRPr lang="zh-TW" altLang="en-US" dirty="0"/>
          </a:p>
        </p:txBody>
      </p:sp>
      <p:pic>
        <p:nvPicPr>
          <p:cNvPr id="5" name="圖片 4">
            <a:extLst>
              <a:ext uri="{FF2B5EF4-FFF2-40B4-BE49-F238E27FC236}">
                <a16:creationId xmlns:a16="http://schemas.microsoft.com/office/drawing/2014/main" id="{56A4778C-44D9-49F2-9DFF-FE3A04DAB6F5}"/>
              </a:ext>
            </a:extLst>
          </p:cNvPr>
          <p:cNvPicPr>
            <a:picLocks noChangeAspect="1"/>
          </p:cNvPicPr>
          <p:nvPr/>
        </p:nvPicPr>
        <p:blipFill>
          <a:blip r:embed="rId2"/>
          <a:stretch>
            <a:fillRect/>
          </a:stretch>
        </p:blipFill>
        <p:spPr>
          <a:xfrm>
            <a:off x="730023" y="3187659"/>
            <a:ext cx="8983692" cy="2637188"/>
          </a:xfrm>
          <a:prstGeom prst="rect">
            <a:avLst/>
          </a:prstGeom>
        </p:spPr>
      </p:pic>
    </p:spTree>
    <p:extLst>
      <p:ext uri="{BB962C8B-B14F-4D97-AF65-F5344CB8AC3E}">
        <p14:creationId xmlns:p14="http://schemas.microsoft.com/office/powerpoint/2010/main" val="224756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F076104-A7F3-4786-8A5B-1035CB735B9D}"/>
              </a:ext>
            </a:extLst>
          </p:cNvPr>
          <p:cNvSpPr/>
          <p:nvPr/>
        </p:nvSpPr>
        <p:spPr>
          <a:xfrm>
            <a:off x="777834" y="2119745"/>
            <a:ext cx="10313719" cy="36516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標題 1">
            <a:extLst>
              <a:ext uri="{FF2B5EF4-FFF2-40B4-BE49-F238E27FC236}">
                <a16:creationId xmlns:a16="http://schemas.microsoft.com/office/drawing/2014/main" id="{DC802044-79F5-4CAA-877C-ABD8468250F1}"/>
              </a:ext>
            </a:extLst>
          </p:cNvPr>
          <p:cNvSpPr>
            <a:spLocks noGrp="1"/>
          </p:cNvSpPr>
          <p:nvPr>
            <p:ph type="title"/>
          </p:nvPr>
        </p:nvSpPr>
        <p:spPr/>
        <p:txBody>
          <a:bodyPr/>
          <a:lstStyle/>
          <a:p>
            <a:r>
              <a:rPr lang="en-US" altLang="zh-TW" dirty="0"/>
              <a:t>Import data</a:t>
            </a:r>
            <a:endParaRPr lang="zh-TW" altLang="en-US" dirty="0"/>
          </a:p>
        </p:txBody>
      </p:sp>
      <p:sp>
        <p:nvSpPr>
          <p:cNvPr id="4" name="矩形 3">
            <a:extLst>
              <a:ext uri="{FF2B5EF4-FFF2-40B4-BE49-F238E27FC236}">
                <a16:creationId xmlns:a16="http://schemas.microsoft.com/office/drawing/2014/main" id="{6C3AC2E0-A5B8-4AB3-B48D-BF32339F59E6}"/>
              </a:ext>
            </a:extLst>
          </p:cNvPr>
          <p:cNvSpPr/>
          <p:nvPr/>
        </p:nvSpPr>
        <p:spPr>
          <a:xfrm>
            <a:off x="838200" y="2136339"/>
            <a:ext cx="10378044" cy="2862322"/>
          </a:xfrm>
          <a:prstGeom prst="rect">
            <a:avLst/>
          </a:prstGeom>
        </p:spPr>
        <p:txBody>
          <a:bodyPr wrap="square">
            <a:spAutoFit/>
          </a:bodyPr>
          <a:lstStyle/>
          <a:p>
            <a:r>
              <a:rPr lang="en-US" altLang="zh-TW" b="0" dirty="0">
                <a:effectLst/>
                <a:latin typeface="Consolas" panose="020B0609020204030204" pitchFamily="49" charset="0"/>
              </a:rPr>
              <a:t>import pandas as pd  #</a:t>
            </a:r>
            <a:r>
              <a:rPr lang="zh-TW" altLang="en-US" b="0" dirty="0">
                <a:effectLst/>
                <a:latin typeface="Consolas" panose="020B0609020204030204" pitchFamily="49" charset="0"/>
              </a:rPr>
              <a:t>使用</a:t>
            </a:r>
            <a:r>
              <a:rPr lang="en-US" altLang="zh-TW" b="0" dirty="0">
                <a:effectLst/>
                <a:latin typeface="Consolas" panose="020B0609020204030204" pitchFamily="49" charset="0"/>
              </a:rPr>
              <a:t>pandas</a:t>
            </a:r>
            <a:r>
              <a:rPr lang="zh-TW" altLang="en-US" b="0" dirty="0">
                <a:effectLst/>
                <a:latin typeface="Consolas" panose="020B0609020204030204" pitchFamily="49" charset="0"/>
              </a:rPr>
              <a:t>進行表格處理</a:t>
            </a:r>
            <a:endParaRPr lang="en-US" altLang="zh-TW" b="0" dirty="0">
              <a:effectLst/>
              <a:latin typeface="Consolas" panose="020B0609020204030204" pitchFamily="49" charset="0"/>
            </a:endParaRPr>
          </a:p>
          <a:p>
            <a:endParaRPr lang="en-US" altLang="zh-TW" b="0" dirty="0">
              <a:effectLst/>
              <a:latin typeface="Consolas" panose="020B0609020204030204" pitchFamily="49" charset="0"/>
            </a:endParaRPr>
          </a:p>
          <a:p>
            <a:r>
              <a:rPr lang="en-US" altLang="zh-TW" b="0" dirty="0" err="1">
                <a:effectLst/>
                <a:latin typeface="Consolas" panose="020B0609020204030204" pitchFamily="49" charset="0"/>
              </a:rPr>
              <a:t>url</a:t>
            </a:r>
            <a:r>
              <a:rPr lang="en-US" altLang="zh-TW" b="0" dirty="0">
                <a:effectLst/>
                <a:latin typeface="Consolas" panose="020B0609020204030204" pitchFamily="49" charset="0"/>
              </a:rPr>
              <a:t> = ("https://archive.ics.uci.edu/ml/machine-learning-databases/abalone/</a:t>
            </a:r>
            <a:r>
              <a:rPr lang="en-US" altLang="zh-TW" b="0" dirty="0" err="1">
                <a:effectLst/>
                <a:latin typeface="Consolas" panose="020B0609020204030204" pitchFamily="49" charset="0"/>
              </a:rPr>
              <a:t>abalone.data</a:t>
            </a:r>
            <a:r>
              <a:rPr lang="en-US" altLang="zh-TW" b="0" dirty="0">
                <a:effectLst/>
                <a:latin typeface="Consolas" panose="020B0609020204030204" pitchFamily="49" charset="0"/>
              </a:rPr>
              <a:t>")</a:t>
            </a:r>
          </a:p>
          <a:p>
            <a:endParaRPr lang="en-US" altLang="zh-TW" b="0" dirty="0">
              <a:effectLst/>
              <a:latin typeface="Consolas" panose="020B0609020204030204" pitchFamily="49" charset="0"/>
            </a:endParaRPr>
          </a:p>
          <a:p>
            <a:r>
              <a:rPr lang="en-US" altLang="zh-TW" b="0" dirty="0">
                <a:effectLst/>
                <a:latin typeface="Consolas" panose="020B0609020204030204" pitchFamily="49" charset="0"/>
              </a:rPr>
              <a:t>abalone = </a:t>
            </a:r>
            <a:r>
              <a:rPr lang="en-US" altLang="zh-TW" b="0" dirty="0" err="1">
                <a:effectLst/>
                <a:latin typeface="Consolas" panose="020B0609020204030204" pitchFamily="49" charset="0"/>
              </a:rPr>
              <a:t>pd.read_csv</a:t>
            </a:r>
            <a:r>
              <a:rPr lang="en-US" altLang="zh-TW" b="0" dirty="0">
                <a:effectLst/>
                <a:latin typeface="Consolas" panose="020B0609020204030204" pitchFamily="49" charset="0"/>
              </a:rPr>
              <a:t>(</a:t>
            </a:r>
            <a:r>
              <a:rPr lang="en-US" altLang="zh-TW" b="0" dirty="0" err="1">
                <a:effectLst/>
                <a:latin typeface="Consolas" panose="020B0609020204030204" pitchFamily="49" charset="0"/>
              </a:rPr>
              <a:t>url</a:t>
            </a:r>
            <a:r>
              <a:rPr lang="en-US" altLang="zh-TW" b="0" dirty="0">
                <a:effectLst/>
                <a:latin typeface="Consolas" panose="020B0609020204030204" pitchFamily="49" charset="0"/>
              </a:rPr>
              <a:t>, header=None)</a:t>
            </a:r>
            <a:r>
              <a:rPr lang="zh-TW" altLang="en-US" b="0" dirty="0">
                <a:effectLst/>
                <a:latin typeface="Consolas" panose="020B0609020204030204" pitchFamily="49" charset="0"/>
              </a:rPr>
              <a:t> </a:t>
            </a:r>
            <a:r>
              <a:rPr lang="en-US" altLang="zh-TW" b="0" dirty="0">
                <a:effectLst/>
                <a:latin typeface="Consolas" panose="020B0609020204030204" pitchFamily="49" charset="0"/>
              </a:rPr>
              <a:t>#</a:t>
            </a:r>
            <a:r>
              <a:rPr lang="zh-TW" altLang="en-US" b="0" dirty="0">
                <a:effectLst/>
                <a:latin typeface="Consolas" panose="020B0609020204030204" pitchFamily="49" charset="0"/>
              </a:rPr>
              <a:t>讀取網路上的表格</a:t>
            </a:r>
            <a:endParaRPr lang="en-US" altLang="zh-TW" b="0" dirty="0">
              <a:effectLst/>
              <a:latin typeface="Consolas" panose="020B0609020204030204" pitchFamily="49" charset="0"/>
            </a:endParaRPr>
          </a:p>
          <a:p>
            <a:r>
              <a:rPr lang="en-US" altLang="zh-TW" dirty="0" err="1"/>
              <a:t>abalone.columns</a:t>
            </a:r>
            <a:r>
              <a:rPr lang="en-US" altLang="zh-TW" dirty="0"/>
              <a:t> = [ </a:t>
            </a:r>
            <a:r>
              <a:rPr lang="en-US" altLang="zh-TW" dirty="0" smtClean="0"/>
              <a:t>‘</a:t>
            </a:r>
            <a:r>
              <a:rPr lang="en-US" altLang="zh-TW" dirty="0"/>
              <a:t>Sex', 'Length', 'Diameter', 'Height', 'Whole </a:t>
            </a:r>
            <a:r>
              <a:rPr lang="en-US" altLang="zh-TW" dirty="0" err="1"/>
              <a:t>weight','Shucked</a:t>
            </a:r>
            <a:r>
              <a:rPr lang="en-US" altLang="zh-TW" dirty="0"/>
              <a:t> </a:t>
            </a:r>
            <a:r>
              <a:rPr lang="en-US" altLang="zh-TW" dirty="0" err="1"/>
              <a:t>weight','Viscera</a:t>
            </a:r>
            <a:r>
              <a:rPr lang="en-US" altLang="zh-TW" dirty="0"/>
              <a:t> </a:t>
            </a:r>
            <a:r>
              <a:rPr lang="en-US" altLang="zh-TW" dirty="0" err="1"/>
              <a:t>weight','Shell</a:t>
            </a:r>
            <a:r>
              <a:rPr lang="en-US" altLang="zh-TW" dirty="0"/>
              <a:t> </a:t>
            </a:r>
            <a:r>
              <a:rPr lang="en-US" altLang="zh-TW" dirty="0" err="1"/>
              <a:t>weight','Rings</a:t>
            </a:r>
            <a:r>
              <a:rPr lang="en-US" altLang="zh-TW" dirty="0"/>
              <a:t>'] #</a:t>
            </a:r>
            <a:r>
              <a:rPr lang="zh-TW" altLang="en-US" dirty="0"/>
              <a:t>加上欄位名稱</a:t>
            </a:r>
          </a:p>
          <a:p>
            <a:endParaRPr lang="en-US" altLang="zh-TW" b="0" dirty="0" smtClean="0">
              <a:effectLst/>
              <a:latin typeface="Consolas" panose="020B0609020204030204" pitchFamily="49" charset="0"/>
            </a:endParaRPr>
          </a:p>
          <a:p>
            <a:r>
              <a:rPr lang="en-US" altLang="zh-TW" b="0" dirty="0" smtClean="0">
                <a:effectLst/>
                <a:latin typeface="Consolas" panose="020B0609020204030204" pitchFamily="49" charset="0"/>
              </a:rPr>
              <a:t>print(abalone</a:t>
            </a:r>
            <a:r>
              <a:rPr lang="en-US" altLang="zh-TW" b="0" dirty="0">
                <a:effectLst/>
                <a:latin typeface="Consolas" panose="020B0609020204030204" pitchFamily="49" charset="0"/>
              </a:rPr>
              <a:t>)</a:t>
            </a:r>
            <a:r>
              <a:rPr lang="zh-TW" altLang="en-US" b="0" dirty="0">
                <a:effectLst/>
                <a:latin typeface="Consolas" panose="020B0609020204030204" pitchFamily="49" charset="0"/>
              </a:rPr>
              <a:t> </a:t>
            </a:r>
            <a:r>
              <a:rPr lang="en-US" altLang="zh-TW" b="0" dirty="0">
                <a:effectLst/>
                <a:latin typeface="Consolas" panose="020B0609020204030204" pitchFamily="49" charset="0"/>
              </a:rPr>
              <a:t>#</a:t>
            </a:r>
            <a:r>
              <a:rPr lang="zh-TW" altLang="en-US" b="0" dirty="0">
                <a:effectLst/>
                <a:latin typeface="Consolas" panose="020B0609020204030204" pitchFamily="49" charset="0"/>
              </a:rPr>
              <a:t>列印表格</a:t>
            </a:r>
            <a:endParaRPr lang="en-US" altLang="zh-TW" b="0" dirty="0">
              <a:effectLst/>
              <a:latin typeface="Consolas" panose="020B0609020204030204" pitchFamily="49" charset="0"/>
            </a:endParaRPr>
          </a:p>
        </p:txBody>
      </p:sp>
    </p:spTree>
    <p:extLst>
      <p:ext uri="{BB962C8B-B14F-4D97-AF65-F5344CB8AC3E}">
        <p14:creationId xmlns:p14="http://schemas.microsoft.com/office/powerpoint/2010/main" val="3862163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528BE6B-EA1B-4802-9A3D-5DC8E4B4EA91}"/>
              </a:ext>
            </a:extLst>
          </p:cNvPr>
          <p:cNvSpPr/>
          <p:nvPr/>
        </p:nvSpPr>
        <p:spPr>
          <a:xfrm>
            <a:off x="777834" y="2119746"/>
            <a:ext cx="9809018" cy="172192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標題 1">
            <a:extLst>
              <a:ext uri="{FF2B5EF4-FFF2-40B4-BE49-F238E27FC236}">
                <a16:creationId xmlns:a16="http://schemas.microsoft.com/office/drawing/2014/main" id="{3CBB0CF5-037C-44AC-9417-39ADFF94EA8D}"/>
              </a:ext>
            </a:extLst>
          </p:cNvPr>
          <p:cNvSpPr>
            <a:spLocks noGrp="1"/>
          </p:cNvSpPr>
          <p:nvPr>
            <p:ph type="title"/>
          </p:nvPr>
        </p:nvSpPr>
        <p:spPr/>
        <p:txBody>
          <a:bodyPr/>
          <a:lstStyle/>
          <a:p>
            <a:r>
              <a:rPr lang="zh-TW" altLang="en-US" dirty="0"/>
              <a:t>統計</a:t>
            </a:r>
            <a:r>
              <a:rPr lang="en-US" altLang="zh-TW" dirty="0"/>
              <a:t>Ring</a:t>
            </a:r>
            <a:r>
              <a:rPr lang="zh-TW" altLang="en-US" dirty="0"/>
              <a:t>的分佈圖</a:t>
            </a:r>
            <a:r>
              <a:rPr lang="en-US" altLang="zh-TW" dirty="0"/>
              <a:t>(Histogram)</a:t>
            </a:r>
            <a:endParaRPr lang="zh-TW" altLang="en-US" dirty="0"/>
          </a:p>
        </p:txBody>
      </p:sp>
      <p:sp>
        <p:nvSpPr>
          <p:cNvPr id="4" name="矩形 3">
            <a:extLst>
              <a:ext uri="{FF2B5EF4-FFF2-40B4-BE49-F238E27FC236}">
                <a16:creationId xmlns:a16="http://schemas.microsoft.com/office/drawing/2014/main" id="{3A7C2167-ADC6-4085-B221-CB77B772C463}"/>
              </a:ext>
            </a:extLst>
          </p:cNvPr>
          <p:cNvSpPr/>
          <p:nvPr/>
        </p:nvSpPr>
        <p:spPr>
          <a:xfrm>
            <a:off x="1118259" y="2505670"/>
            <a:ext cx="9337963" cy="923330"/>
          </a:xfrm>
          <a:prstGeom prst="rect">
            <a:avLst/>
          </a:prstGeom>
        </p:spPr>
        <p:txBody>
          <a:bodyPr wrap="square">
            <a:spAutoFit/>
          </a:bodyPr>
          <a:lstStyle/>
          <a:p>
            <a:r>
              <a:rPr lang="en-US" altLang="zh-TW" b="0" dirty="0">
                <a:effectLst/>
                <a:latin typeface="Consolas" panose="020B0609020204030204" pitchFamily="49" charset="0"/>
              </a:rPr>
              <a:t>import </a:t>
            </a:r>
            <a:r>
              <a:rPr lang="en-US" altLang="zh-TW" b="0" dirty="0" err="1">
                <a:effectLst/>
                <a:latin typeface="Consolas" panose="020B0609020204030204" pitchFamily="49" charset="0"/>
              </a:rPr>
              <a:t>matplotlib.pyplot</a:t>
            </a:r>
            <a:r>
              <a:rPr lang="en-US" altLang="zh-TW" b="0" dirty="0">
                <a:effectLst/>
                <a:latin typeface="Consolas" panose="020B0609020204030204" pitchFamily="49" charset="0"/>
              </a:rPr>
              <a:t> as </a:t>
            </a:r>
            <a:r>
              <a:rPr lang="en-US" altLang="zh-TW" b="0" dirty="0" err="1">
                <a:effectLst/>
                <a:latin typeface="Consolas" panose="020B0609020204030204" pitchFamily="49" charset="0"/>
              </a:rPr>
              <a:t>plt</a:t>
            </a:r>
            <a:r>
              <a:rPr lang="en-US" altLang="zh-TW" b="0" dirty="0">
                <a:effectLst/>
                <a:latin typeface="Consolas" panose="020B0609020204030204" pitchFamily="49" charset="0"/>
              </a:rPr>
              <a:t> #</a:t>
            </a:r>
            <a:r>
              <a:rPr lang="zh-TW" altLang="en-US" b="0" dirty="0">
                <a:effectLst/>
                <a:latin typeface="Consolas" panose="020B0609020204030204" pitchFamily="49" charset="0"/>
              </a:rPr>
              <a:t>使用</a:t>
            </a:r>
            <a:r>
              <a:rPr lang="en-US" altLang="zh-TW" b="0" dirty="0" err="1">
                <a:effectLst/>
                <a:latin typeface="Consolas" panose="020B0609020204030204" pitchFamily="49" charset="0"/>
              </a:rPr>
              <a:t>matplatlib</a:t>
            </a:r>
            <a:r>
              <a:rPr lang="zh-TW" altLang="en-US" b="0" dirty="0">
                <a:effectLst/>
                <a:latin typeface="Consolas" panose="020B0609020204030204" pitchFamily="49" charset="0"/>
              </a:rPr>
              <a:t>製圖</a:t>
            </a:r>
            <a:endParaRPr lang="en-US" altLang="zh-TW" b="0" dirty="0">
              <a:effectLst/>
              <a:latin typeface="Consolas" panose="020B0609020204030204" pitchFamily="49" charset="0"/>
            </a:endParaRPr>
          </a:p>
          <a:p>
            <a:r>
              <a:rPr lang="en-US" altLang="zh-TW" b="0" dirty="0" smtClean="0">
                <a:effectLst/>
                <a:latin typeface="Consolas" panose="020B0609020204030204" pitchFamily="49" charset="0"/>
              </a:rPr>
              <a:t>abalone[‘Rings</a:t>
            </a:r>
            <a:r>
              <a:rPr lang="en-US" altLang="zh-TW" dirty="0" smtClean="0">
                <a:latin typeface="Consolas" panose="020B0609020204030204" pitchFamily="49" charset="0"/>
              </a:rPr>
              <a:t>’</a:t>
            </a:r>
            <a:r>
              <a:rPr lang="en-US" altLang="zh-TW" b="0" dirty="0" smtClean="0">
                <a:effectLst/>
                <a:latin typeface="Consolas" panose="020B0609020204030204" pitchFamily="49" charset="0"/>
              </a:rPr>
              <a:t>].</a:t>
            </a:r>
            <a:r>
              <a:rPr lang="en-US" altLang="zh-TW" b="0" dirty="0">
                <a:effectLst/>
                <a:latin typeface="Consolas" panose="020B0609020204030204" pitchFamily="49" charset="0"/>
              </a:rPr>
              <a:t>hist(bins=15)</a:t>
            </a:r>
            <a:r>
              <a:rPr lang="zh-TW" altLang="en-US" b="0" dirty="0">
                <a:effectLst/>
                <a:latin typeface="Consolas" panose="020B0609020204030204" pitchFamily="49" charset="0"/>
              </a:rPr>
              <a:t>  </a:t>
            </a:r>
            <a:r>
              <a:rPr lang="en-US" altLang="zh-TW" b="0" dirty="0">
                <a:effectLst/>
                <a:latin typeface="Consolas" panose="020B0609020204030204" pitchFamily="49" charset="0"/>
              </a:rPr>
              <a:t>#</a:t>
            </a:r>
            <a:r>
              <a:rPr lang="zh-TW" altLang="en-US" b="0" dirty="0">
                <a:effectLst/>
                <a:latin typeface="Consolas" panose="020B0609020204030204" pitchFamily="49" charset="0"/>
              </a:rPr>
              <a:t> </a:t>
            </a:r>
            <a:r>
              <a:rPr lang="zh-TW" altLang="en-US" dirty="0">
                <a:latin typeface="Consolas" panose="020B0609020204030204" pitchFamily="49" charset="0"/>
              </a:rPr>
              <a:t>以</a:t>
            </a:r>
            <a:r>
              <a:rPr lang="en-US" altLang="zh-TW" dirty="0">
                <a:latin typeface="Consolas" panose="020B0609020204030204" pitchFamily="49" charset="0"/>
              </a:rPr>
              <a:t>Rings</a:t>
            </a:r>
            <a:r>
              <a:rPr lang="zh-TW" altLang="en-US" dirty="0">
                <a:latin typeface="Consolas" panose="020B0609020204030204" pitchFamily="49" charset="0"/>
              </a:rPr>
              <a:t>為橫軸，統計個案數，列出做多</a:t>
            </a:r>
            <a:r>
              <a:rPr lang="en-US" altLang="zh-TW" dirty="0">
                <a:latin typeface="Consolas" panose="020B0609020204030204" pitchFamily="49" charset="0"/>
              </a:rPr>
              <a:t>15</a:t>
            </a:r>
            <a:r>
              <a:rPr lang="zh-TW" altLang="en-US" dirty="0">
                <a:latin typeface="Consolas" panose="020B0609020204030204" pitchFamily="49" charset="0"/>
              </a:rPr>
              <a:t>條</a:t>
            </a:r>
            <a:endParaRPr lang="en-US" altLang="zh-TW" b="0" dirty="0">
              <a:effectLst/>
              <a:latin typeface="Consolas" panose="020B0609020204030204" pitchFamily="49" charset="0"/>
            </a:endParaRPr>
          </a:p>
          <a:p>
            <a:r>
              <a:rPr lang="en-US" altLang="zh-TW" b="0" dirty="0" err="1">
                <a:effectLst/>
                <a:latin typeface="Consolas" panose="020B0609020204030204" pitchFamily="49" charset="0"/>
              </a:rPr>
              <a:t>plt.show</a:t>
            </a:r>
            <a:r>
              <a:rPr lang="en-US" altLang="zh-TW" b="0" dirty="0">
                <a:effectLst/>
                <a:latin typeface="Consolas" panose="020B0609020204030204" pitchFamily="49" charset="0"/>
              </a:rPr>
              <a:t>()</a:t>
            </a:r>
          </a:p>
        </p:txBody>
      </p:sp>
      <p:pic>
        <p:nvPicPr>
          <p:cNvPr id="7" name="圖片 6">
            <a:extLst>
              <a:ext uri="{FF2B5EF4-FFF2-40B4-BE49-F238E27FC236}">
                <a16:creationId xmlns:a16="http://schemas.microsoft.com/office/drawing/2014/main" id="{BFBD506A-2234-4E29-8D7B-63E92D8E2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1" y="4022766"/>
            <a:ext cx="3844444" cy="2883333"/>
          </a:xfrm>
          <a:prstGeom prst="rect">
            <a:avLst/>
          </a:prstGeom>
        </p:spPr>
      </p:pic>
    </p:spTree>
    <p:extLst>
      <p:ext uri="{BB962C8B-B14F-4D97-AF65-F5344CB8AC3E}">
        <p14:creationId xmlns:p14="http://schemas.microsoft.com/office/powerpoint/2010/main" val="2328538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B3455B3-D010-420F-AC52-F045C0401F47}"/>
              </a:ext>
            </a:extLst>
          </p:cNvPr>
          <p:cNvSpPr/>
          <p:nvPr/>
        </p:nvSpPr>
        <p:spPr>
          <a:xfrm>
            <a:off x="777834" y="2119745"/>
            <a:ext cx="9809018" cy="21587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標題 1">
            <a:extLst>
              <a:ext uri="{FF2B5EF4-FFF2-40B4-BE49-F238E27FC236}">
                <a16:creationId xmlns:a16="http://schemas.microsoft.com/office/drawing/2014/main" id="{D2D1C419-D59C-45A4-AC3A-DB8333B5B40E}"/>
              </a:ext>
            </a:extLst>
          </p:cNvPr>
          <p:cNvSpPr>
            <a:spLocks noGrp="1"/>
          </p:cNvSpPr>
          <p:nvPr>
            <p:ph type="title"/>
          </p:nvPr>
        </p:nvSpPr>
        <p:spPr/>
        <p:txBody>
          <a:bodyPr/>
          <a:lstStyle/>
          <a:p>
            <a:r>
              <a:rPr lang="zh-TW" altLang="en-US" dirty="0"/>
              <a:t>計算相關性</a:t>
            </a:r>
          </a:p>
        </p:txBody>
      </p:sp>
      <p:sp>
        <p:nvSpPr>
          <p:cNvPr id="5" name="矩形 4">
            <a:extLst>
              <a:ext uri="{FF2B5EF4-FFF2-40B4-BE49-F238E27FC236}">
                <a16:creationId xmlns:a16="http://schemas.microsoft.com/office/drawing/2014/main" id="{F346CC63-59F1-470E-B8F6-E7D845C59CDD}"/>
              </a:ext>
            </a:extLst>
          </p:cNvPr>
          <p:cNvSpPr/>
          <p:nvPr/>
        </p:nvSpPr>
        <p:spPr>
          <a:xfrm>
            <a:off x="916378" y="2165751"/>
            <a:ext cx="9670474" cy="1754326"/>
          </a:xfrm>
          <a:prstGeom prst="rect">
            <a:avLst/>
          </a:prstGeom>
        </p:spPr>
        <p:txBody>
          <a:bodyPr wrap="square">
            <a:spAutoFit/>
          </a:bodyPr>
          <a:lstStyle/>
          <a:p>
            <a:r>
              <a:rPr lang="en-US" altLang="zh-TW" dirty="0">
                <a:latin typeface="Consolas" panose="020B0609020204030204" pitchFamily="49" charset="0"/>
              </a:rPr>
              <a:t>abalone2</a:t>
            </a:r>
            <a:r>
              <a:rPr lang="en-US" altLang="zh-TW" dirty="0" smtClean="0">
                <a:latin typeface="Consolas" panose="020B0609020204030204" pitchFamily="49" charset="0"/>
              </a:rPr>
              <a:t>=</a:t>
            </a:r>
            <a:r>
              <a:rPr lang="en-US" altLang="zh-TW" dirty="0"/>
              <a:t> </a:t>
            </a:r>
            <a:r>
              <a:rPr lang="zh-TW" altLang="en-US" dirty="0" smtClean="0"/>
              <a:t> </a:t>
            </a:r>
            <a:r>
              <a:rPr lang="en-US" altLang="zh-TW" dirty="0" err="1" smtClean="0"/>
              <a:t>abalone.drop</a:t>
            </a:r>
            <a:r>
              <a:rPr lang="en-US" altLang="zh-TW" dirty="0"/>
              <a:t>('</a:t>
            </a:r>
            <a:r>
              <a:rPr lang="en-US" altLang="zh-TW" dirty="0" err="1"/>
              <a:t>Sex',</a:t>
            </a:r>
            <a:r>
              <a:rPr lang="en-US" altLang="zh-TW" dirty="0" err="1" smtClean="0"/>
              <a:t>axis</a:t>
            </a:r>
            <a:r>
              <a:rPr lang="en-US" altLang="zh-TW" dirty="0" smtClean="0"/>
              <a:t>=1)</a:t>
            </a:r>
            <a:endParaRPr lang="en-US" altLang="zh-TW" dirty="0"/>
          </a:p>
          <a:p>
            <a:r>
              <a:rPr lang="en-US" altLang="zh-TW" dirty="0" smtClean="0">
                <a:latin typeface="Consolas" panose="020B0609020204030204" pitchFamily="49" charset="0"/>
              </a:rPr>
              <a:t> #</a:t>
            </a:r>
            <a:r>
              <a:rPr lang="zh-TW" altLang="en-US" dirty="0" smtClean="0">
                <a:latin typeface="Consolas" panose="020B0609020204030204" pitchFamily="49" charset="0"/>
              </a:rPr>
              <a:t>去掉</a:t>
            </a:r>
            <a:r>
              <a:rPr lang="en-US" altLang="zh-TW" dirty="0" smtClean="0">
                <a:latin typeface="Consolas" panose="020B0609020204030204" pitchFamily="49" charset="0"/>
              </a:rPr>
              <a:t>sex</a:t>
            </a:r>
            <a:r>
              <a:rPr lang="zh-TW" altLang="en-US" dirty="0" smtClean="0">
                <a:latin typeface="Consolas" panose="020B0609020204030204" pitchFamily="49" charset="0"/>
              </a:rPr>
              <a:t>字串欄位</a:t>
            </a:r>
            <a:endParaRPr lang="en-US" altLang="zh-TW" dirty="0">
              <a:latin typeface="Consolas" panose="020B0609020204030204" pitchFamily="49" charset="0"/>
            </a:endParaRPr>
          </a:p>
          <a:p>
            <a:endParaRPr lang="fr-FR" altLang="zh-TW" b="0" dirty="0" smtClean="0">
              <a:effectLst/>
              <a:latin typeface="Consolas" panose="020B0609020204030204" pitchFamily="49" charset="0"/>
            </a:endParaRPr>
          </a:p>
          <a:p>
            <a:r>
              <a:rPr lang="fr-FR" altLang="zh-TW" b="0" dirty="0" smtClean="0">
                <a:effectLst/>
                <a:latin typeface="Consolas" panose="020B0609020204030204" pitchFamily="49" charset="0"/>
              </a:rPr>
              <a:t>correlation_matrix </a:t>
            </a:r>
            <a:r>
              <a:rPr lang="fr-FR" altLang="zh-TW" b="0" dirty="0">
                <a:effectLst/>
                <a:latin typeface="Consolas" panose="020B0609020204030204" pitchFamily="49" charset="0"/>
              </a:rPr>
              <a:t>= </a:t>
            </a:r>
            <a:r>
              <a:rPr lang="fr-FR" altLang="zh-TW" b="0" dirty="0" smtClean="0">
                <a:effectLst/>
                <a:latin typeface="Consolas" panose="020B0609020204030204" pitchFamily="49" charset="0"/>
              </a:rPr>
              <a:t>abalone2.corr</a:t>
            </a:r>
            <a:r>
              <a:rPr lang="fr-FR" altLang="zh-TW" b="0" dirty="0">
                <a:effectLst/>
                <a:latin typeface="Consolas" panose="020B0609020204030204" pitchFamily="49" charset="0"/>
              </a:rPr>
              <a:t>()</a:t>
            </a:r>
            <a:r>
              <a:rPr lang="zh-TW" altLang="en-US" b="0" dirty="0">
                <a:effectLst/>
                <a:latin typeface="Consolas" panose="020B0609020204030204" pitchFamily="49" charset="0"/>
              </a:rPr>
              <a:t> </a:t>
            </a:r>
            <a:r>
              <a:rPr lang="en-US" altLang="zh-TW" b="0" dirty="0">
                <a:effectLst/>
                <a:latin typeface="Consolas" panose="020B0609020204030204" pitchFamily="49" charset="0"/>
              </a:rPr>
              <a:t>#</a:t>
            </a:r>
            <a:r>
              <a:rPr lang="zh-TW" altLang="en-US" b="0" dirty="0">
                <a:effectLst/>
                <a:latin typeface="Consolas" panose="020B0609020204030204" pitchFamily="49" charset="0"/>
              </a:rPr>
              <a:t>計算相關矩陣</a:t>
            </a:r>
            <a:endParaRPr lang="fr-FR" altLang="zh-TW" b="0" dirty="0">
              <a:effectLst/>
              <a:latin typeface="Consolas" panose="020B0609020204030204" pitchFamily="49" charset="0"/>
            </a:endParaRPr>
          </a:p>
          <a:p>
            <a:r>
              <a:rPr lang="fr-FR" altLang="zh-TW" b="0" dirty="0">
                <a:effectLst/>
                <a:latin typeface="Consolas" panose="020B0609020204030204" pitchFamily="49" charset="0"/>
              </a:rPr>
              <a:t>print(correlation_matrix)</a:t>
            </a:r>
            <a:r>
              <a:rPr lang="zh-TW" altLang="en-US" b="0" dirty="0">
                <a:effectLst/>
                <a:latin typeface="Consolas" panose="020B0609020204030204" pitchFamily="49" charset="0"/>
              </a:rPr>
              <a:t> </a:t>
            </a:r>
            <a:endParaRPr lang="fr-FR" altLang="zh-TW" b="0" dirty="0">
              <a:effectLst/>
              <a:latin typeface="Consolas" panose="020B0609020204030204" pitchFamily="49" charset="0"/>
            </a:endParaRPr>
          </a:p>
          <a:p>
            <a:r>
              <a:rPr lang="fr-FR" altLang="zh-TW" b="0" dirty="0">
                <a:effectLst/>
                <a:latin typeface="Consolas" panose="020B0609020204030204" pitchFamily="49" charset="0"/>
              </a:rPr>
              <a:t>print(correlation_matrix[“Rings”])</a:t>
            </a:r>
            <a:r>
              <a:rPr lang="zh-TW" altLang="en-US" b="0" dirty="0">
                <a:effectLst/>
                <a:latin typeface="Consolas" panose="020B0609020204030204" pitchFamily="49" charset="0"/>
              </a:rPr>
              <a:t> </a:t>
            </a:r>
            <a:r>
              <a:rPr lang="en-US" altLang="zh-TW" b="0" dirty="0">
                <a:effectLst/>
                <a:latin typeface="Consolas" panose="020B0609020204030204" pitchFamily="49" charset="0"/>
              </a:rPr>
              <a:t>#</a:t>
            </a:r>
            <a:r>
              <a:rPr lang="zh-TW" altLang="en-US" b="0" dirty="0">
                <a:effectLst/>
                <a:latin typeface="Consolas" panose="020B0609020204030204" pitchFamily="49" charset="0"/>
              </a:rPr>
              <a:t>僅取</a:t>
            </a:r>
            <a:r>
              <a:rPr lang="en-US" altLang="zh-TW" b="0" dirty="0">
                <a:effectLst/>
                <a:latin typeface="Consolas" panose="020B0609020204030204" pitchFamily="49" charset="0"/>
              </a:rPr>
              <a:t>Rings</a:t>
            </a:r>
            <a:r>
              <a:rPr lang="zh-TW" altLang="en-US" b="0" dirty="0">
                <a:effectLst/>
                <a:latin typeface="Consolas" panose="020B0609020204030204" pitchFamily="49" charset="0"/>
              </a:rPr>
              <a:t>的相關指數</a:t>
            </a:r>
            <a:endParaRPr lang="fr-FR" altLang="zh-TW" b="0" dirty="0">
              <a:effectLst/>
              <a:latin typeface="Consolas" panose="020B0609020204030204" pitchFamily="49" charset="0"/>
            </a:endParaRPr>
          </a:p>
        </p:txBody>
      </p:sp>
      <p:pic>
        <p:nvPicPr>
          <p:cNvPr id="7" name="圖片 6">
            <a:extLst>
              <a:ext uri="{FF2B5EF4-FFF2-40B4-BE49-F238E27FC236}">
                <a16:creationId xmlns:a16="http://schemas.microsoft.com/office/drawing/2014/main" id="{5E1AC358-D482-4014-A278-D9984095570E}"/>
              </a:ext>
            </a:extLst>
          </p:cNvPr>
          <p:cNvPicPr>
            <a:picLocks noChangeAspect="1"/>
          </p:cNvPicPr>
          <p:nvPr/>
        </p:nvPicPr>
        <p:blipFill>
          <a:blip r:embed="rId2"/>
          <a:stretch>
            <a:fillRect/>
          </a:stretch>
        </p:blipFill>
        <p:spPr>
          <a:xfrm>
            <a:off x="215859" y="4535013"/>
            <a:ext cx="7829550" cy="1504950"/>
          </a:xfrm>
          <a:prstGeom prst="rect">
            <a:avLst/>
          </a:prstGeom>
        </p:spPr>
      </p:pic>
      <p:pic>
        <p:nvPicPr>
          <p:cNvPr id="8" name="圖片 7">
            <a:extLst>
              <a:ext uri="{FF2B5EF4-FFF2-40B4-BE49-F238E27FC236}">
                <a16:creationId xmlns:a16="http://schemas.microsoft.com/office/drawing/2014/main" id="{319B7D37-B499-4560-9E3D-945909FEC999}"/>
              </a:ext>
            </a:extLst>
          </p:cNvPr>
          <p:cNvPicPr>
            <a:picLocks noChangeAspect="1"/>
          </p:cNvPicPr>
          <p:nvPr/>
        </p:nvPicPr>
        <p:blipFill>
          <a:blip r:embed="rId3"/>
          <a:stretch>
            <a:fillRect/>
          </a:stretch>
        </p:blipFill>
        <p:spPr>
          <a:xfrm>
            <a:off x="8745001" y="4577875"/>
            <a:ext cx="2124075" cy="1419225"/>
          </a:xfrm>
          <a:prstGeom prst="rect">
            <a:avLst/>
          </a:prstGeom>
        </p:spPr>
      </p:pic>
    </p:spTree>
    <p:extLst>
      <p:ext uri="{BB962C8B-B14F-4D97-AF65-F5344CB8AC3E}">
        <p14:creationId xmlns:p14="http://schemas.microsoft.com/office/powerpoint/2010/main" val="289692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B337629-8B4C-4876-BED7-0BF901ABC438}"/>
              </a:ext>
            </a:extLst>
          </p:cNvPr>
          <p:cNvSpPr>
            <a:spLocks noGrp="1"/>
          </p:cNvSpPr>
          <p:nvPr>
            <p:ph type="ctrTitle"/>
          </p:nvPr>
        </p:nvSpPr>
        <p:spPr/>
        <p:txBody>
          <a:bodyPr>
            <a:normAutofit fontScale="90000"/>
          </a:bodyPr>
          <a:lstStyle/>
          <a:p>
            <a:r>
              <a:rPr lang="en-US" altLang="zh-TW" dirty="0"/>
              <a:t>Fitting a </a:t>
            </a:r>
            <a:r>
              <a:rPr lang="en-US" altLang="zh-TW" dirty="0" err="1"/>
              <a:t>kNN</a:t>
            </a:r>
            <a:r>
              <a:rPr lang="en-US" altLang="zh-TW" dirty="0"/>
              <a:t> Regression in </a:t>
            </a:r>
            <a:r>
              <a:rPr lang="en-US" altLang="zh-TW" dirty="0" err="1"/>
              <a:t>scikit</a:t>
            </a:r>
            <a:r>
              <a:rPr lang="en-US" altLang="zh-TW" dirty="0"/>
              <a:t>-learn to the Abalone Dataset</a:t>
            </a:r>
            <a:endParaRPr lang="zh-TW" altLang="en-US" dirty="0"/>
          </a:p>
        </p:txBody>
      </p:sp>
      <p:sp>
        <p:nvSpPr>
          <p:cNvPr id="5" name="副標題 4">
            <a:extLst>
              <a:ext uri="{FF2B5EF4-FFF2-40B4-BE49-F238E27FC236}">
                <a16:creationId xmlns:a16="http://schemas.microsoft.com/office/drawing/2014/main" id="{3B18E4D3-0999-4722-84FC-DF3E8DAB1F2A}"/>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82440444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2529</TotalTime>
  <Words>621</Words>
  <Application>Microsoft Office PowerPoint</Application>
  <PresentationFormat>寬螢幕</PresentationFormat>
  <Paragraphs>126</Paragraphs>
  <Slides>21</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21</vt:i4>
      </vt:variant>
    </vt:vector>
  </HeadingPairs>
  <TitlesOfParts>
    <vt:vector size="30" baseType="lpstr">
      <vt:lpstr>Arial Unicode MS</vt:lpstr>
      <vt:lpstr>SFMono-Regular</vt:lpstr>
      <vt:lpstr>Source Sans Pro</vt:lpstr>
      <vt:lpstr>新細明體</vt:lpstr>
      <vt:lpstr>Arial</vt:lpstr>
      <vt:lpstr>Calibri</vt:lpstr>
      <vt:lpstr>Calibri Light</vt:lpstr>
      <vt:lpstr>Consolas</vt:lpstr>
      <vt:lpstr>Office 佈景主題</vt:lpstr>
      <vt:lpstr>Python and Instance-based learning (Memory-based learning)</vt:lpstr>
      <vt:lpstr>K Nearest Neighbors</vt:lpstr>
      <vt:lpstr>Properties</vt:lpstr>
      <vt:lpstr>Use kNN to Predict the Age of Sea Slugs</vt:lpstr>
      <vt:lpstr>Problem description</vt:lpstr>
      <vt:lpstr>Import data</vt:lpstr>
      <vt:lpstr>統計Ring的分佈圖(Histogram)</vt:lpstr>
      <vt:lpstr>計算相關性</vt:lpstr>
      <vt:lpstr>Fitting a kNN Regression in scikit-learn to the Abalone Dataset</vt:lpstr>
      <vt:lpstr>將資料集分割</vt:lpstr>
      <vt:lpstr>將資料集分割</vt:lpstr>
      <vt:lpstr>開始訓練kNN regression model</vt:lpstr>
      <vt:lpstr>產生新的案例</vt:lpstr>
      <vt:lpstr>使用訓練的模型預測Rings</vt:lpstr>
      <vt:lpstr>自做kNN預測器</vt:lpstr>
      <vt:lpstr>準備案例資料</vt:lpstr>
      <vt:lpstr>產生新的案例</vt:lpstr>
      <vt:lpstr>計算兩案例的距離</vt:lpstr>
      <vt:lpstr>計算新案例與資料案例的距離</vt:lpstr>
      <vt:lpstr>選取最近的k個案例</vt:lpstr>
      <vt:lpstr>以最近的k個案例的Rings平均數目來預測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Nearest Neighbors</dc:title>
  <dc:creator>liu</dc:creator>
  <cp:lastModifiedBy>Liu</cp:lastModifiedBy>
  <cp:revision>40</cp:revision>
  <dcterms:created xsi:type="dcterms:W3CDTF">2022-12-12T07:20:40Z</dcterms:created>
  <dcterms:modified xsi:type="dcterms:W3CDTF">2023-12-10T05:44:14Z</dcterms:modified>
</cp:coreProperties>
</file>