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8288000" cy="10287000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Nunito Sans" pitchFamily="2" charset="0"/>
      <p:regular r:id="rId26"/>
    </p:embeddedFont>
    <p:embeddedFont>
      <p:font typeface="Nunito Sans Bold" charset="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2" d="100"/>
          <a:sy n="72" d="100"/>
        </p:scale>
        <p:origin x="65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15.12.2023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小知識:gpt在英文的表現比中文好</a:t>
            </a:r>
          </a:p>
          <a:p>
            <a:r>
              <a:rPr lang="en-US"/>
              <a:t>同樣的問題用中文問gpt有機會答非所問，但是在英文的表現相對穩定</a:t>
            </a:r>
          </a:p>
          <a:p>
            <a:r>
              <a:rPr lang="en-US"/>
              <a:t>尤其是關於某人的想法(例如:喜歡)或是在對話中提到了我，都有機會讓gpt變成我不清楚我不知道的制式回答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小知識:gpt在英文的表現比中文好</a:t>
            </a:r>
          </a:p>
          <a:p>
            <a:r>
              <a:rPr lang="en-US"/>
              <a:t>同樣的問題用中文問gpt有機會答非所問，但是在英文的表現相對穩定</a:t>
            </a:r>
          </a:p>
          <a:p>
            <a:r>
              <a:rPr lang="en-US"/>
              <a:t>尤其是關於某人的想法(例如:喜歡)或是在對話中提到了我，都有機會讓gpt變成我不清楚我不知道的制式回答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小知識:gpt在英文的表現比中文好</a:t>
            </a:r>
          </a:p>
          <a:p>
            <a:r>
              <a:rPr lang="en-US"/>
              <a:t>同樣的問題用中文問gpt有機會答非所問，但是在英文的表現相對穩定</a:t>
            </a:r>
          </a:p>
          <a:p>
            <a:r>
              <a:rPr lang="en-US"/>
              <a:t>尤其是關於某人的想法(例如:喜歡)或是在對話中提到了我，都有機會讓gpt變成我不清楚我不知道的制式回答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小知識:gpt在英文的表現比中文好</a:t>
            </a:r>
          </a:p>
          <a:p>
            <a:r>
              <a:rPr lang="en-US"/>
              <a:t>同樣的問題用中文問gpt有機會答非所問，但是在英文的表現相對穩定</a:t>
            </a:r>
          </a:p>
          <a:p>
            <a:r>
              <a:rPr lang="en-US"/>
              <a:t>尤其是關於某人的想法(例如:喜歡)或是在對話中提到了我，都有機會讓gpt變成我不清楚我不知道的制式回答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小知識:gpt在英文的表現比中文好</a:t>
            </a:r>
          </a:p>
          <a:p>
            <a:r>
              <a:rPr lang="en-US"/>
              <a:t>同樣的問題用中文問gpt有機會答非所問，但是在英文的表現相對穩定</a:t>
            </a:r>
          </a:p>
          <a:p>
            <a:r>
              <a:rPr lang="en-US"/>
              <a:t>尤其是關於某人的想法(例如:喜歡)或是在對話中提到了我，都有機會讓gpt變成我不清楚我不知道的制式回答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小知識:gpt在英文的表現比中文好</a:t>
            </a:r>
          </a:p>
          <a:p>
            <a:r>
              <a:rPr lang="en-US"/>
              <a:t>同樣的問題用中文問gpt有機會答非所問，但是在英文的表現相對穩定</a:t>
            </a:r>
          </a:p>
          <a:p>
            <a:r>
              <a:rPr lang="en-US"/>
              <a:t>尤其是關於某人的想法(例如:喜歡)或是在對話中提到了我，都有機會讓gpt變成我不清楚我不知道的制式回答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team.oxxostudio.tw/category/python/example/openai-firebase.html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37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37980" y="437980"/>
            <a:ext cx="17412040" cy="9411040"/>
          </a:xfrm>
          <a:prstGeom prst="rect">
            <a:avLst/>
          </a:prstGeom>
          <a:solidFill>
            <a:srgbClr val="C9F1F2"/>
          </a:solidFill>
        </p:spPr>
      </p:sp>
      <p:sp>
        <p:nvSpPr>
          <p:cNvPr id="3" name="TextBox 3"/>
          <p:cNvSpPr txBox="1"/>
          <p:nvPr/>
        </p:nvSpPr>
        <p:spPr>
          <a:xfrm>
            <a:off x="2289114" y="1085850"/>
            <a:ext cx="13709772" cy="1795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39"/>
              </a:lnSpc>
            </a:pPr>
            <a:r>
              <a:rPr lang="en-US" sz="6399">
                <a:solidFill>
                  <a:srgbClr val="1F375B"/>
                </a:solidFill>
                <a:latin typeface="Nunito Sans Bold"/>
              </a:rPr>
              <a:t>Python and Machine Learning with GPT</a:t>
            </a:r>
          </a:p>
        </p:txBody>
      </p:sp>
      <p:sp>
        <p:nvSpPr>
          <p:cNvPr id="4" name="AutoShape 4"/>
          <p:cNvSpPr/>
          <p:nvPr/>
        </p:nvSpPr>
        <p:spPr>
          <a:xfrm>
            <a:off x="6849451" y="2881630"/>
            <a:ext cx="4589098" cy="161232"/>
          </a:xfrm>
          <a:prstGeom prst="rect">
            <a:avLst/>
          </a:prstGeom>
          <a:solidFill>
            <a:srgbClr val="FAFAFA"/>
          </a:solidFill>
        </p:spPr>
      </p:sp>
      <p:sp>
        <p:nvSpPr>
          <p:cNvPr id="5" name="TextBox 5"/>
          <p:cNvSpPr txBox="1"/>
          <p:nvPr/>
        </p:nvSpPr>
        <p:spPr>
          <a:xfrm>
            <a:off x="8382000" y="3179966"/>
            <a:ext cx="152400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1F375B"/>
                </a:solidFill>
                <a:ea typeface="Nunito Sans Bold"/>
              </a:rPr>
              <a:t>參考資料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35892" y="3989591"/>
            <a:ext cx="15259050" cy="3714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u="sng" dirty="0">
                <a:solidFill>
                  <a:srgbClr val="0070C0"/>
                </a:solidFill>
                <a:latin typeface="Nunito Sans Bold"/>
                <a:hlinkClick r:id="rId2" tooltip="https://steam.oxxostudio.tw/category/python/example/openai-firebase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https://steam.oxxostudio.tw/category/python/example/openai-firebase.html</a:t>
            </a:r>
          </a:p>
          <a:p>
            <a:pPr algn="ctr">
              <a:lnSpc>
                <a:spcPts val="4200"/>
              </a:lnSpc>
            </a:pPr>
            <a:endParaRPr lang="en-US" sz="3000" u="sng" dirty="0">
              <a:solidFill>
                <a:srgbClr val="0070C0"/>
              </a:solidFill>
              <a:latin typeface="Nunito Sans Bold"/>
              <a:hlinkClick r:id="rId2" tooltip="https://steam.oxxostudio.tw/category/python/example/openai-firebase.html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lnSpc>
                <a:spcPts val="4200"/>
              </a:lnSpc>
            </a:pPr>
            <a:r>
              <a:rPr lang="en-US" sz="3000" u="sng" dirty="0">
                <a:solidFill>
                  <a:srgbClr val="0070C0"/>
                </a:solidFill>
                <a:latin typeface="Nunito Sans Bold"/>
              </a:rPr>
              <a:t>https://steam.oxxostudio.tw/category/python/example/openai.html#a2</a:t>
            </a:r>
          </a:p>
          <a:p>
            <a:pPr>
              <a:lnSpc>
                <a:spcPts val="4200"/>
              </a:lnSpc>
            </a:pPr>
            <a:endParaRPr lang="en-US" sz="3000" u="sng" dirty="0">
              <a:solidFill>
                <a:srgbClr val="0070C0"/>
              </a:solidFill>
              <a:latin typeface="Nunito Sans Bold"/>
            </a:endParaRPr>
          </a:p>
          <a:p>
            <a:pPr>
              <a:lnSpc>
                <a:spcPts val="4200"/>
              </a:lnSpc>
            </a:pPr>
            <a:r>
              <a:rPr lang="en-US" sz="3000" u="sng" dirty="0">
                <a:solidFill>
                  <a:srgbClr val="0070C0"/>
                </a:solidFill>
                <a:latin typeface="Nunito Sans Bold"/>
              </a:rPr>
              <a:t>https://platform.openai.com/docs/api-reference/fine-tuning/create</a:t>
            </a:r>
          </a:p>
          <a:p>
            <a:pPr>
              <a:lnSpc>
                <a:spcPts val="4200"/>
              </a:lnSpc>
            </a:pPr>
            <a:endParaRPr lang="en-US" sz="3000" u="sng" dirty="0">
              <a:solidFill>
                <a:srgbClr val="0070C0"/>
              </a:solidFill>
              <a:latin typeface="Nunito Sans Bold"/>
            </a:endParaRPr>
          </a:p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 u="sng" dirty="0">
                <a:solidFill>
                  <a:srgbClr val="0070C0"/>
                </a:solidFill>
                <a:latin typeface="Nunito Sans Bold"/>
              </a:rPr>
              <a:t>https://cookbook.openai.com/examples/how_to_format_inputs_to_chatgpt_models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37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37980" y="437980"/>
            <a:ext cx="17412040" cy="9411040"/>
          </a:xfrm>
          <a:prstGeom prst="rect">
            <a:avLst/>
          </a:prstGeom>
          <a:solidFill>
            <a:srgbClr val="C9F1F2"/>
          </a:solidFill>
        </p:spPr>
      </p:sp>
      <p:sp>
        <p:nvSpPr>
          <p:cNvPr id="3" name="TextBox 3"/>
          <p:cNvSpPr txBox="1"/>
          <p:nvPr/>
        </p:nvSpPr>
        <p:spPr>
          <a:xfrm>
            <a:off x="601046" y="517524"/>
            <a:ext cx="8674298" cy="9271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99"/>
              </a:lnSpc>
              <a:spcBef>
                <a:spcPct val="0"/>
              </a:spcBef>
            </a:pPr>
            <a:r>
              <a:rPr lang="en-US" sz="5499">
                <a:solidFill>
                  <a:srgbClr val="000000"/>
                </a:solidFill>
                <a:latin typeface="Nunito Sans Bold"/>
                <a:ea typeface="Nunito Sans Bold"/>
              </a:rPr>
              <a:t>在python使用openai的API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289200" y="2029497"/>
            <a:ext cx="14837754" cy="11103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39"/>
              </a:lnSpc>
            </a:pPr>
            <a:r>
              <a:rPr lang="en-US" sz="3199">
                <a:solidFill>
                  <a:srgbClr val="000000"/>
                </a:solidFill>
                <a:ea typeface="Nunito Sans"/>
              </a:rPr>
              <a:t>常用參數解釋</a:t>
            </a:r>
          </a:p>
          <a:p>
            <a:pPr>
              <a:lnSpc>
                <a:spcPts val="3839"/>
              </a:lnSpc>
            </a:pPr>
            <a:endParaRPr lang="en-US" sz="3199">
              <a:solidFill>
                <a:srgbClr val="000000"/>
              </a:solidFill>
              <a:ea typeface="Nunito Sans"/>
            </a:endParaRPr>
          </a:p>
          <a:p>
            <a:pPr>
              <a:lnSpc>
                <a:spcPts val="3839"/>
              </a:lnSpc>
            </a:pPr>
            <a:r>
              <a:rPr lang="en-US" sz="3199">
                <a:solidFill>
                  <a:srgbClr val="000000"/>
                </a:solidFill>
                <a:latin typeface="Nunito Sans"/>
                <a:ea typeface="Nunito Sans"/>
              </a:rPr>
              <a:t>model(必要):選擇要使用的模型，可用的model詳見https://platform.openai.com/docs/models/overview</a:t>
            </a:r>
          </a:p>
          <a:p>
            <a:pPr>
              <a:lnSpc>
                <a:spcPts val="3839"/>
              </a:lnSpc>
            </a:pPr>
            <a:endParaRPr lang="en-US" sz="3199">
              <a:solidFill>
                <a:srgbClr val="000000"/>
              </a:solidFill>
              <a:latin typeface="Nunito Sans"/>
              <a:ea typeface="Nunito Sans"/>
            </a:endParaRPr>
          </a:p>
          <a:p>
            <a:pPr>
              <a:lnSpc>
                <a:spcPts val="3839"/>
              </a:lnSpc>
            </a:pPr>
            <a:r>
              <a:rPr lang="en-US" sz="3199">
                <a:solidFill>
                  <a:srgbClr val="000000"/>
                </a:solidFill>
                <a:latin typeface="Nunito Sans"/>
                <a:ea typeface="Nunito Sans"/>
              </a:rPr>
              <a:t>messages(必要):要傳送到模型的訊息，有以下三種分類</a:t>
            </a:r>
          </a:p>
          <a:p>
            <a:pPr>
              <a:lnSpc>
                <a:spcPts val="3839"/>
              </a:lnSpc>
            </a:pPr>
            <a:r>
              <a:rPr lang="en-US" sz="3199">
                <a:solidFill>
                  <a:srgbClr val="000000"/>
                </a:solidFill>
                <a:latin typeface="Nunito Sans"/>
                <a:ea typeface="Nunito Sans"/>
              </a:rPr>
              <a:t>role system:用於定義模型的行為表現，模型會依照你描述的風格生成文字</a:t>
            </a:r>
          </a:p>
          <a:p>
            <a:pPr>
              <a:lnSpc>
                <a:spcPts val="3839"/>
              </a:lnSpc>
            </a:pPr>
            <a:r>
              <a:rPr lang="en-US" sz="3199">
                <a:solidFill>
                  <a:srgbClr val="000000"/>
                </a:solidFill>
                <a:latin typeface="Nunito Sans"/>
                <a:ea typeface="Nunito Sans"/>
              </a:rPr>
              <a:t>role user:代表你傳送的訊息</a:t>
            </a:r>
          </a:p>
          <a:p>
            <a:pPr>
              <a:lnSpc>
                <a:spcPts val="3839"/>
              </a:lnSpc>
            </a:pPr>
            <a:r>
              <a:rPr lang="en-US" sz="3199">
                <a:solidFill>
                  <a:srgbClr val="000000"/>
                </a:solidFill>
                <a:latin typeface="Nunito Sans"/>
                <a:ea typeface="Nunito Sans"/>
              </a:rPr>
              <a:t>role assistant:代表模型回覆過的訊息</a:t>
            </a:r>
          </a:p>
          <a:p>
            <a:pPr>
              <a:lnSpc>
                <a:spcPts val="3839"/>
              </a:lnSpc>
            </a:pPr>
            <a:r>
              <a:rPr lang="en-US" sz="3199">
                <a:solidFill>
                  <a:srgbClr val="000000"/>
                </a:solidFill>
                <a:latin typeface="Nunito Sans"/>
                <a:ea typeface="Nunito Sans"/>
              </a:rPr>
              <a:t>name(非必要):與role不同，用於區分相同角色的參與者，例如用戶A和用戶B。</a:t>
            </a:r>
          </a:p>
          <a:p>
            <a:pPr>
              <a:lnSpc>
                <a:spcPts val="3839"/>
              </a:lnSpc>
            </a:pPr>
            <a:endParaRPr lang="en-US" sz="3199">
              <a:solidFill>
                <a:srgbClr val="000000"/>
              </a:solidFill>
              <a:latin typeface="Nunito Sans"/>
              <a:ea typeface="Nunito Sans"/>
            </a:endParaRPr>
          </a:p>
          <a:p>
            <a:pPr>
              <a:lnSpc>
                <a:spcPts val="3839"/>
              </a:lnSpc>
            </a:pPr>
            <a:r>
              <a:rPr lang="en-US" sz="3199">
                <a:solidFill>
                  <a:srgbClr val="000000"/>
                </a:solidFill>
                <a:latin typeface="Nunito Sans"/>
                <a:ea typeface="Nunito Sans"/>
              </a:rPr>
              <a:t>max_tokens(預設為inf):回覆內容最多使用的token數，超過時回覆會直接被中斷</a:t>
            </a:r>
          </a:p>
          <a:p>
            <a:pPr>
              <a:lnSpc>
                <a:spcPts val="3839"/>
              </a:lnSpc>
            </a:pPr>
            <a:endParaRPr lang="en-US" sz="3199">
              <a:solidFill>
                <a:srgbClr val="000000"/>
              </a:solidFill>
              <a:latin typeface="Nunito Sans"/>
              <a:ea typeface="Nunito Sans"/>
            </a:endParaRPr>
          </a:p>
          <a:p>
            <a:pPr>
              <a:lnSpc>
                <a:spcPts val="3839"/>
              </a:lnSpc>
            </a:pPr>
            <a:r>
              <a:rPr lang="en-US" sz="3199">
                <a:solidFill>
                  <a:srgbClr val="000000"/>
                </a:solidFill>
                <a:latin typeface="Nunito Sans"/>
                <a:ea typeface="Nunito Sans"/>
              </a:rPr>
              <a:t>temperature(預設為1):數值在0~2之間，代表生成內容的多樣性 ，越小越固定</a:t>
            </a:r>
          </a:p>
          <a:p>
            <a:pPr>
              <a:lnSpc>
                <a:spcPts val="3839"/>
              </a:lnSpc>
            </a:pPr>
            <a:endParaRPr lang="en-US" sz="3199">
              <a:solidFill>
                <a:srgbClr val="000000"/>
              </a:solidFill>
              <a:latin typeface="Nunito Sans"/>
              <a:ea typeface="Nunito Sans"/>
            </a:endParaRPr>
          </a:p>
          <a:p>
            <a:pPr>
              <a:lnSpc>
                <a:spcPts val="3839"/>
              </a:lnSpc>
            </a:pPr>
            <a:r>
              <a:rPr lang="en-US" sz="3199">
                <a:solidFill>
                  <a:srgbClr val="000000"/>
                </a:solidFill>
                <a:latin typeface="Nunito Sans"/>
                <a:ea typeface="Nunito Sans"/>
              </a:rPr>
              <a:t>n(預設為1):模型一次回覆生成的筆數</a:t>
            </a:r>
          </a:p>
          <a:p>
            <a:pPr>
              <a:lnSpc>
                <a:spcPts val="4479"/>
              </a:lnSpc>
            </a:pPr>
            <a:endParaRPr lang="en-US" sz="3199">
              <a:solidFill>
                <a:srgbClr val="000000"/>
              </a:solidFill>
              <a:latin typeface="Nunito Sans"/>
              <a:ea typeface="Nunito Sans"/>
            </a:endParaRPr>
          </a:p>
          <a:p>
            <a:pPr>
              <a:lnSpc>
                <a:spcPts val="4479"/>
              </a:lnSpc>
            </a:pPr>
            <a:endParaRPr lang="en-US" sz="3199">
              <a:solidFill>
                <a:srgbClr val="000000"/>
              </a:solidFill>
              <a:latin typeface="Nunito Sans"/>
              <a:ea typeface="Nunito Sans"/>
            </a:endParaRPr>
          </a:p>
          <a:p>
            <a:pPr>
              <a:lnSpc>
                <a:spcPts val="4479"/>
              </a:lnSpc>
            </a:pPr>
            <a:endParaRPr lang="en-US" sz="3199">
              <a:solidFill>
                <a:srgbClr val="000000"/>
              </a:solidFill>
              <a:latin typeface="Nunito Sans"/>
              <a:ea typeface="Nunito Sans"/>
            </a:endParaRPr>
          </a:p>
          <a:p>
            <a:pPr>
              <a:lnSpc>
                <a:spcPts val="4479"/>
              </a:lnSpc>
            </a:pPr>
            <a:endParaRPr lang="en-US" sz="3199">
              <a:solidFill>
                <a:srgbClr val="000000"/>
              </a:solidFill>
              <a:latin typeface="Nunito Sans"/>
              <a:ea typeface="Nunito Sans"/>
            </a:endParaRPr>
          </a:p>
          <a:p>
            <a:pPr>
              <a:lnSpc>
                <a:spcPts val="4479"/>
              </a:lnSpc>
            </a:pPr>
            <a:endParaRPr lang="en-US" sz="3199">
              <a:solidFill>
                <a:srgbClr val="000000"/>
              </a:solidFill>
              <a:latin typeface="Nunito Sans"/>
              <a:ea typeface="Nunito Sans"/>
            </a:endParaRPr>
          </a:p>
          <a:p>
            <a:pPr>
              <a:lnSpc>
                <a:spcPts val="4479"/>
              </a:lnSpc>
              <a:spcBef>
                <a:spcPct val="0"/>
              </a:spcBef>
            </a:pPr>
            <a:endParaRPr lang="en-US" sz="3199">
              <a:solidFill>
                <a:srgbClr val="000000"/>
              </a:solidFill>
              <a:latin typeface="Nunito Sans"/>
              <a:ea typeface="Nunito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37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37980" y="437980"/>
            <a:ext cx="17412040" cy="9411040"/>
          </a:xfrm>
          <a:prstGeom prst="rect">
            <a:avLst/>
          </a:prstGeom>
          <a:solidFill>
            <a:srgbClr val="C9F1F2"/>
          </a:solidFill>
        </p:spPr>
      </p:sp>
      <p:sp>
        <p:nvSpPr>
          <p:cNvPr id="3" name="Freeform 3"/>
          <p:cNvSpPr/>
          <p:nvPr/>
        </p:nvSpPr>
        <p:spPr>
          <a:xfrm>
            <a:off x="8845664" y="1727434"/>
            <a:ext cx="7535023" cy="7838447"/>
          </a:xfrm>
          <a:custGeom>
            <a:avLst/>
            <a:gdLst/>
            <a:ahLst/>
            <a:cxnLst/>
            <a:rect l="l" t="t" r="r" b="b"/>
            <a:pathLst>
              <a:path w="7535023" h="7838447">
                <a:moveTo>
                  <a:pt x="0" y="0"/>
                </a:moveTo>
                <a:lnTo>
                  <a:pt x="7535023" y="0"/>
                </a:lnTo>
                <a:lnTo>
                  <a:pt x="7535023" y="7838447"/>
                </a:lnTo>
                <a:lnTo>
                  <a:pt x="0" y="78384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601046" y="517524"/>
            <a:ext cx="8674298" cy="9271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99"/>
              </a:lnSpc>
              <a:spcBef>
                <a:spcPct val="0"/>
              </a:spcBef>
            </a:pPr>
            <a:r>
              <a:rPr lang="en-US" sz="5499">
                <a:solidFill>
                  <a:srgbClr val="000000"/>
                </a:solidFill>
                <a:latin typeface="Nunito Sans Bold"/>
                <a:ea typeface="Nunito Sans Bold"/>
              </a:rPr>
              <a:t>在python使用openai的API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1670284"/>
            <a:ext cx="14837754" cy="9417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Nunito Sans"/>
                <a:ea typeface="Nunito Sans"/>
              </a:rPr>
              <a:t>API回傳的格式:</a:t>
            </a:r>
          </a:p>
          <a:p>
            <a:pPr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Nunito Sans"/>
                <a:ea typeface="Nunito Sans"/>
              </a:rPr>
              <a:t>model:代表這次使用的model</a:t>
            </a:r>
          </a:p>
          <a:p>
            <a:pPr>
              <a:lnSpc>
                <a:spcPts val="4479"/>
              </a:lnSpc>
            </a:pPr>
            <a:endParaRPr lang="en-US" sz="3199">
              <a:solidFill>
                <a:srgbClr val="000000"/>
              </a:solidFill>
              <a:latin typeface="Nunito Sans"/>
              <a:ea typeface="Nunito Sans"/>
            </a:endParaRPr>
          </a:p>
          <a:p>
            <a:pPr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Nunito Sans"/>
                <a:ea typeface="Nunito Sans"/>
              </a:rPr>
              <a:t>choices:一個串列，每一項是一個回覆</a:t>
            </a:r>
          </a:p>
          <a:p>
            <a:pPr>
              <a:lnSpc>
                <a:spcPts val="4479"/>
              </a:lnSpc>
            </a:pPr>
            <a:endParaRPr lang="en-US" sz="3199">
              <a:solidFill>
                <a:srgbClr val="000000"/>
              </a:solidFill>
              <a:latin typeface="Nunito Sans"/>
              <a:ea typeface="Nunito Sans"/>
            </a:endParaRPr>
          </a:p>
          <a:p>
            <a:pPr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Nunito Sans"/>
                <a:ea typeface="Nunito Sans"/>
              </a:rPr>
              <a:t>finish_reason:回覆停止的原因</a:t>
            </a:r>
          </a:p>
          <a:p>
            <a:pPr>
              <a:lnSpc>
                <a:spcPts val="4479"/>
              </a:lnSpc>
            </a:pPr>
            <a:endParaRPr lang="en-US" sz="3199">
              <a:solidFill>
                <a:srgbClr val="000000"/>
              </a:solidFill>
              <a:latin typeface="Nunito Sans"/>
              <a:ea typeface="Nunito Sans"/>
            </a:endParaRPr>
          </a:p>
          <a:p>
            <a:pPr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Nunito Sans"/>
                <a:ea typeface="Nunito Sans"/>
              </a:rPr>
              <a:t>usage:使用的token數</a:t>
            </a:r>
          </a:p>
          <a:p>
            <a:pPr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Nunito Sans"/>
                <a:ea typeface="Nunito Sans"/>
              </a:rPr>
              <a:t>prompt_tokens:你送出訊息使用的token</a:t>
            </a:r>
          </a:p>
          <a:p>
            <a:pPr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Nunito Sans"/>
                <a:ea typeface="Nunito Sans"/>
              </a:rPr>
              <a:t>completion_tokens:他回覆用的token數</a:t>
            </a:r>
          </a:p>
          <a:p>
            <a:pPr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Nunito Sans"/>
                <a:ea typeface="Nunito Sans"/>
              </a:rPr>
              <a:t>total_tokens:這次總共用的token數</a:t>
            </a:r>
          </a:p>
          <a:p>
            <a:pPr>
              <a:lnSpc>
                <a:spcPts val="4479"/>
              </a:lnSpc>
            </a:pPr>
            <a:endParaRPr lang="en-US" sz="3199">
              <a:solidFill>
                <a:srgbClr val="000000"/>
              </a:solidFill>
              <a:latin typeface="Nunito Sans"/>
              <a:ea typeface="Nunito Sans"/>
            </a:endParaRPr>
          </a:p>
          <a:p>
            <a:pPr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ea typeface="Nunito Sans"/>
              </a:rPr>
              <a:t>關於在程式中如何印出這些資訊詳見</a:t>
            </a:r>
          </a:p>
          <a:p>
            <a:pPr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Nunito Sans"/>
              </a:rPr>
              <a:t>response.py</a:t>
            </a:r>
          </a:p>
          <a:p>
            <a:pPr>
              <a:lnSpc>
                <a:spcPts val="4479"/>
              </a:lnSpc>
            </a:pPr>
            <a:endParaRPr lang="en-US" sz="3199">
              <a:solidFill>
                <a:srgbClr val="000000"/>
              </a:solidFill>
              <a:latin typeface="Nunito Sans"/>
            </a:endParaRPr>
          </a:p>
          <a:p>
            <a:pPr>
              <a:lnSpc>
                <a:spcPts val="3839"/>
              </a:lnSpc>
            </a:pPr>
            <a:endParaRPr lang="en-US" sz="3199">
              <a:solidFill>
                <a:srgbClr val="000000"/>
              </a:solidFill>
              <a:latin typeface="Nunito Sans"/>
            </a:endParaRPr>
          </a:p>
          <a:p>
            <a:pPr>
              <a:lnSpc>
                <a:spcPts val="3839"/>
              </a:lnSpc>
            </a:pPr>
            <a:endParaRPr lang="en-US" sz="3199">
              <a:solidFill>
                <a:srgbClr val="000000"/>
              </a:solidFill>
              <a:latin typeface="Nunito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37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37980" y="437980"/>
            <a:ext cx="17412040" cy="9411040"/>
          </a:xfrm>
          <a:prstGeom prst="rect">
            <a:avLst/>
          </a:prstGeom>
          <a:solidFill>
            <a:srgbClr val="C9F1F2"/>
          </a:solidFill>
        </p:spPr>
      </p:sp>
      <p:sp>
        <p:nvSpPr>
          <p:cNvPr id="3" name="Freeform 3"/>
          <p:cNvSpPr/>
          <p:nvPr/>
        </p:nvSpPr>
        <p:spPr>
          <a:xfrm>
            <a:off x="1917840" y="2641451"/>
            <a:ext cx="13394030" cy="6105897"/>
          </a:xfrm>
          <a:custGeom>
            <a:avLst/>
            <a:gdLst/>
            <a:ahLst/>
            <a:cxnLst/>
            <a:rect l="l" t="t" r="r" b="b"/>
            <a:pathLst>
              <a:path w="13394030" h="6105897">
                <a:moveTo>
                  <a:pt x="0" y="0"/>
                </a:moveTo>
                <a:lnTo>
                  <a:pt x="13394030" y="0"/>
                </a:lnTo>
                <a:lnTo>
                  <a:pt x="13394030" y="6105898"/>
                </a:lnTo>
                <a:lnTo>
                  <a:pt x="0" y="61058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917840" y="8747349"/>
            <a:ext cx="13394030" cy="907859"/>
          </a:xfrm>
          <a:custGeom>
            <a:avLst/>
            <a:gdLst/>
            <a:ahLst/>
            <a:cxnLst/>
            <a:rect l="l" t="t" r="r" b="b"/>
            <a:pathLst>
              <a:path w="13394030" h="907859">
                <a:moveTo>
                  <a:pt x="0" y="0"/>
                </a:moveTo>
                <a:lnTo>
                  <a:pt x="13394030" y="0"/>
                </a:lnTo>
                <a:lnTo>
                  <a:pt x="13394030" y="907859"/>
                </a:lnTo>
                <a:lnTo>
                  <a:pt x="0" y="90785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601046" y="517524"/>
            <a:ext cx="10134898" cy="9271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99"/>
              </a:lnSpc>
              <a:spcBef>
                <a:spcPct val="0"/>
              </a:spcBef>
            </a:pPr>
            <a:r>
              <a:rPr lang="en-US" sz="5499">
                <a:solidFill>
                  <a:srgbClr val="000000"/>
                </a:solidFill>
                <a:latin typeface="Nunito Sans Bold"/>
                <a:ea typeface="Nunito Sans Bold"/>
              </a:rPr>
              <a:t>與GPT溝通的小技巧-上下文紀錄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1638008"/>
            <a:ext cx="14837754" cy="1457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39"/>
              </a:lnSpc>
            </a:pPr>
            <a:r>
              <a:rPr lang="en-US" sz="3199">
                <a:solidFill>
                  <a:srgbClr val="000000"/>
                </a:solidFill>
                <a:latin typeface="Nunito Sans"/>
                <a:ea typeface="Nunito Sans"/>
              </a:rPr>
              <a:t>在使用API時，每一次送出的訊息都是獨立的，模型不會記得之前任何的訊息</a:t>
            </a:r>
          </a:p>
          <a:p>
            <a:pPr>
              <a:lnSpc>
                <a:spcPts val="3839"/>
              </a:lnSpc>
            </a:pPr>
            <a:r>
              <a:rPr lang="en-US" sz="3199">
                <a:solidFill>
                  <a:srgbClr val="000000"/>
                </a:solidFill>
                <a:latin typeface="Nunito Sans"/>
                <a:ea typeface="Nunito Sans"/>
              </a:rPr>
              <a:t>可以看成每次發送請求時，他都是一台全新的機器人，詳見forget.py</a:t>
            </a:r>
          </a:p>
          <a:p>
            <a:pPr>
              <a:lnSpc>
                <a:spcPts val="3839"/>
              </a:lnSpc>
            </a:pPr>
            <a:endParaRPr lang="en-US" sz="3199">
              <a:solidFill>
                <a:srgbClr val="000000"/>
              </a:solidFill>
              <a:latin typeface="Nunito Sans"/>
              <a:ea typeface="Nunito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37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37980" y="437980"/>
            <a:ext cx="17412040" cy="9411040"/>
          </a:xfrm>
          <a:prstGeom prst="rect">
            <a:avLst/>
          </a:prstGeom>
          <a:solidFill>
            <a:srgbClr val="C9F1F2"/>
          </a:solidFill>
        </p:spPr>
      </p:sp>
      <p:sp>
        <p:nvSpPr>
          <p:cNvPr id="3" name="Freeform 3"/>
          <p:cNvSpPr/>
          <p:nvPr/>
        </p:nvSpPr>
        <p:spPr>
          <a:xfrm>
            <a:off x="1754569" y="2609558"/>
            <a:ext cx="14260241" cy="6152973"/>
          </a:xfrm>
          <a:custGeom>
            <a:avLst/>
            <a:gdLst/>
            <a:ahLst/>
            <a:cxnLst/>
            <a:rect l="l" t="t" r="r" b="b"/>
            <a:pathLst>
              <a:path w="14260241" h="6152973">
                <a:moveTo>
                  <a:pt x="0" y="0"/>
                </a:moveTo>
                <a:lnTo>
                  <a:pt x="14260240" y="0"/>
                </a:lnTo>
                <a:lnTo>
                  <a:pt x="14260240" y="6152973"/>
                </a:lnTo>
                <a:lnTo>
                  <a:pt x="0" y="615297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754569" y="8762531"/>
            <a:ext cx="14260241" cy="779363"/>
          </a:xfrm>
          <a:custGeom>
            <a:avLst/>
            <a:gdLst/>
            <a:ahLst/>
            <a:cxnLst/>
            <a:rect l="l" t="t" r="r" b="b"/>
            <a:pathLst>
              <a:path w="14260241" h="779363">
                <a:moveTo>
                  <a:pt x="0" y="0"/>
                </a:moveTo>
                <a:lnTo>
                  <a:pt x="14260240" y="0"/>
                </a:lnTo>
                <a:lnTo>
                  <a:pt x="14260240" y="779363"/>
                </a:lnTo>
                <a:lnTo>
                  <a:pt x="0" y="77936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601046" y="517524"/>
            <a:ext cx="10134898" cy="9271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99"/>
              </a:lnSpc>
              <a:spcBef>
                <a:spcPct val="0"/>
              </a:spcBef>
            </a:pPr>
            <a:r>
              <a:rPr lang="en-US" sz="5499">
                <a:solidFill>
                  <a:srgbClr val="000000"/>
                </a:solidFill>
                <a:latin typeface="Nunito Sans Bold"/>
                <a:ea typeface="Nunito Sans Bold"/>
              </a:rPr>
              <a:t>與GPT溝通的小技巧-上下文紀錄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1638008"/>
            <a:ext cx="14837754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39"/>
              </a:lnSpc>
            </a:pPr>
            <a:r>
              <a:rPr lang="en-US" sz="3199">
                <a:solidFill>
                  <a:srgbClr val="000000"/>
                </a:solidFill>
                <a:latin typeface="Nunito Sans"/>
                <a:ea typeface="Nunito Sans"/>
              </a:rPr>
              <a:t>如果要讓模型記得上次訊息的話，則需要在送出訊息時，直接將對話記錄整個傳送出去(注意這樣做的話會用掉大量token)  參考remember.py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37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37980" y="437980"/>
            <a:ext cx="17412040" cy="9411040"/>
          </a:xfrm>
          <a:prstGeom prst="rect">
            <a:avLst/>
          </a:prstGeom>
          <a:solidFill>
            <a:srgbClr val="C9F1F2"/>
          </a:solidFill>
        </p:spPr>
      </p:sp>
      <p:sp>
        <p:nvSpPr>
          <p:cNvPr id="3" name="Freeform 3"/>
          <p:cNvSpPr/>
          <p:nvPr/>
        </p:nvSpPr>
        <p:spPr>
          <a:xfrm>
            <a:off x="1327839" y="3668066"/>
            <a:ext cx="6936931" cy="5809722"/>
          </a:xfrm>
          <a:custGeom>
            <a:avLst/>
            <a:gdLst/>
            <a:ahLst/>
            <a:cxnLst/>
            <a:rect l="l" t="t" r="r" b="b"/>
            <a:pathLst>
              <a:path w="6936931" h="5809722">
                <a:moveTo>
                  <a:pt x="0" y="0"/>
                </a:moveTo>
                <a:lnTo>
                  <a:pt x="6936931" y="0"/>
                </a:lnTo>
                <a:lnTo>
                  <a:pt x="6936931" y="5809722"/>
                </a:lnTo>
                <a:lnTo>
                  <a:pt x="0" y="580972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947" r="-40014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9144000" y="3668066"/>
            <a:ext cx="7914221" cy="5814212"/>
          </a:xfrm>
          <a:custGeom>
            <a:avLst/>
            <a:gdLst/>
            <a:ahLst/>
            <a:cxnLst/>
            <a:rect l="l" t="t" r="r" b="b"/>
            <a:pathLst>
              <a:path w="7914221" h="5814212">
                <a:moveTo>
                  <a:pt x="0" y="0"/>
                </a:moveTo>
                <a:lnTo>
                  <a:pt x="7914221" y="0"/>
                </a:lnTo>
                <a:lnTo>
                  <a:pt x="7914221" y="5814213"/>
                </a:lnTo>
                <a:lnTo>
                  <a:pt x="0" y="581421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889" r="-4829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601046" y="517524"/>
            <a:ext cx="11531798" cy="9271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99"/>
              </a:lnSpc>
              <a:spcBef>
                <a:spcPct val="0"/>
              </a:spcBef>
            </a:pPr>
            <a:r>
              <a:rPr lang="en-US" sz="5499">
                <a:solidFill>
                  <a:srgbClr val="000000"/>
                </a:solidFill>
                <a:latin typeface="Nunito Sans Bold"/>
                <a:ea typeface="Nunito Sans Bold"/>
              </a:rPr>
              <a:t>與GPT溝通的小技巧-有耐心的說服它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1638008"/>
            <a:ext cx="14837754" cy="1457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39"/>
              </a:lnSpc>
            </a:pPr>
            <a:r>
              <a:rPr lang="en-US" sz="3199">
                <a:solidFill>
                  <a:srgbClr val="000000"/>
                </a:solidFill>
                <a:latin typeface="Nunito Sans"/>
                <a:ea typeface="Nunito Sans"/>
              </a:rPr>
              <a:t>在與gpt的對話中如果提到關於某人的想法(例如:喜歡)，或是提到"我"這個字，都有機會讓它回覆它不清楚不知道的制式回答，因此要試著多傳一些資訊來洗腦它</a:t>
            </a:r>
          </a:p>
          <a:p>
            <a:pPr>
              <a:lnSpc>
                <a:spcPts val="3839"/>
              </a:lnSpc>
            </a:pPr>
            <a:r>
              <a:rPr lang="en-US" sz="3199">
                <a:solidFill>
                  <a:srgbClr val="000000"/>
                </a:solidFill>
                <a:latin typeface="Nunito Sans"/>
                <a:ea typeface="Nunito Sans"/>
              </a:rPr>
              <a:t>另外，gpt在英文的表現會比中文好，同樣的問題有時用中文問會答非所問</a:t>
            </a:r>
          </a:p>
        </p:txBody>
      </p:sp>
      <p:sp>
        <p:nvSpPr>
          <p:cNvPr id="7" name="AutoShape 7"/>
          <p:cNvSpPr/>
          <p:nvPr/>
        </p:nvSpPr>
        <p:spPr>
          <a:xfrm>
            <a:off x="9623497" y="8217986"/>
            <a:ext cx="5744415" cy="0"/>
          </a:xfrm>
          <a:prstGeom prst="line">
            <a:avLst/>
          </a:prstGeom>
          <a:ln w="38100" cap="flat">
            <a:solidFill>
              <a:srgbClr val="EB535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2520355" y="7855202"/>
            <a:ext cx="5744415" cy="0"/>
          </a:xfrm>
          <a:prstGeom prst="line">
            <a:avLst/>
          </a:prstGeom>
          <a:ln w="38100" cap="flat">
            <a:solidFill>
              <a:srgbClr val="EB5353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37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37980" y="437980"/>
            <a:ext cx="17412040" cy="9411040"/>
          </a:xfrm>
          <a:prstGeom prst="rect">
            <a:avLst/>
          </a:prstGeom>
          <a:solidFill>
            <a:srgbClr val="C9F1F2"/>
          </a:solidFill>
        </p:spPr>
      </p:sp>
      <p:sp>
        <p:nvSpPr>
          <p:cNvPr id="3" name="Freeform 3"/>
          <p:cNvSpPr/>
          <p:nvPr/>
        </p:nvSpPr>
        <p:spPr>
          <a:xfrm>
            <a:off x="1219413" y="3285833"/>
            <a:ext cx="15849173" cy="4249778"/>
          </a:xfrm>
          <a:custGeom>
            <a:avLst/>
            <a:gdLst/>
            <a:ahLst/>
            <a:cxnLst/>
            <a:rect l="l" t="t" r="r" b="b"/>
            <a:pathLst>
              <a:path w="15849173" h="4249778">
                <a:moveTo>
                  <a:pt x="0" y="0"/>
                </a:moveTo>
                <a:lnTo>
                  <a:pt x="15849174" y="0"/>
                </a:lnTo>
                <a:lnTo>
                  <a:pt x="15849174" y="4249778"/>
                </a:lnTo>
                <a:lnTo>
                  <a:pt x="0" y="424977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219413" y="7535611"/>
            <a:ext cx="15849173" cy="2313408"/>
            <a:chOff x="0" y="0"/>
            <a:chExt cx="21132231" cy="308454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4098235" cy="3084545"/>
            </a:xfrm>
            <a:custGeom>
              <a:avLst/>
              <a:gdLst/>
              <a:ahLst/>
              <a:cxnLst/>
              <a:rect l="l" t="t" r="r" b="b"/>
              <a:pathLst>
                <a:path w="14098235" h="3084545">
                  <a:moveTo>
                    <a:pt x="0" y="0"/>
                  </a:moveTo>
                  <a:lnTo>
                    <a:pt x="14098235" y="0"/>
                  </a:lnTo>
                  <a:lnTo>
                    <a:pt x="14098235" y="3084545"/>
                  </a:lnTo>
                  <a:lnTo>
                    <a:pt x="0" y="30845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208" r="-1786"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12138493" y="0"/>
              <a:ext cx="8993738" cy="3084545"/>
            </a:xfrm>
            <a:custGeom>
              <a:avLst/>
              <a:gdLst/>
              <a:ahLst/>
              <a:cxnLst/>
              <a:rect l="l" t="t" r="r" b="b"/>
              <a:pathLst>
                <a:path w="8993738" h="3084545">
                  <a:moveTo>
                    <a:pt x="0" y="0"/>
                  </a:moveTo>
                  <a:lnTo>
                    <a:pt x="8993738" y="0"/>
                  </a:lnTo>
                  <a:lnTo>
                    <a:pt x="8993738" y="3084545"/>
                  </a:lnTo>
                  <a:lnTo>
                    <a:pt x="0" y="30845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22325" t="-264649" r="-22325"/>
              </a:stretch>
            </a:blipFill>
          </p:spPr>
        </p:sp>
      </p:grpSp>
      <p:sp>
        <p:nvSpPr>
          <p:cNvPr id="7" name="TextBox 7"/>
          <p:cNvSpPr txBox="1"/>
          <p:nvPr/>
        </p:nvSpPr>
        <p:spPr>
          <a:xfrm>
            <a:off x="601046" y="517524"/>
            <a:ext cx="11531798" cy="9271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99"/>
              </a:lnSpc>
              <a:spcBef>
                <a:spcPct val="0"/>
              </a:spcBef>
            </a:pPr>
            <a:r>
              <a:rPr lang="en-US" sz="5499">
                <a:solidFill>
                  <a:srgbClr val="000000"/>
                </a:solidFill>
                <a:latin typeface="Nunito Sans Bold"/>
                <a:ea typeface="Nunito Sans Bold"/>
              </a:rPr>
              <a:t>與GPT溝通的小技巧-親自示範給它看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1638008"/>
            <a:ext cx="15851504" cy="1457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39"/>
              </a:lnSpc>
            </a:pPr>
            <a:r>
              <a:rPr lang="en-US" sz="3199">
                <a:solidFill>
                  <a:srgbClr val="000000"/>
                </a:solidFill>
                <a:latin typeface="Nunito Sans"/>
                <a:ea typeface="Nunito Sans"/>
              </a:rPr>
              <a:t>有時候，gpt的回答不是很理想，這時候可以試著直接展示你想要的結果當範例</a:t>
            </a:r>
          </a:p>
          <a:p>
            <a:pPr>
              <a:lnSpc>
                <a:spcPts val="3839"/>
              </a:lnSpc>
            </a:pPr>
            <a:r>
              <a:rPr lang="en-US" sz="3199">
                <a:solidFill>
                  <a:srgbClr val="000000"/>
                </a:solidFill>
                <a:latin typeface="Nunito Sans"/>
                <a:ea typeface="Nunito Sans"/>
              </a:rPr>
              <a:t>而為了讓它區分這是個例子而不是真實存在的對話，可以加上name:example作為提示</a:t>
            </a:r>
          </a:p>
          <a:p>
            <a:pPr>
              <a:lnSpc>
                <a:spcPts val="3839"/>
              </a:lnSpc>
            </a:pPr>
            <a:r>
              <a:rPr lang="en-US" sz="3199">
                <a:solidFill>
                  <a:srgbClr val="000000"/>
                </a:solidFill>
                <a:latin typeface="Nunito Sans"/>
                <a:ea typeface="Nunito Sans"/>
              </a:rPr>
              <a:t>參考show.py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702850" y="8928138"/>
            <a:ext cx="976739" cy="330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1"/>
              </a:lnSpc>
              <a:spcBef>
                <a:spcPct val="0"/>
              </a:spcBef>
            </a:pPr>
            <a:r>
              <a:rPr lang="en-US" sz="1993">
                <a:solidFill>
                  <a:srgbClr val="FFFFFF"/>
                </a:solidFill>
                <a:latin typeface="Nunito Sans"/>
                <a:ea typeface="Nunito Sans"/>
              </a:rPr>
              <a:t>註:union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028131" y="9518858"/>
            <a:ext cx="2231737" cy="330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1"/>
              </a:lnSpc>
              <a:spcBef>
                <a:spcPct val="0"/>
              </a:spcBef>
            </a:pPr>
            <a:r>
              <a:rPr lang="en-US" sz="1993">
                <a:solidFill>
                  <a:srgbClr val="FFFFFF"/>
                </a:solidFill>
                <a:latin typeface="Nunito Sans"/>
                <a:ea typeface="Nunito Sans"/>
              </a:rPr>
              <a:t>註:抱歉我也看不懂:(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37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37980" y="437980"/>
            <a:ext cx="17412040" cy="9411040"/>
          </a:xfrm>
          <a:prstGeom prst="rect">
            <a:avLst/>
          </a:prstGeom>
          <a:solidFill>
            <a:srgbClr val="C9F1F2"/>
          </a:solidFill>
        </p:spPr>
      </p:sp>
      <p:sp>
        <p:nvSpPr>
          <p:cNvPr id="3" name="TextBox 3"/>
          <p:cNvSpPr txBox="1"/>
          <p:nvPr/>
        </p:nvSpPr>
        <p:spPr>
          <a:xfrm>
            <a:off x="2289114" y="4717098"/>
            <a:ext cx="13709772" cy="909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39"/>
              </a:lnSpc>
            </a:pPr>
            <a:r>
              <a:rPr lang="en-US" sz="6399">
                <a:solidFill>
                  <a:srgbClr val="1F375B"/>
                </a:solidFill>
                <a:latin typeface="Nunito Sans Bold"/>
                <a:ea typeface="Nunito Sans Bold"/>
              </a:rPr>
              <a:t>GPT 作業練習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37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37980" y="437980"/>
            <a:ext cx="17412040" cy="9411040"/>
          </a:xfrm>
          <a:prstGeom prst="rect">
            <a:avLst/>
          </a:prstGeom>
          <a:solidFill>
            <a:srgbClr val="C9F1F2"/>
          </a:solidFill>
        </p:spPr>
      </p:sp>
      <p:sp>
        <p:nvSpPr>
          <p:cNvPr id="3" name="TextBox 3"/>
          <p:cNvSpPr txBox="1"/>
          <p:nvPr/>
        </p:nvSpPr>
        <p:spPr>
          <a:xfrm>
            <a:off x="601046" y="517524"/>
            <a:ext cx="2980354" cy="9271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699"/>
              </a:lnSpc>
              <a:spcBef>
                <a:spcPct val="0"/>
              </a:spcBef>
            </a:pPr>
            <a:r>
              <a:rPr lang="en-US" sz="5499" dirty="0" err="1">
                <a:solidFill>
                  <a:srgbClr val="000000"/>
                </a:solidFill>
                <a:ea typeface="Nunito Sans Bold"/>
              </a:rPr>
              <a:t>作業要求</a:t>
            </a:r>
            <a:endParaRPr lang="en-US" sz="5499" dirty="0">
              <a:solidFill>
                <a:srgbClr val="000000"/>
              </a:solidFill>
              <a:ea typeface="Nunito Sans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28700" y="2277528"/>
            <a:ext cx="15851504" cy="4371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39"/>
              </a:lnSpc>
            </a:pPr>
            <a:r>
              <a:rPr lang="en-US" sz="3199">
                <a:solidFill>
                  <a:srgbClr val="000000"/>
                </a:solidFill>
                <a:latin typeface="Nunito Sans"/>
                <a:ea typeface="Nunito Sans"/>
              </a:rPr>
              <a:t>1.做出一個聊天室，可以連續自己打字聊天(如同網頁版一樣，你送出一次他回覆一次)，並且GPT</a:t>
            </a:r>
            <a:r>
              <a:rPr lang="en-US" sz="3199">
                <a:solidFill>
                  <a:srgbClr val="000000"/>
                </a:solidFill>
                <a:ea typeface="Nunito Sans Bold"/>
              </a:rPr>
              <a:t>要記住過去的訊息</a:t>
            </a:r>
            <a:r>
              <a:rPr lang="en-US" sz="3199">
                <a:solidFill>
                  <a:srgbClr val="000000"/>
                </a:solidFill>
                <a:latin typeface="Nunito Sans"/>
                <a:ea typeface="Nunito Sans"/>
              </a:rPr>
              <a:t>，除此之外，要賦予gpt一個特殊的對話情境</a:t>
            </a:r>
          </a:p>
          <a:p>
            <a:pPr>
              <a:lnSpc>
                <a:spcPts val="3839"/>
              </a:lnSpc>
            </a:pPr>
            <a:r>
              <a:rPr lang="en-US" sz="3199">
                <a:solidFill>
                  <a:srgbClr val="000000"/>
                </a:solidFill>
                <a:latin typeface="Nunito Sans"/>
                <a:ea typeface="Nunito Sans"/>
              </a:rPr>
              <a:t>例如:他是一個保險業務員，無論如何都想賣你保險</a:t>
            </a:r>
          </a:p>
          <a:p>
            <a:pPr>
              <a:lnSpc>
                <a:spcPts val="3839"/>
              </a:lnSpc>
            </a:pPr>
            <a:r>
              <a:rPr lang="en-US" sz="3199">
                <a:solidFill>
                  <a:srgbClr val="000000"/>
                </a:solidFill>
                <a:ea typeface="Nunito Sans"/>
              </a:rPr>
              <a:t>同學可以自由設定情境，不用一定要賣保險</a:t>
            </a:r>
          </a:p>
          <a:p>
            <a:pPr>
              <a:lnSpc>
                <a:spcPts val="3839"/>
              </a:lnSpc>
            </a:pPr>
            <a:r>
              <a:rPr lang="en-US" sz="3199">
                <a:solidFill>
                  <a:srgbClr val="000000"/>
                </a:solidFill>
                <a:latin typeface="Nunito Sans Bold"/>
                <a:ea typeface="Nunito Sans Bold"/>
              </a:rPr>
              <a:t>#註:只要在終端機聊天即可，不需要使用wxpython</a:t>
            </a:r>
          </a:p>
          <a:p>
            <a:pPr>
              <a:lnSpc>
                <a:spcPts val="3839"/>
              </a:lnSpc>
            </a:pPr>
            <a:endParaRPr lang="en-US" sz="3199">
              <a:solidFill>
                <a:srgbClr val="000000"/>
              </a:solidFill>
              <a:latin typeface="Nunito Sans Bold"/>
              <a:ea typeface="Nunito Sans Bold"/>
            </a:endParaRPr>
          </a:p>
          <a:p>
            <a:pPr>
              <a:lnSpc>
                <a:spcPts val="3839"/>
              </a:lnSpc>
            </a:pPr>
            <a:endParaRPr lang="en-US" sz="3199">
              <a:solidFill>
                <a:srgbClr val="000000"/>
              </a:solidFill>
              <a:latin typeface="Nunito Sans Bold"/>
              <a:ea typeface="Nunito Sans Bold"/>
            </a:endParaRPr>
          </a:p>
          <a:p>
            <a:pPr>
              <a:lnSpc>
                <a:spcPts val="3839"/>
              </a:lnSpc>
            </a:pPr>
            <a:r>
              <a:rPr lang="en-US" sz="3199">
                <a:solidFill>
                  <a:srgbClr val="000000"/>
                </a:solidFill>
                <a:latin typeface="Nunito Sans"/>
                <a:ea typeface="Nunito Sans"/>
              </a:rPr>
              <a:t>2.用本學期學過的任意一種資料庫，將對話記錄存到資料庫內，內容包含對話的時間，內容(content)，由誰回覆(role)，消耗的token數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37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37980" y="437980"/>
            <a:ext cx="17412040" cy="9411040"/>
          </a:xfrm>
          <a:prstGeom prst="rect">
            <a:avLst/>
          </a:prstGeom>
          <a:solidFill>
            <a:srgbClr val="C9F1F2"/>
          </a:solidFill>
        </p:spPr>
      </p:sp>
      <p:sp>
        <p:nvSpPr>
          <p:cNvPr id="3" name="TextBox 3"/>
          <p:cNvSpPr txBox="1"/>
          <p:nvPr/>
        </p:nvSpPr>
        <p:spPr>
          <a:xfrm>
            <a:off x="1028700" y="1857272"/>
            <a:ext cx="15851504" cy="3886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39"/>
              </a:lnSpc>
            </a:pPr>
            <a:r>
              <a:rPr lang="en-US" sz="3199">
                <a:solidFill>
                  <a:srgbClr val="000000"/>
                </a:solidFill>
                <a:latin typeface="Nunito Sans"/>
                <a:ea typeface="Nunito Sans"/>
              </a:rPr>
              <a:t>要求:做出一個聊天室，可以連續自己打字聊天(如同網頁版一樣，你送出一次他回覆一次)，並且GPT</a:t>
            </a:r>
            <a:r>
              <a:rPr lang="en-US" sz="3199">
                <a:solidFill>
                  <a:srgbClr val="000000"/>
                </a:solidFill>
                <a:ea typeface="Nunito Sans Bold"/>
              </a:rPr>
              <a:t>要記住過去的訊息</a:t>
            </a:r>
            <a:r>
              <a:rPr lang="en-US" sz="3199">
                <a:solidFill>
                  <a:srgbClr val="000000"/>
                </a:solidFill>
                <a:latin typeface="Nunito Sans"/>
                <a:ea typeface="Nunito Sans"/>
              </a:rPr>
              <a:t>，除此之外，要賦予gpt一個特殊的對話情境</a:t>
            </a:r>
          </a:p>
          <a:p>
            <a:pPr>
              <a:lnSpc>
                <a:spcPts val="3839"/>
              </a:lnSpc>
            </a:pPr>
            <a:endParaRPr lang="en-US" sz="3199">
              <a:solidFill>
                <a:srgbClr val="000000"/>
              </a:solidFill>
              <a:latin typeface="Nunito Sans"/>
              <a:ea typeface="Nunito Sans"/>
            </a:endParaRPr>
          </a:p>
          <a:p>
            <a:pPr>
              <a:lnSpc>
                <a:spcPts val="3839"/>
              </a:lnSpc>
            </a:pPr>
            <a:r>
              <a:rPr lang="en-US" sz="3199">
                <a:solidFill>
                  <a:srgbClr val="000000"/>
                </a:solidFill>
                <a:latin typeface="Nunito Sans"/>
                <a:ea typeface="Nunito Sans"/>
              </a:rPr>
              <a:t>參考對話範例如下圖:</a:t>
            </a:r>
          </a:p>
          <a:p>
            <a:pPr>
              <a:lnSpc>
                <a:spcPts val="3839"/>
              </a:lnSpc>
            </a:pPr>
            <a:r>
              <a:rPr lang="en-US" sz="3199">
                <a:solidFill>
                  <a:srgbClr val="000000"/>
                </a:solidFill>
                <a:latin typeface="Nunito Sans"/>
                <a:ea typeface="Nunito Sans"/>
              </a:rPr>
              <a:t>同學要注意對話過程中要能證明"記得訊息"，以及"對話情境"兩個要點</a:t>
            </a:r>
          </a:p>
          <a:p>
            <a:pPr>
              <a:lnSpc>
                <a:spcPts val="3839"/>
              </a:lnSpc>
            </a:pPr>
            <a:endParaRPr lang="en-US" sz="3199">
              <a:solidFill>
                <a:srgbClr val="000000"/>
              </a:solidFill>
              <a:latin typeface="Nunito Sans"/>
              <a:ea typeface="Nunito Sans"/>
            </a:endParaRPr>
          </a:p>
          <a:p>
            <a:pPr>
              <a:lnSpc>
                <a:spcPts val="3839"/>
              </a:lnSpc>
            </a:pPr>
            <a:endParaRPr lang="en-US" sz="3199">
              <a:solidFill>
                <a:srgbClr val="000000"/>
              </a:solidFill>
              <a:latin typeface="Nunito Sans"/>
              <a:ea typeface="Nunito Sans"/>
            </a:endParaRPr>
          </a:p>
          <a:p>
            <a:pPr>
              <a:lnSpc>
                <a:spcPts val="3839"/>
              </a:lnSpc>
            </a:pPr>
            <a:endParaRPr lang="en-US" sz="3199">
              <a:solidFill>
                <a:srgbClr val="000000"/>
              </a:solidFill>
              <a:latin typeface="Nunito Sans"/>
              <a:ea typeface="Nunito Sans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1028700" y="4571263"/>
            <a:ext cx="16713660" cy="3525528"/>
          </a:xfrm>
          <a:custGeom>
            <a:avLst/>
            <a:gdLst/>
            <a:ahLst/>
            <a:cxnLst/>
            <a:rect l="l" t="t" r="r" b="b"/>
            <a:pathLst>
              <a:path w="16713660" h="3525528">
                <a:moveTo>
                  <a:pt x="0" y="0"/>
                </a:moveTo>
                <a:lnTo>
                  <a:pt x="16713660" y="0"/>
                </a:lnTo>
                <a:lnTo>
                  <a:pt x="16713660" y="3525529"/>
                </a:lnTo>
                <a:lnTo>
                  <a:pt x="0" y="35255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24826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601046" y="517524"/>
            <a:ext cx="4149030" cy="9271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99"/>
              </a:lnSpc>
              <a:spcBef>
                <a:spcPct val="0"/>
              </a:spcBef>
            </a:pPr>
            <a:r>
              <a:rPr lang="en-US" sz="5499">
                <a:solidFill>
                  <a:srgbClr val="000000"/>
                </a:solidFill>
                <a:latin typeface="Nunito Sans Bold"/>
                <a:ea typeface="Nunito Sans Bold"/>
              </a:rPr>
              <a:t>1.GPT聊天室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8286750"/>
            <a:ext cx="15851504" cy="1457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39"/>
              </a:lnSpc>
            </a:pPr>
            <a:r>
              <a:rPr lang="en-US" sz="3199">
                <a:solidFill>
                  <a:srgbClr val="000000"/>
                </a:solidFill>
                <a:latin typeface="Nunito Sans"/>
                <a:ea typeface="Nunito Sans"/>
              </a:rPr>
              <a:t>hint:善用role:system 以及前面所教的示範給gpt看以達到更好的效果，可以多次嘗試同樣的對話內容實驗應該要提供gpt什麼樣的描述</a:t>
            </a:r>
          </a:p>
          <a:p>
            <a:pPr>
              <a:lnSpc>
                <a:spcPts val="3839"/>
              </a:lnSpc>
            </a:pPr>
            <a:r>
              <a:rPr lang="en-US" sz="3199">
                <a:solidFill>
                  <a:srgbClr val="000000"/>
                </a:solidFill>
                <a:latin typeface="Nunito Sans"/>
                <a:ea typeface="Nunito Sans"/>
              </a:rPr>
              <a:t>也可以到https://platform.openai.com/playground 進行實驗看看結果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37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37980" y="437980"/>
            <a:ext cx="17412040" cy="9411040"/>
          </a:xfrm>
          <a:prstGeom prst="rect">
            <a:avLst/>
          </a:prstGeom>
          <a:solidFill>
            <a:srgbClr val="C9F1F2"/>
          </a:solidFill>
        </p:spPr>
      </p:sp>
      <p:sp>
        <p:nvSpPr>
          <p:cNvPr id="3" name="Freeform 3"/>
          <p:cNvSpPr/>
          <p:nvPr/>
        </p:nvSpPr>
        <p:spPr>
          <a:xfrm>
            <a:off x="8296172" y="2625289"/>
            <a:ext cx="8711936" cy="7223731"/>
          </a:xfrm>
          <a:custGeom>
            <a:avLst/>
            <a:gdLst/>
            <a:ahLst/>
            <a:cxnLst/>
            <a:rect l="l" t="t" r="r" b="b"/>
            <a:pathLst>
              <a:path w="8711936" h="7223731">
                <a:moveTo>
                  <a:pt x="0" y="0"/>
                </a:moveTo>
                <a:lnTo>
                  <a:pt x="8711936" y="0"/>
                </a:lnTo>
                <a:lnTo>
                  <a:pt x="8711936" y="7223731"/>
                </a:lnTo>
                <a:lnTo>
                  <a:pt x="0" y="722373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23664" b="-287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1564920"/>
            <a:ext cx="15851504" cy="3886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39"/>
              </a:lnSpc>
            </a:pPr>
            <a:r>
              <a:rPr lang="en-US" sz="3199" dirty="0">
                <a:solidFill>
                  <a:srgbClr val="000000"/>
                </a:solidFill>
                <a:latin typeface="Nunito Sans"/>
                <a:ea typeface="Nunito Sans"/>
              </a:rPr>
              <a:t>要求:以mongodb當範例，只要維護一個collection就好，每一筆記錄下有3個field，分別是現在日期時間，對話角色，對話內容，如果是gpt的回覆的話則要多紀錄消耗的token</a:t>
            </a:r>
          </a:p>
          <a:p>
            <a:pPr>
              <a:lnSpc>
                <a:spcPts val="3839"/>
              </a:lnSpc>
            </a:pPr>
            <a:endParaRPr lang="en-US" sz="3199" dirty="0">
              <a:solidFill>
                <a:srgbClr val="000000"/>
              </a:solidFill>
              <a:latin typeface="Nunito Sans"/>
              <a:ea typeface="Nunito Sans"/>
            </a:endParaRPr>
          </a:p>
          <a:p>
            <a:pPr>
              <a:lnSpc>
                <a:spcPts val="3839"/>
              </a:lnSpc>
            </a:pPr>
            <a:r>
              <a:rPr lang="en-US" sz="3199" dirty="0" err="1">
                <a:solidFill>
                  <a:srgbClr val="000000"/>
                </a:solidFill>
                <a:latin typeface="Nunito Sans"/>
                <a:ea typeface="Nunito Sans"/>
              </a:rPr>
              <a:t>參考範例如右圖</a:t>
            </a:r>
            <a:r>
              <a:rPr lang="en-US" sz="3199" dirty="0">
                <a:solidFill>
                  <a:srgbClr val="000000"/>
                </a:solidFill>
                <a:latin typeface="Nunito Sans"/>
                <a:ea typeface="Nunito Sans"/>
              </a:rPr>
              <a:t>:</a:t>
            </a:r>
          </a:p>
          <a:p>
            <a:pPr>
              <a:lnSpc>
                <a:spcPts val="3839"/>
              </a:lnSpc>
            </a:pPr>
            <a:r>
              <a:rPr lang="en-US" sz="3199" dirty="0" err="1">
                <a:solidFill>
                  <a:srgbClr val="000000"/>
                </a:solidFill>
                <a:ea typeface="Nunito Sans"/>
              </a:rPr>
              <a:t>同學也可以選用其他種有教過的資料庫</a:t>
            </a:r>
            <a:endParaRPr lang="en-US" sz="3199">
              <a:solidFill>
                <a:srgbClr val="000000"/>
              </a:solidFill>
              <a:ea typeface="Nunito Sans"/>
            </a:endParaRPr>
          </a:p>
          <a:p>
            <a:pPr>
              <a:lnSpc>
                <a:spcPts val="3839"/>
              </a:lnSpc>
            </a:pPr>
            <a:endParaRPr lang="en-US" sz="3199">
              <a:solidFill>
                <a:srgbClr val="000000"/>
              </a:solidFill>
              <a:ea typeface="Nunito Sans"/>
            </a:endParaRPr>
          </a:p>
          <a:p>
            <a:pPr>
              <a:lnSpc>
                <a:spcPts val="3839"/>
              </a:lnSpc>
            </a:pPr>
            <a:endParaRPr lang="en-US" sz="3199" dirty="0">
              <a:solidFill>
                <a:srgbClr val="000000"/>
              </a:solidFill>
              <a:ea typeface="Nunito Sans"/>
            </a:endParaRPr>
          </a:p>
          <a:p>
            <a:pPr>
              <a:lnSpc>
                <a:spcPts val="3839"/>
              </a:lnSpc>
            </a:pPr>
            <a:endParaRPr lang="en-US" sz="3199" dirty="0">
              <a:solidFill>
                <a:srgbClr val="000000"/>
              </a:solidFill>
              <a:ea typeface="Nunito San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1046" y="517524"/>
            <a:ext cx="4095899" cy="9271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99"/>
              </a:lnSpc>
              <a:spcBef>
                <a:spcPct val="0"/>
              </a:spcBef>
            </a:pPr>
            <a:r>
              <a:rPr lang="en-US" sz="5499">
                <a:solidFill>
                  <a:srgbClr val="000000"/>
                </a:solidFill>
                <a:latin typeface="Nunito Sans Bold"/>
                <a:ea typeface="Nunito Sans Bold"/>
              </a:rPr>
              <a:t>2.存進資料庫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37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37980" y="437980"/>
            <a:ext cx="17412040" cy="9411040"/>
          </a:xfrm>
          <a:prstGeom prst="rect">
            <a:avLst/>
          </a:prstGeom>
          <a:solidFill>
            <a:srgbClr val="C9F1F2"/>
          </a:solidFill>
        </p:spPr>
      </p:sp>
      <p:sp>
        <p:nvSpPr>
          <p:cNvPr id="3" name="AutoShape 3"/>
          <p:cNvSpPr/>
          <p:nvPr/>
        </p:nvSpPr>
        <p:spPr>
          <a:xfrm rot="-5418974">
            <a:off x="6108916" y="6116039"/>
            <a:ext cx="6070169" cy="213268"/>
          </a:xfrm>
          <a:prstGeom prst="rect">
            <a:avLst/>
          </a:prstGeom>
          <a:solidFill>
            <a:srgbClr val="FAFAFA"/>
          </a:solidFill>
        </p:spPr>
      </p:sp>
      <p:sp>
        <p:nvSpPr>
          <p:cNvPr id="4" name="Freeform 4"/>
          <p:cNvSpPr/>
          <p:nvPr/>
        </p:nvSpPr>
        <p:spPr>
          <a:xfrm>
            <a:off x="3309675" y="6541055"/>
            <a:ext cx="2603746" cy="2346189"/>
          </a:xfrm>
          <a:custGeom>
            <a:avLst/>
            <a:gdLst/>
            <a:ahLst/>
            <a:cxnLst/>
            <a:rect l="l" t="t" r="r" b="b"/>
            <a:pathLst>
              <a:path w="2603746" h="2346189">
                <a:moveTo>
                  <a:pt x="0" y="0"/>
                </a:moveTo>
                <a:lnTo>
                  <a:pt x="2603746" y="0"/>
                </a:lnTo>
                <a:lnTo>
                  <a:pt x="2603746" y="2346188"/>
                </a:lnTo>
                <a:lnTo>
                  <a:pt x="0" y="23461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735111" y="517524"/>
            <a:ext cx="7752874" cy="9271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sz="5499" dirty="0" err="1">
                <a:solidFill>
                  <a:srgbClr val="000000"/>
                </a:solidFill>
                <a:latin typeface="Nunito Sans Bold"/>
                <a:ea typeface="Nunito Sans Bold"/>
              </a:rPr>
              <a:t>網頁版與GPT</a:t>
            </a:r>
            <a:r>
              <a:rPr lang="en-US" sz="5499" dirty="0">
                <a:solidFill>
                  <a:srgbClr val="000000"/>
                </a:solidFill>
                <a:latin typeface="Nunito Sans Bold"/>
                <a:ea typeface="Nunito Sans Bold"/>
              </a:rPr>
              <a:t> </a:t>
            </a:r>
            <a:r>
              <a:rPr lang="en-US" sz="5499" dirty="0" err="1">
                <a:solidFill>
                  <a:srgbClr val="000000"/>
                </a:solidFill>
                <a:latin typeface="Nunito Sans Bold"/>
                <a:ea typeface="Nunito Sans Bold"/>
              </a:rPr>
              <a:t>API的差異</a:t>
            </a:r>
            <a:endParaRPr lang="en-US" sz="5499" dirty="0">
              <a:solidFill>
                <a:srgbClr val="000000"/>
              </a:solidFill>
              <a:latin typeface="Nunito Sans Bold"/>
              <a:ea typeface="Nunito Sans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849607" y="2200051"/>
            <a:ext cx="1727967" cy="6699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dirty="0" err="1">
                <a:solidFill>
                  <a:srgbClr val="000000"/>
                </a:solidFill>
                <a:ea typeface="Nunito Sans Bold"/>
              </a:rPr>
              <a:t>網頁版</a:t>
            </a:r>
            <a:endParaRPr lang="en-US" sz="3999" dirty="0">
              <a:solidFill>
                <a:srgbClr val="000000"/>
              </a:solidFill>
              <a:ea typeface="Nunito Sans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710427" y="2200051"/>
            <a:ext cx="1523881" cy="669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Nunito Sans Bold"/>
              </a:rPr>
              <a:t>API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258819" y="5029834"/>
            <a:ext cx="2705457" cy="8870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  <a:spcBef>
                <a:spcPct val="0"/>
              </a:spcBef>
            </a:pPr>
            <a:r>
              <a:rPr lang="en-US" sz="5199">
                <a:solidFill>
                  <a:srgbClr val="000000"/>
                </a:solidFill>
                <a:latin typeface="Nunito Sans"/>
                <a:ea typeface="Nunito Sans"/>
              </a:rPr>
              <a:t>免費(3.5)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586763" y="3388995"/>
            <a:ext cx="7314009" cy="82971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39"/>
              </a:lnSpc>
            </a:pPr>
            <a:r>
              <a:rPr lang="en-US" sz="2800" dirty="0" err="1">
                <a:solidFill>
                  <a:srgbClr val="000000"/>
                </a:solidFill>
                <a:latin typeface="Nunito Sans" pitchFamily="2" charset="0"/>
                <a:ea typeface="Nunito Sans"/>
              </a:rPr>
              <a:t>可以自訂參數，例如想要使用的模型</a:t>
            </a:r>
            <a:r>
              <a:rPr lang="zh-TW" altLang="en-US" sz="2800" dirty="0">
                <a:solidFill>
                  <a:srgbClr val="000000"/>
                </a:solidFill>
                <a:latin typeface="Nunito Sans" pitchFamily="2" charset="0"/>
                <a:ea typeface="Nunito Sans"/>
              </a:rPr>
              <a:t>，</a:t>
            </a:r>
            <a:r>
              <a:rPr lang="en-US" sz="2800" dirty="0" err="1">
                <a:solidFill>
                  <a:srgbClr val="000000"/>
                </a:solidFill>
                <a:latin typeface="Nunito Sans" pitchFamily="2" charset="0"/>
                <a:ea typeface="Nunito Sans"/>
              </a:rPr>
              <a:t>以及字數限制，回覆筆數等等，讓你</a:t>
            </a:r>
            <a:r>
              <a:rPr lang="zh-TW" altLang="en-US" sz="2800" dirty="0">
                <a:solidFill>
                  <a:srgbClr val="000000"/>
                </a:solidFill>
                <a:latin typeface="Nunito Sans" pitchFamily="2" charset="0"/>
                <a:ea typeface="Nunito Sans"/>
              </a:rPr>
              <a:t>，</a:t>
            </a:r>
            <a:r>
              <a:rPr lang="en-US" sz="2800" dirty="0" err="1">
                <a:solidFill>
                  <a:srgbClr val="000000"/>
                </a:solidFill>
                <a:latin typeface="Nunito Sans" pitchFamily="2" charset="0"/>
                <a:ea typeface="Nunito Sans"/>
              </a:rPr>
              <a:t>可以根據需求調整模型</a:t>
            </a:r>
            <a:endParaRPr lang="en-US" sz="2800" dirty="0">
              <a:solidFill>
                <a:srgbClr val="000000"/>
              </a:solidFill>
              <a:latin typeface="Nunito Sans" pitchFamily="2" charset="0"/>
              <a:ea typeface="Nunito Sans"/>
            </a:endParaRPr>
          </a:p>
          <a:p>
            <a:pPr>
              <a:lnSpc>
                <a:spcPts val="5039"/>
              </a:lnSpc>
            </a:pPr>
            <a:endParaRPr lang="en-US" sz="2800" dirty="0">
              <a:solidFill>
                <a:srgbClr val="000000"/>
              </a:solidFill>
              <a:latin typeface="Nunito Sans" pitchFamily="2" charset="0"/>
              <a:ea typeface="Nunito Sans"/>
            </a:endParaRPr>
          </a:p>
          <a:p>
            <a:pPr>
              <a:lnSpc>
                <a:spcPts val="5039"/>
              </a:lnSpc>
            </a:pPr>
            <a:r>
              <a:rPr lang="en-US" sz="2800" dirty="0" err="1">
                <a:solidFill>
                  <a:srgbClr val="000000"/>
                </a:solidFill>
                <a:latin typeface="Nunito Sans" pitchFamily="2" charset="0"/>
                <a:ea typeface="Nunito Sans"/>
              </a:rPr>
              <a:t>可以把API串接到</a:t>
            </a:r>
            <a:r>
              <a:rPr lang="en-US" sz="2800" dirty="0" err="1">
                <a:solidFill>
                  <a:srgbClr val="000000"/>
                </a:solidFill>
                <a:latin typeface="Nunito Sans" pitchFamily="2" charset="0"/>
                <a:ea typeface="Nunito Sans Bold"/>
              </a:rPr>
              <a:t>自己的程式</a:t>
            </a:r>
            <a:r>
              <a:rPr lang="en-US" sz="2800" dirty="0" err="1">
                <a:solidFill>
                  <a:srgbClr val="000000"/>
                </a:solidFill>
                <a:latin typeface="Nunito Sans" pitchFamily="2" charset="0"/>
                <a:ea typeface="Nunito Sans"/>
              </a:rPr>
              <a:t>使用</a:t>
            </a:r>
            <a:endParaRPr lang="en-US" sz="2800" dirty="0">
              <a:solidFill>
                <a:srgbClr val="000000"/>
              </a:solidFill>
              <a:latin typeface="Nunito Sans" pitchFamily="2" charset="0"/>
              <a:ea typeface="Nunito Sans"/>
            </a:endParaRPr>
          </a:p>
          <a:p>
            <a:pPr>
              <a:lnSpc>
                <a:spcPts val="5039"/>
              </a:lnSpc>
            </a:pPr>
            <a:endParaRPr lang="en-US" sz="2800" dirty="0">
              <a:solidFill>
                <a:srgbClr val="000000"/>
              </a:solidFill>
              <a:latin typeface="Nunito Sans" pitchFamily="2" charset="0"/>
              <a:ea typeface="Nunito Sans"/>
            </a:endParaRPr>
          </a:p>
          <a:p>
            <a:pPr>
              <a:lnSpc>
                <a:spcPts val="5039"/>
              </a:lnSpc>
            </a:pPr>
            <a:r>
              <a:rPr lang="en-US" sz="2800" dirty="0" err="1">
                <a:solidFill>
                  <a:srgbClr val="000000"/>
                </a:solidFill>
                <a:latin typeface="Nunito Sans" pitchFamily="2" charset="0"/>
                <a:ea typeface="Nunito Sans"/>
              </a:rPr>
              <a:t>可以與其他工具一起使用</a:t>
            </a:r>
            <a:endParaRPr lang="en-US" sz="2800" dirty="0">
              <a:solidFill>
                <a:srgbClr val="000000"/>
              </a:solidFill>
              <a:latin typeface="Nunito Sans" pitchFamily="2" charset="0"/>
              <a:ea typeface="Nunito Sans"/>
            </a:endParaRPr>
          </a:p>
          <a:p>
            <a:pPr>
              <a:lnSpc>
                <a:spcPts val="5039"/>
              </a:lnSpc>
            </a:pPr>
            <a:r>
              <a:rPr lang="en-US" sz="2800" dirty="0" err="1">
                <a:solidFill>
                  <a:srgbClr val="000000"/>
                </a:solidFill>
                <a:latin typeface="Nunito Sans" pitchFamily="2" charset="0"/>
                <a:ea typeface="Nunito Sans"/>
              </a:rPr>
              <a:t>例如用資料庫儲存過往對話紀錄</a:t>
            </a:r>
            <a:endParaRPr lang="en-US" sz="2800" dirty="0">
              <a:solidFill>
                <a:srgbClr val="000000"/>
              </a:solidFill>
              <a:latin typeface="Nunito Sans" pitchFamily="2" charset="0"/>
              <a:ea typeface="Nunito Sans"/>
            </a:endParaRPr>
          </a:p>
          <a:p>
            <a:pPr>
              <a:lnSpc>
                <a:spcPts val="5039"/>
              </a:lnSpc>
            </a:pPr>
            <a:r>
              <a:rPr lang="en-US" sz="2800" dirty="0" err="1">
                <a:solidFill>
                  <a:srgbClr val="000000"/>
                </a:solidFill>
                <a:latin typeface="Nunito Sans" pitchFamily="2" charset="0"/>
                <a:ea typeface="Nunito Sans"/>
              </a:rPr>
              <a:t>或是可以架設自己的網頁，建立一個</a:t>
            </a:r>
            <a:endParaRPr lang="en-US" sz="2800" dirty="0">
              <a:solidFill>
                <a:srgbClr val="000000"/>
              </a:solidFill>
              <a:latin typeface="Nunito Sans" pitchFamily="2" charset="0"/>
              <a:ea typeface="Nunito Sans"/>
            </a:endParaRPr>
          </a:p>
          <a:p>
            <a:pPr>
              <a:lnSpc>
                <a:spcPts val="5039"/>
              </a:lnSpc>
            </a:pPr>
            <a:r>
              <a:rPr lang="en-US" sz="2800" dirty="0" err="1">
                <a:solidFill>
                  <a:srgbClr val="000000"/>
                </a:solidFill>
                <a:latin typeface="Nunito Sans" pitchFamily="2" charset="0"/>
                <a:ea typeface="Nunito Sans"/>
              </a:rPr>
              <a:t>互動式聊天室等等</a:t>
            </a:r>
            <a:endParaRPr lang="en-US" sz="2800" dirty="0">
              <a:solidFill>
                <a:srgbClr val="000000"/>
              </a:solidFill>
              <a:latin typeface="Nunito Sans" pitchFamily="2" charset="0"/>
              <a:ea typeface="Nunito Sans"/>
            </a:endParaRPr>
          </a:p>
          <a:p>
            <a:pPr>
              <a:lnSpc>
                <a:spcPts val="5039"/>
              </a:lnSpc>
            </a:pPr>
            <a:endParaRPr lang="en-US" sz="2800" dirty="0">
              <a:solidFill>
                <a:srgbClr val="000000"/>
              </a:solidFill>
              <a:latin typeface="Nunito Sans" pitchFamily="2" charset="0"/>
              <a:ea typeface="Nunito Sans"/>
            </a:endParaRPr>
          </a:p>
          <a:p>
            <a:pPr>
              <a:lnSpc>
                <a:spcPts val="5039"/>
              </a:lnSpc>
            </a:pPr>
            <a:endParaRPr lang="en-US" sz="2800" dirty="0">
              <a:solidFill>
                <a:srgbClr val="000000"/>
              </a:solidFill>
              <a:latin typeface="Nunito Sans" pitchFamily="2" charset="0"/>
              <a:ea typeface="Nunito Sans"/>
            </a:endParaRPr>
          </a:p>
          <a:p>
            <a:pPr>
              <a:lnSpc>
                <a:spcPts val="5039"/>
              </a:lnSpc>
              <a:spcBef>
                <a:spcPct val="0"/>
              </a:spcBef>
            </a:pPr>
            <a:endParaRPr lang="en-US" sz="3599" dirty="0">
              <a:solidFill>
                <a:srgbClr val="000000"/>
              </a:solidFill>
              <a:latin typeface="Nunito Sans" pitchFamily="2" charset="0"/>
              <a:ea typeface="Nunito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37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37980" y="437980"/>
            <a:ext cx="17412040" cy="9411040"/>
          </a:xfrm>
          <a:prstGeom prst="rect">
            <a:avLst/>
          </a:prstGeom>
          <a:solidFill>
            <a:srgbClr val="C9F1F2"/>
          </a:solidFill>
        </p:spPr>
      </p:sp>
      <p:sp>
        <p:nvSpPr>
          <p:cNvPr id="3" name="Freeform 3"/>
          <p:cNvSpPr/>
          <p:nvPr/>
        </p:nvSpPr>
        <p:spPr>
          <a:xfrm>
            <a:off x="1228979" y="3355003"/>
            <a:ext cx="15610779" cy="6494017"/>
          </a:xfrm>
          <a:custGeom>
            <a:avLst/>
            <a:gdLst/>
            <a:ahLst/>
            <a:cxnLst/>
            <a:rect l="l" t="t" r="r" b="b"/>
            <a:pathLst>
              <a:path w="15610779" h="6494017">
                <a:moveTo>
                  <a:pt x="0" y="0"/>
                </a:moveTo>
                <a:lnTo>
                  <a:pt x="15610778" y="0"/>
                </a:lnTo>
                <a:lnTo>
                  <a:pt x="15610778" y="6494017"/>
                </a:lnTo>
                <a:lnTo>
                  <a:pt x="0" y="64940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4117880" y="3355003"/>
            <a:ext cx="1176359" cy="692558"/>
            <a:chOff x="0" y="0"/>
            <a:chExt cx="309823" cy="18240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09823" cy="182402"/>
            </a:xfrm>
            <a:custGeom>
              <a:avLst/>
              <a:gdLst/>
              <a:ahLst/>
              <a:cxnLst/>
              <a:rect l="l" t="t" r="r" b="b"/>
              <a:pathLst>
                <a:path w="309823" h="182402">
                  <a:moveTo>
                    <a:pt x="0" y="0"/>
                  </a:moveTo>
                  <a:lnTo>
                    <a:pt x="309823" y="0"/>
                  </a:lnTo>
                  <a:lnTo>
                    <a:pt x="309823" y="182402"/>
                  </a:lnTo>
                  <a:lnTo>
                    <a:pt x="0" y="18240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sq">
              <a:solidFill>
                <a:srgbClr val="FF0000"/>
              </a:solidFill>
              <a:prstDash val="solid"/>
              <a:miter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152400"/>
              <a:ext cx="309823" cy="3348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40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601046" y="517524"/>
            <a:ext cx="4010501" cy="9271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99"/>
              </a:lnSpc>
              <a:spcBef>
                <a:spcPct val="0"/>
              </a:spcBef>
            </a:pPr>
            <a:r>
              <a:rPr lang="en-US" sz="5499">
                <a:solidFill>
                  <a:srgbClr val="000000"/>
                </a:solidFill>
                <a:latin typeface="Nunito Sans Bold"/>
                <a:ea typeface="Nunito Sans Bold"/>
              </a:rPr>
              <a:t>申請API金鑰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38611" y="1569421"/>
            <a:ext cx="14837754" cy="1661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79"/>
              </a:lnSpc>
            </a:pPr>
            <a:r>
              <a:rPr lang="en-US" sz="3199" dirty="0" err="1">
                <a:solidFill>
                  <a:srgbClr val="000000"/>
                </a:solidFill>
                <a:latin typeface="Nunito Sans"/>
                <a:ea typeface="Nunito Sans"/>
              </a:rPr>
              <a:t>第一步:GOOGLE搜尋OPENAI官網並登入</a:t>
            </a:r>
            <a:endParaRPr lang="en-US" sz="3199" dirty="0">
              <a:solidFill>
                <a:srgbClr val="000000"/>
              </a:solidFill>
              <a:latin typeface="Nunito Sans"/>
              <a:ea typeface="Nunito Sans"/>
            </a:endParaRPr>
          </a:p>
          <a:p>
            <a:pPr>
              <a:lnSpc>
                <a:spcPts val="4479"/>
              </a:lnSpc>
            </a:pPr>
            <a:r>
              <a:rPr lang="en-US" sz="3199" dirty="0" err="1">
                <a:solidFill>
                  <a:srgbClr val="FF0000"/>
                </a:solidFill>
                <a:latin typeface="Nunito Sans"/>
                <a:ea typeface="Nunito Sans"/>
              </a:rPr>
              <a:t>注意由於API免費額度會在三個月後過期，所以原本有帳號的同學請重新申請帳號</a:t>
            </a:r>
            <a:endParaRPr lang="en-US" sz="3199" dirty="0">
              <a:solidFill>
                <a:srgbClr val="FF0000"/>
              </a:solidFill>
              <a:latin typeface="Nunito Sans"/>
              <a:ea typeface="Nunito Sans"/>
            </a:endParaRPr>
          </a:p>
          <a:p>
            <a:pPr>
              <a:lnSpc>
                <a:spcPts val="4479"/>
              </a:lnSpc>
              <a:spcBef>
                <a:spcPct val="0"/>
              </a:spcBef>
            </a:pPr>
            <a:r>
              <a:rPr lang="en-US" sz="3199" dirty="0" err="1">
                <a:solidFill>
                  <a:srgbClr val="FF0000"/>
                </a:solidFill>
                <a:latin typeface="Nunito Sans"/>
                <a:ea typeface="Nunito Sans"/>
              </a:rPr>
              <a:t>否則即使申請了API也無法使用</a:t>
            </a:r>
            <a:endParaRPr lang="en-US" sz="3199" dirty="0">
              <a:solidFill>
                <a:srgbClr val="FF0000"/>
              </a:solidFill>
              <a:latin typeface="Nunito Sans"/>
              <a:ea typeface="Nunito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37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37980" y="437980"/>
            <a:ext cx="17412040" cy="9411040"/>
          </a:xfrm>
          <a:prstGeom prst="rect">
            <a:avLst/>
          </a:prstGeom>
          <a:solidFill>
            <a:srgbClr val="C9F1F2"/>
          </a:solidFill>
        </p:spPr>
      </p:sp>
      <p:sp>
        <p:nvSpPr>
          <p:cNvPr id="3" name="Freeform 3"/>
          <p:cNvSpPr/>
          <p:nvPr/>
        </p:nvSpPr>
        <p:spPr>
          <a:xfrm>
            <a:off x="2600449" y="2780103"/>
            <a:ext cx="13087102" cy="6478197"/>
          </a:xfrm>
          <a:custGeom>
            <a:avLst/>
            <a:gdLst/>
            <a:ahLst/>
            <a:cxnLst/>
            <a:rect l="l" t="t" r="r" b="b"/>
            <a:pathLst>
              <a:path w="13087102" h="6478197">
                <a:moveTo>
                  <a:pt x="0" y="0"/>
                </a:moveTo>
                <a:lnTo>
                  <a:pt x="13087102" y="0"/>
                </a:lnTo>
                <a:lnTo>
                  <a:pt x="13087102" y="6478197"/>
                </a:lnTo>
                <a:lnTo>
                  <a:pt x="0" y="64781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8594635">
            <a:off x="11619240" y="3337208"/>
            <a:ext cx="2433852" cy="1721397"/>
          </a:xfrm>
          <a:custGeom>
            <a:avLst/>
            <a:gdLst/>
            <a:ahLst/>
            <a:cxnLst/>
            <a:rect l="l" t="t" r="r" b="b"/>
            <a:pathLst>
              <a:path w="2433852" h="1721397">
                <a:moveTo>
                  <a:pt x="0" y="0"/>
                </a:moveTo>
                <a:lnTo>
                  <a:pt x="2433852" y="0"/>
                </a:lnTo>
                <a:lnTo>
                  <a:pt x="2433852" y="1721396"/>
                </a:lnTo>
                <a:lnTo>
                  <a:pt x="0" y="17213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601046" y="517524"/>
            <a:ext cx="4010501" cy="9271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99"/>
              </a:lnSpc>
              <a:spcBef>
                <a:spcPct val="0"/>
              </a:spcBef>
            </a:pPr>
            <a:r>
              <a:rPr lang="en-US" sz="5499">
                <a:solidFill>
                  <a:srgbClr val="000000"/>
                </a:solidFill>
                <a:latin typeface="Nunito Sans Bold"/>
                <a:ea typeface="Nunito Sans Bold"/>
              </a:rPr>
              <a:t>申請API金鑰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89200" y="1806957"/>
            <a:ext cx="14837754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000000"/>
                </a:solidFill>
                <a:latin typeface="Nunito Sans"/>
                <a:ea typeface="Nunito Sans"/>
              </a:rPr>
              <a:t>第二步:登入時選擇右邊API的選項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37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37980" y="437980"/>
            <a:ext cx="17412040" cy="9411040"/>
          </a:xfrm>
          <a:prstGeom prst="rect">
            <a:avLst/>
          </a:prstGeom>
          <a:solidFill>
            <a:srgbClr val="C9F1F2"/>
          </a:solidFill>
        </p:spPr>
      </p:sp>
      <p:sp>
        <p:nvSpPr>
          <p:cNvPr id="3" name="Freeform 3"/>
          <p:cNvSpPr/>
          <p:nvPr/>
        </p:nvSpPr>
        <p:spPr>
          <a:xfrm>
            <a:off x="2050516" y="3018461"/>
            <a:ext cx="13315121" cy="5894559"/>
          </a:xfrm>
          <a:custGeom>
            <a:avLst/>
            <a:gdLst/>
            <a:ahLst/>
            <a:cxnLst/>
            <a:rect l="l" t="t" r="r" b="b"/>
            <a:pathLst>
              <a:path w="13315121" h="5894559">
                <a:moveTo>
                  <a:pt x="0" y="0"/>
                </a:moveTo>
                <a:lnTo>
                  <a:pt x="13315121" y="0"/>
                </a:lnTo>
                <a:lnTo>
                  <a:pt x="13315121" y="5894559"/>
                </a:lnTo>
                <a:lnTo>
                  <a:pt x="0" y="58945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8594635">
            <a:off x="6210725" y="5190767"/>
            <a:ext cx="2433852" cy="1721397"/>
          </a:xfrm>
          <a:custGeom>
            <a:avLst/>
            <a:gdLst/>
            <a:ahLst/>
            <a:cxnLst/>
            <a:rect l="l" t="t" r="r" b="b"/>
            <a:pathLst>
              <a:path w="2433852" h="1721397">
                <a:moveTo>
                  <a:pt x="0" y="0"/>
                </a:moveTo>
                <a:lnTo>
                  <a:pt x="2433851" y="0"/>
                </a:lnTo>
                <a:lnTo>
                  <a:pt x="2433851" y="1721397"/>
                </a:lnTo>
                <a:lnTo>
                  <a:pt x="0" y="17213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871941" y="4633662"/>
            <a:ext cx="1888967" cy="692558"/>
            <a:chOff x="0" y="0"/>
            <a:chExt cx="497506" cy="18240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97506" cy="182402"/>
            </a:xfrm>
            <a:custGeom>
              <a:avLst/>
              <a:gdLst/>
              <a:ahLst/>
              <a:cxnLst/>
              <a:rect l="l" t="t" r="r" b="b"/>
              <a:pathLst>
                <a:path w="497506" h="182402">
                  <a:moveTo>
                    <a:pt x="0" y="0"/>
                  </a:moveTo>
                  <a:lnTo>
                    <a:pt x="497506" y="0"/>
                  </a:lnTo>
                  <a:lnTo>
                    <a:pt x="497506" y="182402"/>
                  </a:lnTo>
                  <a:lnTo>
                    <a:pt x="0" y="18240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sq">
              <a:solidFill>
                <a:srgbClr val="FF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152400"/>
              <a:ext cx="497506" cy="3348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40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601046" y="517524"/>
            <a:ext cx="4010501" cy="9271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99"/>
              </a:lnSpc>
              <a:spcBef>
                <a:spcPct val="0"/>
              </a:spcBef>
            </a:pPr>
            <a:r>
              <a:rPr lang="en-US" sz="5499">
                <a:solidFill>
                  <a:srgbClr val="000000"/>
                </a:solidFill>
                <a:latin typeface="Nunito Sans Bold"/>
                <a:ea typeface="Nunito Sans Bold"/>
              </a:rPr>
              <a:t>申請API金鑰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89200" y="1806957"/>
            <a:ext cx="14837754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000000"/>
                </a:solidFill>
                <a:latin typeface="Nunito Sans"/>
                <a:ea typeface="Nunito Sans"/>
              </a:rPr>
              <a:t>第三步:選擇這個鎖頭的圖示(API KEY)後點選CREATE NEW SECRET KEY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37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37980" y="437980"/>
            <a:ext cx="17412040" cy="9411040"/>
          </a:xfrm>
          <a:prstGeom prst="rect">
            <a:avLst/>
          </a:prstGeom>
          <a:solidFill>
            <a:srgbClr val="C9F1F2"/>
          </a:solidFill>
        </p:spPr>
      </p:sp>
      <p:sp>
        <p:nvSpPr>
          <p:cNvPr id="3" name="Freeform 3"/>
          <p:cNvSpPr/>
          <p:nvPr/>
        </p:nvSpPr>
        <p:spPr>
          <a:xfrm rot="8594635">
            <a:off x="6210725" y="5190767"/>
            <a:ext cx="2433852" cy="1721397"/>
          </a:xfrm>
          <a:custGeom>
            <a:avLst/>
            <a:gdLst/>
            <a:ahLst/>
            <a:cxnLst/>
            <a:rect l="l" t="t" r="r" b="b"/>
            <a:pathLst>
              <a:path w="2433852" h="1721397">
                <a:moveTo>
                  <a:pt x="0" y="0"/>
                </a:moveTo>
                <a:lnTo>
                  <a:pt x="2433851" y="0"/>
                </a:lnTo>
                <a:lnTo>
                  <a:pt x="2433851" y="1721397"/>
                </a:lnTo>
                <a:lnTo>
                  <a:pt x="0" y="17213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3076984" y="3276245"/>
            <a:ext cx="12134032" cy="5982055"/>
          </a:xfrm>
          <a:custGeom>
            <a:avLst/>
            <a:gdLst/>
            <a:ahLst/>
            <a:cxnLst/>
            <a:rect l="l" t="t" r="r" b="b"/>
            <a:pathLst>
              <a:path w="12134032" h="5982055">
                <a:moveTo>
                  <a:pt x="0" y="0"/>
                </a:moveTo>
                <a:lnTo>
                  <a:pt x="12134032" y="0"/>
                </a:lnTo>
                <a:lnTo>
                  <a:pt x="12134032" y="5982055"/>
                </a:lnTo>
                <a:lnTo>
                  <a:pt x="0" y="598205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2047" b="-4276"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4787060" y="6651876"/>
            <a:ext cx="8713880" cy="692466"/>
            <a:chOff x="0" y="0"/>
            <a:chExt cx="2295014" cy="18237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295014" cy="182378"/>
            </a:xfrm>
            <a:custGeom>
              <a:avLst/>
              <a:gdLst/>
              <a:ahLst/>
              <a:cxnLst/>
              <a:rect l="l" t="t" r="r" b="b"/>
              <a:pathLst>
                <a:path w="2295014" h="182378">
                  <a:moveTo>
                    <a:pt x="0" y="0"/>
                  </a:moveTo>
                  <a:lnTo>
                    <a:pt x="2295014" y="0"/>
                  </a:lnTo>
                  <a:lnTo>
                    <a:pt x="2295014" y="182378"/>
                  </a:lnTo>
                  <a:lnTo>
                    <a:pt x="0" y="182378"/>
                  </a:lnTo>
                  <a:close/>
                </a:path>
              </a:pathLst>
            </a:custGeom>
            <a:solidFill>
              <a:srgbClr val="1F375B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152400"/>
              <a:ext cx="2295014" cy="3347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40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601046" y="517524"/>
            <a:ext cx="4010501" cy="9271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99"/>
              </a:lnSpc>
              <a:spcBef>
                <a:spcPct val="0"/>
              </a:spcBef>
            </a:pPr>
            <a:r>
              <a:rPr lang="en-US" sz="5499">
                <a:solidFill>
                  <a:srgbClr val="000000"/>
                </a:solidFill>
                <a:latin typeface="Nunito Sans Bold"/>
                <a:ea typeface="Nunito Sans Bold"/>
              </a:rPr>
              <a:t>申請API金鑰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89200" y="1806957"/>
            <a:ext cx="14837754" cy="1099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79"/>
              </a:lnSpc>
              <a:spcBef>
                <a:spcPct val="0"/>
              </a:spcBef>
            </a:pPr>
            <a:r>
              <a:rPr lang="en-US" sz="3199" dirty="0" err="1">
                <a:solidFill>
                  <a:srgbClr val="000000"/>
                </a:solidFill>
                <a:latin typeface="Nunito Sans"/>
                <a:ea typeface="Nunito Sans"/>
              </a:rPr>
              <a:t>第四步:產生金鑰後立刻複製保存起來，如果你遺失了這組金鑰，你必須重新產生新的一組金鑰</a:t>
            </a:r>
            <a:endParaRPr lang="en-US" sz="3199" dirty="0">
              <a:solidFill>
                <a:srgbClr val="000000"/>
              </a:solidFill>
              <a:latin typeface="Nunito Sans"/>
              <a:ea typeface="Nunito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37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37980" y="437980"/>
            <a:ext cx="17412040" cy="9411040"/>
          </a:xfrm>
          <a:prstGeom prst="rect">
            <a:avLst/>
          </a:prstGeom>
          <a:solidFill>
            <a:srgbClr val="C9F1F2"/>
          </a:solidFill>
        </p:spPr>
      </p:sp>
      <p:sp>
        <p:nvSpPr>
          <p:cNvPr id="3" name="Freeform 3"/>
          <p:cNvSpPr/>
          <p:nvPr/>
        </p:nvSpPr>
        <p:spPr>
          <a:xfrm>
            <a:off x="1246174" y="3472053"/>
            <a:ext cx="15795651" cy="5073398"/>
          </a:xfrm>
          <a:custGeom>
            <a:avLst/>
            <a:gdLst/>
            <a:ahLst/>
            <a:cxnLst/>
            <a:rect l="l" t="t" r="r" b="b"/>
            <a:pathLst>
              <a:path w="15795651" h="5073398">
                <a:moveTo>
                  <a:pt x="0" y="0"/>
                </a:moveTo>
                <a:lnTo>
                  <a:pt x="15795652" y="0"/>
                </a:lnTo>
                <a:lnTo>
                  <a:pt x="15795652" y="5073398"/>
                </a:lnTo>
                <a:lnTo>
                  <a:pt x="0" y="50733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2676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601046" y="517524"/>
            <a:ext cx="5342554" cy="9472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699"/>
              </a:lnSpc>
              <a:spcBef>
                <a:spcPct val="0"/>
              </a:spcBef>
            </a:pPr>
            <a:r>
              <a:rPr lang="en-US" sz="5499" dirty="0" err="1">
                <a:solidFill>
                  <a:srgbClr val="000000"/>
                </a:solidFill>
                <a:latin typeface="Nunito Sans Bold"/>
                <a:ea typeface="Nunito Sans Bold"/>
              </a:rPr>
              <a:t>安裝openai套件</a:t>
            </a:r>
            <a:endParaRPr lang="en-US" sz="5499" dirty="0">
              <a:solidFill>
                <a:srgbClr val="000000"/>
              </a:solidFill>
              <a:latin typeface="Nunito Sans Bold"/>
              <a:ea typeface="Nunito Sans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289200" y="1806957"/>
            <a:ext cx="14837754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000000"/>
                </a:solidFill>
                <a:latin typeface="Nunito Sans"/>
                <a:ea typeface="Nunito Sans"/>
              </a:rPr>
              <a:t>使用pip install openai 安裝套件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37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37980" y="437980"/>
            <a:ext cx="17412040" cy="9411040"/>
          </a:xfrm>
          <a:prstGeom prst="rect">
            <a:avLst/>
          </a:prstGeom>
          <a:solidFill>
            <a:srgbClr val="C9F1F2"/>
          </a:solidFill>
        </p:spPr>
      </p:sp>
      <p:sp>
        <p:nvSpPr>
          <p:cNvPr id="3" name="Freeform 3"/>
          <p:cNvSpPr/>
          <p:nvPr/>
        </p:nvSpPr>
        <p:spPr>
          <a:xfrm>
            <a:off x="3617801" y="2509250"/>
            <a:ext cx="11052397" cy="6303851"/>
          </a:xfrm>
          <a:custGeom>
            <a:avLst/>
            <a:gdLst/>
            <a:ahLst/>
            <a:cxnLst/>
            <a:rect l="l" t="t" r="r" b="b"/>
            <a:pathLst>
              <a:path w="11052397" h="6303851">
                <a:moveTo>
                  <a:pt x="0" y="0"/>
                </a:moveTo>
                <a:lnTo>
                  <a:pt x="11052398" y="0"/>
                </a:lnTo>
                <a:lnTo>
                  <a:pt x="11052398" y="6303851"/>
                </a:lnTo>
                <a:lnTo>
                  <a:pt x="0" y="630385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7302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3617801" y="8429552"/>
            <a:ext cx="11052397" cy="767099"/>
          </a:xfrm>
          <a:custGeom>
            <a:avLst/>
            <a:gdLst/>
            <a:ahLst/>
            <a:cxnLst/>
            <a:rect l="l" t="t" r="r" b="b"/>
            <a:pathLst>
              <a:path w="11052397" h="767099">
                <a:moveTo>
                  <a:pt x="0" y="0"/>
                </a:moveTo>
                <a:lnTo>
                  <a:pt x="11052398" y="0"/>
                </a:lnTo>
                <a:lnTo>
                  <a:pt x="11052398" y="767099"/>
                </a:lnTo>
                <a:lnTo>
                  <a:pt x="0" y="76709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5021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601046" y="517524"/>
            <a:ext cx="8674298" cy="9271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99"/>
              </a:lnSpc>
              <a:spcBef>
                <a:spcPct val="0"/>
              </a:spcBef>
            </a:pPr>
            <a:r>
              <a:rPr lang="en-US" sz="5499">
                <a:solidFill>
                  <a:srgbClr val="000000"/>
                </a:solidFill>
                <a:latin typeface="Nunito Sans Bold"/>
                <a:ea typeface="Nunito Sans Bold"/>
              </a:rPr>
              <a:t>在python使用openai的API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89200" y="1806957"/>
            <a:ext cx="14837754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000000"/>
                </a:solidFill>
                <a:latin typeface="Nunito Sans"/>
                <a:ea typeface="Nunito Sans"/>
              </a:rPr>
              <a:t>參考 chat.py 發送最簡單的請求測試API是否能運作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37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37980" y="437980"/>
            <a:ext cx="17412040" cy="9411040"/>
          </a:xfrm>
          <a:prstGeom prst="rect">
            <a:avLst/>
          </a:prstGeom>
          <a:solidFill>
            <a:srgbClr val="C9F1F2"/>
          </a:solidFill>
        </p:spPr>
      </p:sp>
      <p:sp>
        <p:nvSpPr>
          <p:cNvPr id="3" name="Freeform 3"/>
          <p:cNvSpPr/>
          <p:nvPr/>
        </p:nvSpPr>
        <p:spPr>
          <a:xfrm>
            <a:off x="2390858" y="2537814"/>
            <a:ext cx="13506283" cy="5891738"/>
          </a:xfrm>
          <a:custGeom>
            <a:avLst/>
            <a:gdLst/>
            <a:ahLst/>
            <a:cxnLst/>
            <a:rect l="l" t="t" r="r" b="b"/>
            <a:pathLst>
              <a:path w="13506283" h="5891738">
                <a:moveTo>
                  <a:pt x="0" y="0"/>
                </a:moveTo>
                <a:lnTo>
                  <a:pt x="13506284" y="0"/>
                </a:lnTo>
                <a:lnTo>
                  <a:pt x="13506284" y="5891738"/>
                </a:lnTo>
                <a:lnTo>
                  <a:pt x="0" y="58917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390858" y="8429552"/>
            <a:ext cx="13504255" cy="1227122"/>
          </a:xfrm>
          <a:custGeom>
            <a:avLst/>
            <a:gdLst/>
            <a:ahLst/>
            <a:cxnLst/>
            <a:rect l="l" t="t" r="r" b="b"/>
            <a:pathLst>
              <a:path w="13504255" h="1227122">
                <a:moveTo>
                  <a:pt x="0" y="0"/>
                </a:moveTo>
                <a:lnTo>
                  <a:pt x="13504255" y="0"/>
                </a:lnTo>
                <a:lnTo>
                  <a:pt x="13504255" y="1227121"/>
                </a:lnTo>
                <a:lnTo>
                  <a:pt x="0" y="122712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2044" b="-12044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601046" y="517524"/>
            <a:ext cx="8674298" cy="9271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99"/>
              </a:lnSpc>
              <a:spcBef>
                <a:spcPct val="0"/>
              </a:spcBef>
            </a:pPr>
            <a:r>
              <a:rPr lang="en-US" sz="5499">
                <a:solidFill>
                  <a:srgbClr val="000000"/>
                </a:solidFill>
                <a:latin typeface="Nunito Sans Bold"/>
                <a:ea typeface="Nunito Sans Bold"/>
              </a:rPr>
              <a:t>在python使用openai的API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89200" y="1806957"/>
            <a:ext cx="14837754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000000"/>
                </a:solidFill>
                <a:latin typeface="Nunito Sans"/>
                <a:ea typeface="Nunito Sans"/>
              </a:rPr>
              <a:t>各種參數的使用，參考 params.py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713</Words>
  <Application>Microsoft Office PowerPoint</Application>
  <PresentationFormat>自訂</PresentationFormat>
  <Paragraphs>141</Paragraphs>
  <Slides>19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4" baseType="lpstr">
      <vt:lpstr>Arial</vt:lpstr>
      <vt:lpstr>Nunito Sans Bold</vt:lpstr>
      <vt:lpstr>Nunito Sans</vt:lpstr>
      <vt:lpstr>Calibri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gpt 教材</dc:title>
  <cp:lastModifiedBy>me</cp:lastModifiedBy>
  <cp:revision>2</cp:revision>
  <dcterms:created xsi:type="dcterms:W3CDTF">2006-08-16T00:00:00Z</dcterms:created>
  <dcterms:modified xsi:type="dcterms:W3CDTF">2023-12-15T02:41:19Z</dcterms:modified>
  <dc:identifier>DAF0nhJcqhc</dc:identifier>
</cp:coreProperties>
</file>