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99613a7fd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99613a7fd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9613a7f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99613a7f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99613a7f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99613a7f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9613a7fd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99613a7fd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9613a7fd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99613a7fd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9613a7fd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9613a7fd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9613a7fd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99613a7fd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99613a7fd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99613a7fd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99613a7fd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99613a7fd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99613a7fd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99613a7fd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9613a7f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9613a7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99613a7fd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99613a7fd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99613a7f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99613a7f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9613a7fd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9613a7fd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99613a7fd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99613a7fd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99613a7fd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99613a7f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9613a7f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9613a7f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9613a7fd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9613a7fd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9613a7f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9613a7f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9613a7f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99613a7f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9613a7fd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9613a7fd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9613a7fd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9613a7f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9613a7fd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99613a7fd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92700" y="3510200"/>
            <a:ext cx="6848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Alejandra Méndez , Álvaro</a:t>
            </a:r>
            <a:r>
              <a:rPr lang="es"/>
              <a:t> Cerrato</a:t>
            </a:r>
            <a:r>
              <a:rPr lang="es"/>
              <a:t>, Francisco Martín, Juan Antonio Castro</a:t>
            </a:r>
            <a:endParaRPr/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3537150" y="10479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Modelos no supervisados para identificación de perfiles de usuarios del servicio BiciMAD</a:t>
            </a:r>
            <a:endParaRPr sz="30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00" y="1241000"/>
            <a:ext cx="2034300" cy="2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Datos (EDA):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Estadísticos principales: travel_time</a:t>
            </a:r>
            <a:endParaRPr sz="1800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375" y="2221275"/>
            <a:ext cx="3175475" cy="247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6086000" y="1294375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Sin outliers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650" y="1709850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75" y="2221275"/>
            <a:ext cx="3103797" cy="24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3861625" y="2997725"/>
            <a:ext cx="1234200" cy="6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Datos (EDA):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Estadísticos principales: travel_time</a:t>
            </a:r>
            <a:endParaRPr sz="1800"/>
          </a:p>
        </p:txBody>
      </p:sp>
      <p:sp>
        <p:nvSpPr>
          <p:cNvPr id="216" name="Google Shape;216;p23"/>
          <p:cNvSpPr txBox="1"/>
          <p:nvPr/>
        </p:nvSpPr>
        <p:spPr>
          <a:xfrm>
            <a:off x="6086000" y="1294375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Sin outliers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475" y="2066775"/>
            <a:ext cx="3472274" cy="27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450" y="1689525"/>
            <a:ext cx="31242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/>
          <p:nvPr/>
        </p:nvSpPr>
        <p:spPr>
          <a:xfrm>
            <a:off x="3943450" y="2997725"/>
            <a:ext cx="1234200" cy="6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00" y="2066775"/>
            <a:ext cx="3451625" cy="266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Bivariante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Tabla de contingencia: Frecuecias de edad/tipo de usuario</a:t>
            </a:r>
            <a:endParaRPr sz="1800"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25" y="1425175"/>
            <a:ext cx="4105613" cy="32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5362400" y="1637925"/>
            <a:ext cx="31584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Tablas de contingencia para describir esta relación a nivel muestral.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Test de chi-cuadrado para hacer inferencia sobre la relación entre ambas variables.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Bivariante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Tabla de contingencia: Distrito/Tipo de usuario</a:t>
            </a:r>
            <a:endParaRPr sz="1800"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50" y="1472125"/>
            <a:ext cx="4280572" cy="3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5560425" y="1636000"/>
            <a:ext cx="32883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Por el valor de P-value se concluye que no haya correlación entre variables.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Destacan el distrito Centro y Salamanca como distritos con más viajes de inicio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Tetuan y Moncloa los que menos viajes presentan.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Respecto a los rangos de Edad tiene lógica que los Jubilados que viven en Salamanca sean los que más vayan al retiro.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Bivariante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Tabla de contingencia: Distrito/Tipo de usuario</a:t>
            </a:r>
            <a:endParaRPr sz="1800"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" y="1643063"/>
            <a:ext cx="51720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38" y="3870100"/>
            <a:ext cx="52387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/>
          <p:nvPr/>
        </p:nvSpPr>
        <p:spPr>
          <a:xfrm>
            <a:off x="438200" y="3836775"/>
            <a:ext cx="2697600" cy="672000"/>
          </a:xfrm>
          <a:prstGeom prst="flowChartAlternate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Tabla de contingencia: Spearman</a:t>
            </a:r>
            <a:endParaRPr sz="1800"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75" y="1453200"/>
            <a:ext cx="3968786" cy="326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distance v. travel_time_mins</a:t>
            </a:r>
            <a:endParaRPr sz="1800"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25" y="1569900"/>
            <a:ext cx="3022801" cy="23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850" y="1473638"/>
            <a:ext cx="3366249" cy="25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/>
          <p:nvPr/>
        </p:nvSpPr>
        <p:spPr>
          <a:xfrm>
            <a:off x="3954900" y="2173075"/>
            <a:ext cx="1234200" cy="6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8350" y="4015646"/>
            <a:ext cx="1694100" cy="64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786" y="4087475"/>
            <a:ext cx="1694089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PAM</a:t>
            </a:r>
            <a:endParaRPr sz="1800"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25" y="1917250"/>
            <a:ext cx="5051849" cy="22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/>
        </p:nvSpPr>
        <p:spPr>
          <a:xfrm>
            <a:off x="2410325" y="1531575"/>
            <a:ext cx="4802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Elección del número de clusters basado en el método de Gower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2683225" y="2214250"/>
            <a:ext cx="753600" cy="576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PAM</a:t>
            </a:r>
            <a:endParaRPr sz="1800"/>
          </a:p>
        </p:txBody>
      </p:sp>
      <p:sp>
        <p:nvSpPr>
          <p:cNvPr id="272" name="Google Shape;272;p30"/>
          <p:cNvSpPr txBox="1"/>
          <p:nvPr/>
        </p:nvSpPr>
        <p:spPr>
          <a:xfrm>
            <a:off x="2421900" y="1485575"/>
            <a:ext cx="2793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K =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50" y="1931700"/>
            <a:ext cx="3759449" cy="21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275" y="1931700"/>
            <a:ext cx="3875350" cy="222139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6437675" y="1485575"/>
            <a:ext cx="2793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K =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917050" y="2629250"/>
            <a:ext cx="1234200" cy="6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/>
        </p:nvSpPr>
        <p:spPr>
          <a:xfrm>
            <a:off x="4617150" y="1011900"/>
            <a:ext cx="4422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[[2]]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idunplug_station_ini     cp_ini    idplug_station_fin     cp_fin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91     : 80          28014  :250   90     :112        28009  :324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84     : 53          28012  : 59   75     : 35        28014  : 49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69     : 38          28004  : 57   66     : 31        28012  : 48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64     : 32          28001  : 45   65     : 29        28001  : 38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85     : 25          28006  : 41   64     : 28        28004  : 32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72     : 18          28009  : 36   102    : 26        28006  : 29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(Other):363          (Other):121   (Other):348        (Other): 89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travel_time      user_type user_age_range  unplug_hour     distance  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Min.   :   58.0   1:609     0:338          14     : 59   Min.   :   0.0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1st Qu.:  389.0             1:  2          18     : 47   1st Qu.: 968.3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Median :  562.0             2:  2          15     : 42   Median :1400.0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Mean   :  888.4             3: 33          17     : 42   Mean   :1578.7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3rd Qu.:  845.0             4:107          16     : 40   3rd Qu.:2101.7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Max.   :20104.0             5:125          20     : 35   Max.   :5660.6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6:  2          (Other):344                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day           cluster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Min.   :0.000   Min.   :2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1st Qu.:1.000   1st Qu.:2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Median :3.000   Median :2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Mean   :2.709   Mean   :2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3rd Qu.:4.000   3rd Qu.:2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Max.   :6.000   Max.   :2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1"/>
          <p:cNvSpPr txBox="1"/>
          <p:nvPr>
            <p:ph type="title"/>
          </p:nvPr>
        </p:nvSpPr>
        <p:spPr>
          <a:xfrm>
            <a:off x="819150" y="224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PAM</a:t>
            </a:r>
            <a:endParaRPr sz="1800"/>
          </a:p>
        </p:txBody>
      </p:sp>
      <p:sp>
        <p:nvSpPr>
          <p:cNvPr id="283" name="Google Shape;283;p31"/>
          <p:cNvSpPr txBox="1"/>
          <p:nvPr/>
        </p:nvSpPr>
        <p:spPr>
          <a:xfrm>
            <a:off x="3985625" y="444150"/>
            <a:ext cx="2793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149100" y="1011900"/>
            <a:ext cx="4422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[1]]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idunplug_station_ini     cp_ini    idplug_station_fin     cp_fin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90     :115          28009  :354   79     : 73        28007  :262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75     : 46          28001  : 53   74     : 56        28014  : 73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102    : 40          28012  : 46   80     : 34        28012  : 67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64     : 38          28007  : 44   64     : 28        28006  : 62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65     : 38          28004  : 41   78     : 27        28004  : 59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66     : 26          28006  : 39   73     : 21        28001  : 36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(Other):427          (Other):153   (Other):491        (Other):171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travel_time      user_type user_age_range  unplug_hour     distance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Min.   :  114.0   1:730     0:411          0      : 59   Min.   :   0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1st Qu.:  470.5             1:  2          15     : 59   1st Qu.:1518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Median :  657.0             2:  2          20     : 58   Median :1978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Mean   :  878.0             3: 46          18     : 44   Mean   :2097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3rd Qu.:  920.2             4:125          8      : 44   3rd Qu.:2528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Max.   :17935.0             5:139          17     : 43   Max.   :5761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6:  5          (Other):423              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day           cluster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Min.   :0.000   Min.   :1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1st Qu.:2.000   1st Qu.:1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Median :3.000   Median :1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Mean   :2.993   Mean   :1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3rd Qu.:4.000   3rd Qu.:1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Max.   :6.000   Max.   :1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246025" y="1068675"/>
            <a:ext cx="4244100" cy="382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4650075" y="1068675"/>
            <a:ext cx="4244100" cy="382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Adaptación del dataset y tablas auxiliares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-13440" l="-1390" r="1390" t="13440"/>
          <a:stretch/>
        </p:blipFill>
        <p:spPr>
          <a:xfrm>
            <a:off x="5000850" y="1607025"/>
            <a:ext cx="3324000" cy="16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1000975" y="3505475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5423250" y="3093575"/>
            <a:ext cx="24792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Temperatura media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Temperatura maxima y hora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Temperatura mínim y hora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Mismas variables para el viento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Pluviometría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000" y="1459198"/>
            <a:ext cx="1516150" cy="15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3708700" y="2036637"/>
            <a:ext cx="1173000" cy="1232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416775" y="3194375"/>
            <a:ext cx="3010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Dataset de uso Bicimad_201808 +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Hora del día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Distrito inicio/fin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Fin de semana/festivo flag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Bank_holiday_flag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Distancia geométrica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819150" y="224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PAM</a:t>
            </a:r>
            <a:endParaRPr sz="1800"/>
          </a:p>
        </p:txBody>
      </p:sp>
      <p:sp>
        <p:nvSpPr>
          <p:cNvPr id="292" name="Google Shape;292;p32"/>
          <p:cNvSpPr txBox="1"/>
          <p:nvPr/>
        </p:nvSpPr>
        <p:spPr>
          <a:xfrm>
            <a:off x="3985625" y="444150"/>
            <a:ext cx="2793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2514275" y="889225"/>
            <a:ext cx="5254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[[3]]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idunplug_station_ini     cp_ini    idplug_station_fin     cp_fin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74     : 58          28007  :234   84     : 48        28014  :192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80     : 50          28009  : 69   64     : 36        28009  : 75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79     : 45          28012  : 59   91     : 35        28012  : 74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78     : 36          28004  : 51   69     : 26        28001  : 59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64     : 32          28006  : 48   85     : 24        28007  : 52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99     : 18          28001  : 44   86     : 24        28004  : 50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(Other):422          (Other):156   (Other):468        (Other):159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 travel_time      user_type user_age_range  unplug_hour     distance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Min.   :  113.0   1:661     0: 82          8      : 73   Min.   :   0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1st Qu.:  449.0             1:  1          19     : 72   1st Qu.:1333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Median :  621.0             2:  6          15     : 50   Median :1885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Mean   :  815.8             3: 39          7      : 47   Mean   :1963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3rd Qu.:  871.0             4:417          18     : 45   3rd Qu.:2469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Max.   :13743.0             5:113          20     : 39   Max.   :5750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                            6:  3          (Other):335               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     day           cluster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Min.   :0.000   Min.   :3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1st Qu.:1.000   1st Qu.:3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Median :2.000   Median :3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Mean   :2.039   Mean   :3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3rd Qu.:3.000   3rd Qu.:3 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 Max.   :6.000   Max.   :3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2514275" y="889225"/>
            <a:ext cx="4563900" cy="382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CLARA</a:t>
            </a:r>
            <a:endParaRPr sz="1800"/>
          </a:p>
        </p:txBody>
      </p:sp>
      <p:sp>
        <p:nvSpPr>
          <p:cNvPr id="300" name="Google Shape;300;p33"/>
          <p:cNvSpPr txBox="1"/>
          <p:nvPr/>
        </p:nvSpPr>
        <p:spPr>
          <a:xfrm>
            <a:off x="3146825" y="1211725"/>
            <a:ext cx="4709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Elección del número de clusters basado en el metodo wss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3896175" y="3741875"/>
            <a:ext cx="479700" cy="33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450" y="1569900"/>
            <a:ext cx="4463326" cy="290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CLARA</a:t>
            </a:r>
            <a:endParaRPr sz="1800"/>
          </a:p>
        </p:txBody>
      </p:sp>
      <p:sp>
        <p:nvSpPr>
          <p:cNvPr id="308" name="Google Shape;308;p34"/>
          <p:cNvSpPr txBox="1"/>
          <p:nvPr/>
        </p:nvSpPr>
        <p:spPr>
          <a:xfrm>
            <a:off x="3577875" y="1298525"/>
            <a:ext cx="2793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K = 6 		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500" y="1762724"/>
            <a:ext cx="5509550" cy="30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CLARA</a:t>
            </a:r>
            <a:endParaRPr sz="1800"/>
          </a:p>
        </p:txBody>
      </p:sp>
      <p:sp>
        <p:nvSpPr>
          <p:cNvPr id="315" name="Google Shape;315;p35"/>
          <p:cNvSpPr txBox="1"/>
          <p:nvPr/>
        </p:nvSpPr>
        <p:spPr>
          <a:xfrm>
            <a:off x="3577875" y="1298525"/>
            <a:ext cx="2793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K = 5 		</a:t>
            </a: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SIN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138" y="1627250"/>
            <a:ext cx="5118784" cy="30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36"/>
          <p:cNvSpPr txBox="1"/>
          <p:nvPr/>
        </p:nvSpPr>
        <p:spPr>
          <a:xfrm>
            <a:off x="1091750" y="1233350"/>
            <a:ext cx="70809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-Los picos de uso de Bicimad coinciden con el inicio y fin de la jornada laboral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-Excluyendo los de edad desconocida, el 86% de usuarios son adultos (27-65 años)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-Uso constante casi rutinario a nivel de semana, cayendo en los fines de semana, más pronunciado esto en los usuarios de edad adulta (27-65 años)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Comparando con los datos de Enero: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El uso del servicio baja en las horas de mayor calor 15-18 horas, se intensifica entre las 7-9 de la mañana.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En verano el uso entre las 19-22 horas se amplía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Los trayectos son más cortos, destacan muchos movimiento en el propio retiro o con estaciones centrales.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wrailing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676" y="1622050"/>
            <a:ext cx="2399450" cy="27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4627625" y="2176425"/>
            <a:ext cx="36267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Adaptación de las variables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			+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Filtrado por viajes que se inician o terminan en las estaciones próximas a retiro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Datos (EDA):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Histogramas</a:t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5" y="2008350"/>
            <a:ext cx="3285889" cy="2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901" y="2083488"/>
            <a:ext cx="4877300" cy="229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111475" y="1602050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Estaciones de inicio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226900" y="1602050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Distritos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de inicio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Datos (EDA):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Histogramas</a:t>
            </a:r>
            <a:endParaRPr sz="1800"/>
          </a:p>
        </p:txBody>
      </p:sp>
      <p:sp>
        <p:nvSpPr>
          <p:cNvPr id="163" name="Google Shape;163;p17"/>
          <p:cNvSpPr txBox="1"/>
          <p:nvPr/>
        </p:nvSpPr>
        <p:spPr>
          <a:xfrm>
            <a:off x="1111475" y="1602050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Estaciones de fin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226900" y="1602050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Distritos de fin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00" y="1973000"/>
            <a:ext cx="3455207" cy="25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732" y="2101575"/>
            <a:ext cx="4954793" cy="233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Datos (EDA):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Histogramas</a:t>
            </a:r>
            <a:endParaRPr sz="1800"/>
          </a:p>
        </p:txBody>
      </p:sp>
      <p:sp>
        <p:nvSpPr>
          <p:cNvPr id="172" name="Google Shape;172;p18"/>
          <p:cNvSpPr txBox="1"/>
          <p:nvPr/>
        </p:nvSpPr>
        <p:spPr>
          <a:xfrm>
            <a:off x="1489200" y="1569900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Tipo de usuario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25" y="1939925"/>
            <a:ext cx="3516842" cy="272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150" y="1786050"/>
            <a:ext cx="4663125" cy="28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5479875" y="1569900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Rango de edad de usuarios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Datos (EDA):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Histogramas</a:t>
            </a:r>
            <a:endParaRPr sz="1800"/>
          </a:p>
        </p:txBody>
      </p:sp>
      <p:sp>
        <p:nvSpPr>
          <p:cNvPr id="181" name="Google Shape;181;p19"/>
          <p:cNvSpPr txBox="1"/>
          <p:nvPr/>
        </p:nvSpPr>
        <p:spPr>
          <a:xfrm>
            <a:off x="1489200" y="1569900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Día de la semana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479875" y="1569900"/>
            <a:ext cx="1901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Festivos/Laborables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50" y="1846913"/>
            <a:ext cx="3557083" cy="27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108" y="1846913"/>
            <a:ext cx="3524112" cy="27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Datos (EDA):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Histogramas</a:t>
            </a:r>
            <a:endParaRPr sz="1800"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750" y="1464100"/>
            <a:ext cx="6331650" cy="330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2845075" y="1354375"/>
            <a:ext cx="7505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Distribución horaria del servicio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19150" y="61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Datos (EDA):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Histogramas</a:t>
            </a:r>
            <a:endParaRPr sz="1800"/>
          </a:p>
        </p:txBody>
      </p:sp>
      <p:sp>
        <p:nvSpPr>
          <p:cNvPr id="197" name="Google Shape;197;p21"/>
          <p:cNvSpPr txBox="1"/>
          <p:nvPr/>
        </p:nvSpPr>
        <p:spPr>
          <a:xfrm>
            <a:off x="630825" y="1569900"/>
            <a:ext cx="7505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Distribución horaria del servicio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27-65 años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804225" y="1569900"/>
            <a:ext cx="7505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Distribución horaria del servicio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65 años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75" y="2085000"/>
            <a:ext cx="4083876" cy="24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375" y="2145125"/>
            <a:ext cx="4083875" cy="232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