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BFBFB"/>
    <a:srgbClr val="F9DFF9"/>
    <a:srgbClr val="000000"/>
    <a:srgbClr val="D1A5E9"/>
    <a:srgbClr val="F1ADF1"/>
    <a:srgbClr val="AA5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65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13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01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04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53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91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21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43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80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31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C5D0C-C9AF-4122-853D-A3B0B8EE508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3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5467" y="-406400"/>
            <a:ext cx="8918222" cy="719102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1069" y="5128954"/>
            <a:ext cx="8711738" cy="1546166"/>
          </a:xfrm>
          <a:prstGeom prst="rect">
            <a:avLst/>
          </a:prstGeom>
          <a:solidFill>
            <a:srgbClr val="D1A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1069" y="847898"/>
            <a:ext cx="8711738" cy="428105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117272" y="1488440"/>
            <a:ext cx="2959331" cy="2959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公開圓餅圖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家庭</a:t>
            </a:r>
            <a:r>
              <a:rPr lang="en-US" altLang="zh-TW" dirty="0" smtClean="0"/>
              <a:t>)</a:t>
            </a:r>
          </a:p>
          <a:p>
            <a:pPr algn="ctr"/>
            <a:r>
              <a:rPr lang="zh-TW" altLang="en-US" dirty="0" smtClean="0"/>
              <a:t>本月公開總收入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扣掉公開總支出</a:t>
            </a:r>
            <a:endParaRPr lang="en-US" altLang="zh-TW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47833"/>
              </p:ext>
            </p:extLst>
          </p:nvPr>
        </p:nvGraphicFramePr>
        <p:xfrm>
          <a:off x="624840" y="1463041"/>
          <a:ext cx="1702724" cy="291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90067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19292"/>
              </p:ext>
            </p:extLst>
          </p:nvPr>
        </p:nvGraphicFramePr>
        <p:xfrm>
          <a:off x="6738159" y="1488440"/>
          <a:ext cx="1702724" cy="29186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00678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歡迎來到家族記帳管理系統                 請登入會員 </a:t>
            </a:r>
            <a:endParaRPr lang="zh-TW" altLang="en-US" dirty="0"/>
          </a:p>
        </p:txBody>
      </p:sp>
      <p:sp>
        <p:nvSpPr>
          <p:cNvPr id="12" name="流程圖: 合併 11"/>
          <p:cNvSpPr/>
          <p:nvPr/>
        </p:nvSpPr>
        <p:spPr>
          <a:xfrm rot="3373016">
            <a:off x="4776924" y="1861633"/>
            <a:ext cx="990574" cy="150339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24841" y="5419898"/>
            <a:ext cx="904701" cy="9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投票區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43943" y="5419899"/>
            <a:ext cx="4339242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subject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529542" y="5419900"/>
            <a:ext cx="904701" cy="5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進行</a:t>
            </a:r>
            <a:r>
              <a:rPr lang="zh-TW" altLang="en-US" dirty="0"/>
              <a:t>中</a:t>
            </a:r>
          </a:p>
        </p:txBody>
      </p:sp>
      <p:sp>
        <p:nvSpPr>
          <p:cNvPr id="19" name="矩形 18"/>
          <p:cNvSpPr/>
          <p:nvPr/>
        </p:nvSpPr>
        <p:spPr>
          <a:xfrm>
            <a:off x="1529542" y="5926975"/>
            <a:ext cx="904701" cy="47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已結束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443943" y="5935288"/>
            <a:ext cx="4339242" cy="46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subject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792886" y="5419899"/>
            <a:ext cx="1647997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total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792886" y="5926975"/>
            <a:ext cx="1647997" cy="47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5151752" y="344514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151752" y="1025697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summary_all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5248267" y="5270582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vote_list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40883" y="327195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 “ top”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440882" y="974664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&lt;div&gt;“ public”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56243" y="2739841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  <a:endParaRPr lang="en-US" altLang="zh-TW" dirty="0"/>
          </a:p>
          <a:p>
            <a:r>
              <a:rPr lang="en-US" altLang="zh-TW" dirty="0" smtClean="0"/>
              <a:t>“public”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“public-left”</a:t>
            </a:r>
          </a:p>
        </p:txBody>
      </p:sp>
      <p:sp>
        <p:nvSpPr>
          <p:cNvPr id="31" name="矩形 30"/>
          <p:cNvSpPr/>
          <p:nvPr/>
        </p:nvSpPr>
        <p:spPr>
          <a:xfrm>
            <a:off x="6896925" y="2739840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  <a:endParaRPr lang="en-US" altLang="zh-TW" dirty="0"/>
          </a:p>
          <a:p>
            <a:r>
              <a:rPr lang="en-US" altLang="zh-TW" dirty="0" smtClean="0"/>
              <a:t>“public”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“public-right”</a:t>
            </a:r>
          </a:p>
        </p:txBody>
      </p:sp>
      <p:sp>
        <p:nvSpPr>
          <p:cNvPr id="32" name="矩形 31"/>
          <p:cNvSpPr/>
          <p:nvPr/>
        </p:nvSpPr>
        <p:spPr>
          <a:xfrm>
            <a:off x="3532238" y="2750705"/>
            <a:ext cx="2046402" cy="12882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</a:p>
          <a:p>
            <a:r>
              <a:rPr lang="en-US" altLang="zh-TW" dirty="0" smtClean="0"/>
              <a:t>“public”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“public-center”</a:t>
            </a:r>
          </a:p>
        </p:txBody>
      </p:sp>
      <p:sp>
        <p:nvSpPr>
          <p:cNvPr id="33" name="矩形 32"/>
          <p:cNvSpPr/>
          <p:nvPr/>
        </p:nvSpPr>
        <p:spPr>
          <a:xfrm>
            <a:off x="8467461" y="5216697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&lt;div&gt;“ vote-list”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41069" y="-282409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 “ container”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6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15224"/>
              </p:ext>
            </p:extLst>
          </p:nvPr>
        </p:nvGraphicFramePr>
        <p:xfrm>
          <a:off x="374073" y="1445958"/>
          <a:ext cx="8345974" cy="138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項次</a:t>
                      </a:r>
                      <a:endParaRPr lang="en-US" altLang="zh-TW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主題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subject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開始時間</a:t>
                      </a:r>
                      <a:r>
                        <a:rPr lang="en-US" altLang="zh-TW" sz="1050" dirty="0" err="1" smtClean="0"/>
                        <a:t>open_time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結束時間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close_time</a:t>
                      </a:r>
                      <a:endParaRPr lang="en-US" altLang="zh-TW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單複選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已投票完成者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投票功能</a:t>
            </a:r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送出後回傳完整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zh-TW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TW" dirty="0" err="1" smtClean="0">
                <a:solidFill>
                  <a:srgbClr val="FF0000"/>
                </a:solidFill>
              </a:rPr>
              <a:t>desc</a:t>
            </a:r>
            <a:r>
              <a:rPr lang="zh-TW" altLang="en-US" dirty="0" smtClean="0">
                <a:solidFill>
                  <a:srgbClr val="FF0000"/>
                </a:solidFill>
              </a:rPr>
              <a:t>倒置輸出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513419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≡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下一頁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 smtClean="0">
                <a:solidFill>
                  <a:srgbClr val="FF0000"/>
                </a:solidFill>
              </a:rPr>
              <a:t>上一頁</a:t>
            </a:r>
            <a:endParaRPr lang="zh-TW" altLang="en-US" u="dbl" dirty="0">
              <a:solidFill>
                <a:srgbClr val="FF0000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3194148" y="929551"/>
            <a:ext cx="1619152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排列：舊</a:t>
            </a:r>
            <a:r>
              <a:rPr lang="en-US" altLang="zh-TW" b="1" dirty="0" smtClean="0">
                <a:solidFill>
                  <a:schemeClr val="tx1"/>
                </a:solidFill>
              </a:rPr>
              <a:t>-&gt;</a:t>
            </a:r>
            <a:r>
              <a:rPr lang="zh-TW" altLang="en-US" b="1" dirty="0" smtClean="0">
                <a:solidFill>
                  <a:schemeClr val="tx1"/>
                </a:solidFill>
              </a:rPr>
              <a:t>新</a:t>
            </a:r>
          </a:p>
        </p:txBody>
      </p:sp>
      <p:sp>
        <p:nvSpPr>
          <p:cNvPr id="30" name="矩形 29"/>
          <p:cNvSpPr/>
          <p:nvPr/>
        </p:nvSpPr>
        <p:spPr>
          <a:xfrm>
            <a:off x="374074" y="923954"/>
            <a:ext cx="984360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進行</a:t>
            </a:r>
            <a:r>
              <a:rPr lang="zh-TW" altLang="en-US" b="1" dirty="0">
                <a:solidFill>
                  <a:schemeClr val="tx1"/>
                </a:solidFill>
              </a:rPr>
              <a:t>中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58433" y="920437"/>
            <a:ext cx="1123510" cy="346616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已結</a:t>
            </a:r>
            <a:r>
              <a:rPr lang="zh-TW" altLang="en-US" b="1" dirty="0">
                <a:solidFill>
                  <a:schemeClr val="tx1"/>
                </a:solidFill>
              </a:rPr>
              <a:t>束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43528"/>
              </p:ext>
            </p:extLst>
          </p:nvPr>
        </p:nvGraphicFramePr>
        <p:xfrm>
          <a:off x="374073" y="1445958"/>
          <a:ext cx="8345974" cy="131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17697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異動時間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err="1" smtClean="0"/>
                        <a:t>created_time</a:t>
                      </a:r>
                      <a:endParaRPr lang="en-US" altLang="zh-TW" sz="105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異動事項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summary-&gt;</a:t>
                      </a:r>
                      <a:br>
                        <a:rPr lang="en-US" altLang="zh-TW" sz="1050" dirty="0" smtClean="0"/>
                      </a:br>
                      <a:r>
                        <a:rPr lang="en-US" altLang="zh-TW" sz="1050" dirty="0" smtClean="0"/>
                        <a:t>“</a:t>
                      </a:r>
                      <a:r>
                        <a:rPr lang="zh-TW" altLang="en-US" sz="1050" dirty="0" smtClean="0"/>
                        <a:t>更新</a:t>
                      </a:r>
                      <a:r>
                        <a:rPr lang="en-US" altLang="zh-TW" sz="1050" dirty="0" smtClean="0"/>
                        <a:t>”class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更新項目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summary-&gt;</a:t>
                      </a:r>
                      <a:br>
                        <a:rPr lang="en-US" altLang="zh-TW" sz="1050" dirty="0" smtClean="0"/>
                      </a:br>
                      <a:r>
                        <a:rPr lang="en-US" altLang="zh-TW" sz="1050" dirty="0" smtClean="0"/>
                        <a:t>project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投票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備考</a:t>
                      </a:r>
                      <a:endParaRPr lang="zh-TW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496402">
                <a:tc vMerge="1">
                  <a:txBody>
                    <a:bodyPr/>
                    <a:lstStyle/>
                    <a:p>
                      <a:pPr algn="ctr"/>
                      <a:endParaRPr lang="en-US" altLang="zh-TW" sz="10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TW" sz="10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TW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主題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topicsV.topic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zh-TW" sz="10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topic_id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選擇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0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reocrds</a:t>
                      </a:r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投票時間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0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vote_time</a:t>
                      </a: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605323"/>
                  </a:ext>
                </a:extLst>
              </a:tr>
              <a:tr h="425992">
                <a:tc>
                  <a:txBody>
                    <a:bodyPr/>
                    <a:lstStyle/>
                    <a:p>
                      <a:pPr algn="l"/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“</a:t>
                      </a:r>
                      <a:r>
                        <a:rPr lang="zh-TW" altLang="en-US" sz="1100" dirty="0" smtClean="0"/>
                        <a:t>更新</a:t>
                      </a:r>
                      <a:r>
                        <a:rPr lang="en-US" altLang="zh-TW" sz="1100" dirty="0" smtClean="0"/>
                        <a:t>”</a:t>
                      </a:r>
                      <a:r>
                        <a:rPr lang="zh-TW" altLang="en-US" sz="1100" dirty="0" smtClean="0"/>
                        <a:t>收入 </a:t>
                      </a:r>
                      <a:r>
                        <a:rPr lang="en-US" altLang="zh-TW" sz="1100" dirty="0" smtClean="0"/>
                        <a:t>||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“</a:t>
                      </a:r>
                      <a:r>
                        <a:rPr lang="zh-TW" altLang="en-US" sz="1100" dirty="0" smtClean="0"/>
                        <a:t>更新</a:t>
                      </a:r>
                      <a:r>
                        <a:rPr lang="en-US" altLang="zh-TW" sz="1100" dirty="0" smtClean="0"/>
                        <a:t>”</a:t>
                      </a:r>
                      <a:r>
                        <a:rPr lang="zh-TW" altLang="en-US" sz="1100" dirty="0" smtClean="0"/>
                        <a:t>支出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087395" y="381246"/>
            <a:ext cx="1738738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歷史紀錄查詢</a:t>
            </a:r>
          </a:p>
        </p:txBody>
      </p:sp>
      <p:sp>
        <p:nvSpPr>
          <p:cNvPr id="27" name="橢圓 26"/>
          <p:cNvSpPr/>
          <p:nvPr/>
        </p:nvSpPr>
        <p:spPr>
          <a:xfrm>
            <a:off x="8513419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≡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下一頁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 smtClean="0">
                <a:solidFill>
                  <a:srgbClr val="FF0000"/>
                </a:solidFill>
              </a:rPr>
              <a:t>上一頁</a:t>
            </a:r>
            <a:endParaRPr lang="zh-TW" altLang="en-US" u="dbl" dirty="0">
              <a:solidFill>
                <a:srgbClr val="FF0000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3194148" y="929551"/>
            <a:ext cx="1619152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排列：新</a:t>
            </a:r>
            <a:r>
              <a:rPr lang="en-US" altLang="zh-TW" b="1" dirty="0" smtClean="0">
                <a:solidFill>
                  <a:schemeClr val="tx1"/>
                </a:solidFill>
              </a:rPr>
              <a:t>-&gt;</a:t>
            </a:r>
            <a:r>
              <a:rPr lang="zh-TW" altLang="en-US" b="1" dirty="0" smtClean="0">
                <a:solidFill>
                  <a:schemeClr val="tx1"/>
                </a:solidFill>
              </a:rPr>
              <a:t>舊</a:t>
            </a:r>
          </a:p>
        </p:txBody>
      </p:sp>
      <p:sp>
        <p:nvSpPr>
          <p:cNvPr id="20" name="矩形 19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</a:t>
            </a:r>
            <a:r>
              <a:rPr lang="zh-TW" altLang="en-US" b="1" dirty="0">
                <a:solidFill>
                  <a:schemeClr val="tx1"/>
                </a:solidFill>
              </a:rPr>
              <a:t>支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投票</a:t>
            </a:r>
          </a:p>
        </p:txBody>
      </p:sp>
      <p:sp>
        <p:nvSpPr>
          <p:cNvPr id="22" name="矩形 21"/>
          <p:cNvSpPr/>
          <p:nvPr/>
        </p:nvSpPr>
        <p:spPr>
          <a:xfrm>
            <a:off x="2176544" y="920437"/>
            <a:ext cx="818111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全部</a:t>
            </a:r>
          </a:p>
        </p:txBody>
      </p:sp>
    </p:spTree>
    <p:extLst>
      <p:ext uri="{BB962C8B-B14F-4D97-AF65-F5344CB8AC3E}">
        <p14:creationId xmlns:p14="http://schemas.microsoft.com/office/powerpoint/2010/main" val="6178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1069" y="3704340"/>
            <a:ext cx="8711738" cy="2970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99570" y="846864"/>
            <a:ext cx="8711738" cy="285126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08713" y="973048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公開圓餅圖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家庭</a:t>
            </a:r>
            <a:r>
              <a:rPr lang="en-US" altLang="zh-TW" dirty="0" smtClean="0"/>
              <a:t>)</a:t>
            </a:r>
          </a:p>
          <a:p>
            <a:pPr algn="ctr"/>
            <a:r>
              <a:rPr lang="zh-TW" altLang="en-US" dirty="0" smtClean="0"/>
              <a:t>本月公開總收入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扣掉公開總支出</a:t>
            </a:r>
            <a:endParaRPr lang="en-US" altLang="zh-TW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80295"/>
              </p:ext>
            </p:extLst>
          </p:nvPr>
        </p:nvGraphicFramePr>
        <p:xfrm>
          <a:off x="624840" y="947649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55382"/>
              </p:ext>
            </p:extLst>
          </p:nvPr>
        </p:nvGraphicFramePr>
        <p:xfrm>
          <a:off x="6738159" y="973048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12" name="流程圖: 合併 11"/>
          <p:cNvSpPr/>
          <p:nvPr/>
        </p:nvSpPr>
        <p:spPr>
          <a:xfrm rot="2998457">
            <a:off x="4598309" y="1308130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208713" y="3936539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私人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  本月總收入</a:t>
            </a:r>
            <a:endParaRPr lang="en-US" altLang="zh-TW" dirty="0" smtClean="0"/>
          </a:p>
          <a:p>
            <a:r>
              <a:rPr lang="zh-TW" altLang="en-US" dirty="0" smtClean="0"/>
              <a:t>  扣掉總支出</a:t>
            </a:r>
            <a:endParaRPr lang="en-US" altLang="zh-TW" dirty="0" smtClean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18918"/>
              </p:ext>
            </p:extLst>
          </p:nvPr>
        </p:nvGraphicFramePr>
        <p:xfrm>
          <a:off x="624840" y="3911140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8998"/>
              </p:ext>
            </p:extLst>
          </p:nvPr>
        </p:nvGraphicFramePr>
        <p:xfrm>
          <a:off x="6738159" y="3936539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23" name="流程圖: 合併 11"/>
          <p:cNvSpPr/>
          <p:nvPr/>
        </p:nvSpPr>
        <p:spPr>
          <a:xfrm rot="2998457">
            <a:off x="4598309" y="4271621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4833591" y="381926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4833591" y="1049632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summary_all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4746036" y="3864298"/>
            <a:ext cx="2210676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summary_private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91454" y="346346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 “ top”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691454" y="954793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&lt;div&gt;“ public”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56243" y="1622241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  <a:endParaRPr lang="en-US" altLang="zh-TW" dirty="0"/>
          </a:p>
          <a:p>
            <a:r>
              <a:rPr lang="en-US" altLang="zh-TW" dirty="0" smtClean="0"/>
              <a:t>“public”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“public-left”</a:t>
            </a:r>
          </a:p>
        </p:txBody>
      </p:sp>
      <p:sp>
        <p:nvSpPr>
          <p:cNvPr id="32" name="矩形 31"/>
          <p:cNvSpPr/>
          <p:nvPr/>
        </p:nvSpPr>
        <p:spPr>
          <a:xfrm>
            <a:off x="6896925" y="1622240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  <a:endParaRPr lang="en-US" altLang="zh-TW" dirty="0"/>
          </a:p>
          <a:p>
            <a:r>
              <a:rPr lang="en-US" altLang="zh-TW" dirty="0" smtClean="0"/>
              <a:t>“public”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“public-right”</a:t>
            </a:r>
          </a:p>
        </p:txBody>
      </p:sp>
      <p:sp>
        <p:nvSpPr>
          <p:cNvPr id="33" name="矩形 32"/>
          <p:cNvSpPr/>
          <p:nvPr/>
        </p:nvSpPr>
        <p:spPr>
          <a:xfrm>
            <a:off x="3532238" y="1633105"/>
            <a:ext cx="2046402" cy="12882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</a:p>
          <a:p>
            <a:r>
              <a:rPr lang="en-US" altLang="zh-TW" dirty="0" smtClean="0"/>
              <a:t>“public”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“public-center”</a:t>
            </a:r>
          </a:p>
        </p:txBody>
      </p:sp>
      <p:sp>
        <p:nvSpPr>
          <p:cNvPr id="34" name="矩形 33"/>
          <p:cNvSpPr/>
          <p:nvPr/>
        </p:nvSpPr>
        <p:spPr>
          <a:xfrm>
            <a:off x="762130" y="4375931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  <a:endParaRPr lang="en-US" altLang="zh-TW" dirty="0"/>
          </a:p>
          <a:p>
            <a:r>
              <a:rPr lang="en-US" altLang="zh-TW" dirty="0" smtClean="0"/>
              <a:t>“private”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</a:t>
            </a:r>
            <a:r>
              <a:rPr lang="en-US" altLang="zh-TW" dirty="0"/>
              <a:t>private </a:t>
            </a:r>
            <a:r>
              <a:rPr lang="en-US" altLang="zh-TW" dirty="0" smtClean="0"/>
              <a:t>-left”</a:t>
            </a:r>
          </a:p>
        </p:txBody>
      </p:sp>
      <p:sp>
        <p:nvSpPr>
          <p:cNvPr id="35" name="矩形 34"/>
          <p:cNvSpPr/>
          <p:nvPr/>
        </p:nvSpPr>
        <p:spPr>
          <a:xfrm>
            <a:off x="6902812" y="4375930"/>
            <a:ext cx="1538071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  <a:endParaRPr lang="en-US" altLang="zh-TW" dirty="0"/>
          </a:p>
          <a:p>
            <a:r>
              <a:rPr lang="en-US" altLang="zh-TW" dirty="0" smtClean="0"/>
              <a:t>“</a:t>
            </a:r>
            <a:r>
              <a:rPr lang="en-US" altLang="zh-TW" dirty="0"/>
              <a:t>private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</a:t>
            </a:r>
            <a:r>
              <a:rPr lang="en-US" altLang="zh-TW" dirty="0"/>
              <a:t>private </a:t>
            </a:r>
            <a:r>
              <a:rPr lang="en-US" altLang="zh-TW" dirty="0" smtClean="0"/>
              <a:t>-right”</a:t>
            </a:r>
          </a:p>
        </p:txBody>
      </p:sp>
      <p:sp>
        <p:nvSpPr>
          <p:cNvPr id="36" name="矩形 35"/>
          <p:cNvSpPr/>
          <p:nvPr/>
        </p:nvSpPr>
        <p:spPr>
          <a:xfrm>
            <a:off x="3538125" y="4386795"/>
            <a:ext cx="2046402" cy="12882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 &gt;</a:t>
            </a:r>
          </a:p>
          <a:p>
            <a:r>
              <a:rPr lang="en-US" altLang="zh-TW" dirty="0" smtClean="0"/>
              <a:t>“</a:t>
            </a:r>
            <a:r>
              <a:rPr lang="en-US" altLang="zh-TW" dirty="0"/>
              <a:t>private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&lt;div 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“</a:t>
            </a:r>
            <a:r>
              <a:rPr lang="en-US" altLang="zh-TW" dirty="0"/>
              <a:t>private </a:t>
            </a:r>
            <a:r>
              <a:rPr lang="en-US" altLang="zh-TW" dirty="0" smtClean="0"/>
              <a:t>-center”</a:t>
            </a:r>
          </a:p>
        </p:txBody>
      </p:sp>
      <p:sp>
        <p:nvSpPr>
          <p:cNvPr id="37" name="矩形 36"/>
          <p:cNvSpPr/>
          <p:nvPr/>
        </p:nvSpPr>
        <p:spPr>
          <a:xfrm>
            <a:off x="8691454" y="3806175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&lt;div&gt;“</a:t>
            </a:r>
            <a:r>
              <a:rPr lang="en-US" altLang="zh-TW" dirty="0"/>
              <a:t>private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908901" y="377887"/>
            <a:ext cx="1427941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 “ 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1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1069" y="3704340"/>
            <a:ext cx="8711738" cy="2970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1069" y="847898"/>
            <a:ext cx="8711738" cy="285126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08713" y="973048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公開圓餅圖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家庭</a:t>
            </a:r>
            <a:r>
              <a:rPr lang="en-US" altLang="zh-TW" dirty="0" smtClean="0"/>
              <a:t>)</a:t>
            </a:r>
          </a:p>
          <a:p>
            <a:pPr algn="ctr"/>
            <a:r>
              <a:rPr lang="zh-TW" altLang="en-US" dirty="0" smtClean="0"/>
              <a:t>本月公開總收入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扣掉公開總支出</a:t>
            </a:r>
            <a:endParaRPr lang="en-US" altLang="zh-TW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840" y="947649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738159" y="973048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12" name="流程圖: 合併 11"/>
          <p:cNvSpPr/>
          <p:nvPr/>
        </p:nvSpPr>
        <p:spPr>
          <a:xfrm rot="2998457">
            <a:off x="4598309" y="1308130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208713" y="3936539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私人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  本月總收入</a:t>
            </a:r>
            <a:endParaRPr lang="en-US" altLang="zh-TW" dirty="0" smtClean="0"/>
          </a:p>
          <a:p>
            <a:r>
              <a:rPr lang="zh-TW" altLang="en-US" dirty="0" smtClean="0"/>
              <a:t>  扣掉總支出</a:t>
            </a:r>
            <a:endParaRPr lang="en-US" altLang="zh-TW" dirty="0" smtClean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24840" y="3911140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738159" y="3936539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23" name="流程圖: 合併 11"/>
          <p:cNvSpPr/>
          <p:nvPr/>
        </p:nvSpPr>
        <p:spPr>
          <a:xfrm rot="2998457">
            <a:off x="4598309" y="4271621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36079" y="730823"/>
            <a:ext cx="2726575" cy="3666372"/>
          </a:xfrm>
          <a:prstGeom prst="rect">
            <a:avLst/>
          </a:prstGeom>
          <a:solidFill>
            <a:srgbClr val="F1ADF1"/>
          </a:solidFill>
          <a:ln w="53975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32518"/>
              </p:ext>
            </p:extLst>
          </p:nvPr>
        </p:nvGraphicFramePr>
        <p:xfrm>
          <a:off x="5020887" y="847896"/>
          <a:ext cx="2567053" cy="34165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67053">
                  <a:extLst>
                    <a:ext uri="{9D8B030D-6E8A-4147-A177-3AD203B41FA5}">
                      <a16:colId xmlns:a16="http://schemas.microsoft.com/office/drawing/2014/main" val="1749096786"/>
                    </a:ext>
                  </a:extLst>
                </a:gridCol>
              </a:tblGrid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收支登記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18919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收支清單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80637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類別管理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022320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特定查詢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4017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投票功能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45065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歷史紀錄查詢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769051"/>
                  </a:ext>
                </a:extLst>
              </a:tr>
            </a:tbl>
          </a:graphicData>
        </a:graphic>
      </p:graphicFrame>
      <p:sp>
        <p:nvSpPr>
          <p:cNvPr id="26" name="圓角矩形 25"/>
          <p:cNvSpPr/>
          <p:nvPr/>
        </p:nvSpPr>
        <p:spPr>
          <a:xfrm>
            <a:off x="5136445" y="1454728"/>
            <a:ext cx="2376580" cy="1518092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display:block</a:t>
            </a:r>
            <a:endParaRPr lang="en-US" altLang="zh-TW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box-menu</a:t>
            </a:r>
            <a:b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CSS:</a:t>
            </a:r>
            <a:b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postion:fixed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11231" y="3551988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&lt;div&gt;“ menu”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758196" y="341282"/>
            <a:ext cx="1427941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 “ 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8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1069" y="3704340"/>
            <a:ext cx="8711738" cy="2970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1069" y="847898"/>
            <a:ext cx="8711738" cy="285126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08713" y="973048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公開圓餅圖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家庭</a:t>
            </a:r>
            <a:r>
              <a:rPr lang="en-US" altLang="zh-TW" dirty="0" smtClean="0"/>
              <a:t>)</a:t>
            </a:r>
          </a:p>
          <a:p>
            <a:pPr algn="ctr"/>
            <a:r>
              <a:rPr lang="zh-TW" altLang="en-US" dirty="0" smtClean="0"/>
              <a:t>本月公開總收入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扣掉公開總支出</a:t>
            </a:r>
            <a:endParaRPr lang="en-US" altLang="zh-TW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840" y="947649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738159" y="973048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12" name="流程圖: 合併 11"/>
          <p:cNvSpPr/>
          <p:nvPr/>
        </p:nvSpPr>
        <p:spPr>
          <a:xfrm rot="2998457">
            <a:off x="4598309" y="1308130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208713" y="3936539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  圓餅圖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私人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  本月總收入</a:t>
            </a:r>
            <a:endParaRPr lang="en-US" altLang="zh-TW" dirty="0" smtClean="0"/>
          </a:p>
          <a:p>
            <a:r>
              <a:rPr lang="zh-TW" altLang="en-US" dirty="0" smtClean="0"/>
              <a:t>  扣掉總支出</a:t>
            </a:r>
            <a:endParaRPr lang="en-US" altLang="zh-TW" dirty="0" smtClean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24840" y="3911140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本月收入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738159" y="3936539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本月支出</a:t>
                      </a:r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XXXXXXXX</a:t>
                      </a:r>
                      <a:r>
                        <a:rPr lang="zh-TW" altLang="en-US" sz="1400" dirty="0" smtClean="0"/>
                        <a:t>元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項目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金額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23" name="流程圖: 合併 11"/>
          <p:cNvSpPr/>
          <p:nvPr/>
        </p:nvSpPr>
        <p:spPr>
          <a:xfrm rot="2998457">
            <a:off x="4598309" y="4271621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09162" y="730823"/>
            <a:ext cx="2726575" cy="1355672"/>
          </a:xfrm>
          <a:prstGeom prst="rect">
            <a:avLst/>
          </a:prstGeom>
          <a:solidFill>
            <a:srgbClr val="F1ADF1"/>
          </a:solidFill>
          <a:ln w="53975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11910"/>
              </p:ext>
            </p:extLst>
          </p:nvPr>
        </p:nvGraphicFramePr>
        <p:xfrm>
          <a:off x="5802285" y="847896"/>
          <a:ext cx="2567053" cy="11388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67053">
                  <a:extLst>
                    <a:ext uri="{9D8B030D-6E8A-4147-A177-3AD203B41FA5}">
                      <a16:colId xmlns:a16="http://schemas.microsoft.com/office/drawing/2014/main" val="1749096786"/>
                    </a:ext>
                  </a:extLst>
                </a:gridCol>
              </a:tblGrid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帳號管理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18919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登出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80637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6758196" y="341282"/>
            <a:ext cx="1427941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 “ 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4286664" y="870209"/>
            <a:ext cx="2376580" cy="1518092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display:block</a:t>
            </a:r>
            <a:endParaRPr lang="en-US" altLang="zh-TW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box-setting</a:t>
            </a:r>
            <a:b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CSS:</a:t>
            </a:r>
            <a:b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postion:fixed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3697" y="1451031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</a:t>
            </a:r>
            <a:r>
              <a:rPr lang="en-US" altLang="zh-TW" dirty="0"/>
              <a:t>div&gt;“setting”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9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收入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30447"/>
              </p:ext>
            </p:extLst>
          </p:nvPr>
        </p:nvGraphicFramePr>
        <p:xfrm>
          <a:off x="374073" y="1445958"/>
          <a:ext cx="834597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881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發生日期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項目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細項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類別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category</a:t>
                      </a:r>
                      <a:endParaRPr lang="zh-TW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數量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是否公開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持續性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85918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type=date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name=effTime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Id=effTime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n=category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n=amount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I=amount</a:t>
                      </a:r>
                      <a:endParaRPr lang="zh-TW" altLang="en-US" sz="1100" dirty="0" smtClean="0"/>
                    </a:p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selectPri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selectPri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/>
                        <a:t>opt.value</a:t>
                      </a:r>
                      <a:r>
                        <a:rPr lang="en-US" altLang="zh-TW" sz="1100" dirty="0" smtClean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公開</a:t>
                      </a:r>
                      <a:r>
                        <a:rPr lang="en-US" altLang="zh-TW" sz="1100" dirty="0" smtClean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私人</a:t>
                      </a:r>
                      <a:r>
                        <a:rPr lang="en-US" altLang="zh-TW" sz="1100" dirty="0" smtClean="0"/>
                        <a:t>=1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selectCont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selectCont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/>
                        <a:t>opt.value</a:t>
                      </a:r>
                      <a:r>
                        <a:rPr lang="en-US" altLang="zh-TW" sz="1100" dirty="0" smtClean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否</a:t>
                      </a:r>
                      <a:r>
                        <a:rPr lang="en-US" altLang="zh-TW" sz="1100" dirty="0" smtClean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是</a:t>
                      </a:r>
                      <a:r>
                        <a:rPr lang="en-US" altLang="zh-TW" sz="1100" dirty="0" smtClean="0"/>
                        <a:t>=1</a:t>
                      </a:r>
                      <a:endParaRPr lang="zh-TW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收支登記</a:t>
            </a:r>
          </a:p>
        </p:txBody>
      </p:sp>
      <p:sp>
        <p:nvSpPr>
          <p:cNvPr id="26" name="矩形 25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支出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176544" y="920437"/>
            <a:ext cx="111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一鍵切換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01939" y="6094468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送出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527964" y="6081351"/>
            <a:ext cx="237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上面切換</a:t>
            </a:r>
            <a:r>
              <a:rPr lang="en-US" altLang="zh-TW" dirty="0" smtClean="0"/>
              <a:t>-</a:t>
            </a:r>
            <a:r>
              <a:rPr lang="zh-TW" altLang="en-US" dirty="0" smtClean="0"/>
              <a:t>此處會變色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8522277" y="2136371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+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送出後回傳新增</a:t>
            </a:r>
            <a:r>
              <a:rPr lang="en-US" altLang="zh-TW" dirty="0" smtClean="0">
                <a:solidFill>
                  <a:srgbClr val="FF0000"/>
                </a:solidFill>
              </a:rPr>
              <a:t>id</a:t>
            </a:r>
            <a:r>
              <a:rPr lang="zh-TW" altLang="en-US" dirty="0" smtClean="0">
                <a:solidFill>
                  <a:srgbClr val="FF0000"/>
                </a:solidFill>
              </a:rPr>
              <a:t>輸出新增確認頁面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833591" y="381926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4833591" y="1049632"/>
            <a:ext cx="1849842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summary_list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91454" y="346346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 “ top”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064500" y="3806175"/>
            <a:ext cx="2133600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</a:t>
            </a:r>
            <a:r>
              <a:rPr lang="en-US" altLang="zh-TW" dirty="0" smtClean="0"/>
              <a:t>summary-list”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012942" y="365440"/>
            <a:ext cx="1427941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&lt;div&gt; “ 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860800" y="2457333"/>
            <a:ext cx="2133600" cy="67628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</a:t>
            </a:r>
            <a:r>
              <a:rPr lang="en-US" altLang="zh-TW" dirty="0" smtClean="0"/>
              <a:t>&gt;&lt;form post&gt;</a:t>
            </a:r>
          </a:p>
          <a:p>
            <a:r>
              <a:rPr lang="en-US" altLang="zh-TW" dirty="0" smtClean="0"/>
              <a:t>“</a:t>
            </a:r>
            <a:r>
              <a:rPr lang="en-US" altLang="zh-TW" dirty="0"/>
              <a:t>summary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3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收入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53637"/>
              </p:ext>
            </p:extLst>
          </p:nvPr>
        </p:nvGraphicFramePr>
        <p:xfrm>
          <a:off x="374073" y="1445958"/>
          <a:ext cx="8345974" cy="195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發生日期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項目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細項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類別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category</a:t>
                      </a:r>
                      <a:endParaRPr lang="zh-TW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數量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是否公開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持續性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 smtClean="0"/>
                        <a:t>type=date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name=effTime</a:t>
                      </a:r>
                    </a:p>
                    <a:p>
                      <a:pPr algn="l"/>
                      <a:r>
                        <a:rPr lang="en-US" altLang="zh-TW" sz="1100" dirty="0" smtClean="0"/>
                        <a:t>Id=effTime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I=project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n=category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n=amount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I=amount</a:t>
                      </a:r>
                      <a:endParaRPr lang="zh-TW" altLang="en-US" sz="1100" dirty="0" smtClean="0"/>
                    </a:p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selectPri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selectPri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/>
                        <a:t>opt.value</a:t>
                      </a:r>
                      <a:r>
                        <a:rPr lang="en-US" altLang="zh-TW" sz="1100" dirty="0" smtClean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公開</a:t>
                      </a:r>
                      <a:r>
                        <a:rPr lang="en-US" altLang="zh-TW" sz="1100" dirty="0" smtClean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私人</a:t>
                      </a:r>
                      <a:r>
                        <a:rPr lang="en-US" altLang="zh-TW" sz="1100" dirty="0" smtClean="0"/>
                        <a:t>=1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n=</a:t>
                      </a:r>
                      <a:r>
                        <a:rPr lang="en-US" altLang="zh-TW" sz="1100" dirty="0" err="1" smtClean="0"/>
                        <a:t>selectCont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I=</a:t>
                      </a:r>
                      <a:r>
                        <a:rPr lang="en-US" altLang="zh-TW" sz="1100" dirty="0" err="1" smtClean="0"/>
                        <a:t>selectCont</a:t>
                      </a:r>
                      <a:endParaRPr lang="en-US" altLang="zh-TW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/>
                        <a:t>opt.value</a:t>
                      </a:r>
                      <a:r>
                        <a:rPr lang="en-US" altLang="zh-TW" sz="1100" dirty="0" smtClean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否</a:t>
                      </a:r>
                      <a:r>
                        <a:rPr lang="en-US" altLang="zh-TW" sz="1100" dirty="0" smtClean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是</a:t>
                      </a:r>
                      <a:r>
                        <a:rPr lang="en-US" altLang="zh-TW" sz="1100" dirty="0" smtClean="0"/>
                        <a:t>=1</a:t>
                      </a:r>
                      <a:endParaRPr lang="zh-TW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  <a:tr h="451042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是否增加</a:t>
                      </a:r>
                      <a:r>
                        <a:rPr lang="en-US" altLang="zh-TW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TW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筆資料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120464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新增確認</a:t>
            </a:r>
          </a:p>
        </p:txBody>
      </p:sp>
      <p:sp>
        <p:nvSpPr>
          <p:cNvPr id="26" name="矩形 25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支出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176544" y="920437"/>
            <a:ext cx="111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一鍵切換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01939" y="6094468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送出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527964" y="6081351"/>
            <a:ext cx="237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上面切換</a:t>
            </a:r>
            <a:r>
              <a:rPr lang="en-US" altLang="zh-TW" dirty="0" smtClean="0"/>
              <a:t>-</a:t>
            </a:r>
            <a:r>
              <a:rPr lang="zh-TW" altLang="en-US" dirty="0" smtClean="0"/>
              <a:t>此處會變色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送出後回傳完整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zh-TW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TW" dirty="0" err="1" smtClean="0">
                <a:solidFill>
                  <a:srgbClr val="FF0000"/>
                </a:solidFill>
              </a:rPr>
              <a:t>desc</a:t>
            </a:r>
            <a:r>
              <a:rPr lang="zh-TW" altLang="en-US" dirty="0" smtClean="0">
                <a:solidFill>
                  <a:srgbClr val="FF0000"/>
                </a:solidFill>
              </a:rPr>
              <a:t>倒置輸出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55775" y="3006746"/>
            <a:ext cx="818112" cy="3408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取消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871161" y="3006686"/>
            <a:ext cx="818112" cy="3408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確定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8522277" y="2136371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63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收入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82176"/>
              </p:ext>
            </p:extLst>
          </p:nvPr>
        </p:nvGraphicFramePr>
        <p:xfrm>
          <a:off x="374073" y="1445958"/>
          <a:ext cx="8345974" cy="138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發生日期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項目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細項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類別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category</a:t>
                      </a:r>
                      <a:endParaRPr lang="zh-TW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數量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是否公開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持續性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收支清單</a:t>
            </a:r>
          </a:p>
        </p:txBody>
      </p:sp>
      <p:sp>
        <p:nvSpPr>
          <p:cNvPr id="26" name="矩形 25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支出</a:t>
            </a:r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送出後回傳完整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zh-TW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TW" dirty="0" err="1" smtClean="0">
                <a:solidFill>
                  <a:srgbClr val="FF0000"/>
                </a:solidFill>
              </a:rPr>
              <a:t>desc</a:t>
            </a:r>
            <a:r>
              <a:rPr lang="zh-TW" altLang="en-US" dirty="0" smtClean="0">
                <a:solidFill>
                  <a:srgbClr val="FF0000"/>
                </a:solidFill>
              </a:rPr>
              <a:t>倒置輸出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487293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≡</a:t>
            </a:r>
            <a:endParaRPr lang="zh-TW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2176544" y="920437"/>
            <a:ext cx="818111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全部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下一頁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 smtClean="0">
                <a:solidFill>
                  <a:srgbClr val="FF0000"/>
                </a:solidFill>
              </a:rPr>
              <a:t>上一頁</a:t>
            </a:r>
            <a:endParaRPr lang="zh-TW" altLang="en-US" u="dbl" dirty="0">
              <a:solidFill>
                <a:srgbClr val="FF0000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3194148" y="929551"/>
            <a:ext cx="1619152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排列：舊</a:t>
            </a:r>
            <a:r>
              <a:rPr lang="en-US" altLang="zh-TW" b="1" dirty="0" smtClean="0">
                <a:solidFill>
                  <a:schemeClr val="tx1"/>
                </a:solidFill>
              </a:rPr>
              <a:t>-&gt;</a:t>
            </a:r>
            <a:r>
              <a:rPr lang="zh-TW" altLang="en-US" b="1" dirty="0" smtClean="0">
                <a:solidFill>
                  <a:schemeClr val="tx1"/>
                </a:solidFill>
              </a:rPr>
              <a:t>新</a:t>
            </a:r>
          </a:p>
        </p:txBody>
      </p:sp>
    </p:spTree>
    <p:extLst>
      <p:ext uri="{BB962C8B-B14F-4D97-AF65-F5344CB8AC3E}">
        <p14:creationId xmlns:p14="http://schemas.microsoft.com/office/powerpoint/2010/main" val="11489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2794" y="970149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新</a:t>
            </a:r>
            <a:r>
              <a:rPr lang="zh-TW" altLang="en-US" b="1" dirty="0">
                <a:solidFill>
                  <a:schemeClr val="tx1"/>
                </a:solidFill>
              </a:rPr>
              <a:t>增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80977"/>
              </p:ext>
            </p:extLst>
          </p:nvPr>
        </p:nvGraphicFramePr>
        <p:xfrm>
          <a:off x="374072" y="1445957"/>
          <a:ext cx="8320347" cy="280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48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4305299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</a:tblGrid>
              <a:tr h="9084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編號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類別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category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說明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description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1897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類別管理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8960" y="454168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下一頁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453514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454224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 smtClean="0">
                <a:solidFill>
                  <a:srgbClr val="FF0000"/>
                </a:solidFill>
              </a:rPr>
              <a:t>上一頁</a:t>
            </a:r>
            <a:endParaRPr lang="zh-TW" altLang="en-US" u="dbl" dirty="0">
              <a:solidFill>
                <a:srgbClr val="FF0000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8487293" y="323032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≡</a:t>
            </a:r>
            <a:endParaRPr lang="zh-TW" altLang="en-US" sz="2800" dirty="0"/>
          </a:p>
        </p:txBody>
      </p:sp>
      <p:sp>
        <p:nvSpPr>
          <p:cNvPr id="23" name="橢圓 22"/>
          <p:cNvSpPr/>
          <p:nvPr/>
        </p:nvSpPr>
        <p:spPr>
          <a:xfrm>
            <a:off x="8503917" y="364203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  <p:sp>
        <p:nvSpPr>
          <p:cNvPr id="34" name="橢圓 33"/>
          <p:cNvSpPr/>
          <p:nvPr/>
        </p:nvSpPr>
        <p:spPr>
          <a:xfrm>
            <a:off x="8478983" y="2814918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26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歡迎</a:t>
            </a:r>
            <a:r>
              <a:rPr lang="en-US" altLang="zh-TW" dirty="0" smtClean="0"/>
              <a:t>XXX  </a:t>
            </a:r>
            <a:r>
              <a:rPr lang="zh-TW" altLang="en-US" dirty="0" smtClean="0"/>
              <a:t>進入家族記帳管理系統                                                                                                          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XXX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31433"/>
              </p:ext>
            </p:extLst>
          </p:nvPr>
        </p:nvGraphicFramePr>
        <p:xfrm>
          <a:off x="374073" y="1445958"/>
          <a:ext cx="8345974" cy="138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發生日期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項目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細項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類別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category</a:t>
                      </a:r>
                      <a:endParaRPr lang="zh-TW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數量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是否公開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 smtClean="0"/>
                        <a:t>持續性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特定查詢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送出後回傳完整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zh-TW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TW" dirty="0" err="1" smtClean="0">
                <a:solidFill>
                  <a:srgbClr val="FF0000"/>
                </a:solidFill>
              </a:rPr>
              <a:t>desc</a:t>
            </a:r>
            <a:r>
              <a:rPr lang="zh-TW" altLang="en-US" dirty="0" smtClean="0">
                <a:solidFill>
                  <a:srgbClr val="FF0000"/>
                </a:solidFill>
              </a:rPr>
              <a:t>倒置輸出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487293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≡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下一頁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 smtClean="0">
                <a:solidFill>
                  <a:srgbClr val="FF0000"/>
                </a:solidFill>
              </a:rPr>
              <a:t>上一頁</a:t>
            </a:r>
            <a:endParaRPr lang="zh-TW" altLang="en-US" u="dbl" dirty="0">
              <a:solidFill>
                <a:srgbClr val="FF0000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-</a:t>
            </a:r>
            <a:endParaRPr lang="zh-TW" altLang="en-US" sz="2800" dirty="0"/>
          </a:p>
        </p:txBody>
      </p:sp>
      <p:sp>
        <p:nvSpPr>
          <p:cNvPr id="29" name="等腰三角形 28"/>
          <p:cNvSpPr/>
          <p:nvPr/>
        </p:nvSpPr>
        <p:spPr>
          <a:xfrm>
            <a:off x="129541" y="73191"/>
            <a:ext cx="1084808" cy="88053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特定</a:t>
            </a:r>
            <a:endParaRPr lang="en-US" altLang="zh-TW" sz="1100" dirty="0" smtClean="0"/>
          </a:p>
          <a:p>
            <a:pPr algn="ctr"/>
            <a:r>
              <a:rPr lang="zh-TW" altLang="en-US" sz="1100" dirty="0" smtClean="0"/>
              <a:t>查詢</a:t>
            </a:r>
            <a:r>
              <a:rPr lang="en-US" altLang="zh-TW" sz="1100" dirty="0" smtClean="0"/>
              <a:t>1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9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922</Words>
  <Application>Microsoft Office PowerPoint</Application>
  <PresentationFormat>如螢幕大小 (4:3)</PresentationFormat>
  <Paragraphs>405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114</cp:revision>
  <dcterms:created xsi:type="dcterms:W3CDTF">2023-05-23T05:00:06Z</dcterms:created>
  <dcterms:modified xsi:type="dcterms:W3CDTF">2023-05-24T05:06:46Z</dcterms:modified>
</cp:coreProperties>
</file>