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F9"/>
    <a:srgbClr val="000000"/>
    <a:srgbClr val="D1A5E9"/>
    <a:srgbClr val="F1ADF1"/>
    <a:srgbClr val="AA5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5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4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1069" y="5128954"/>
            <a:ext cx="8711738" cy="1546166"/>
          </a:xfrm>
          <a:prstGeom prst="rect">
            <a:avLst/>
          </a:prstGeom>
          <a:solidFill>
            <a:srgbClr val="D1A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1069" y="847898"/>
            <a:ext cx="8711738" cy="42810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17272" y="1488440"/>
            <a:ext cx="2959331" cy="295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47833"/>
              </p:ext>
            </p:extLst>
          </p:nvPr>
        </p:nvGraphicFramePr>
        <p:xfrm>
          <a:off x="624840" y="1463041"/>
          <a:ext cx="1702724" cy="291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9292"/>
              </p:ext>
            </p:extLst>
          </p:nvPr>
        </p:nvGraphicFramePr>
        <p:xfrm>
          <a:off x="6738159" y="1488440"/>
          <a:ext cx="1702724" cy="291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歡迎來到家族記帳管理系統                 請登入會員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3373016">
            <a:off x="4776924" y="1861633"/>
            <a:ext cx="990574" cy="15033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4841" y="5419898"/>
            <a:ext cx="904701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投票區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43943" y="5419899"/>
            <a:ext cx="4339242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29542" y="5419900"/>
            <a:ext cx="904701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進行</a:t>
            </a:r>
            <a:r>
              <a:rPr lang="zh-TW" altLang="en-US" dirty="0"/>
              <a:t>中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542" y="5926975"/>
            <a:ext cx="904701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已結束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43943" y="5935288"/>
            <a:ext cx="4339242" cy="46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92886" y="5419899"/>
            <a:ext cx="1647997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total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92886" y="5926975"/>
            <a:ext cx="1647997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6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42412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項次</a:t>
                      </a:r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主題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subject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開始時間</a:t>
                      </a:r>
                      <a:r>
                        <a:rPr lang="en-US" altLang="zh-TW" sz="1050" dirty="0" err="1" smtClean="0"/>
                        <a:t>open_time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結束時間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close_time</a:t>
                      </a:r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單複選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已投票完成者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$idx+1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selectType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selectType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單選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複選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8" name="矩形圖說文字 27"/>
          <p:cNvSpPr/>
          <p:nvPr/>
        </p:nvSpPr>
        <p:spPr>
          <a:xfrm>
            <a:off x="8217823" y="3917920"/>
            <a:ext cx="734984" cy="1387627"/>
          </a:xfrm>
          <a:prstGeom prst="wedgeRectCallout">
            <a:avLst>
              <a:gd name="adj1" fmla="val 5269"/>
              <a:gd name="adj2" fmla="val -136345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帶刪除頁面</a:t>
            </a:r>
            <a:endParaRPr lang="en-US" altLang="zh-TW" sz="1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排列：舊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</a:p>
        </p:txBody>
      </p:sp>
      <p:sp>
        <p:nvSpPr>
          <p:cNvPr id="30" name="矩形 29"/>
          <p:cNvSpPr/>
          <p:nvPr/>
        </p:nvSpPr>
        <p:spPr>
          <a:xfrm>
            <a:off x="374074" y="923954"/>
            <a:ext cx="984360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進行</a:t>
            </a:r>
            <a:r>
              <a:rPr lang="zh-TW" altLang="en-US" b="1" dirty="0">
                <a:solidFill>
                  <a:schemeClr val="tx1"/>
                </a:solidFill>
              </a:rPr>
              <a:t>中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58433" y="920437"/>
            <a:ext cx="1123510" cy="346616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已結</a:t>
            </a:r>
            <a:r>
              <a:rPr lang="zh-TW" altLang="en-US" b="1" dirty="0">
                <a:solidFill>
                  <a:schemeClr val="tx1"/>
                </a:solidFill>
              </a:rPr>
              <a:t>束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6" name="矩形圖說文字 35"/>
          <p:cNvSpPr/>
          <p:nvPr/>
        </p:nvSpPr>
        <p:spPr>
          <a:xfrm>
            <a:off x="457197" y="4122530"/>
            <a:ext cx="6653650" cy="1516272"/>
          </a:xfrm>
          <a:prstGeom prst="wedgeRectCallout">
            <a:avLst>
              <a:gd name="adj1" fmla="val 43539"/>
              <a:gd name="adj2" fmla="val -146192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&lt;</a:t>
            </a:r>
            <a:r>
              <a:rPr lang="zh-TW" altLang="en-US" sz="1600" dirty="0" smtClean="0"/>
              <a:t>可以先</a:t>
            </a:r>
            <a:r>
              <a:rPr lang="en-US" altLang="zh-TW" sz="1600" dirty="0" smtClean="0"/>
              <a:t>select</a:t>
            </a:r>
            <a:r>
              <a:rPr lang="zh-TW" altLang="en-US" sz="1600" dirty="0" smtClean="0"/>
              <a:t>全部查詢確認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select </a:t>
            </a:r>
            <a:r>
              <a:rPr lang="en-US" altLang="zh-TW" sz="1600" dirty="0"/>
              <a:t>` members</a:t>
            </a:r>
            <a:r>
              <a:rPr lang="en-US" altLang="zh-TW" sz="1600" dirty="0" smtClean="0"/>
              <a:t>`.`</a:t>
            </a:r>
            <a:r>
              <a:rPr lang="en-US" altLang="zh-TW" sz="1600" dirty="0" err="1" smtClean="0"/>
              <a:t>acc</a:t>
            </a:r>
            <a:r>
              <a:rPr lang="en-US" altLang="zh-TW" sz="1600" dirty="0" smtClean="0"/>
              <a:t> `,</a:t>
            </a:r>
            <a:r>
              <a:rPr lang="en-US" altLang="zh-TW" sz="1600" dirty="0"/>
              <a:t> ` </a:t>
            </a:r>
            <a:r>
              <a:rPr lang="en-US" altLang="zh-TW" sz="1600" dirty="0" err="1"/>
              <a:t>members</a:t>
            </a:r>
            <a:r>
              <a:rPr lang="en-US" altLang="zh-TW" sz="1600" dirty="0" err="1" smtClean="0"/>
              <a:t>`.`nickname</a:t>
            </a:r>
            <a:r>
              <a:rPr lang="en-US" altLang="zh-TW" sz="1600" dirty="0" smtClean="0"/>
              <a:t>`  </a:t>
            </a:r>
          </a:p>
          <a:p>
            <a:r>
              <a:rPr lang="en-US" altLang="zh-TW" sz="1600" dirty="0" smtClean="0"/>
              <a:t>from `</a:t>
            </a:r>
            <a:r>
              <a:rPr lang="en-US" altLang="zh-TW" sz="1600" dirty="0"/>
              <a:t>log</a:t>
            </a:r>
            <a:r>
              <a:rPr lang="en-US" altLang="zh-TW" sz="1600" dirty="0" smtClean="0"/>
              <a:t>`,`</a:t>
            </a:r>
            <a:r>
              <a:rPr lang="en-US" altLang="zh-TW" sz="1600" dirty="0" err="1" smtClean="0"/>
              <a:t>topicsV</a:t>
            </a:r>
            <a:r>
              <a:rPr lang="en-US" altLang="zh-TW" sz="1600" dirty="0" smtClean="0"/>
              <a:t>`,` members`</a:t>
            </a:r>
          </a:p>
          <a:p>
            <a:r>
              <a:rPr lang="en-US" altLang="zh-TW" sz="1600" dirty="0" smtClean="0"/>
              <a:t> </a:t>
            </a:r>
            <a:r>
              <a:rPr lang="en-US" altLang="zh-TW" sz="1600" dirty="0"/>
              <a:t>where </a:t>
            </a:r>
            <a:r>
              <a:rPr lang="en-US" altLang="zh-TW" sz="1600" dirty="0" smtClean="0"/>
              <a:t>`</a:t>
            </a:r>
            <a:r>
              <a:rPr lang="en-US" altLang="zh-TW" sz="1600" dirty="0" err="1"/>
              <a:t>topicsV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`.`id`;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92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43528"/>
              </p:ext>
            </p:extLst>
          </p:nvPr>
        </p:nvGraphicFramePr>
        <p:xfrm>
          <a:off x="374073" y="1445958"/>
          <a:ext cx="8345974" cy="131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1769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異動時間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created_time</a:t>
                      </a:r>
                      <a:endParaRPr lang="en-US" altLang="zh-TW" sz="105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異動事項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summary-&gt;</a:t>
                      </a:r>
                      <a:br>
                        <a:rPr lang="en-US" altLang="zh-TW" sz="1050" dirty="0" smtClean="0"/>
                      </a:br>
                      <a:r>
                        <a:rPr lang="en-US" altLang="zh-TW" sz="1050" dirty="0" smtClean="0"/>
                        <a:t>“</a:t>
                      </a:r>
                      <a:r>
                        <a:rPr lang="zh-TW" altLang="en-US" sz="1050" dirty="0" smtClean="0"/>
                        <a:t>更新</a:t>
                      </a:r>
                      <a:r>
                        <a:rPr lang="en-US" altLang="zh-TW" sz="1050" dirty="0" smtClean="0"/>
                        <a:t>”class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更新項目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summary-&gt;</a:t>
                      </a:r>
                      <a:br>
                        <a:rPr lang="en-US" altLang="zh-TW" sz="1050" dirty="0" smtClean="0"/>
                      </a:br>
                      <a:r>
                        <a:rPr lang="en-US" altLang="zh-TW" sz="1050" dirty="0" smtClean="0"/>
                        <a:t>project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投票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備考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496402"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主題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topicsV.topic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選擇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reocrds</a:t>
                      </a: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投票時間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vote_time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605323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l"/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“</a:t>
                      </a:r>
                      <a:r>
                        <a:rPr lang="zh-TW" altLang="en-US" sz="1100" dirty="0" smtClean="0"/>
                        <a:t>更新</a:t>
                      </a:r>
                      <a:r>
                        <a:rPr lang="en-US" altLang="zh-TW" sz="1100" dirty="0" smtClean="0"/>
                        <a:t>”</a:t>
                      </a:r>
                      <a:r>
                        <a:rPr lang="zh-TW" altLang="en-US" sz="1100" dirty="0" smtClean="0"/>
                        <a:t>收入 </a:t>
                      </a:r>
                      <a:r>
                        <a:rPr lang="en-US" altLang="zh-TW" sz="1100" dirty="0" smtClean="0"/>
                        <a:t>||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“</a:t>
                      </a:r>
                      <a:r>
                        <a:rPr lang="zh-TW" altLang="en-US" sz="1100" dirty="0" smtClean="0"/>
                        <a:t>更新</a:t>
                      </a:r>
                      <a:r>
                        <a:rPr lang="en-US" altLang="zh-TW" sz="1100" dirty="0" smtClean="0"/>
                        <a:t>”</a:t>
                      </a:r>
                      <a:r>
                        <a:rPr lang="zh-TW" altLang="en-US" sz="1100" dirty="0" smtClean="0"/>
                        <a:t>支出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087395" y="381246"/>
            <a:ext cx="1738738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歷史紀錄查詢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8" name="矩形圖說文字 27"/>
          <p:cNvSpPr/>
          <p:nvPr/>
        </p:nvSpPr>
        <p:spPr>
          <a:xfrm>
            <a:off x="8217823" y="3917920"/>
            <a:ext cx="734984" cy="1387627"/>
          </a:xfrm>
          <a:prstGeom prst="wedgeRectCallout">
            <a:avLst>
              <a:gd name="adj1" fmla="val 5269"/>
              <a:gd name="adj2" fmla="val -136345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帶刪除頁面</a:t>
            </a:r>
            <a:endParaRPr lang="en-US" altLang="zh-TW" sz="1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排列：新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舊</a:t>
            </a:r>
          </a:p>
        </p:txBody>
      </p:sp>
      <p:sp>
        <p:nvSpPr>
          <p:cNvPr id="20" name="矩形 19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</a:t>
            </a:r>
            <a:r>
              <a:rPr lang="zh-TW" altLang="en-US" b="1" dirty="0">
                <a:solidFill>
                  <a:schemeClr val="tx1"/>
                </a:solidFill>
              </a:rPr>
              <a:t>支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投票</a:t>
            </a:r>
          </a:p>
        </p:txBody>
      </p:sp>
      <p:sp>
        <p:nvSpPr>
          <p:cNvPr id="22" name="矩形 21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24" name="矩形圖說文字 23"/>
          <p:cNvSpPr/>
          <p:nvPr/>
        </p:nvSpPr>
        <p:spPr>
          <a:xfrm>
            <a:off x="457197" y="3584666"/>
            <a:ext cx="6653650" cy="2054136"/>
          </a:xfrm>
          <a:prstGeom prst="wedgeRectCallout">
            <a:avLst>
              <a:gd name="adj1" fmla="val -40792"/>
              <a:gd name="adj2" fmla="val -95884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select  `summary`.`</a:t>
            </a:r>
            <a:r>
              <a:rPr lang="en-US" altLang="zh-TW" sz="1600" dirty="0" err="1" smtClean="0"/>
              <a:t>effective_time</a:t>
            </a:r>
            <a:r>
              <a:rPr lang="en-US" altLang="zh-TW" sz="1600" dirty="0" smtClean="0"/>
              <a:t>` as ‘</a:t>
            </a:r>
            <a:r>
              <a:rPr lang="zh-TW" altLang="en-US" sz="1600" dirty="0" smtClean="0"/>
              <a:t>發生日期</a:t>
            </a:r>
            <a:r>
              <a:rPr lang="en-US" altLang="zh-TW" sz="1600" dirty="0" smtClean="0"/>
              <a:t>’, `summary`.` project` as ‘</a:t>
            </a:r>
            <a:r>
              <a:rPr lang="zh-TW" altLang="en-US" sz="1600" dirty="0" smtClean="0"/>
              <a:t>項目</a:t>
            </a:r>
            <a:r>
              <a:rPr lang="en-US" altLang="zh-TW" sz="1600" dirty="0" smtClean="0"/>
              <a:t>’ ’, `summary`.` details`, ` categories `.` category`, `</a:t>
            </a:r>
            <a:r>
              <a:rPr lang="en-US" altLang="zh-TW" sz="1600" dirty="0" err="1" smtClean="0"/>
              <a:t>summary`.`amount</a:t>
            </a:r>
            <a:r>
              <a:rPr lang="en-US" altLang="zh-TW" sz="1600" dirty="0"/>
              <a:t> `, 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private`, </a:t>
            </a:r>
            <a:r>
              <a:rPr lang="en-US" altLang="zh-TW" sz="1600" dirty="0"/>
              <a:t>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continuous` from `</a:t>
            </a:r>
            <a:r>
              <a:rPr lang="en-US" altLang="zh-TW" sz="1600" dirty="0"/>
              <a:t> summary </a:t>
            </a:r>
            <a:r>
              <a:rPr lang="en-US" altLang="zh-TW" sz="1600" dirty="0" smtClean="0"/>
              <a:t>`,`</a:t>
            </a:r>
            <a:r>
              <a:rPr lang="en-US" altLang="zh-TW" sz="1600" dirty="0"/>
              <a:t> categories </a:t>
            </a:r>
            <a:r>
              <a:rPr lang="en-US" altLang="zh-TW" sz="1600" dirty="0" smtClean="0"/>
              <a:t>` where 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`.`id</a:t>
            </a:r>
            <a:r>
              <a:rPr lang="en-US" altLang="zh-TW" sz="1600" dirty="0" smtClean="0"/>
              <a:t>`=</a:t>
            </a:r>
            <a:r>
              <a:rPr lang="en-US" altLang="zh-TW" sz="1600" dirty="0"/>
              <a:t>`=‘{$_GET[‘id’]}’ </a:t>
            </a:r>
            <a:r>
              <a:rPr lang="en-US" altLang="zh-TW" sz="1600" dirty="0" smtClean="0"/>
              <a:t>’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limit X,Y ;</a:t>
            </a:r>
            <a:br>
              <a:rPr lang="en-US" altLang="zh-TW" sz="1600" dirty="0" smtClean="0"/>
            </a:br>
            <a:r>
              <a:rPr lang="en-US" altLang="zh-TW" sz="1600" dirty="0" smtClean="0"/>
              <a:t> (limit </a:t>
            </a:r>
            <a:r>
              <a:rPr lang="zh-TW" altLang="en-US" sz="1600" dirty="0" smtClean="0"/>
              <a:t>第</a:t>
            </a:r>
            <a:r>
              <a:rPr lang="en-US" altLang="zh-TW" sz="1600" dirty="0" smtClean="0"/>
              <a:t>X</a:t>
            </a:r>
            <a:r>
              <a:rPr lang="zh-TW" altLang="en-US" sz="1600" dirty="0" smtClean="0"/>
              <a:t>筆開始取</a:t>
            </a:r>
            <a:r>
              <a:rPr lang="en-US" altLang="zh-TW" sz="1600" dirty="0" smtClean="0"/>
              <a:t>Y</a:t>
            </a:r>
            <a:r>
              <a:rPr lang="zh-TW" altLang="en-US" sz="1600" dirty="0" smtClean="0"/>
              <a:t>筆，別忘了第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筆是</a:t>
            </a:r>
            <a:r>
              <a:rPr lang="en-US" altLang="zh-TW" sz="1600" dirty="0" smtClean="0"/>
              <a:t>0)</a:t>
            </a:r>
          </a:p>
          <a:p>
            <a:r>
              <a:rPr lang="zh-TW" altLang="en-US" sz="1600" dirty="0" smtClean="0"/>
              <a:t>如果只看收入</a:t>
            </a:r>
            <a:r>
              <a:rPr lang="en-US" altLang="zh-TW" sz="1600" dirty="0" smtClean="0"/>
              <a:t>where </a:t>
            </a:r>
            <a:r>
              <a:rPr lang="zh-TW" altLang="en-US" sz="1600" dirty="0" smtClean="0"/>
              <a:t>加上</a:t>
            </a:r>
            <a:r>
              <a:rPr lang="en-US" altLang="zh-TW" sz="1600" dirty="0" smtClean="0"/>
              <a:t>&amp;&amp;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`.`class</a:t>
            </a:r>
            <a:r>
              <a:rPr lang="en-US" altLang="zh-TW" sz="1600" dirty="0" smtClean="0"/>
              <a:t>`=‘0’</a:t>
            </a:r>
          </a:p>
          <a:p>
            <a:r>
              <a:rPr lang="zh-TW" altLang="en-US" sz="1600" dirty="0" smtClean="0"/>
              <a:t>看支出</a:t>
            </a:r>
            <a:r>
              <a:rPr lang="zh-TW" altLang="en-US" sz="1600" dirty="0"/>
              <a:t>加上</a:t>
            </a:r>
            <a:r>
              <a:rPr lang="en-US" altLang="zh-TW" sz="1600" dirty="0"/>
              <a:t>&amp;&amp;</a:t>
            </a:r>
            <a:r>
              <a:rPr lang="zh-TW" altLang="en-US" sz="1600" dirty="0"/>
              <a:t>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summary`.`class</a:t>
            </a:r>
            <a:r>
              <a:rPr lang="en-US" altLang="zh-TW" sz="1600" dirty="0" smtClean="0"/>
              <a:t>`=‘1’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78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0295"/>
              </p:ext>
            </p:extLst>
          </p:nvPr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5382"/>
              </p:ext>
            </p:extLst>
          </p:nvPr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18918"/>
              </p:ext>
            </p:extLst>
          </p:nvPr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8998"/>
              </p:ext>
            </p:extLst>
          </p:nvPr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6079" y="730823"/>
            <a:ext cx="2726575" cy="36663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2518"/>
              </p:ext>
            </p:extLst>
          </p:nvPr>
        </p:nvGraphicFramePr>
        <p:xfrm>
          <a:off x="5020887" y="847896"/>
          <a:ext cx="2567053" cy="34165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收支登記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收支清單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類別管理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22320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特定查詢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01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投票功能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4506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歷史紀錄查詢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6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09162" y="730823"/>
            <a:ext cx="2726575" cy="13556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1910"/>
              </p:ext>
            </p:extLst>
          </p:nvPr>
        </p:nvGraphicFramePr>
        <p:xfrm>
          <a:off x="5802285" y="847896"/>
          <a:ext cx="2567053" cy="11388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帳號管理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登出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30447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881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收支登記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一鍵切換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上面切換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此處會變色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6" name="矩形圖說文字 5"/>
          <p:cNvSpPr/>
          <p:nvPr/>
        </p:nvSpPr>
        <p:spPr>
          <a:xfrm>
            <a:off x="2063963" y="237552"/>
            <a:ext cx="1072003" cy="292143"/>
          </a:xfrm>
          <a:prstGeom prst="wedgeRectCallout">
            <a:avLst>
              <a:gd name="adj1" fmla="val -141490"/>
              <a:gd name="adj2" fmla="val 197089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value=0</a:t>
            </a:r>
            <a:endParaRPr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2757906" y="576676"/>
            <a:ext cx="1072003" cy="292143"/>
          </a:xfrm>
          <a:prstGeom prst="wedgeRectCallout">
            <a:avLst>
              <a:gd name="adj1" fmla="val -112024"/>
              <a:gd name="adj2" fmla="val 8611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value=1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457197" y="5401451"/>
            <a:ext cx="8179725" cy="389748"/>
          </a:xfrm>
          <a:prstGeom prst="wedgeRectCallout">
            <a:avLst>
              <a:gd name="adj1" fmla="val -43530"/>
              <a:gd name="adj2" fmla="val -726434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insert into `summary`(``,``,``,``,``) value (‘{$_POST[‘   ’]}’,’’,’’,’’,’’);</a:t>
            </a:r>
          </a:p>
        </p:txBody>
      </p:sp>
      <p:sp>
        <p:nvSpPr>
          <p:cNvPr id="21" name="矩形圖說文字 20"/>
          <p:cNvSpPr/>
          <p:nvPr/>
        </p:nvSpPr>
        <p:spPr>
          <a:xfrm>
            <a:off x="3366655" y="1091986"/>
            <a:ext cx="4680065" cy="292143"/>
          </a:xfrm>
          <a:prstGeom prst="wedgeRectCallout">
            <a:avLst>
              <a:gd name="adj1" fmla="val -24911"/>
              <a:gd name="adj2" fmla="val 106035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`</a:t>
            </a:r>
            <a:r>
              <a:rPr lang="en-US" altLang="zh-TW" dirty="0" smtClean="0"/>
              <a:t>category` as ‘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 ‘ from `categories`</a:t>
            </a:r>
            <a:endParaRPr lang="zh-TW" alt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3135967" y="3016546"/>
            <a:ext cx="5500956" cy="2113683"/>
          </a:xfrm>
          <a:prstGeom prst="wedgeRectCallout">
            <a:avLst>
              <a:gd name="adj1" fmla="val 49092"/>
              <a:gd name="adj2" fmla="val -8238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/>
              <a:t>&lt;script&gt;</a:t>
            </a:r>
          </a:p>
          <a:p>
            <a:r>
              <a:rPr lang="en-US" altLang="zh-TW" sz="1000" dirty="0"/>
              <a:t>function </a:t>
            </a:r>
            <a:r>
              <a:rPr lang="en-US" altLang="zh-TW" sz="1000" dirty="0" err="1"/>
              <a:t>addOption</a:t>
            </a:r>
            <a:r>
              <a:rPr lang="en-US" altLang="zh-TW" sz="1000" dirty="0"/>
              <a:t>(){</a:t>
            </a:r>
          </a:p>
          <a:p>
            <a:r>
              <a:rPr lang="en-US" altLang="zh-TW" sz="1000" dirty="0"/>
              <a:t>    let opt=`&lt;div&gt;</a:t>
            </a:r>
          </a:p>
          <a:p>
            <a:r>
              <a:rPr lang="en-US" altLang="zh-TW" sz="1000" dirty="0"/>
              <a:t>                &lt;label for="description"&gt;</a:t>
            </a:r>
            <a:r>
              <a:rPr lang="zh-TW" altLang="en-US" sz="1000" dirty="0"/>
              <a:t>項目：</a:t>
            </a:r>
            <a:r>
              <a:rPr lang="en-US" altLang="zh-TW" sz="1000" dirty="0"/>
              <a:t>&lt;/label&gt;</a:t>
            </a:r>
          </a:p>
          <a:p>
            <a:r>
              <a:rPr lang="en-US" altLang="zh-TW" sz="1000" dirty="0"/>
              <a:t>                &lt;input type="text" name="description[]"  class="description-input"&gt;</a:t>
            </a:r>
          </a:p>
          <a:p>
            <a:r>
              <a:rPr lang="en-US" altLang="zh-TW" sz="1000" dirty="0"/>
              <a:t>                &lt;span </a:t>
            </a:r>
            <a:r>
              <a:rPr lang="en-US" altLang="zh-TW" sz="1000" dirty="0" err="1"/>
              <a:t>onclick</a:t>
            </a:r>
            <a:r>
              <a:rPr lang="en-US" altLang="zh-TW" sz="1000" dirty="0"/>
              <a:t>="</a:t>
            </a:r>
            <a:r>
              <a:rPr lang="en-US" altLang="zh-TW" sz="1000" dirty="0" err="1"/>
              <a:t>addOption</a:t>
            </a:r>
            <a:r>
              <a:rPr lang="en-US" altLang="zh-TW" sz="1000" dirty="0"/>
              <a:t>()"&gt;+&lt;/span&gt;</a:t>
            </a:r>
          </a:p>
          <a:p>
            <a:r>
              <a:rPr lang="en-US" altLang="zh-TW" sz="1000" dirty="0"/>
              <a:t>                &lt;span </a:t>
            </a:r>
            <a:r>
              <a:rPr lang="en-US" altLang="zh-TW" sz="1000" dirty="0" err="1"/>
              <a:t>onclick</a:t>
            </a:r>
            <a:r>
              <a:rPr lang="en-US" altLang="zh-TW" sz="1000" dirty="0"/>
              <a:t>="</a:t>
            </a:r>
            <a:r>
              <a:rPr lang="en-US" altLang="zh-TW" sz="1000" dirty="0" err="1"/>
              <a:t>removeOption</a:t>
            </a:r>
            <a:r>
              <a:rPr lang="en-US" altLang="zh-TW" sz="1000" dirty="0"/>
              <a:t>(this)"&gt;-&lt;/span&gt;</a:t>
            </a:r>
          </a:p>
          <a:p>
            <a:r>
              <a:rPr lang="en-US" altLang="zh-TW" sz="1000" dirty="0"/>
              <a:t>            &lt;/div&gt;`</a:t>
            </a:r>
          </a:p>
          <a:p>
            <a:r>
              <a:rPr lang="en-US" altLang="zh-TW" sz="1000" dirty="0"/>
              <a:t>    $(".options").append(opt);  </a:t>
            </a:r>
            <a:r>
              <a:rPr lang="en-US" altLang="zh-TW" sz="1000" dirty="0" smtClean="0"/>
              <a:t>}</a:t>
            </a: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1000" dirty="0"/>
              <a:t>function </a:t>
            </a:r>
            <a:r>
              <a:rPr lang="en-US" altLang="zh-TW" sz="1000" dirty="0" err="1"/>
              <a:t>removeOption</a:t>
            </a:r>
            <a:r>
              <a:rPr lang="en-US" altLang="zh-TW" sz="1000" dirty="0"/>
              <a:t>(</a:t>
            </a:r>
            <a:r>
              <a:rPr lang="en-US" altLang="zh-TW" sz="1000" i="1" dirty="0"/>
              <a:t>el</a:t>
            </a:r>
            <a:r>
              <a:rPr lang="en-US" altLang="zh-TW" sz="1000" dirty="0"/>
              <a:t>){</a:t>
            </a:r>
          </a:p>
          <a:p>
            <a:r>
              <a:rPr lang="en-US" altLang="zh-TW" sz="1000" dirty="0"/>
              <a:t>    let </a:t>
            </a:r>
            <a:r>
              <a:rPr lang="en-US" altLang="zh-TW" sz="1000" dirty="0" err="1"/>
              <a:t>dom</a:t>
            </a:r>
            <a:r>
              <a:rPr lang="en-US" altLang="zh-TW" sz="1000" dirty="0"/>
              <a:t>=$(el).parent()</a:t>
            </a:r>
          </a:p>
          <a:p>
            <a:r>
              <a:rPr lang="en-US" altLang="zh-TW" sz="1000" dirty="0"/>
              <a:t>    $(</a:t>
            </a:r>
            <a:r>
              <a:rPr lang="en-US" altLang="zh-TW" sz="1000" dirty="0" err="1"/>
              <a:t>dom</a:t>
            </a:r>
            <a:r>
              <a:rPr lang="en-US" altLang="zh-TW" sz="1000" dirty="0"/>
              <a:t>).remove</a:t>
            </a:r>
            <a:r>
              <a:rPr lang="en-US" altLang="zh-TW" sz="1000" dirty="0" smtClean="0"/>
              <a:t>();}</a:t>
            </a: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1000" dirty="0"/>
              <a:t>&lt;/script&gt;</a:t>
            </a:r>
          </a:p>
          <a:p>
            <a:endParaRPr lang="en-US" altLang="zh-TW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送出後回傳新增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輸出新增確認頁面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53637"/>
              </p:ext>
            </p:extLst>
          </p:nvPr>
        </p:nvGraphicFramePr>
        <p:xfrm>
          <a:off x="374073" y="1445958"/>
          <a:ext cx="8345974" cy="195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  <a:tr h="451042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是否增加</a:t>
                      </a:r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筆資料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2046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新增確認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一鍵切換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上面切換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此處會變色</a:t>
            </a:r>
            <a:endParaRPr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2063963" y="237552"/>
            <a:ext cx="1072003" cy="292143"/>
          </a:xfrm>
          <a:prstGeom prst="wedgeRectCallout">
            <a:avLst>
              <a:gd name="adj1" fmla="val -141490"/>
              <a:gd name="adj2" fmla="val 197089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value=0</a:t>
            </a:r>
            <a:endParaRPr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2757906" y="576676"/>
            <a:ext cx="1072003" cy="292143"/>
          </a:xfrm>
          <a:prstGeom prst="wedgeRectCallout">
            <a:avLst>
              <a:gd name="adj1" fmla="val -112024"/>
              <a:gd name="adj2" fmla="val 8611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value=1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457197" y="3584666"/>
            <a:ext cx="3943353" cy="2054136"/>
          </a:xfrm>
          <a:prstGeom prst="wedgeRectCallout">
            <a:avLst>
              <a:gd name="adj1" fmla="val -37127"/>
              <a:gd name="adj2" fmla="val -102190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select  `summary`.`</a:t>
            </a:r>
            <a:r>
              <a:rPr lang="en-US" altLang="zh-TW" sz="1600" dirty="0" err="1" smtClean="0"/>
              <a:t>effective_time</a:t>
            </a:r>
            <a:r>
              <a:rPr lang="en-US" altLang="zh-TW" sz="1600" dirty="0" smtClean="0"/>
              <a:t>` as ‘</a:t>
            </a:r>
            <a:r>
              <a:rPr lang="zh-TW" altLang="en-US" sz="1600" dirty="0" smtClean="0"/>
              <a:t>發生日期</a:t>
            </a:r>
            <a:r>
              <a:rPr lang="en-US" altLang="zh-TW" sz="1600" dirty="0" smtClean="0"/>
              <a:t>’, `summary`.` project` as ‘</a:t>
            </a:r>
            <a:r>
              <a:rPr lang="zh-TW" altLang="en-US" sz="1600" dirty="0" smtClean="0"/>
              <a:t>項目</a:t>
            </a:r>
            <a:r>
              <a:rPr lang="en-US" altLang="zh-TW" sz="1600" dirty="0" smtClean="0"/>
              <a:t>’ ’, `summary`.` details`, ` categories `.` category`, `</a:t>
            </a:r>
            <a:r>
              <a:rPr lang="en-US" altLang="zh-TW" sz="1600" dirty="0" err="1" smtClean="0"/>
              <a:t>summary`.`amount</a:t>
            </a:r>
            <a:r>
              <a:rPr lang="en-US" altLang="zh-TW" sz="1600" dirty="0"/>
              <a:t> `, 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private`, </a:t>
            </a:r>
            <a:r>
              <a:rPr lang="en-US" altLang="zh-TW" sz="1600" dirty="0"/>
              <a:t>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continuous` from `</a:t>
            </a:r>
            <a:r>
              <a:rPr lang="en-US" altLang="zh-TW" sz="1600" dirty="0"/>
              <a:t> summary </a:t>
            </a:r>
            <a:r>
              <a:rPr lang="en-US" altLang="zh-TW" sz="1600" dirty="0" smtClean="0"/>
              <a:t>`,`</a:t>
            </a:r>
            <a:r>
              <a:rPr lang="en-US" altLang="zh-TW" sz="1600" dirty="0"/>
              <a:t> categories </a:t>
            </a:r>
            <a:r>
              <a:rPr lang="en-US" altLang="zh-TW" sz="1600" dirty="0" smtClean="0"/>
              <a:t>` where 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`.`id</a:t>
            </a:r>
            <a:r>
              <a:rPr lang="en-US" altLang="zh-TW" sz="1600" dirty="0" smtClean="0"/>
              <a:t>`=‘{$_GET[‘id’]}’; </a:t>
            </a:r>
            <a:endParaRPr lang="zh-TW" altLang="en-US" sz="1600" dirty="0"/>
          </a:p>
        </p:txBody>
      </p:sp>
      <p:sp>
        <p:nvSpPr>
          <p:cNvPr id="21" name="矩形圖說文字 20"/>
          <p:cNvSpPr/>
          <p:nvPr/>
        </p:nvSpPr>
        <p:spPr>
          <a:xfrm>
            <a:off x="3366655" y="1091986"/>
            <a:ext cx="4680065" cy="292143"/>
          </a:xfrm>
          <a:prstGeom prst="wedgeRectCallout">
            <a:avLst>
              <a:gd name="adj1" fmla="val -24911"/>
              <a:gd name="adj2" fmla="val 106035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 `</a:t>
            </a:r>
            <a:r>
              <a:rPr lang="en-US" altLang="zh-TW" dirty="0" smtClean="0"/>
              <a:t>category` as ‘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 ‘ from `categories`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55775" y="300674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71161" y="300668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8" name="矩形圖說文字 27"/>
          <p:cNvSpPr/>
          <p:nvPr/>
        </p:nvSpPr>
        <p:spPr>
          <a:xfrm>
            <a:off x="7901939" y="3520728"/>
            <a:ext cx="734984" cy="1387627"/>
          </a:xfrm>
          <a:prstGeom prst="wedgeRectCallout">
            <a:avLst>
              <a:gd name="adj1" fmla="val 58144"/>
              <a:gd name="adj2" fmla="val -12865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刪除新增看看來不來的及做</a:t>
            </a:r>
            <a:endParaRPr lang="en-US" altLang="zh-TW" sz="1400" dirty="0" smtClean="0"/>
          </a:p>
        </p:txBody>
      </p:sp>
      <p:sp>
        <p:nvSpPr>
          <p:cNvPr id="29" name="矩形圖說文字 28"/>
          <p:cNvSpPr/>
          <p:nvPr/>
        </p:nvSpPr>
        <p:spPr>
          <a:xfrm>
            <a:off x="4483100" y="3584665"/>
            <a:ext cx="1403349" cy="475055"/>
          </a:xfrm>
          <a:prstGeom prst="wedgeRectCallout">
            <a:avLst>
              <a:gd name="adj1" fmla="val -37121"/>
              <a:gd name="adj2" fmla="val -104666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/>
              <a:t>抓</a:t>
            </a:r>
            <a:r>
              <a:rPr lang="en-US" altLang="zh-TW" sz="1600" dirty="0" smtClean="0"/>
              <a:t>exec</a:t>
            </a:r>
            <a:r>
              <a:rPr lang="zh-TW" altLang="en-US" sz="1600" dirty="0" smtClean="0"/>
              <a:t>回傳</a:t>
            </a:r>
            <a:r>
              <a:rPr lang="zh-TW" altLang="en-US" sz="1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5863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0947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收支清單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2063963" y="237552"/>
            <a:ext cx="1072003" cy="292143"/>
          </a:xfrm>
          <a:prstGeom prst="wedgeRectCallout">
            <a:avLst>
              <a:gd name="adj1" fmla="val -141490"/>
              <a:gd name="adj2" fmla="val 197089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value=0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457197" y="3584666"/>
            <a:ext cx="6653650" cy="2054136"/>
          </a:xfrm>
          <a:prstGeom prst="wedgeRectCallout">
            <a:avLst>
              <a:gd name="adj1" fmla="val -40792"/>
              <a:gd name="adj2" fmla="val -95884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select  `summary`.`</a:t>
            </a:r>
            <a:r>
              <a:rPr lang="en-US" altLang="zh-TW" sz="1600" dirty="0" err="1" smtClean="0"/>
              <a:t>effective_time</a:t>
            </a:r>
            <a:r>
              <a:rPr lang="en-US" altLang="zh-TW" sz="1600" dirty="0" smtClean="0"/>
              <a:t>` as ‘</a:t>
            </a:r>
            <a:r>
              <a:rPr lang="zh-TW" altLang="en-US" sz="1600" dirty="0" smtClean="0"/>
              <a:t>發生日期</a:t>
            </a:r>
            <a:r>
              <a:rPr lang="en-US" altLang="zh-TW" sz="1600" dirty="0" smtClean="0"/>
              <a:t>’, `summary`.` project` as ‘</a:t>
            </a:r>
            <a:r>
              <a:rPr lang="zh-TW" altLang="en-US" sz="1600" dirty="0" smtClean="0"/>
              <a:t>項目</a:t>
            </a:r>
            <a:r>
              <a:rPr lang="en-US" altLang="zh-TW" sz="1600" dirty="0" smtClean="0"/>
              <a:t>’ ’, `summary`.` details`, ` categories `.` category`, `</a:t>
            </a:r>
            <a:r>
              <a:rPr lang="en-US" altLang="zh-TW" sz="1600" dirty="0" err="1" smtClean="0"/>
              <a:t>summary`.`amount</a:t>
            </a:r>
            <a:r>
              <a:rPr lang="en-US" altLang="zh-TW" sz="1600" dirty="0"/>
              <a:t> `, 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private`, </a:t>
            </a:r>
            <a:r>
              <a:rPr lang="en-US" altLang="zh-TW" sz="1600" dirty="0"/>
              <a:t>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continuous` from `</a:t>
            </a:r>
            <a:r>
              <a:rPr lang="en-US" altLang="zh-TW" sz="1600" dirty="0"/>
              <a:t> summary </a:t>
            </a:r>
            <a:r>
              <a:rPr lang="en-US" altLang="zh-TW" sz="1600" dirty="0" smtClean="0"/>
              <a:t>`,`</a:t>
            </a:r>
            <a:r>
              <a:rPr lang="en-US" altLang="zh-TW" sz="1600" dirty="0"/>
              <a:t> categories </a:t>
            </a:r>
            <a:r>
              <a:rPr lang="en-US" altLang="zh-TW" sz="1600" dirty="0" smtClean="0"/>
              <a:t>` where 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`.`id</a:t>
            </a:r>
            <a:r>
              <a:rPr lang="en-US" altLang="zh-TW" sz="1600" dirty="0" smtClean="0"/>
              <a:t>`=</a:t>
            </a:r>
            <a:r>
              <a:rPr lang="en-US" altLang="zh-TW" sz="1600" dirty="0"/>
              <a:t>`=‘{$_GET[‘id’]}’ </a:t>
            </a:r>
            <a:r>
              <a:rPr lang="en-US" altLang="zh-TW" sz="1600" dirty="0" smtClean="0"/>
              <a:t>’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limit X,Y ;</a:t>
            </a:r>
            <a:br>
              <a:rPr lang="en-US" altLang="zh-TW" sz="1600" dirty="0" smtClean="0"/>
            </a:br>
            <a:r>
              <a:rPr lang="en-US" altLang="zh-TW" sz="1600" dirty="0" smtClean="0"/>
              <a:t> (limit </a:t>
            </a:r>
            <a:r>
              <a:rPr lang="zh-TW" altLang="en-US" sz="1600" dirty="0" smtClean="0"/>
              <a:t>第</a:t>
            </a:r>
            <a:r>
              <a:rPr lang="en-US" altLang="zh-TW" sz="1600" dirty="0" smtClean="0"/>
              <a:t>X</a:t>
            </a:r>
            <a:r>
              <a:rPr lang="zh-TW" altLang="en-US" sz="1600" dirty="0" smtClean="0"/>
              <a:t>筆開始取</a:t>
            </a:r>
            <a:r>
              <a:rPr lang="en-US" altLang="zh-TW" sz="1600" dirty="0" smtClean="0"/>
              <a:t>Y</a:t>
            </a:r>
            <a:r>
              <a:rPr lang="zh-TW" altLang="en-US" sz="1600" dirty="0" smtClean="0"/>
              <a:t>筆，別忘了第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筆是</a:t>
            </a:r>
            <a:r>
              <a:rPr lang="en-US" altLang="zh-TW" sz="1600" dirty="0" smtClean="0"/>
              <a:t>0)</a:t>
            </a:r>
          </a:p>
          <a:p>
            <a:r>
              <a:rPr lang="zh-TW" altLang="en-US" sz="1600" dirty="0" smtClean="0"/>
              <a:t>如果只看收入</a:t>
            </a:r>
            <a:r>
              <a:rPr lang="en-US" altLang="zh-TW" sz="1600" dirty="0" smtClean="0"/>
              <a:t>where </a:t>
            </a:r>
            <a:r>
              <a:rPr lang="zh-TW" altLang="en-US" sz="1600" dirty="0" smtClean="0"/>
              <a:t>加上</a:t>
            </a:r>
            <a:r>
              <a:rPr lang="en-US" altLang="zh-TW" sz="1600" dirty="0" smtClean="0"/>
              <a:t>&amp;&amp;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`.`class</a:t>
            </a:r>
            <a:r>
              <a:rPr lang="en-US" altLang="zh-TW" sz="1600" dirty="0" smtClean="0"/>
              <a:t>`=‘0’</a:t>
            </a:r>
          </a:p>
          <a:p>
            <a:r>
              <a:rPr lang="zh-TW" altLang="en-US" sz="1600" dirty="0" smtClean="0"/>
              <a:t>看支出</a:t>
            </a:r>
            <a:r>
              <a:rPr lang="zh-TW" altLang="en-US" sz="1600" dirty="0"/>
              <a:t>加上</a:t>
            </a:r>
            <a:r>
              <a:rPr lang="en-US" altLang="zh-TW" sz="1600" dirty="0"/>
              <a:t>&amp;&amp;</a:t>
            </a:r>
            <a:r>
              <a:rPr lang="zh-TW" altLang="en-US" sz="1600" dirty="0"/>
              <a:t>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summary`.`class</a:t>
            </a:r>
            <a:r>
              <a:rPr lang="en-US" altLang="zh-TW" sz="1600" dirty="0" smtClean="0"/>
              <a:t>`=‘1’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8" name="矩形圖說文字 27"/>
          <p:cNvSpPr/>
          <p:nvPr/>
        </p:nvSpPr>
        <p:spPr>
          <a:xfrm>
            <a:off x="8217823" y="3917920"/>
            <a:ext cx="734984" cy="1387627"/>
          </a:xfrm>
          <a:prstGeom prst="wedgeRectCallout">
            <a:avLst>
              <a:gd name="adj1" fmla="val 5269"/>
              <a:gd name="adj2" fmla="val -136345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帶刪除頁面</a:t>
            </a:r>
            <a:endParaRPr lang="en-US" altLang="zh-TW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16" name="矩形圖說文字 15"/>
          <p:cNvSpPr/>
          <p:nvPr/>
        </p:nvSpPr>
        <p:spPr>
          <a:xfrm>
            <a:off x="2757906" y="576676"/>
            <a:ext cx="1072003" cy="292143"/>
          </a:xfrm>
          <a:prstGeom prst="wedgeRectCallout">
            <a:avLst>
              <a:gd name="adj1" fmla="val -112024"/>
              <a:gd name="adj2" fmla="val 8611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value=1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34" name="矩形圖說文字 33"/>
          <p:cNvSpPr/>
          <p:nvPr/>
        </p:nvSpPr>
        <p:spPr>
          <a:xfrm>
            <a:off x="7296843" y="3067695"/>
            <a:ext cx="734984" cy="1387627"/>
          </a:xfrm>
          <a:prstGeom prst="wedgeRectCallout">
            <a:avLst>
              <a:gd name="adj1" fmla="val 122423"/>
              <a:gd name="adj2" fmla="val -10943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帶更</a:t>
            </a:r>
            <a:r>
              <a:rPr lang="zh-TW" altLang="en-US" sz="1400" dirty="0"/>
              <a:t>新</a:t>
            </a:r>
            <a:r>
              <a:rPr lang="zh-TW" altLang="en-US" sz="1400" dirty="0" smtClean="0"/>
              <a:t>頁面</a:t>
            </a:r>
            <a:endParaRPr lang="en-US" altLang="zh-TW" sz="1400" dirty="0" smtClean="0"/>
          </a:p>
        </p:txBody>
      </p:sp>
      <p:sp>
        <p:nvSpPr>
          <p:cNvPr id="35" name="矩形 34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排列：舊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</a:p>
        </p:txBody>
      </p:sp>
      <p:sp>
        <p:nvSpPr>
          <p:cNvPr id="38" name="矩形圖說文字 37"/>
          <p:cNvSpPr/>
          <p:nvPr/>
        </p:nvSpPr>
        <p:spPr>
          <a:xfrm>
            <a:off x="5294902" y="889353"/>
            <a:ext cx="2471477" cy="710847"/>
          </a:xfrm>
          <a:prstGeom prst="wedgeRectCallout">
            <a:avLst>
              <a:gd name="adj1" fmla="val -79927"/>
              <a:gd name="adj2" fmla="val -23432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舊</a:t>
            </a:r>
            <a:r>
              <a:rPr lang="zh-TW" altLang="en-US" dirty="0" smtClean="0"/>
              <a:t>到</a:t>
            </a:r>
            <a:r>
              <a:rPr lang="zh-TW" altLang="en-US" dirty="0"/>
              <a:t>新</a:t>
            </a:r>
            <a:r>
              <a:rPr lang="en-US" altLang="zh-TW" dirty="0" smtClean="0"/>
              <a:t>order by </a:t>
            </a:r>
            <a:r>
              <a:rPr lang="en-US" altLang="zh-TW" dirty="0" err="1" smtClean="0"/>
              <a:t>ase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新</a:t>
            </a:r>
            <a:r>
              <a:rPr lang="zh-TW" altLang="en-US" dirty="0"/>
              <a:t>到</a:t>
            </a:r>
            <a:r>
              <a:rPr lang="zh-TW" altLang="en-US" dirty="0" smtClean="0"/>
              <a:t>舊</a:t>
            </a:r>
            <a:r>
              <a:rPr lang="en-US" altLang="zh-TW" dirty="0" smtClean="0"/>
              <a:t>order by </a:t>
            </a:r>
            <a:r>
              <a:rPr lang="en-US" altLang="zh-TW" dirty="0" err="1" smtClean="0"/>
              <a:t>desc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9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2794" y="970149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  <a:r>
              <a:rPr lang="zh-TW" altLang="en-US" b="1" dirty="0">
                <a:solidFill>
                  <a:schemeClr val="tx1"/>
                </a:solidFill>
              </a:rPr>
              <a:t>增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09998"/>
              </p:ext>
            </p:extLst>
          </p:nvPr>
        </p:nvGraphicFramePr>
        <p:xfrm>
          <a:off x="374072" y="1445957"/>
          <a:ext cx="8320347" cy="280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48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4305299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</a:tblGrid>
              <a:tr h="90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編號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說明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description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1897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categoryId</a:t>
                      </a:r>
                      <a:endParaRPr lang="en-US" altLang="zh-TW" sz="11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categoryId</a:t>
                      </a:r>
                      <a:endParaRPr lang="zh-TW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  <a:endParaRPr lang="zh-TW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categoryDesc</a:t>
                      </a:r>
                      <a:endParaRPr lang="en-US" altLang="zh-TW" sz="11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categoryDesc</a:t>
                      </a:r>
                      <a:endParaRPr lang="zh-TW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類別管理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454168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453514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454224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87293" y="323032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503917" y="364203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4" name="矩形圖說文字 23"/>
          <p:cNvSpPr/>
          <p:nvPr/>
        </p:nvSpPr>
        <p:spPr>
          <a:xfrm>
            <a:off x="8217823" y="4855180"/>
            <a:ext cx="734984" cy="1387627"/>
          </a:xfrm>
          <a:prstGeom prst="wedgeRectCallout">
            <a:avLst>
              <a:gd name="adj1" fmla="val 18747"/>
              <a:gd name="adj2" fmla="val -114929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帶刪除頁面</a:t>
            </a:r>
            <a:endParaRPr lang="en-US" altLang="zh-TW" sz="1400" dirty="0" smtClean="0"/>
          </a:p>
        </p:txBody>
      </p:sp>
      <p:sp>
        <p:nvSpPr>
          <p:cNvPr id="29" name="矩形圖說文字 28"/>
          <p:cNvSpPr/>
          <p:nvPr/>
        </p:nvSpPr>
        <p:spPr>
          <a:xfrm>
            <a:off x="7296843" y="4004955"/>
            <a:ext cx="734984" cy="1387627"/>
          </a:xfrm>
          <a:prstGeom prst="wedgeRectCallout">
            <a:avLst>
              <a:gd name="adj1" fmla="val 114129"/>
              <a:gd name="adj2" fmla="val -89668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帶更</a:t>
            </a:r>
            <a:r>
              <a:rPr lang="zh-TW" altLang="en-US" sz="1400" dirty="0"/>
              <a:t>新</a:t>
            </a:r>
            <a:r>
              <a:rPr lang="zh-TW" altLang="en-US" sz="1400" dirty="0" smtClean="0"/>
              <a:t>頁面</a:t>
            </a:r>
            <a:endParaRPr lang="en-US" altLang="zh-TW" sz="1400" dirty="0" smtClean="0"/>
          </a:p>
        </p:txBody>
      </p:sp>
      <p:sp>
        <p:nvSpPr>
          <p:cNvPr id="33" name="矩形圖說文字 32"/>
          <p:cNvSpPr/>
          <p:nvPr/>
        </p:nvSpPr>
        <p:spPr>
          <a:xfrm>
            <a:off x="524029" y="4346666"/>
            <a:ext cx="2484123" cy="583474"/>
          </a:xfrm>
          <a:prstGeom prst="wedgeRectCallout">
            <a:avLst>
              <a:gd name="adj1" fmla="val -34583"/>
              <a:gd name="adj2" fmla="val -141658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select * from `categories` </a:t>
            </a:r>
            <a:endParaRPr lang="zh-TW" altLang="en-US" sz="1600" dirty="0"/>
          </a:p>
        </p:txBody>
      </p:sp>
      <p:sp>
        <p:nvSpPr>
          <p:cNvPr id="34" name="橢圓 33"/>
          <p:cNvSpPr/>
          <p:nvPr/>
        </p:nvSpPr>
        <p:spPr>
          <a:xfrm>
            <a:off x="8478983" y="2814918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</a:t>
            </a:r>
            <a:endParaRPr lang="zh-TW" altLang="en-US" sz="2800" dirty="0"/>
          </a:p>
        </p:txBody>
      </p:sp>
      <p:sp>
        <p:nvSpPr>
          <p:cNvPr id="35" name="矩形圖說文字 34"/>
          <p:cNvSpPr/>
          <p:nvPr/>
        </p:nvSpPr>
        <p:spPr>
          <a:xfrm>
            <a:off x="6145013" y="4075912"/>
            <a:ext cx="734984" cy="1532408"/>
          </a:xfrm>
          <a:prstGeom prst="wedgeRectCallout">
            <a:avLst>
              <a:gd name="adj1" fmla="val 269643"/>
              <a:gd name="adj2" fmla="val -117592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帶特定查詢頁面</a:t>
            </a:r>
            <a:endParaRPr lang="en-US" altLang="zh-TW" sz="1400" dirty="0" smtClean="0"/>
          </a:p>
        </p:txBody>
      </p:sp>
      <p:sp>
        <p:nvSpPr>
          <p:cNvPr id="7" name="等腰三角形 6"/>
          <p:cNvSpPr/>
          <p:nvPr/>
        </p:nvSpPr>
        <p:spPr>
          <a:xfrm>
            <a:off x="5891994" y="5398694"/>
            <a:ext cx="1321721" cy="8225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跳特定查詢</a:t>
            </a:r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2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XXX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特定查詢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457197" y="3584666"/>
            <a:ext cx="6653650" cy="2054136"/>
          </a:xfrm>
          <a:prstGeom prst="wedgeRectCallout">
            <a:avLst>
              <a:gd name="adj1" fmla="val -40792"/>
              <a:gd name="adj2" fmla="val -95884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select  `summary`.`</a:t>
            </a:r>
            <a:r>
              <a:rPr lang="en-US" altLang="zh-TW" sz="1600" dirty="0" err="1" smtClean="0"/>
              <a:t>effective_time</a:t>
            </a:r>
            <a:r>
              <a:rPr lang="en-US" altLang="zh-TW" sz="1600" dirty="0" smtClean="0"/>
              <a:t>` as ‘</a:t>
            </a:r>
            <a:r>
              <a:rPr lang="zh-TW" altLang="en-US" sz="1600" dirty="0" smtClean="0"/>
              <a:t>發生日期</a:t>
            </a:r>
            <a:r>
              <a:rPr lang="en-US" altLang="zh-TW" sz="1600" dirty="0" smtClean="0"/>
              <a:t>’, `summary`.` project` as ‘</a:t>
            </a:r>
            <a:r>
              <a:rPr lang="zh-TW" altLang="en-US" sz="1600" dirty="0" smtClean="0"/>
              <a:t>項目</a:t>
            </a:r>
            <a:r>
              <a:rPr lang="en-US" altLang="zh-TW" sz="1600" dirty="0" smtClean="0"/>
              <a:t>’ ’, `summary`.` details`, ` categories `.` category`, `</a:t>
            </a:r>
            <a:r>
              <a:rPr lang="en-US" altLang="zh-TW" sz="1600" dirty="0" err="1" smtClean="0"/>
              <a:t>summary`.`amount</a:t>
            </a:r>
            <a:r>
              <a:rPr lang="en-US" altLang="zh-TW" sz="1600" dirty="0"/>
              <a:t> `, 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private`, </a:t>
            </a:r>
            <a:r>
              <a:rPr lang="en-US" altLang="zh-TW" sz="1600" dirty="0"/>
              <a:t>`summary</a:t>
            </a:r>
            <a:r>
              <a:rPr lang="en-US" altLang="zh-TW" sz="1600" dirty="0" smtClean="0"/>
              <a:t>`.`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continuous` from `</a:t>
            </a:r>
            <a:r>
              <a:rPr lang="en-US" altLang="zh-TW" sz="1600" dirty="0"/>
              <a:t> summary </a:t>
            </a:r>
            <a:r>
              <a:rPr lang="en-US" altLang="zh-TW" sz="1600" dirty="0" smtClean="0"/>
              <a:t>`,`</a:t>
            </a:r>
            <a:r>
              <a:rPr lang="en-US" altLang="zh-TW" sz="1600" dirty="0"/>
              <a:t> categories </a:t>
            </a:r>
            <a:r>
              <a:rPr lang="en-US" altLang="zh-TW" sz="1600" dirty="0" smtClean="0"/>
              <a:t>` where 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`.`id</a:t>
            </a:r>
            <a:r>
              <a:rPr lang="en-US" altLang="zh-TW" sz="1600" dirty="0" smtClean="0"/>
              <a:t>`=</a:t>
            </a:r>
            <a:r>
              <a:rPr lang="en-US" altLang="zh-TW" sz="1600" dirty="0"/>
              <a:t>`=‘{$_GET[‘id’]}’ </a:t>
            </a:r>
            <a:r>
              <a:rPr lang="en-US" altLang="zh-TW" sz="1600" dirty="0" smtClean="0"/>
              <a:t>’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limit X,Y ;</a:t>
            </a:r>
            <a:br>
              <a:rPr lang="en-US" altLang="zh-TW" sz="1600" dirty="0" smtClean="0"/>
            </a:br>
            <a:r>
              <a:rPr lang="en-US" altLang="zh-TW" sz="1600" dirty="0" smtClean="0"/>
              <a:t> (limit </a:t>
            </a:r>
            <a:r>
              <a:rPr lang="zh-TW" altLang="en-US" sz="1600" dirty="0" smtClean="0"/>
              <a:t>第</a:t>
            </a:r>
            <a:r>
              <a:rPr lang="en-US" altLang="zh-TW" sz="1600" dirty="0" smtClean="0"/>
              <a:t>X</a:t>
            </a:r>
            <a:r>
              <a:rPr lang="zh-TW" altLang="en-US" sz="1600" dirty="0" smtClean="0"/>
              <a:t>筆開始取</a:t>
            </a:r>
            <a:r>
              <a:rPr lang="en-US" altLang="zh-TW" sz="1600" dirty="0" smtClean="0"/>
              <a:t>Y</a:t>
            </a:r>
            <a:r>
              <a:rPr lang="zh-TW" altLang="en-US" sz="1600" dirty="0" smtClean="0"/>
              <a:t>筆，別忘了第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筆是</a:t>
            </a:r>
            <a:r>
              <a:rPr lang="en-US" altLang="zh-TW" sz="1600" dirty="0" smtClean="0"/>
              <a:t>0)</a:t>
            </a:r>
          </a:p>
          <a:p>
            <a:r>
              <a:rPr lang="zh-TW" altLang="en-US" sz="1600" dirty="0" smtClean="0"/>
              <a:t>如果只看收入</a:t>
            </a:r>
            <a:r>
              <a:rPr lang="en-US" altLang="zh-TW" sz="1600" dirty="0" smtClean="0"/>
              <a:t>where </a:t>
            </a:r>
            <a:r>
              <a:rPr lang="zh-TW" altLang="en-US" sz="1600" dirty="0" smtClean="0"/>
              <a:t>加上</a:t>
            </a:r>
            <a:r>
              <a:rPr lang="en-US" altLang="zh-TW" sz="1600" dirty="0" smtClean="0"/>
              <a:t>&amp;&amp;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</a:t>
            </a:r>
            <a:r>
              <a:rPr lang="en-US" altLang="zh-TW" sz="1600" dirty="0" err="1" smtClean="0"/>
              <a:t>`.`class</a:t>
            </a:r>
            <a:r>
              <a:rPr lang="en-US" altLang="zh-TW" sz="1600" dirty="0" smtClean="0"/>
              <a:t>`=‘0’</a:t>
            </a:r>
          </a:p>
          <a:p>
            <a:r>
              <a:rPr lang="zh-TW" altLang="en-US" sz="1600" dirty="0" smtClean="0"/>
              <a:t>看支出</a:t>
            </a:r>
            <a:r>
              <a:rPr lang="zh-TW" altLang="en-US" sz="1600" dirty="0"/>
              <a:t>加上</a:t>
            </a:r>
            <a:r>
              <a:rPr lang="en-US" altLang="zh-TW" sz="1600" dirty="0"/>
              <a:t>&amp;&amp;</a:t>
            </a:r>
            <a:r>
              <a:rPr lang="zh-TW" altLang="en-US" sz="1600" dirty="0"/>
              <a:t>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summary`.`class</a:t>
            </a:r>
            <a:r>
              <a:rPr lang="en-US" altLang="zh-TW" sz="1600" dirty="0" smtClean="0"/>
              <a:t>`=‘1’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8" name="矩形圖說文字 27"/>
          <p:cNvSpPr/>
          <p:nvPr/>
        </p:nvSpPr>
        <p:spPr>
          <a:xfrm>
            <a:off x="8217823" y="3917920"/>
            <a:ext cx="734984" cy="1387627"/>
          </a:xfrm>
          <a:prstGeom prst="wedgeRectCallout">
            <a:avLst>
              <a:gd name="adj1" fmla="val 5269"/>
              <a:gd name="adj2" fmla="val -136345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帶刪除頁面</a:t>
            </a:r>
            <a:endParaRPr lang="en-US" altLang="zh-TW" sz="1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34" name="矩形圖說文字 33"/>
          <p:cNvSpPr/>
          <p:nvPr/>
        </p:nvSpPr>
        <p:spPr>
          <a:xfrm>
            <a:off x="7296843" y="3067695"/>
            <a:ext cx="734984" cy="1387627"/>
          </a:xfrm>
          <a:prstGeom prst="wedgeRectCallout">
            <a:avLst>
              <a:gd name="adj1" fmla="val 122423"/>
              <a:gd name="adj2" fmla="val -109437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這裡要做按鈕</a:t>
            </a:r>
            <a:endParaRPr lang="en-US" altLang="zh-TW" sz="1400" dirty="0" smtClean="0"/>
          </a:p>
          <a:p>
            <a:r>
              <a:rPr lang="zh-TW" altLang="en-US" sz="1400" dirty="0" smtClean="0"/>
              <a:t>存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值在裡面</a:t>
            </a:r>
            <a:endParaRPr lang="en-US" altLang="zh-TW" sz="1400" dirty="0" smtClean="0"/>
          </a:p>
          <a:p>
            <a:r>
              <a:rPr lang="zh-TW" altLang="en-US" sz="1400" dirty="0" smtClean="0"/>
              <a:t>帶更</a:t>
            </a:r>
            <a:r>
              <a:rPr lang="zh-TW" altLang="en-US" sz="1400" dirty="0"/>
              <a:t>新</a:t>
            </a:r>
            <a:r>
              <a:rPr lang="zh-TW" altLang="en-US" sz="1400" dirty="0" smtClean="0"/>
              <a:t>頁面</a:t>
            </a:r>
            <a:endParaRPr lang="en-US" altLang="zh-TW" sz="1400" dirty="0" smtClean="0"/>
          </a:p>
        </p:txBody>
      </p:sp>
      <p:sp>
        <p:nvSpPr>
          <p:cNvPr id="24" name="矩形圖說文字 23"/>
          <p:cNvSpPr/>
          <p:nvPr/>
        </p:nvSpPr>
        <p:spPr>
          <a:xfrm>
            <a:off x="1787233" y="953730"/>
            <a:ext cx="6653650" cy="492228"/>
          </a:xfrm>
          <a:prstGeom prst="wedgeRectCallout">
            <a:avLst>
              <a:gd name="adj1" fmla="val -57189"/>
              <a:gd name="adj2" fmla="val -15061"/>
            </a:avLst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/>
              <a:t>select  `</a:t>
            </a:r>
            <a:r>
              <a:rPr lang="en-US" altLang="zh-TW" sz="1600" dirty="0" err="1" smtClean="0"/>
              <a:t>categories`.`category</a:t>
            </a:r>
            <a:r>
              <a:rPr lang="en-US" altLang="zh-TW" sz="1600" dirty="0" smtClean="0"/>
              <a:t>` from `summary` ,`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categories` where </a:t>
            </a:r>
            <a:r>
              <a:rPr lang="en-US" altLang="zh-TW" sz="1600" dirty="0"/>
              <a:t>`</a:t>
            </a:r>
            <a:r>
              <a:rPr lang="en-US" altLang="zh-TW" sz="1600" dirty="0" err="1"/>
              <a:t>categories</a:t>
            </a:r>
            <a:r>
              <a:rPr lang="en-US" altLang="zh-TW" sz="1600" dirty="0" err="1" smtClean="0"/>
              <a:t>`.`id</a:t>
            </a:r>
            <a:r>
              <a:rPr lang="en-US" altLang="zh-TW" sz="1600" dirty="0" smtClean="0"/>
              <a:t>`=‘{$_GET[‘id’]}’ </a:t>
            </a:r>
            <a:endParaRPr lang="zh-TW" altLang="en-US" sz="1600" dirty="0"/>
          </a:p>
        </p:txBody>
      </p:sp>
      <p:sp>
        <p:nvSpPr>
          <p:cNvPr id="29" name="等腰三角形 28"/>
          <p:cNvSpPr/>
          <p:nvPr/>
        </p:nvSpPr>
        <p:spPr>
          <a:xfrm>
            <a:off x="129541" y="73191"/>
            <a:ext cx="1084808" cy="88053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特定</a:t>
            </a:r>
            <a:endParaRPr lang="en-US" altLang="zh-TW" sz="1100" dirty="0" smtClean="0"/>
          </a:p>
          <a:p>
            <a:pPr algn="ctr"/>
            <a:r>
              <a:rPr lang="zh-TW" altLang="en-US" sz="1100" dirty="0" smtClean="0"/>
              <a:t>查詢</a:t>
            </a:r>
            <a:r>
              <a:rPr lang="en-US" altLang="zh-TW" sz="1100" dirty="0" smtClean="0"/>
              <a:t>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9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1341</Words>
  <Application>Microsoft Office PowerPoint</Application>
  <PresentationFormat>如螢幕大小 (4:3)</PresentationFormat>
  <Paragraphs>488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86</cp:revision>
  <dcterms:created xsi:type="dcterms:W3CDTF">2023-05-23T05:00:06Z</dcterms:created>
  <dcterms:modified xsi:type="dcterms:W3CDTF">2023-05-24T03:04:20Z</dcterms:modified>
</cp:coreProperties>
</file>