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6769"/>
    <a:srgbClr val="E8DA82"/>
    <a:srgbClr val="95BEF5"/>
    <a:srgbClr val="9CE0FF"/>
    <a:srgbClr val="55E4EC"/>
    <a:srgbClr val="9CFFE8"/>
    <a:srgbClr val="99E4E8"/>
    <a:srgbClr val="9C977E"/>
    <a:srgbClr val="E8D9BC"/>
    <a:srgbClr val="A38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9" autoAdjust="0"/>
    <p:restoredTop sz="94660"/>
  </p:normalViewPr>
  <p:slideViewPr>
    <p:cSldViewPr snapToGrid="0">
      <p:cViewPr>
        <p:scale>
          <a:sx n="125" d="100"/>
          <a:sy n="125" d="100"/>
        </p:scale>
        <p:origin x="90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65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63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13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01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04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53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91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21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43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80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5D0C-C9AF-4122-853D-A3B0B8EE5080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31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C5D0C-C9AF-4122-853D-A3B0B8EE5080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9AC22-0819-4971-AD89-0059256E6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3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5467" y="-406400"/>
            <a:ext cx="8918222" cy="7191022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41069" y="5128954"/>
            <a:ext cx="8711738" cy="1546166"/>
          </a:xfrm>
          <a:prstGeom prst="rect">
            <a:avLst/>
          </a:prstGeom>
          <a:solidFill>
            <a:srgbClr val="D1A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41069" y="847898"/>
            <a:ext cx="8711738" cy="428105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117272" y="1488440"/>
            <a:ext cx="2959331" cy="2959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  公開圓餅圖</a:t>
            </a:r>
            <a:endParaRPr lang="en-US" altLang="zh-TW" dirty="0"/>
          </a:p>
          <a:p>
            <a:r>
              <a:rPr lang="zh-TW" altLang="en-US" dirty="0"/>
              <a:t>   </a:t>
            </a:r>
            <a:r>
              <a:rPr lang="en-US" altLang="zh-TW" dirty="0"/>
              <a:t>(</a:t>
            </a:r>
            <a:r>
              <a:rPr lang="zh-TW" altLang="en-US" dirty="0"/>
              <a:t>家庭</a:t>
            </a:r>
            <a:r>
              <a:rPr lang="en-US" altLang="zh-TW" dirty="0"/>
              <a:t>)</a:t>
            </a:r>
          </a:p>
          <a:p>
            <a:pPr algn="ctr"/>
            <a:r>
              <a:rPr lang="zh-TW" altLang="en-US" dirty="0"/>
              <a:t>本月公開總收入</a:t>
            </a:r>
            <a:endParaRPr lang="en-US" altLang="zh-TW" dirty="0"/>
          </a:p>
          <a:p>
            <a:pPr algn="ctr"/>
            <a:r>
              <a:rPr lang="zh-TW" altLang="en-US" dirty="0"/>
              <a:t>扣掉公開總支出</a:t>
            </a:r>
            <a:endParaRPr lang="en-US" altLang="zh-TW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147833"/>
              </p:ext>
            </p:extLst>
          </p:nvPr>
        </p:nvGraphicFramePr>
        <p:xfrm>
          <a:off x="624840" y="1463041"/>
          <a:ext cx="1702724" cy="291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本月收入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XXXXXXXX</a:t>
                      </a:r>
                      <a:r>
                        <a:rPr lang="zh-TW" altLang="en-US" sz="1400" dirty="0"/>
                        <a:t>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900678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19292"/>
              </p:ext>
            </p:extLst>
          </p:nvPr>
        </p:nvGraphicFramePr>
        <p:xfrm>
          <a:off x="6738159" y="1488440"/>
          <a:ext cx="1702724" cy="29186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本月支出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XXXXXXXX</a:t>
                      </a:r>
                      <a:r>
                        <a:rPr lang="zh-TW" altLang="en-US" sz="1400" dirty="0"/>
                        <a:t>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00678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歡迎來到家族記帳管理系統                 請登入會員 </a:t>
            </a:r>
          </a:p>
        </p:txBody>
      </p:sp>
      <p:sp>
        <p:nvSpPr>
          <p:cNvPr id="12" name="流程圖: 合併 11"/>
          <p:cNvSpPr/>
          <p:nvPr/>
        </p:nvSpPr>
        <p:spPr>
          <a:xfrm rot="3373016">
            <a:off x="4776924" y="1861633"/>
            <a:ext cx="990574" cy="150339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24841" y="5419898"/>
            <a:ext cx="904701" cy="9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投票區</a:t>
            </a:r>
          </a:p>
        </p:txBody>
      </p:sp>
      <p:sp>
        <p:nvSpPr>
          <p:cNvPr id="17" name="矩形 16"/>
          <p:cNvSpPr/>
          <p:nvPr/>
        </p:nvSpPr>
        <p:spPr>
          <a:xfrm>
            <a:off x="2443943" y="5419899"/>
            <a:ext cx="4339242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subject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529542" y="5419900"/>
            <a:ext cx="904701" cy="50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進行中</a:t>
            </a:r>
          </a:p>
        </p:txBody>
      </p:sp>
      <p:sp>
        <p:nvSpPr>
          <p:cNvPr id="19" name="矩形 18"/>
          <p:cNvSpPr/>
          <p:nvPr/>
        </p:nvSpPr>
        <p:spPr>
          <a:xfrm>
            <a:off x="1529542" y="5926975"/>
            <a:ext cx="904701" cy="472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已結束</a:t>
            </a:r>
          </a:p>
        </p:txBody>
      </p:sp>
      <p:sp>
        <p:nvSpPr>
          <p:cNvPr id="20" name="矩形 19"/>
          <p:cNvSpPr/>
          <p:nvPr/>
        </p:nvSpPr>
        <p:spPr>
          <a:xfrm>
            <a:off x="2443943" y="5935288"/>
            <a:ext cx="4339242" cy="46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subject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792886" y="5419899"/>
            <a:ext cx="1647997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total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792886" y="5926975"/>
            <a:ext cx="1647997" cy="472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5151752" y="344514"/>
            <a:ext cx="1618044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5151752" y="1025697"/>
            <a:ext cx="1618044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summary_all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5248267" y="5270582"/>
            <a:ext cx="1618044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vote_list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40883" y="327195"/>
            <a:ext cx="2344707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 “ top”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440882" y="974664"/>
            <a:ext cx="2344708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&lt;div&gt;“ public”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56243" y="2739841"/>
            <a:ext cx="1439917" cy="1299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“public”</a:t>
            </a:r>
          </a:p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“public-left”</a:t>
            </a:r>
          </a:p>
        </p:txBody>
      </p:sp>
      <p:sp>
        <p:nvSpPr>
          <p:cNvPr id="31" name="矩形 30"/>
          <p:cNvSpPr/>
          <p:nvPr/>
        </p:nvSpPr>
        <p:spPr>
          <a:xfrm>
            <a:off x="6896925" y="2739840"/>
            <a:ext cx="1439917" cy="1299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“public”</a:t>
            </a:r>
          </a:p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“public-right”</a:t>
            </a:r>
          </a:p>
        </p:txBody>
      </p:sp>
      <p:sp>
        <p:nvSpPr>
          <p:cNvPr id="32" name="矩形 31"/>
          <p:cNvSpPr/>
          <p:nvPr/>
        </p:nvSpPr>
        <p:spPr>
          <a:xfrm>
            <a:off x="3532238" y="2750705"/>
            <a:ext cx="2046402" cy="12882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“public”</a:t>
            </a:r>
          </a:p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“public-center”</a:t>
            </a:r>
          </a:p>
        </p:txBody>
      </p:sp>
      <p:sp>
        <p:nvSpPr>
          <p:cNvPr id="33" name="矩形 32"/>
          <p:cNvSpPr/>
          <p:nvPr/>
        </p:nvSpPr>
        <p:spPr>
          <a:xfrm>
            <a:off x="8467461" y="5216697"/>
            <a:ext cx="2344708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&lt;div&gt;“ vote-list”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41069" y="-282409"/>
            <a:ext cx="2344707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 “ container”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862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歡迎</a:t>
            </a:r>
            <a:r>
              <a:rPr lang="en-US" altLang="zh-TW" dirty="0"/>
              <a:t>XXX  </a:t>
            </a:r>
            <a:r>
              <a:rPr lang="zh-TW" altLang="en-US" dirty="0"/>
              <a:t>進入家族記帳管理系統                                                                                                            </a:t>
            </a:r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清單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915224"/>
              </p:ext>
            </p:extLst>
          </p:nvPr>
        </p:nvGraphicFramePr>
        <p:xfrm>
          <a:off x="374073" y="1445958"/>
          <a:ext cx="8345974" cy="1389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2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1192282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815836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2524351463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165739094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057153373"/>
                    </a:ext>
                  </a:extLst>
                </a:gridCol>
                <a:gridCol w="1463036">
                  <a:extLst>
                    <a:ext uri="{9D8B030D-6E8A-4147-A177-3AD203B41FA5}">
                      <a16:colId xmlns:a16="http://schemas.microsoft.com/office/drawing/2014/main" val="2414309768"/>
                    </a:ext>
                  </a:extLst>
                </a:gridCol>
              </a:tblGrid>
              <a:tr h="3668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項次</a:t>
                      </a:r>
                      <a:endParaRPr lang="en-US" altLang="zh-TW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主題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subject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開始時間</a:t>
                      </a:r>
                      <a:r>
                        <a:rPr lang="en-US" altLang="zh-TW" sz="1050" dirty="0" err="1"/>
                        <a:t>open_time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結束時間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 err="1"/>
                        <a:t>close_time</a:t>
                      </a:r>
                      <a:endParaRPr lang="en-US" altLang="zh-TW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單複選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已投票完成者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978156">
                <a:tc>
                  <a:txBody>
                    <a:bodyPr/>
                    <a:lstStyle/>
                    <a:p>
                      <a:pPr algn="l"/>
                      <a:endParaRPr lang="en-US" altLang="zh-TW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366557" y="381246"/>
            <a:ext cx="1459575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投票功能</a:t>
            </a:r>
          </a:p>
        </p:txBody>
      </p:sp>
      <p:sp>
        <p:nvSpPr>
          <p:cNvPr id="9" name="矩形 8"/>
          <p:cNvSpPr/>
          <p:nvPr/>
        </p:nvSpPr>
        <p:spPr>
          <a:xfrm>
            <a:off x="831850" y="6229350"/>
            <a:ext cx="3981450" cy="349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送出後回傳完整</a:t>
            </a:r>
            <a:r>
              <a:rPr lang="en-US" altLang="zh-TW" dirty="0">
                <a:solidFill>
                  <a:srgbClr val="FF0000"/>
                </a:solidFill>
              </a:rPr>
              <a:t>list</a:t>
            </a:r>
            <a:r>
              <a:rPr lang="zh-TW" altLang="en-US" dirty="0">
                <a:solidFill>
                  <a:srgbClr val="FF0000"/>
                </a:solidFill>
              </a:rPr>
              <a:t>用</a:t>
            </a:r>
            <a:r>
              <a:rPr lang="en-US" altLang="zh-TW" dirty="0" err="1">
                <a:solidFill>
                  <a:srgbClr val="FF0000"/>
                </a:solidFill>
              </a:rPr>
              <a:t>desc</a:t>
            </a:r>
            <a:r>
              <a:rPr lang="zh-TW" altLang="en-US" dirty="0">
                <a:solidFill>
                  <a:srgbClr val="FF0000"/>
                </a:solidFill>
              </a:rPr>
              <a:t>倒置輸出</a:t>
            </a:r>
          </a:p>
        </p:txBody>
      </p:sp>
      <p:sp>
        <p:nvSpPr>
          <p:cNvPr id="27" name="橢圓 26"/>
          <p:cNvSpPr/>
          <p:nvPr/>
        </p:nvSpPr>
        <p:spPr>
          <a:xfrm>
            <a:off x="8513419" y="1995884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898960" y="304816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下一頁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4152201" y="3041623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頁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3194148" y="304872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dbl" dirty="0">
                <a:solidFill>
                  <a:srgbClr val="FF0000"/>
                </a:solidFill>
              </a:rPr>
              <a:t>上一頁</a:t>
            </a:r>
          </a:p>
        </p:txBody>
      </p:sp>
      <p:sp>
        <p:nvSpPr>
          <p:cNvPr id="33" name="橢圓 32"/>
          <p:cNvSpPr/>
          <p:nvPr/>
        </p:nvSpPr>
        <p:spPr>
          <a:xfrm>
            <a:off x="8503917" y="2407593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-</a:t>
            </a:r>
            <a:endParaRPr lang="zh-TW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3194148" y="929551"/>
            <a:ext cx="1619152" cy="343099"/>
          </a:xfrm>
          <a:prstGeom prst="rect">
            <a:avLst/>
          </a:prstGeom>
          <a:solidFill>
            <a:srgbClr val="F9DFF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排列：舊</a:t>
            </a:r>
            <a:r>
              <a:rPr lang="en-US" altLang="zh-TW" b="1" dirty="0">
                <a:solidFill>
                  <a:schemeClr val="tx1"/>
                </a:solidFill>
              </a:rPr>
              <a:t>-&gt;</a:t>
            </a:r>
            <a:r>
              <a:rPr lang="zh-TW" altLang="en-US" b="1" dirty="0">
                <a:solidFill>
                  <a:schemeClr val="tx1"/>
                </a:solidFill>
              </a:rPr>
              <a:t>新</a:t>
            </a:r>
          </a:p>
        </p:txBody>
      </p:sp>
      <p:sp>
        <p:nvSpPr>
          <p:cNvPr id="30" name="矩形 29"/>
          <p:cNvSpPr/>
          <p:nvPr/>
        </p:nvSpPr>
        <p:spPr>
          <a:xfrm>
            <a:off x="374074" y="923954"/>
            <a:ext cx="984360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進行中</a:t>
            </a:r>
          </a:p>
        </p:txBody>
      </p:sp>
      <p:sp>
        <p:nvSpPr>
          <p:cNvPr id="35" name="矩形 34"/>
          <p:cNvSpPr/>
          <p:nvPr/>
        </p:nvSpPr>
        <p:spPr>
          <a:xfrm>
            <a:off x="1358433" y="920437"/>
            <a:ext cx="1123510" cy="346616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已結束</a:t>
            </a:r>
          </a:p>
        </p:txBody>
      </p:sp>
    </p:spTree>
    <p:extLst>
      <p:ext uri="{BB962C8B-B14F-4D97-AF65-F5344CB8AC3E}">
        <p14:creationId xmlns:p14="http://schemas.microsoft.com/office/powerpoint/2010/main" val="342922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歡迎</a:t>
            </a:r>
            <a:r>
              <a:rPr lang="en-US" altLang="zh-TW" dirty="0"/>
              <a:t>XXX  </a:t>
            </a:r>
            <a:r>
              <a:rPr lang="zh-TW" altLang="en-US" dirty="0"/>
              <a:t>進入家族記帳管理系統                                                                                                            </a:t>
            </a:r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清單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43528"/>
              </p:ext>
            </p:extLst>
          </p:nvPr>
        </p:nvGraphicFramePr>
        <p:xfrm>
          <a:off x="374073" y="1445958"/>
          <a:ext cx="8345974" cy="1315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2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1192282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815836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2524351463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165739094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057153373"/>
                    </a:ext>
                  </a:extLst>
                </a:gridCol>
                <a:gridCol w="1463036">
                  <a:extLst>
                    <a:ext uri="{9D8B030D-6E8A-4147-A177-3AD203B41FA5}">
                      <a16:colId xmlns:a16="http://schemas.microsoft.com/office/drawing/2014/main" val="2414309768"/>
                    </a:ext>
                  </a:extLst>
                </a:gridCol>
              </a:tblGrid>
              <a:tr h="317697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異動時間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 err="1"/>
                        <a:t>created_time</a:t>
                      </a:r>
                      <a:endParaRPr lang="en-US" altLang="zh-TW" sz="105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異動事項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summary-&gt;</a:t>
                      </a:r>
                      <a:br>
                        <a:rPr lang="en-US" altLang="zh-TW" sz="1050" dirty="0"/>
                      </a:br>
                      <a:r>
                        <a:rPr lang="en-US" altLang="zh-TW" sz="1050" dirty="0"/>
                        <a:t>“</a:t>
                      </a:r>
                      <a:r>
                        <a:rPr lang="zh-TW" altLang="en-US" sz="1050" dirty="0"/>
                        <a:t>更新</a:t>
                      </a:r>
                      <a:r>
                        <a:rPr lang="en-US" altLang="zh-TW" sz="1050" dirty="0"/>
                        <a:t>”class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更新項目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summary-&gt;</a:t>
                      </a:r>
                      <a:br>
                        <a:rPr lang="en-US" altLang="zh-TW" sz="1050" dirty="0"/>
                      </a:br>
                      <a:r>
                        <a:rPr lang="en-US" altLang="zh-TW" sz="1050" dirty="0"/>
                        <a:t>project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投票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備考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496402">
                <a:tc vMerge="1">
                  <a:txBody>
                    <a:bodyPr/>
                    <a:lstStyle/>
                    <a:p>
                      <a:pPr algn="ctr"/>
                      <a:endParaRPr lang="en-US" altLang="zh-TW" sz="105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zh-TW" sz="105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zh-TW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主題</a:t>
                      </a:r>
                      <a:endParaRPr lang="en-US" altLang="zh-TW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topicsV.topic</a:t>
                      </a:r>
                      <a:endParaRPr lang="en-US" altLang="zh-TW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zh-TW" sz="105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topic_id</a:t>
                      </a:r>
                      <a:endParaRPr lang="en-US" altLang="zh-TW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選擇</a:t>
                      </a:r>
                      <a:endParaRPr lang="en-US" altLang="zh-TW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05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reocrds</a:t>
                      </a:r>
                      <a:endParaRPr lang="zh-TW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投票時間</a:t>
                      </a:r>
                      <a:endParaRPr lang="en-US" altLang="zh-TW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05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vote_time</a:t>
                      </a:r>
                      <a:endParaRPr lang="en-US" altLang="zh-TW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605323"/>
                  </a:ext>
                </a:extLst>
              </a:tr>
              <a:tr h="425992">
                <a:tc>
                  <a:txBody>
                    <a:bodyPr/>
                    <a:lstStyle/>
                    <a:p>
                      <a:pPr algn="l"/>
                      <a:endParaRPr lang="en-US" altLang="zh-TW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“</a:t>
                      </a:r>
                      <a:r>
                        <a:rPr lang="zh-TW" altLang="en-US" sz="1100" dirty="0"/>
                        <a:t>更新</a:t>
                      </a:r>
                      <a:r>
                        <a:rPr lang="en-US" altLang="zh-TW" sz="1100" dirty="0"/>
                        <a:t>”</a:t>
                      </a:r>
                      <a:r>
                        <a:rPr lang="zh-TW" altLang="en-US" sz="1100" dirty="0"/>
                        <a:t>收入 </a:t>
                      </a:r>
                      <a:r>
                        <a:rPr lang="en-US" altLang="zh-TW" sz="1100" dirty="0"/>
                        <a:t>||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“</a:t>
                      </a:r>
                      <a:r>
                        <a:rPr lang="zh-TW" altLang="en-US" sz="1100" dirty="0"/>
                        <a:t>更新</a:t>
                      </a:r>
                      <a:r>
                        <a:rPr lang="en-US" altLang="zh-TW" sz="1100" dirty="0"/>
                        <a:t>”</a:t>
                      </a:r>
                      <a:r>
                        <a:rPr lang="zh-TW" altLang="en-US" sz="1100" dirty="0"/>
                        <a:t>支出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087395" y="381246"/>
            <a:ext cx="1738738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歷史紀錄查詢</a:t>
            </a:r>
          </a:p>
        </p:txBody>
      </p:sp>
      <p:sp>
        <p:nvSpPr>
          <p:cNvPr id="27" name="橢圓 26"/>
          <p:cNvSpPr/>
          <p:nvPr/>
        </p:nvSpPr>
        <p:spPr>
          <a:xfrm>
            <a:off x="8513419" y="1995884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898960" y="304816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下一頁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4152201" y="3041623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頁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3194148" y="304872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dbl" dirty="0">
                <a:solidFill>
                  <a:srgbClr val="FF0000"/>
                </a:solidFill>
              </a:rPr>
              <a:t>上一頁</a:t>
            </a:r>
          </a:p>
        </p:txBody>
      </p:sp>
      <p:sp>
        <p:nvSpPr>
          <p:cNvPr id="33" name="橢圓 32"/>
          <p:cNvSpPr/>
          <p:nvPr/>
        </p:nvSpPr>
        <p:spPr>
          <a:xfrm>
            <a:off x="8503917" y="2407593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-</a:t>
            </a:r>
            <a:endParaRPr lang="zh-TW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3194148" y="929551"/>
            <a:ext cx="1619152" cy="343099"/>
          </a:xfrm>
          <a:prstGeom prst="rect">
            <a:avLst/>
          </a:prstGeom>
          <a:solidFill>
            <a:srgbClr val="F9DFF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排列：新</a:t>
            </a:r>
            <a:r>
              <a:rPr lang="en-US" altLang="zh-TW" b="1" dirty="0">
                <a:solidFill>
                  <a:schemeClr val="tx1"/>
                </a:solidFill>
              </a:rPr>
              <a:t>-&gt;</a:t>
            </a:r>
            <a:r>
              <a:rPr lang="zh-TW" altLang="en-US" b="1" dirty="0">
                <a:solidFill>
                  <a:schemeClr val="tx1"/>
                </a:solidFill>
              </a:rPr>
              <a:t>舊</a:t>
            </a:r>
          </a:p>
        </p:txBody>
      </p:sp>
      <p:sp>
        <p:nvSpPr>
          <p:cNvPr id="20" name="矩形 19"/>
          <p:cNvSpPr/>
          <p:nvPr/>
        </p:nvSpPr>
        <p:spPr>
          <a:xfrm>
            <a:off x="540322" y="923954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收支</a:t>
            </a:r>
          </a:p>
        </p:txBody>
      </p:sp>
      <p:sp>
        <p:nvSpPr>
          <p:cNvPr id="21" name="矩形 20"/>
          <p:cNvSpPr/>
          <p:nvPr/>
        </p:nvSpPr>
        <p:spPr>
          <a:xfrm>
            <a:off x="1358433" y="920437"/>
            <a:ext cx="818111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投票</a:t>
            </a:r>
          </a:p>
        </p:txBody>
      </p:sp>
      <p:sp>
        <p:nvSpPr>
          <p:cNvPr id="22" name="矩形 21"/>
          <p:cNvSpPr/>
          <p:nvPr/>
        </p:nvSpPr>
        <p:spPr>
          <a:xfrm>
            <a:off x="2176544" y="920437"/>
            <a:ext cx="818111" cy="343099"/>
          </a:xfrm>
          <a:prstGeom prst="rect">
            <a:avLst/>
          </a:prstGeom>
          <a:solidFill>
            <a:srgbClr val="F9DFF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全部</a:t>
            </a:r>
          </a:p>
        </p:txBody>
      </p:sp>
    </p:spTree>
    <p:extLst>
      <p:ext uri="{BB962C8B-B14F-4D97-AF65-F5344CB8AC3E}">
        <p14:creationId xmlns:p14="http://schemas.microsoft.com/office/powerpoint/2010/main" val="617852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rgbClr val="D1A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0300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歡迎來到家族記帳管理系統                 請登入會員 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5971477" y="-232872"/>
            <a:ext cx="1618044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9194125" y="3138643"/>
            <a:ext cx="1961555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vote_list_down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9194125" y="2206266"/>
            <a:ext cx="1618044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vote_list_up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40883" y="327195"/>
            <a:ext cx="2344707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 “ top”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440882" y="974664"/>
            <a:ext cx="2344708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&lt;div&gt;“ public”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467461" y="5216697"/>
            <a:ext cx="2344708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&lt;div&gt;“ vote-list”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41069" y="-282409"/>
            <a:ext cx="2344707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 “ container”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544391" y="1243792"/>
            <a:ext cx="6701835" cy="463088"/>
          </a:xfrm>
          <a:prstGeom prst="rect">
            <a:avLst/>
          </a:prstGeom>
          <a:solidFill>
            <a:srgbClr val="456769"/>
          </a:solidFill>
          <a:ln>
            <a:solidFill>
              <a:srgbClr val="4567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631717" y="1279190"/>
            <a:ext cx="4350770" cy="399011"/>
          </a:xfrm>
          <a:prstGeom prst="rect">
            <a:avLst/>
          </a:prstGeom>
          <a:solidFill>
            <a:srgbClr val="9CFF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2311890" y="1268152"/>
            <a:ext cx="1437705" cy="4064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主題</a:t>
            </a:r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!!!!!!!!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65365" y="1282156"/>
            <a:ext cx="311488" cy="4064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手繪多邊形 47"/>
          <p:cNvSpPr/>
          <p:nvPr/>
        </p:nvSpPr>
        <p:spPr>
          <a:xfrm flipV="1">
            <a:off x="539750" y="1473592"/>
            <a:ext cx="845122" cy="352445"/>
          </a:xfrm>
          <a:custGeom>
            <a:avLst/>
            <a:gdLst>
              <a:gd name="connsiteX0" fmla="*/ 871 w 932344"/>
              <a:gd name="connsiteY0" fmla="*/ 300334 h 314194"/>
              <a:gd name="connsiteX1" fmla="*/ 4676 w 932344"/>
              <a:gd name="connsiteY1" fmla="*/ 309519 h 314194"/>
              <a:gd name="connsiteX2" fmla="*/ 15963 w 932344"/>
              <a:gd name="connsiteY2" fmla="*/ 314194 h 314194"/>
              <a:gd name="connsiteX3" fmla="*/ 871 w 932344"/>
              <a:gd name="connsiteY3" fmla="*/ 314194 h 314194"/>
              <a:gd name="connsiteX4" fmla="*/ 871 w 932344"/>
              <a:gd name="connsiteY4" fmla="*/ 232279 h 314194"/>
              <a:gd name="connsiteX5" fmla="*/ 871 w 932344"/>
              <a:gd name="connsiteY5" fmla="*/ 300334 h 314194"/>
              <a:gd name="connsiteX6" fmla="*/ 0 w 932344"/>
              <a:gd name="connsiteY6" fmla="*/ 298231 h 314194"/>
              <a:gd name="connsiteX7" fmla="*/ 0 w 932344"/>
              <a:gd name="connsiteY7" fmla="*/ 234382 h 314194"/>
              <a:gd name="connsiteX8" fmla="*/ 708889 w 932344"/>
              <a:gd name="connsiteY8" fmla="*/ 0 h 314194"/>
              <a:gd name="connsiteX9" fmla="*/ 715765 w 932344"/>
              <a:gd name="connsiteY9" fmla="*/ 9668 h 314194"/>
              <a:gd name="connsiteX10" fmla="*/ 724078 w 932344"/>
              <a:gd name="connsiteY10" fmla="*/ 9668 h 314194"/>
              <a:gd name="connsiteX11" fmla="*/ 724078 w 932344"/>
              <a:gd name="connsiteY11" fmla="*/ 21357 h 314194"/>
              <a:gd name="connsiteX12" fmla="*/ 932344 w 932344"/>
              <a:gd name="connsiteY12" fmla="*/ 314193 h 314194"/>
              <a:gd name="connsiteX13" fmla="*/ 918351 w 932344"/>
              <a:gd name="connsiteY13" fmla="*/ 314193 h 314194"/>
              <a:gd name="connsiteX14" fmla="*/ 905956 w 932344"/>
              <a:gd name="connsiteY14" fmla="*/ 298552 h 314194"/>
              <a:gd name="connsiteX15" fmla="*/ 799843 w 932344"/>
              <a:gd name="connsiteY15" fmla="*/ 239716 h 314194"/>
              <a:gd name="connsiteX16" fmla="*/ 735757 w 932344"/>
              <a:gd name="connsiteY16" fmla="*/ 223985 h 314194"/>
              <a:gd name="connsiteX17" fmla="*/ 708033 w 932344"/>
              <a:gd name="connsiteY17" fmla="*/ 222786 h 314194"/>
              <a:gd name="connsiteX18" fmla="*/ 697489 w 932344"/>
              <a:gd name="connsiteY18" fmla="*/ 218419 h 314194"/>
              <a:gd name="connsiteX19" fmla="*/ 15963 w 932344"/>
              <a:gd name="connsiteY19" fmla="*/ 218419 h 314194"/>
              <a:gd name="connsiteX20" fmla="*/ 4676 w 932344"/>
              <a:gd name="connsiteY20" fmla="*/ 223095 h 314194"/>
              <a:gd name="connsiteX21" fmla="*/ 871 w 932344"/>
              <a:gd name="connsiteY21" fmla="*/ 232279 h 314194"/>
              <a:gd name="connsiteX22" fmla="*/ 871 w 932344"/>
              <a:gd name="connsiteY22" fmla="*/ 9668 h 314194"/>
              <a:gd name="connsiteX23" fmla="*/ 702013 w 932344"/>
              <a:gd name="connsiteY23" fmla="*/ 9668 h 31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32344" h="314194">
                <a:moveTo>
                  <a:pt x="871" y="300334"/>
                </a:moveTo>
                <a:lnTo>
                  <a:pt x="4676" y="309519"/>
                </a:lnTo>
                <a:cubicBezTo>
                  <a:pt x="7564" y="312407"/>
                  <a:pt x="11555" y="314194"/>
                  <a:pt x="15963" y="314194"/>
                </a:cubicBezTo>
                <a:lnTo>
                  <a:pt x="871" y="314194"/>
                </a:lnTo>
                <a:close/>
                <a:moveTo>
                  <a:pt x="871" y="232279"/>
                </a:moveTo>
                <a:lnTo>
                  <a:pt x="871" y="300334"/>
                </a:lnTo>
                <a:lnTo>
                  <a:pt x="0" y="298231"/>
                </a:lnTo>
                <a:lnTo>
                  <a:pt x="0" y="234382"/>
                </a:lnTo>
                <a:close/>
                <a:moveTo>
                  <a:pt x="708889" y="0"/>
                </a:moveTo>
                <a:lnTo>
                  <a:pt x="715765" y="9668"/>
                </a:lnTo>
                <a:lnTo>
                  <a:pt x="724078" y="9668"/>
                </a:lnTo>
                <a:lnTo>
                  <a:pt x="724078" y="21357"/>
                </a:lnTo>
                <a:lnTo>
                  <a:pt x="932344" y="314193"/>
                </a:lnTo>
                <a:lnTo>
                  <a:pt x="918351" y="314193"/>
                </a:lnTo>
                <a:lnTo>
                  <a:pt x="905956" y="298552"/>
                </a:lnTo>
                <a:cubicBezTo>
                  <a:pt x="881307" y="276131"/>
                  <a:pt x="843988" y="254748"/>
                  <a:pt x="799843" y="239716"/>
                </a:cubicBezTo>
                <a:cubicBezTo>
                  <a:pt x="777770" y="232200"/>
                  <a:pt x="756080" y="226983"/>
                  <a:pt x="735757" y="223985"/>
                </a:cubicBezTo>
                <a:lnTo>
                  <a:pt x="708033" y="222786"/>
                </a:lnTo>
                <a:lnTo>
                  <a:pt x="697489" y="218419"/>
                </a:lnTo>
                <a:lnTo>
                  <a:pt x="15963" y="218419"/>
                </a:lnTo>
                <a:cubicBezTo>
                  <a:pt x="11555" y="218419"/>
                  <a:pt x="7564" y="220206"/>
                  <a:pt x="4676" y="223095"/>
                </a:cubicBezTo>
                <a:lnTo>
                  <a:pt x="871" y="232279"/>
                </a:lnTo>
                <a:lnTo>
                  <a:pt x="871" y="9668"/>
                </a:lnTo>
                <a:lnTo>
                  <a:pt x="702013" y="9668"/>
                </a:lnTo>
                <a:close/>
              </a:path>
            </a:pathLst>
          </a:custGeom>
          <a:solidFill>
            <a:srgbClr val="99E4E8"/>
          </a:solidFill>
          <a:ln>
            <a:solidFill>
              <a:srgbClr val="4567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9" name="手繪多邊形 48"/>
          <p:cNvSpPr/>
          <p:nvPr/>
        </p:nvSpPr>
        <p:spPr>
          <a:xfrm>
            <a:off x="539749" y="1043317"/>
            <a:ext cx="829753" cy="402704"/>
          </a:xfrm>
          <a:custGeom>
            <a:avLst/>
            <a:gdLst>
              <a:gd name="connsiteX0" fmla="*/ 871 w 932344"/>
              <a:gd name="connsiteY0" fmla="*/ 300334 h 314194"/>
              <a:gd name="connsiteX1" fmla="*/ 4676 w 932344"/>
              <a:gd name="connsiteY1" fmla="*/ 309519 h 314194"/>
              <a:gd name="connsiteX2" fmla="*/ 15963 w 932344"/>
              <a:gd name="connsiteY2" fmla="*/ 314194 h 314194"/>
              <a:gd name="connsiteX3" fmla="*/ 871 w 932344"/>
              <a:gd name="connsiteY3" fmla="*/ 314194 h 314194"/>
              <a:gd name="connsiteX4" fmla="*/ 871 w 932344"/>
              <a:gd name="connsiteY4" fmla="*/ 232279 h 314194"/>
              <a:gd name="connsiteX5" fmla="*/ 871 w 932344"/>
              <a:gd name="connsiteY5" fmla="*/ 300334 h 314194"/>
              <a:gd name="connsiteX6" fmla="*/ 0 w 932344"/>
              <a:gd name="connsiteY6" fmla="*/ 298231 h 314194"/>
              <a:gd name="connsiteX7" fmla="*/ 0 w 932344"/>
              <a:gd name="connsiteY7" fmla="*/ 234382 h 314194"/>
              <a:gd name="connsiteX8" fmla="*/ 708889 w 932344"/>
              <a:gd name="connsiteY8" fmla="*/ 0 h 314194"/>
              <a:gd name="connsiteX9" fmla="*/ 715765 w 932344"/>
              <a:gd name="connsiteY9" fmla="*/ 9668 h 314194"/>
              <a:gd name="connsiteX10" fmla="*/ 724078 w 932344"/>
              <a:gd name="connsiteY10" fmla="*/ 9668 h 314194"/>
              <a:gd name="connsiteX11" fmla="*/ 724078 w 932344"/>
              <a:gd name="connsiteY11" fmla="*/ 21357 h 314194"/>
              <a:gd name="connsiteX12" fmla="*/ 932344 w 932344"/>
              <a:gd name="connsiteY12" fmla="*/ 314193 h 314194"/>
              <a:gd name="connsiteX13" fmla="*/ 918351 w 932344"/>
              <a:gd name="connsiteY13" fmla="*/ 314193 h 314194"/>
              <a:gd name="connsiteX14" fmla="*/ 905956 w 932344"/>
              <a:gd name="connsiteY14" fmla="*/ 298552 h 314194"/>
              <a:gd name="connsiteX15" fmla="*/ 799843 w 932344"/>
              <a:gd name="connsiteY15" fmla="*/ 239716 h 314194"/>
              <a:gd name="connsiteX16" fmla="*/ 735757 w 932344"/>
              <a:gd name="connsiteY16" fmla="*/ 223985 h 314194"/>
              <a:gd name="connsiteX17" fmla="*/ 708033 w 932344"/>
              <a:gd name="connsiteY17" fmla="*/ 222786 h 314194"/>
              <a:gd name="connsiteX18" fmla="*/ 697489 w 932344"/>
              <a:gd name="connsiteY18" fmla="*/ 218419 h 314194"/>
              <a:gd name="connsiteX19" fmla="*/ 15963 w 932344"/>
              <a:gd name="connsiteY19" fmla="*/ 218419 h 314194"/>
              <a:gd name="connsiteX20" fmla="*/ 4676 w 932344"/>
              <a:gd name="connsiteY20" fmla="*/ 223095 h 314194"/>
              <a:gd name="connsiteX21" fmla="*/ 871 w 932344"/>
              <a:gd name="connsiteY21" fmla="*/ 232279 h 314194"/>
              <a:gd name="connsiteX22" fmla="*/ 871 w 932344"/>
              <a:gd name="connsiteY22" fmla="*/ 9668 h 314194"/>
              <a:gd name="connsiteX23" fmla="*/ 702013 w 932344"/>
              <a:gd name="connsiteY23" fmla="*/ 9668 h 31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32344" h="314194">
                <a:moveTo>
                  <a:pt x="871" y="300334"/>
                </a:moveTo>
                <a:lnTo>
                  <a:pt x="4676" y="309519"/>
                </a:lnTo>
                <a:cubicBezTo>
                  <a:pt x="7564" y="312407"/>
                  <a:pt x="11555" y="314194"/>
                  <a:pt x="15963" y="314194"/>
                </a:cubicBezTo>
                <a:lnTo>
                  <a:pt x="871" y="314194"/>
                </a:lnTo>
                <a:close/>
                <a:moveTo>
                  <a:pt x="871" y="232279"/>
                </a:moveTo>
                <a:lnTo>
                  <a:pt x="871" y="300334"/>
                </a:lnTo>
                <a:lnTo>
                  <a:pt x="0" y="298231"/>
                </a:lnTo>
                <a:lnTo>
                  <a:pt x="0" y="234382"/>
                </a:lnTo>
                <a:close/>
                <a:moveTo>
                  <a:pt x="708889" y="0"/>
                </a:moveTo>
                <a:lnTo>
                  <a:pt x="715765" y="9668"/>
                </a:lnTo>
                <a:lnTo>
                  <a:pt x="724078" y="9668"/>
                </a:lnTo>
                <a:lnTo>
                  <a:pt x="724078" y="21357"/>
                </a:lnTo>
                <a:lnTo>
                  <a:pt x="932344" y="314193"/>
                </a:lnTo>
                <a:lnTo>
                  <a:pt x="918351" y="314193"/>
                </a:lnTo>
                <a:lnTo>
                  <a:pt x="905956" y="298552"/>
                </a:lnTo>
                <a:cubicBezTo>
                  <a:pt x="881307" y="276131"/>
                  <a:pt x="843988" y="254748"/>
                  <a:pt x="799843" y="239716"/>
                </a:cubicBezTo>
                <a:cubicBezTo>
                  <a:pt x="777770" y="232200"/>
                  <a:pt x="756080" y="226983"/>
                  <a:pt x="735757" y="223985"/>
                </a:cubicBezTo>
                <a:lnTo>
                  <a:pt x="708033" y="222786"/>
                </a:lnTo>
                <a:lnTo>
                  <a:pt x="697489" y="218419"/>
                </a:lnTo>
                <a:lnTo>
                  <a:pt x="15963" y="218419"/>
                </a:lnTo>
                <a:cubicBezTo>
                  <a:pt x="11555" y="218419"/>
                  <a:pt x="7564" y="220206"/>
                  <a:pt x="4676" y="223095"/>
                </a:cubicBezTo>
                <a:lnTo>
                  <a:pt x="871" y="232279"/>
                </a:lnTo>
                <a:lnTo>
                  <a:pt x="871" y="9668"/>
                </a:lnTo>
                <a:lnTo>
                  <a:pt x="702013" y="9668"/>
                </a:lnTo>
                <a:close/>
              </a:path>
            </a:pathLst>
          </a:custGeom>
          <a:solidFill>
            <a:srgbClr val="99E4E8"/>
          </a:solidFill>
          <a:ln>
            <a:solidFill>
              <a:srgbClr val="4567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 dirty="0"/>
          </a:p>
        </p:txBody>
      </p:sp>
      <p:sp>
        <p:nvSpPr>
          <p:cNvPr id="3" name="橢圓 2"/>
          <p:cNvSpPr/>
          <p:nvPr/>
        </p:nvSpPr>
        <p:spPr>
          <a:xfrm>
            <a:off x="1289119" y="1243791"/>
            <a:ext cx="455123" cy="455123"/>
          </a:xfrm>
          <a:prstGeom prst="ellipse">
            <a:avLst/>
          </a:prstGeom>
          <a:solidFill>
            <a:srgbClr val="9CE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734300" y="1263878"/>
            <a:ext cx="465264" cy="4064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zh-TW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66453" y="1018367"/>
            <a:ext cx="546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投票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68067" y="1545025"/>
            <a:ext cx="546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更新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1544391" y="2688944"/>
            <a:ext cx="6701835" cy="463088"/>
          </a:xfrm>
          <a:prstGeom prst="rect">
            <a:avLst/>
          </a:prstGeom>
          <a:solidFill>
            <a:srgbClr val="456769"/>
          </a:solidFill>
          <a:ln>
            <a:solidFill>
              <a:srgbClr val="4567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1631717" y="2724342"/>
            <a:ext cx="4350770" cy="399011"/>
          </a:xfrm>
          <a:prstGeom prst="rect">
            <a:avLst/>
          </a:prstGeom>
          <a:solidFill>
            <a:srgbClr val="9CFF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2311890" y="2713304"/>
            <a:ext cx="1437705" cy="4064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主題</a:t>
            </a:r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!!!!!!!!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65365" y="2727308"/>
            <a:ext cx="311488" cy="4064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手繪多邊形 57"/>
          <p:cNvSpPr/>
          <p:nvPr/>
        </p:nvSpPr>
        <p:spPr>
          <a:xfrm flipV="1">
            <a:off x="539750" y="2918744"/>
            <a:ext cx="845122" cy="352445"/>
          </a:xfrm>
          <a:custGeom>
            <a:avLst/>
            <a:gdLst>
              <a:gd name="connsiteX0" fmla="*/ 871 w 932344"/>
              <a:gd name="connsiteY0" fmla="*/ 300334 h 314194"/>
              <a:gd name="connsiteX1" fmla="*/ 4676 w 932344"/>
              <a:gd name="connsiteY1" fmla="*/ 309519 h 314194"/>
              <a:gd name="connsiteX2" fmla="*/ 15963 w 932344"/>
              <a:gd name="connsiteY2" fmla="*/ 314194 h 314194"/>
              <a:gd name="connsiteX3" fmla="*/ 871 w 932344"/>
              <a:gd name="connsiteY3" fmla="*/ 314194 h 314194"/>
              <a:gd name="connsiteX4" fmla="*/ 871 w 932344"/>
              <a:gd name="connsiteY4" fmla="*/ 232279 h 314194"/>
              <a:gd name="connsiteX5" fmla="*/ 871 w 932344"/>
              <a:gd name="connsiteY5" fmla="*/ 300334 h 314194"/>
              <a:gd name="connsiteX6" fmla="*/ 0 w 932344"/>
              <a:gd name="connsiteY6" fmla="*/ 298231 h 314194"/>
              <a:gd name="connsiteX7" fmla="*/ 0 w 932344"/>
              <a:gd name="connsiteY7" fmla="*/ 234382 h 314194"/>
              <a:gd name="connsiteX8" fmla="*/ 708889 w 932344"/>
              <a:gd name="connsiteY8" fmla="*/ 0 h 314194"/>
              <a:gd name="connsiteX9" fmla="*/ 715765 w 932344"/>
              <a:gd name="connsiteY9" fmla="*/ 9668 h 314194"/>
              <a:gd name="connsiteX10" fmla="*/ 724078 w 932344"/>
              <a:gd name="connsiteY10" fmla="*/ 9668 h 314194"/>
              <a:gd name="connsiteX11" fmla="*/ 724078 w 932344"/>
              <a:gd name="connsiteY11" fmla="*/ 21357 h 314194"/>
              <a:gd name="connsiteX12" fmla="*/ 932344 w 932344"/>
              <a:gd name="connsiteY12" fmla="*/ 314193 h 314194"/>
              <a:gd name="connsiteX13" fmla="*/ 918351 w 932344"/>
              <a:gd name="connsiteY13" fmla="*/ 314193 h 314194"/>
              <a:gd name="connsiteX14" fmla="*/ 905956 w 932344"/>
              <a:gd name="connsiteY14" fmla="*/ 298552 h 314194"/>
              <a:gd name="connsiteX15" fmla="*/ 799843 w 932344"/>
              <a:gd name="connsiteY15" fmla="*/ 239716 h 314194"/>
              <a:gd name="connsiteX16" fmla="*/ 735757 w 932344"/>
              <a:gd name="connsiteY16" fmla="*/ 223985 h 314194"/>
              <a:gd name="connsiteX17" fmla="*/ 708033 w 932344"/>
              <a:gd name="connsiteY17" fmla="*/ 222786 h 314194"/>
              <a:gd name="connsiteX18" fmla="*/ 697489 w 932344"/>
              <a:gd name="connsiteY18" fmla="*/ 218419 h 314194"/>
              <a:gd name="connsiteX19" fmla="*/ 15963 w 932344"/>
              <a:gd name="connsiteY19" fmla="*/ 218419 h 314194"/>
              <a:gd name="connsiteX20" fmla="*/ 4676 w 932344"/>
              <a:gd name="connsiteY20" fmla="*/ 223095 h 314194"/>
              <a:gd name="connsiteX21" fmla="*/ 871 w 932344"/>
              <a:gd name="connsiteY21" fmla="*/ 232279 h 314194"/>
              <a:gd name="connsiteX22" fmla="*/ 871 w 932344"/>
              <a:gd name="connsiteY22" fmla="*/ 9668 h 314194"/>
              <a:gd name="connsiteX23" fmla="*/ 702013 w 932344"/>
              <a:gd name="connsiteY23" fmla="*/ 9668 h 31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32344" h="314194">
                <a:moveTo>
                  <a:pt x="871" y="300334"/>
                </a:moveTo>
                <a:lnTo>
                  <a:pt x="4676" y="309519"/>
                </a:lnTo>
                <a:cubicBezTo>
                  <a:pt x="7564" y="312407"/>
                  <a:pt x="11555" y="314194"/>
                  <a:pt x="15963" y="314194"/>
                </a:cubicBezTo>
                <a:lnTo>
                  <a:pt x="871" y="314194"/>
                </a:lnTo>
                <a:close/>
                <a:moveTo>
                  <a:pt x="871" y="232279"/>
                </a:moveTo>
                <a:lnTo>
                  <a:pt x="871" y="300334"/>
                </a:lnTo>
                <a:lnTo>
                  <a:pt x="0" y="298231"/>
                </a:lnTo>
                <a:lnTo>
                  <a:pt x="0" y="234382"/>
                </a:lnTo>
                <a:close/>
                <a:moveTo>
                  <a:pt x="708889" y="0"/>
                </a:moveTo>
                <a:lnTo>
                  <a:pt x="715765" y="9668"/>
                </a:lnTo>
                <a:lnTo>
                  <a:pt x="724078" y="9668"/>
                </a:lnTo>
                <a:lnTo>
                  <a:pt x="724078" y="21357"/>
                </a:lnTo>
                <a:lnTo>
                  <a:pt x="932344" y="314193"/>
                </a:lnTo>
                <a:lnTo>
                  <a:pt x="918351" y="314193"/>
                </a:lnTo>
                <a:lnTo>
                  <a:pt x="905956" y="298552"/>
                </a:lnTo>
                <a:cubicBezTo>
                  <a:pt x="881307" y="276131"/>
                  <a:pt x="843988" y="254748"/>
                  <a:pt x="799843" y="239716"/>
                </a:cubicBezTo>
                <a:cubicBezTo>
                  <a:pt x="777770" y="232200"/>
                  <a:pt x="756080" y="226983"/>
                  <a:pt x="735757" y="223985"/>
                </a:cubicBezTo>
                <a:lnTo>
                  <a:pt x="708033" y="222786"/>
                </a:lnTo>
                <a:lnTo>
                  <a:pt x="697489" y="218419"/>
                </a:lnTo>
                <a:lnTo>
                  <a:pt x="15963" y="218419"/>
                </a:lnTo>
                <a:cubicBezTo>
                  <a:pt x="11555" y="218419"/>
                  <a:pt x="7564" y="220206"/>
                  <a:pt x="4676" y="223095"/>
                </a:cubicBezTo>
                <a:lnTo>
                  <a:pt x="871" y="232279"/>
                </a:lnTo>
                <a:lnTo>
                  <a:pt x="871" y="9668"/>
                </a:lnTo>
                <a:lnTo>
                  <a:pt x="702013" y="9668"/>
                </a:lnTo>
                <a:close/>
              </a:path>
            </a:pathLst>
          </a:custGeom>
          <a:solidFill>
            <a:srgbClr val="99E4E8"/>
          </a:solidFill>
          <a:ln>
            <a:solidFill>
              <a:srgbClr val="4567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9" name="手繪多邊形 58"/>
          <p:cNvSpPr/>
          <p:nvPr/>
        </p:nvSpPr>
        <p:spPr>
          <a:xfrm>
            <a:off x="539749" y="2488469"/>
            <a:ext cx="829753" cy="402704"/>
          </a:xfrm>
          <a:custGeom>
            <a:avLst/>
            <a:gdLst>
              <a:gd name="connsiteX0" fmla="*/ 871 w 932344"/>
              <a:gd name="connsiteY0" fmla="*/ 300334 h 314194"/>
              <a:gd name="connsiteX1" fmla="*/ 4676 w 932344"/>
              <a:gd name="connsiteY1" fmla="*/ 309519 h 314194"/>
              <a:gd name="connsiteX2" fmla="*/ 15963 w 932344"/>
              <a:gd name="connsiteY2" fmla="*/ 314194 h 314194"/>
              <a:gd name="connsiteX3" fmla="*/ 871 w 932344"/>
              <a:gd name="connsiteY3" fmla="*/ 314194 h 314194"/>
              <a:gd name="connsiteX4" fmla="*/ 871 w 932344"/>
              <a:gd name="connsiteY4" fmla="*/ 232279 h 314194"/>
              <a:gd name="connsiteX5" fmla="*/ 871 w 932344"/>
              <a:gd name="connsiteY5" fmla="*/ 300334 h 314194"/>
              <a:gd name="connsiteX6" fmla="*/ 0 w 932344"/>
              <a:gd name="connsiteY6" fmla="*/ 298231 h 314194"/>
              <a:gd name="connsiteX7" fmla="*/ 0 w 932344"/>
              <a:gd name="connsiteY7" fmla="*/ 234382 h 314194"/>
              <a:gd name="connsiteX8" fmla="*/ 708889 w 932344"/>
              <a:gd name="connsiteY8" fmla="*/ 0 h 314194"/>
              <a:gd name="connsiteX9" fmla="*/ 715765 w 932344"/>
              <a:gd name="connsiteY9" fmla="*/ 9668 h 314194"/>
              <a:gd name="connsiteX10" fmla="*/ 724078 w 932344"/>
              <a:gd name="connsiteY10" fmla="*/ 9668 h 314194"/>
              <a:gd name="connsiteX11" fmla="*/ 724078 w 932344"/>
              <a:gd name="connsiteY11" fmla="*/ 21357 h 314194"/>
              <a:gd name="connsiteX12" fmla="*/ 932344 w 932344"/>
              <a:gd name="connsiteY12" fmla="*/ 314193 h 314194"/>
              <a:gd name="connsiteX13" fmla="*/ 918351 w 932344"/>
              <a:gd name="connsiteY13" fmla="*/ 314193 h 314194"/>
              <a:gd name="connsiteX14" fmla="*/ 905956 w 932344"/>
              <a:gd name="connsiteY14" fmla="*/ 298552 h 314194"/>
              <a:gd name="connsiteX15" fmla="*/ 799843 w 932344"/>
              <a:gd name="connsiteY15" fmla="*/ 239716 h 314194"/>
              <a:gd name="connsiteX16" fmla="*/ 735757 w 932344"/>
              <a:gd name="connsiteY16" fmla="*/ 223985 h 314194"/>
              <a:gd name="connsiteX17" fmla="*/ 708033 w 932344"/>
              <a:gd name="connsiteY17" fmla="*/ 222786 h 314194"/>
              <a:gd name="connsiteX18" fmla="*/ 697489 w 932344"/>
              <a:gd name="connsiteY18" fmla="*/ 218419 h 314194"/>
              <a:gd name="connsiteX19" fmla="*/ 15963 w 932344"/>
              <a:gd name="connsiteY19" fmla="*/ 218419 h 314194"/>
              <a:gd name="connsiteX20" fmla="*/ 4676 w 932344"/>
              <a:gd name="connsiteY20" fmla="*/ 223095 h 314194"/>
              <a:gd name="connsiteX21" fmla="*/ 871 w 932344"/>
              <a:gd name="connsiteY21" fmla="*/ 232279 h 314194"/>
              <a:gd name="connsiteX22" fmla="*/ 871 w 932344"/>
              <a:gd name="connsiteY22" fmla="*/ 9668 h 314194"/>
              <a:gd name="connsiteX23" fmla="*/ 702013 w 932344"/>
              <a:gd name="connsiteY23" fmla="*/ 9668 h 31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32344" h="314194">
                <a:moveTo>
                  <a:pt x="871" y="300334"/>
                </a:moveTo>
                <a:lnTo>
                  <a:pt x="4676" y="309519"/>
                </a:lnTo>
                <a:cubicBezTo>
                  <a:pt x="7564" y="312407"/>
                  <a:pt x="11555" y="314194"/>
                  <a:pt x="15963" y="314194"/>
                </a:cubicBezTo>
                <a:lnTo>
                  <a:pt x="871" y="314194"/>
                </a:lnTo>
                <a:close/>
                <a:moveTo>
                  <a:pt x="871" y="232279"/>
                </a:moveTo>
                <a:lnTo>
                  <a:pt x="871" y="300334"/>
                </a:lnTo>
                <a:lnTo>
                  <a:pt x="0" y="298231"/>
                </a:lnTo>
                <a:lnTo>
                  <a:pt x="0" y="234382"/>
                </a:lnTo>
                <a:close/>
                <a:moveTo>
                  <a:pt x="708889" y="0"/>
                </a:moveTo>
                <a:lnTo>
                  <a:pt x="715765" y="9668"/>
                </a:lnTo>
                <a:lnTo>
                  <a:pt x="724078" y="9668"/>
                </a:lnTo>
                <a:lnTo>
                  <a:pt x="724078" y="21357"/>
                </a:lnTo>
                <a:lnTo>
                  <a:pt x="932344" y="314193"/>
                </a:lnTo>
                <a:lnTo>
                  <a:pt x="918351" y="314193"/>
                </a:lnTo>
                <a:lnTo>
                  <a:pt x="905956" y="298552"/>
                </a:lnTo>
                <a:cubicBezTo>
                  <a:pt x="881307" y="276131"/>
                  <a:pt x="843988" y="254748"/>
                  <a:pt x="799843" y="239716"/>
                </a:cubicBezTo>
                <a:cubicBezTo>
                  <a:pt x="777770" y="232200"/>
                  <a:pt x="756080" y="226983"/>
                  <a:pt x="735757" y="223985"/>
                </a:cubicBezTo>
                <a:lnTo>
                  <a:pt x="708033" y="222786"/>
                </a:lnTo>
                <a:lnTo>
                  <a:pt x="697489" y="218419"/>
                </a:lnTo>
                <a:lnTo>
                  <a:pt x="15963" y="218419"/>
                </a:lnTo>
                <a:cubicBezTo>
                  <a:pt x="11555" y="218419"/>
                  <a:pt x="7564" y="220206"/>
                  <a:pt x="4676" y="223095"/>
                </a:cubicBezTo>
                <a:lnTo>
                  <a:pt x="871" y="232279"/>
                </a:lnTo>
                <a:lnTo>
                  <a:pt x="871" y="9668"/>
                </a:lnTo>
                <a:lnTo>
                  <a:pt x="702013" y="9668"/>
                </a:lnTo>
                <a:close/>
              </a:path>
            </a:pathLst>
          </a:custGeom>
          <a:solidFill>
            <a:srgbClr val="99E4E8"/>
          </a:solidFill>
          <a:ln>
            <a:solidFill>
              <a:srgbClr val="4567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 dirty="0"/>
          </a:p>
        </p:txBody>
      </p:sp>
      <p:sp>
        <p:nvSpPr>
          <p:cNvPr id="60" name="橢圓 59"/>
          <p:cNvSpPr/>
          <p:nvPr/>
        </p:nvSpPr>
        <p:spPr>
          <a:xfrm>
            <a:off x="1289119" y="2688943"/>
            <a:ext cx="455123" cy="455123"/>
          </a:xfrm>
          <a:prstGeom prst="ellipse">
            <a:avLst/>
          </a:prstGeom>
          <a:solidFill>
            <a:srgbClr val="9CE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734300" y="2709030"/>
            <a:ext cx="465264" cy="4064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zh-TW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566453" y="2463519"/>
            <a:ext cx="546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投票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568067" y="2990177"/>
            <a:ext cx="546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更新</a:t>
            </a:r>
            <a:endParaRPr lang="zh-TW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571095" y="4197704"/>
            <a:ext cx="6701835" cy="463088"/>
          </a:xfrm>
          <a:prstGeom prst="rect">
            <a:avLst/>
          </a:prstGeom>
          <a:solidFill>
            <a:srgbClr val="456769"/>
          </a:solidFill>
          <a:ln>
            <a:solidFill>
              <a:srgbClr val="4567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1658421" y="4233102"/>
            <a:ext cx="4350770" cy="399011"/>
          </a:xfrm>
          <a:prstGeom prst="rect">
            <a:avLst/>
          </a:prstGeom>
          <a:solidFill>
            <a:srgbClr val="9CFF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2338594" y="4222064"/>
            <a:ext cx="1437705" cy="4064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主題</a:t>
            </a:r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!!!!!!!!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92069" y="4236068"/>
            <a:ext cx="311488" cy="4064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手繪多邊形 68"/>
          <p:cNvSpPr/>
          <p:nvPr/>
        </p:nvSpPr>
        <p:spPr>
          <a:xfrm flipV="1">
            <a:off x="566454" y="4427504"/>
            <a:ext cx="845122" cy="352445"/>
          </a:xfrm>
          <a:custGeom>
            <a:avLst/>
            <a:gdLst>
              <a:gd name="connsiteX0" fmla="*/ 871 w 932344"/>
              <a:gd name="connsiteY0" fmla="*/ 300334 h 314194"/>
              <a:gd name="connsiteX1" fmla="*/ 4676 w 932344"/>
              <a:gd name="connsiteY1" fmla="*/ 309519 h 314194"/>
              <a:gd name="connsiteX2" fmla="*/ 15963 w 932344"/>
              <a:gd name="connsiteY2" fmla="*/ 314194 h 314194"/>
              <a:gd name="connsiteX3" fmla="*/ 871 w 932344"/>
              <a:gd name="connsiteY3" fmla="*/ 314194 h 314194"/>
              <a:gd name="connsiteX4" fmla="*/ 871 w 932344"/>
              <a:gd name="connsiteY4" fmla="*/ 232279 h 314194"/>
              <a:gd name="connsiteX5" fmla="*/ 871 w 932344"/>
              <a:gd name="connsiteY5" fmla="*/ 300334 h 314194"/>
              <a:gd name="connsiteX6" fmla="*/ 0 w 932344"/>
              <a:gd name="connsiteY6" fmla="*/ 298231 h 314194"/>
              <a:gd name="connsiteX7" fmla="*/ 0 w 932344"/>
              <a:gd name="connsiteY7" fmla="*/ 234382 h 314194"/>
              <a:gd name="connsiteX8" fmla="*/ 708889 w 932344"/>
              <a:gd name="connsiteY8" fmla="*/ 0 h 314194"/>
              <a:gd name="connsiteX9" fmla="*/ 715765 w 932344"/>
              <a:gd name="connsiteY9" fmla="*/ 9668 h 314194"/>
              <a:gd name="connsiteX10" fmla="*/ 724078 w 932344"/>
              <a:gd name="connsiteY10" fmla="*/ 9668 h 314194"/>
              <a:gd name="connsiteX11" fmla="*/ 724078 w 932344"/>
              <a:gd name="connsiteY11" fmla="*/ 21357 h 314194"/>
              <a:gd name="connsiteX12" fmla="*/ 932344 w 932344"/>
              <a:gd name="connsiteY12" fmla="*/ 314193 h 314194"/>
              <a:gd name="connsiteX13" fmla="*/ 918351 w 932344"/>
              <a:gd name="connsiteY13" fmla="*/ 314193 h 314194"/>
              <a:gd name="connsiteX14" fmla="*/ 905956 w 932344"/>
              <a:gd name="connsiteY14" fmla="*/ 298552 h 314194"/>
              <a:gd name="connsiteX15" fmla="*/ 799843 w 932344"/>
              <a:gd name="connsiteY15" fmla="*/ 239716 h 314194"/>
              <a:gd name="connsiteX16" fmla="*/ 735757 w 932344"/>
              <a:gd name="connsiteY16" fmla="*/ 223985 h 314194"/>
              <a:gd name="connsiteX17" fmla="*/ 708033 w 932344"/>
              <a:gd name="connsiteY17" fmla="*/ 222786 h 314194"/>
              <a:gd name="connsiteX18" fmla="*/ 697489 w 932344"/>
              <a:gd name="connsiteY18" fmla="*/ 218419 h 314194"/>
              <a:gd name="connsiteX19" fmla="*/ 15963 w 932344"/>
              <a:gd name="connsiteY19" fmla="*/ 218419 h 314194"/>
              <a:gd name="connsiteX20" fmla="*/ 4676 w 932344"/>
              <a:gd name="connsiteY20" fmla="*/ 223095 h 314194"/>
              <a:gd name="connsiteX21" fmla="*/ 871 w 932344"/>
              <a:gd name="connsiteY21" fmla="*/ 232279 h 314194"/>
              <a:gd name="connsiteX22" fmla="*/ 871 w 932344"/>
              <a:gd name="connsiteY22" fmla="*/ 9668 h 314194"/>
              <a:gd name="connsiteX23" fmla="*/ 702013 w 932344"/>
              <a:gd name="connsiteY23" fmla="*/ 9668 h 31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32344" h="314194">
                <a:moveTo>
                  <a:pt x="871" y="300334"/>
                </a:moveTo>
                <a:lnTo>
                  <a:pt x="4676" y="309519"/>
                </a:lnTo>
                <a:cubicBezTo>
                  <a:pt x="7564" y="312407"/>
                  <a:pt x="11555" y="314194"/>
                  <a:pt x="15963" y="314194"/>
                </a:cubicBezTo>
                <a:lnTo>
                  <a:pt x="871" y="314194"/>
                </a:lnTo>
                <a:close/>
                <a:moveTo>
                  <a:pt x="871" y="232279"/>
                </a:moveTo>
                <a:lnTo>
                  <a:pt x="871" y="300334"/>
                </a:lnTo>
                <a:lnTo>
                  <a:pt x="0" y="298231"/>
                </a:lnTo>
                <a:lnTo>
                  <a:pt x="0" y="234382"/>
                </a:lnTo>
                <a:close/>
                <a:moveTo>
                  <a:pt x="708889" y="0"/>
                </a:moveTo>
                <a:lnTo>
                  <a:pt x="715765" y="9668"/>
                </a:lnTo>
                <a:lnTo>
                  <a:pt x="724078" y="9668"/>
                </a:lnTo>
                <a:lnTo>
                  <a:pt x="724078" y="21357"/>
                </a:lnTo>
                <a:lnTo>
                  <a:pt x="932344" y="314193"/>
                </a:lnTo>
                <a:lnTo>
                  <a:pt x="918351" y="314193"/>
                </a:lnTo>
                <a:lnTo>
                  <a:pt x="905956" y="298552"/>
                </a:lnTo>
                <a:cubicBezTo>
                  <a:pt x="881307" y="276131"/>
                  <a:pt x="843988" y="254748"/>
                  <a:pt x="799843" y="239716"/>
                </a:cubicBezTo>
                <a:cubicBezTo>
                  <a:pt x="777770" y="232200"/>
                  <a:pt x="756080" y="226983"/>
                  <a:pt x="735757" y="223985"/>
                </a:cubicBezTo>
                <a:lnTo>
                  <a:pt x="708033" y="222786"/>
                </a:lnTo>
                <a:lnTo>
                  <a:pt x="697489" y="218419"/>
                </a:lnTo>
                <a:lnTo>
                  <a:pt x="15963" y="218419"/>
                </a:lnTo>
                <a:cubicBezTo>
                  <a:pt x="11555" y="218419"/>
                  <a:pt x="7564" y="220206"/>
                  <a:pt x="4676" y="223095"/>
                </a:cubicBezTo>
                <a:lnTo>
                  <a:pt x="871" y="232279"/>
                </a:lnTo>
                <a:lnTo>
                  <a:pt x="871" y="9668"/>
                </a:lnTo>
                <a:lnTo>
                  <a:pt x="702013" y="9668"/>
                </a:lnTo>
                <a:close/>
              </a:path>
            </a:pathLst>
          </a:custGeom>
          <a:solidFill>
            <a:srgbClr val="99E4E8"/>
          </a:solidFill>
          <a:ln>
            <a:solidFill>
              <a:srgbClr val="4567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70" name="手繪多邊形 69"/>
          <p:cNvSpPr/>
          <p:nvPr/>
        </p:nvSpPr>
        <p:spPr>
          <a:xfrm>
            <a:off x="566453" y="3997229"/>
            <a:ext cx="829753" cy="402704"/>
          </a:xfrm>
          <a:custGeom>
            <a:avLst/>
            <a:gdLst>
              <a:gd name="connsiteX0" fmla="*/ 871 w 932344"/>
              <a:gd name="connsiteY0" fmla="*/ 300334 h 314194"/>
              <a:gd name="connsiteX1" fmla="*/ 4676 w 932344"/>
              <a:gd name="connsiteY1" fmla="*/ 309519 h 314194"/>
              <a:gd name="connsiteX2" fmla="*/ 15963 w 932344"/>
              <a:gd name="connsiteY2" fmla="*/ 314194 h 314194"/>
              <a:gd name="connsiteX3" fmla="*/ 871 w 932344"/>
              <a:gd name="connsiteY3" fmla="*/ 314194 h 314194"/>
              <a:gd name="connsiteX4" fmla="*/ 871 w 932344"/>
              <a:gd name="connsiteY4" fmla="*/ 232279 h 314194"/>
              <a:gd name="connsiteX5" fmla="*/ 871 w 932344"/>
              <a:gd name="connsiteY5" fmla="*/ 300334 h 314194"/>
              <a:gd name="connsiteX6" fmla="*/ 0 w 932344"/>
              <a:gd name="connsiteY6" fmla="*/ 298231 h 314194"/>
              <a:gd name="connsiteX7" fmla="*/ 0 w 932344"/>
              <a:gd name="connsiteY7" fmla="*/ 234382 h 314194"/>
              <a:gd name="connsiteX8" fmla="*/ 708889 w 932344"/>
              <a:gd name="connsiteY8" fmla="*/ 0 h 314194"/>
              <a:gd name="connsiteX9" fmla="*/ 715765 w 932344"/>
              <a:gd name="connsiteY9" fmla="*/ 9668 h 314194"/>
              <a:gd name="connsiteX10" fmla="*/ 724078 w 932344"/>
              <a:gd name="connsiteY10" fmla="*/ 9668 h 314194"/>
              <a:gd name="connsiteX11" fmla="*/ 724078 w 932344"/>
              <a:gd name="connsiteY11" fmla="*/ 21357 h 314194"/>
              <a:gd name="connsiteX12" fmla="*/ 932344 w 932344"/>
              <a:gd name="connsiteY12" fmla="*/ 314193 h 314194"/>
              <a:gd name="connsiteX13" fmla="*/ 918351 w 932344"/>
              <a:gd name="connsiteY13" fmla="*/ 314193 h 314194"/>
              <a:gd name="connsiteX14" fmla="*/ 905956 w 932344"/>
              <a:gd name="connsiteY14" fmla="*/ 298552 h 314194"/>
              <a:gd name="connsiteX15" fmla="*/ 799843 w 932344"/>
              <a:gd name="connsiteY15" fmla="*/ 239716 h 314194"/>
              <a:gd name="connsiteX16" fmla="*/ 735757 w 932344"/>
              <a:gd name="connsiteY16" fmla="*/ 223985 h 314194"/>
              <a:gd name="connsiteX17" fmla="*/ 708033 w 932344"/>
              <a:gd name="connsiteY17" fmla="*/ 222786 h 314194"/>
              <a:gd name="connsiteX18" fmla="*/ 697489 w 932344"/>
              <a:gd name="connsiteY18" fmla="*/ 218419 h 314194"/>
              <a:gd name="connsiteX19" fmla="*/ 15963 w 932344"/>
              <a:gd name="connsiteY19" fmla="*/ 218419 h 314194"/>
              <a:gd name="connsiteX20" fmla="*/ 4676 w 932344"/>
              <a:gd name="connsiteY20" fmla="*/ 223095 h 314194"/>
              <a:gd name="connsiteX21" fmla="*/ 871 w 932344"/>
              <a:gd name="connsiteY21" fmla="*/ 232279 h 314194"/>
              <a:gd name="connsiteX22" fmla="*/ 871 w 932344"/>
              <a:gd name="connsiteY22" fmla="*/ 9668 h 314194"/>
              <a:gd name="connsiteX23" fmla="*/ 702013 w 932344"/>
              <a:gd name="connsiteY23" fmla="*/ 9668 h 31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32344" h="314194">
                <a:moveTo>
                  <a:pt x="871" y="300334"/>
                </a:moveTo>
                <a:lnTo>
                  <a:pt x="4676" y="309519"/>
                </a:lnTo>
                <a:cubicBezTo>
                  <a:pt x="7564" y="312407"/>
                  <a:pt x="11555" y="314194"/>
                  <a:pt x="15963" y="314194"/>
                </a:cubicBezTo>
                <a:lnTo>
                  <a:pt x="871" y="314194"/>
                </a:lnTo>
                <a:close/>
                <a:moveTo>
                  <a:pt x="871" y="232279"/>
                </a:moveTo>
                <a:lnTo>
                  <a:pt x="871" y="300334"/>
                </a:lnTo>
                <a:lnTo>
                  <a:pt x="0" y="298231"/>
                </a:lnTo>
                <a:lnTo>
                  <a:pt x="0" y="234382"/>
                </a:lnTo>
                <a:close/>
                <a:moveTo>
                  <a:pt x="708889" y="0"/>
                </a:moveTo>
                <a:lnTo>
                  <a:pt x="715765" y="9668"/>
                </a:lnTo>
                <a:lnTo>
                  <a:pt x="724078" y="9668"/>
                </a:lnTo>
                <a:lnTo>
                  <a:pt x="724078" y="21357"/>
                </a:lnTo>
                <a:lnTo>
                  <a:pt x="932344" y="314193"/>
                </a:lnTo>
                <a:lnTo>
                  <a:pt x="918351" y="314193"/>
                </a:lnTo>
                <a:lnTo>
                  <a:pt x="905956" y="298552"/>
                </a:lnTo>
                <a:cubicBezTo>
                  <a:pt x="881307" y="276131"/>
                  <a:pt x="843988" y="254748"/>
                  <a:pt x="799843" y="239716"/>
                </a:cubicBezTo>
                <a:cubicBezTo>
                  <a:pt x="777770" y="232200"/>
                  <a:pt x="756080" y="226983"/>
                  <a:pt x="735757" y="223985"/>
                </a:cubicBezTo>
                <a:lnTo>
                  <a:pt x="708033" y="222786"/>
                </a:lnTo>
                <a:lnTo>
                  <a:pt x="697489" y="218419"/>
                </a:lnTo>
                <a:lnTo>
                  <a:pt x="15963" y="218419"/>
                </a:lnTo>
                <a:cubicBezTo>
                  <a:pt x="11555" y="218419"/>
                  <a:pt x="7564" y="220206"/>
                  <a:pt x="4676" y="223095"/>
                </a:cubicBezTo>
                <a:lnTo>
                  <a:pt x="871" y="232279"/>
                </a:lnTo>
                <a:lnTo>
                  <a:pt x="871" y="9668"/>
                </a:lnTo>
                <a:lnTo>
                  <a:pt x="702013" y="9668"/>
                </a:lnTo>
                <a:close/>
              </a:path>
            </a:pathLst>
          </a:custGeom>
          <a:solidFill>
            <a:srgbClr val="99E4E8"/>
          </a:solidFill>
          <a:ln>
            <a:solidFill>
              <a:srgbClr val="4567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 dirty="0"/>
          </a:p>
        </p:txBody>
      </p:sp>
      <p:sp>
        <p:nvSpPr>
          <p:cNvPr id="71" name="橢圓 70"/>
          <p:cNvSpPr/>
          <p:nvPr/>
        </p:nvSpPr>
        <p:spPr>
          <a:xfrm>
            <a:off x="1315823" y="4197703"/>
            <a:ext cx="455123" cy="455123"/>
          </a:xfrm>
          <a:prstGeom prst="ellipse">
            <a:avLst/>
          </a:prstGeom>
          <a:solidFill>
            <a:srgbClr val="9CE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761004" y="4217790"/>
            <a:ext cx="465264" cy="4064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zh-TW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593157" y="3972279"/>
            <a:ext cx="546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投票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594771" y="4498937"/>
            <a:ext cx="546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更新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851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41069" y="3704340"/>
            <a:ext cx="8711738" cy="297077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32822" y="855177"/>
            <a:ext cx="8711738" cy="285126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208713" y="973048"/>
            <a:ext cx="2576946" cy="2576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  公開圓餅圖</a:t>
            </a:r>
            <a:endParaRPr lang="en-US" altLang="zh-TW" dirty="0"/>
          </a:p>
          <a:p>
            <a:r>
              <a:rPr lang="zh-TW" altLang="en-US" dirty="0"/>
              <a:t>   </a:t>
            </a:r>
            <a:r>
              <a:rPr lang="en-US" altLang="zh-TW" dirty="0"/>
              <a:t>(</a:t>
            </a:r>
            <a:r>
              <a:rPr lang="zh-TW" altLang="en-US" dirty="0"/>
              <a:t>家庭</a:t>
            </a:r>
            <a:r>
              <a:rPr lang="en-US" altLang="zh-TW" dirty="0"/>
              <a:t>)</a:t>
            </a:r>
          </a:p>
          <a:p>
            <a:pPr algn="ctr"/>
            <a:r>
              <a:rPr lang="zh-TW" altLang="en-US" dirty="0"/>
              <a:t>本月公開總收入</a:t>
            </a:r>
            <a:endParaRPr lang="en-US" altLang="zh-TW" dirty="0"/>
          </a:p>
          <a:p>
            <a:pPr algn="ctr"/>
            <a:r>
              <a:rPr lang="zh-TW" altLang="en-US" dirty="0"/>
              <a:t>扣掉公開總支出</a:t>
            </a:r>
            <a:endParaRPr lang="en-US" altLang="zh-TW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80295"/>
              </p:ext>
            </p:extLst>
          </p:nvPr>
        </p:nvGraphicFramePr>
        <p:xfrm>
          <a:off x="624840" y="947649"/>
          <a:ext cx="1702724" cy="249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本月收入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XXXXXXXX</a:t>
                      </a:r>
                      <a:r>
                        <a:rPr lang="zh-TW" altLang="en-US" sz="1400" dirty="0"/>
                        <a:t>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655382"/>
              </p:ext>
            </p:extLst>
          </p:nvPr>
        </p:nvGraphicFramePr>
        <p:xfrm>
          <a:off x="6738159" y="973048"/>
          <a:ext cx="1702724" cy="2499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本月支出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XXXXXXXX</a:t>
                      </a:r>
                      <a:r>
                        <a:rPr lang="zh-TW" altLang="en-US" sz="1400" dirty="0"/>
                        <a:t>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歡迎</a:t>
            </a:r>
            <a:r>
              <a:rPr lang="en-US" altLang="zh-TW" dirty="0"/>
              <a:t>XXX  </a:t>
            </a:r>
            <a:r>
              <a:rPr lang="zh-TW" altLang="en-US" dirty="0"/>
              <a:t>進入家族記帳管理系統                                                                                                            </a:t>
            </a:r>
          </a:p>
        </p:txBody>
      </p:sp>
      <p:sp>
        <p:nvSpPr>
          <p:cNvPr id="12" name="流程圖: 合併 11"/>
          <p:cNvSpPr/>
          <p:nvPr/>
        </p:nvSpPr>
        <p:spPr>
          <a:xfrm rot="2998457">
            <a:off x="4598309" y="1308130"/>
            <a:ext cx="975095" cy="12044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208713" y="3936539"/>
            <a:ext cx="2576946" cy="2576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  圓餅圖</a:t>
            </a:r>
            <a:endParaRPr lang="en-US" altLang="zh-TW" dirty="0"/>
          </a:p>
          <a:p>
            <a:r>
              <a:rPr lang="zh-TW" altLang="en-US" dirty="0"/>
              <a:t>   </a:t>
            </a:r>
            <a:r>
              <a:rPr lang="en-US" altLang="zh-TW" dirty="0"/>
              <a:t>(</a:t>
            </a:r>
            <a:r>
              <a:rPr lang="zh-TW" altLang="en-US" dirty="0"/>
              <a:t>私人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  本月總收入</a:t>
            </a:r>
            <a:endParaRPr lang="en-US" altLang="zh-TW" dirty="0"/>
          </a:p>
          <a:p>
            <a:r>
              <a:rPr lang="zh-TW" altLang="en-US" dirty="0"/>
              <a:t>  扣掉總支出</a:t>
            </a:r>
            <a:endParaRPr lang="en-US" altLang="zh-TW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818918"/>
              </p:ext>
            </p:extLst>
          </p:nvPr>
        </p:nvGraphicFramePr>
        <p:xfrm>
          <a:off x="624840" y="3911140"/>
          <a:ext cx="1702724" cy="249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本月收入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XXXXXXXX</a:t>
                      </a:r>
                      <a:r>
                        <a:rPr lang="zh-TW" altLang="en-US" sz="1400" dirty="0"/>
                        <a:t>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28998"/>
              </p:ext>
            </p:extLst>
          </p:nvPr>
        </p:nvGraphicFramePr>
        <p:xfrm>
          <a:off x="6738159" y="3936539"/>
          <a:ext cx="1702724" cy="2499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本月支出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XXXXXXXX</a:t>
                      </a:r>
                      <a:r>
                        <a:rPr lang="zh-TW" altLang="en-US" sz="1400" dirty="0"/>
                        <a:t>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sp>
        <p:nvSpPr>
          <p:cNvPr id="23" name="流程圖: 合併 11"/>
          <p:cNvSpPr/>
          <p:nvPr/>
        </p:nvSpPr>
        <p:spPr>
          <a:xfrm rot="2998457">
            <a:off x="4598309" y="4271621"/>
            <a:ext cx="975095" cy="12044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</a:t>
            </a:r>
          </a:p>
        </p:txBody>
      </p:sp>
      <p:sp>
        <p:nvSpPr>
          <p:cNvPr id="25" name="矩形 2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清單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4833591" y="381926"/>
            <a:ext cx="1618044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4833591" y="1049632"/>
            <a:ext cx="1618044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summary_all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4746036" y="3864298"/>
            <a:ext cx="2210676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summary_private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691454" y="346346"/>
            <a:ext cx="2344707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 “ top”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691454" y="954793"/>
            <a:ext cx="2344708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&lt;div&gt;“ public”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56243" y="1622241"/>
            <a:ext cx="1439917" cy="1299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“public”</a:t>
            </a:r>
          </a:p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“public-left”</a:t>
            </a:r>
          </a:p>
        </p:txBody>
      </p:sp>
      <p:sp>
        <p:nvSpPr>
          <p:cNvPr id="32" name="矩形 31"/>
          <p:cNvSpPr/>
          <p:nvPr/>
        </p:nvSpPr>
        <p:spPr>
          <a:xfrm>
            <a:off x="6896925" y="1622240"/>
            <a:ext cx="1439917" cy="1299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“public”</a:t>
            </a:r>
          </a:p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“public-right”</a:t>
            </a:r>
          </a:p>
        </p:txBody>
      </p:sp>
      <p:sp>
        <p:nvSpPr>
          <p:cNvPr id="33" name="矩形 32"/>
          <p:cNvSpPr/>
          <p:nvPr/>
        </p:nvSpPr>
        <p:spPr>
          <a:xfrm>
            <a:off x="3532238" y="1633105"/>
            <a:ext cx="2046402" cy="12882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“public”</a:t>
            </a:r>
          </a:p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“public-center”</a:t>
            </a:r>
          </a:p>
        </p:txBody>
      </p:sp>
      <p:sp>
        <p:nvSpPr>
          <p:cNvPr id="34" name="矩形 33"/>
          <p:cNvSpPr/>
          <p:nvPr/>
        </p:nvSpPr>
        <p:spPr>
          <a:xfrm>
            <a:off x="762130" y="4375931"/>
            <a:ext cx="1439917" cy="1299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“private”</a:t>
            </a:r>
          </a:p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“private -left”</a:t>
            </a:r>
          </a:p>
        </p:txBody>
      </p:sp>
      <p:sp>
        <p:nvSpPr>
          <p:cNvPr id="35" name="矩形 34"/>
          <p:cNvSpPr/>
          <p:nvPr/>
        </p:nvSpPr>
        <p:spPr>
          <a:xfrm>
            <a:off x="6902812" y="4375930"/>
            <a:ext cx="1538071" cy="12990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“private”</a:t>
            </a:r>
          </a:p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“private -right”</a:t>
            </a:r>
          </a:p>
        </p:txBody>
      </p:sp>
      <p:sp>
        <p:nvSpPr>
          <p:cNvPr id="36" name="矩形 35"/>
          <p:cNvSpPr/>
          <p:nvPr/>
        </p:nvSpPr>
        <p:spPr>
          <a:xfrm>
            <a:off x="3538125" y="4386795"/>
            <a:ext cx="2046402" cy="12882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“private”</a:t>
            </a:r>
          </a:p>
          <a:p>
            <a:r>
              <a:rPr lang="en-US" altLang="zh-TW" dirty="0"/>
              <a:t>&lt;div &gt;</a:t>
            </a:r>
          </a:p>
          <a:p>
            <a:r>
              <a:rPr lang="en-US" altLang="zh-TW" dirty="0"/>
              <a:t>“private -center”</a:t>
            </a:r>
          </a:p>
        </p:txBody>
      </p:sp>
      <p:sp>
        <p:nvSpPr>
          <p:cNvPr id="37" name="矩形 36"/>
          <p:cNvSpPr/>
          <p:nvPr/>
        </p:nvSpPr>
        <p:spPr>
          <a:xfrm>
            <a:off x="8691454" y="3806175"/>
            <a:ext cx="2344708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&lt;div&gt;“private”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908901" y="377887"/>
            <a:ext cx="1427941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 “ </a:t>
            </a:r>
            <a:r>
              <a:rPr lang="en-US" altLang="zh-TW" dirty="0" err="1"/>
              <a:t>nav</a:t>
            </a:r>
            <a:r>
              <a:rPr lang="en-US" altLang="zh-TW" dirty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19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41069" y="3704340"/>
            <a:ext cx="8711738" cy="297077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41069" y="847898"/>
            <a:ext cx="8711738" cy="285126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208713" y="973048"/>
            <a:ext cx="2576946" cy="2576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  公開圓餅圖</a:t>
            </a:r>
            <a:endParaRPr lang="en-US" altLang="zh-TW" dirty="0"/>
          </a:p>
          <a:p>
            <a:r>
              <a:rPr lang="zh-TW" altLang="en-US" dirty="0"/>
              <a:t>   </a:t>
            </a:r>
            <a:r>
              <a:rPr lang="en-US" altLang="zh-TW" dirty="0"/>
              <a:t>(</a:t>
            </a:r>
            <a:r>
              <a:rPr lang="zh-TW" altLang="en-US" dirty="0"/>
              <a:t>家庭</a:t>
            </a:r>
            <a:r>
              <a:rPr lang="en-US" altLang="zh-TW" dirty="0"/>
              <a:t>)</a:t>
            </a:r>
          </a:p>
          <a:p>
            <a:pPr algn="ctr"/>
            <a:r>
              <a:rPr lang="zh-TW" altLang="en-US" dirty="0"/>
              <a:t>本月公開總收入</a:t>
            </a:r>
            <a:endParaRPr lang="en-US" altLang="zh-TW" dirty="0"/>
          </a:p>
          <a:p>
            <a:pPr algn="ctr"/>
            <a:r>
              <a:rPr lang="zh-TW" altLang="en-US" dirty="0"/>
              <a:t>扣掉公開總支出</a:t>
            </a:r>
            <a:endParaRPr lang="en-US" altLang="zh-TW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24840" y="947649"/>
          <a:ext cx="1702724" cy="249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本月收入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XXXXXXXX</a:t>
                      </a:r>
                      <a:r>
                        <a:rPr lang="zh-TW" altLang="en-US" sz="1400" dirty="0"/>
                        <a:t>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738159" y="973048"/>
          <a:ext cx="1702724" cy="2499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本月支出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XXXXXXXX</a:t>
                      </a:r>
                      <a:r>
                        <a:rPr lang="zh-TW" altLang="en-US" sz="1400" dirty="0"/>
                        <a:t>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歡迎</a:t>
            </a:r>
            <a:r>
              <a:rPr lang="en-US" altLang="zh-TW" dirty="0"/>
              <a:t>XXX  </a:t>
            </a:r>
            <a:r>
              <a:rPr lang="zh-TW" altLang="en-US" dirty="0"/>
              <a:t>進入家族記帳管理系統                                                                                                            </a:t>
            </a:r>
          </a:p>
        </p:txBody>
      </p:sp>
      <p:sp>
        <p:nvSpPr>
          <p:cNvPr id="12" name="流程圖: 合併 11"/>
          <p:cNvSpPr/>
          <p:nvPr/>
        </p:nvSpPr>
        <p:spPr>
          <a:xfrm rot="2998457">
            <a:off x="4598309" y="1308130"/>
            <a:ext cx="975095" cy="12044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208713" y="3936539"/>
            <a:ext cx="2576946" cy="2576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  圓餅圖</a:t>
            </a:r>
            <a:endParaRPr lang="en-US" altLang="zh-TW" dirty="0"/>
          </a:p>
          <a:p>
            <a:r>
              <a:rPr lang="zh-TW" altLang="en-US" dirty="0"/>
              <a:t>   </a:t>
            </a:r>
            <a:r>
              <a:rPr lang="en-US" altLang="zh-TW" dirty="0"/>
              <a:t>(</a:t>
            </a:r>
            <a:r>
              <a:rPr lang="zh-TW" altLang="en-US" dirty="0"/>
              <a:t>私人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  本月總收入</a:t>
            </a:r>
            <a:endParaRPr lang="en-US" altLang="zh-TW" dirty="0"/>
          </a:p>
          <a:p>
            <a:r>
              <a:rPr lang="zh-TW" altLang="en-US" dirty="0"/>
              <a:t>  扣掉總支出</a:t>
            </a:r>
            <a:endParaRPr lang="en-US" altLang="zh-TW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24840" y="3911140"/>
          <a:ext cx="1702724" cy="249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本月收入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XXXXXXXX</a:t>
                      </a:r>
                      <a:r>
                        <a:rPr lang="zh-TW" altLang="en-US" sz="1400" dirty="0"/>
                        <a:t>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738159" y="3936539"/>
          <a:ext cx="1702724" cy="2499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本月支出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XXXXXXXX</a:t>
                      </a:r>
                      <a:r>
                        <a:rPr lang="zh-TW" altLang="en-US" sz="1400" dirty="0"/>
                        <a:t>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sp>
        <p:nvSpPr>
          <p:cNvPr id="23" name="流程圖: 合併 11"/>
          <p:cNvSpPr/>
          <p:nvPr/>
        </p:nvSpPr>
        <p:spPr>
          <a:xfrm rot="2998457">
            <a:off x="4598309" y="4271621"/>
            <a:ext cx="975095" cy="12044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清單</a:t>
            </a:r>
          </a:p>
        </p:txBody>
      </p:sp>
      <p:sp>
        <p:nvSpPr>
          <p:cNvPr id="6" name="矩形 5"/>
          <p:cNvSpPr/>
          <p:nvPr/>
        </p:nvSpPr>
        <p:spPr>
          <a:xfrm>
            <a:off x="4936079" y="730823"/>
            <a:ext cx="2726575" cy="3666372"/>
          </a:xfrm>
          <a:prstGeom prst="rect">
            <a:avLst/>
          </a:prstGeom>
          <a:solidFill>
            <a:srgbClr val="F1ADF1"/>
          </a:solidFill>
          <a:ln w="53975"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32518"/>
              </p:ext>
            </p:extLst>
          </p:nvPr>
        </p:nvGraphicFramePr>
        <p:xfrm>
          <a:off x="5020887" y="847896"/>
          <a:ext cx="2567053" cy="34165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67053">
                  <a:extLst>
                    <a:ext uri="{9D8B030D-6E8A-4147-A177-3AD203B41FA5}">
                      <a16:colId xmlns:a16="http://schemas.microsoft.com/office/drawing/2014/main" val="1749096786"/>
                    </a:ext>
                  </a:extLst>
                </a:gridCol>
              </a:tblGrid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收支登記</a:t>
                      </a: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18919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收支清單</a:t>
                      </a: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280637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類別管理</a:t>
                      </a: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022320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特定查詢</a:t>
                      </a: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94017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投票功能</a:t>
                      </a: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045065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歷史紀錄查詢</a:t>
                      </a: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769051"/>
                  </a:ext>
                </a:extLst>
              </a:tr>
            </a:tbl>
          </a:graphicData>
        </a:graphic>
      </p:graphicFrame>
      <p:sp>
        <p:nvSpPr>
          <p:cNvPr id="26" name="圓角矩形 25"/>
          <p:cNvSpPr/>
          <p:nvPr/>
        </p:nvSpPr>
        <p:spPr>
          <a:xfrm>
            <a:off x="5136445" y="1454728"/>
            <a:ext cx="2376580" cy="1518092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display:block</a:t>
            </a:r>
            <a:endParaRPr lang="en-US" altLang="zh-TW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box-menu</a:t>
            </a:r>
            <a:b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CSS:</a:t>
            </a:r>
            <a:b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postion:fixed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11231" y="3551988"/>
            <a:ext cx="2344708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&lt;div&gt;“ menu”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758196" y="341282"/>
            <a:ext cx="1427941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 “ </a:t>
            </a:r>
            <a:r>
              <a:rPr lang="en-US" altLang="zh-TW" dirty="0" err="1"/>
              <a:t>nav</a:t>
            </a:r>
            <a:r>
              <a:rPr lang="en-US" altLang="zh-TW" dirty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882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41069" y="3704340"/>
            <a:ext cx="8711738" cy="297077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41069" y="847898"/>
            <a:ext cx="8711738" cy="285126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208713" y="973048"/>
            <a:ext cx="2576946" cy="2576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  公開圓餅圖</a:t>
            </a:r>
            <a:endParaRPr lang="en-US" altLang="zh-TW" dirty="0"/>
          </a:p>
          <a:p>
            <a:r>
              <a:rPr lang="zh-TW" altLang="en-US" dirty="0"/>
              <a:t>   </a:t>
            </a:r>
            <a:r>
              <a:rPr lang="en-US" altLang="zh-TW" dirty="0"/>
              <a:t>(</a:t>
            </a:r>
            <a:r>
              <a:rPr lang="zh-TW" altLang="en-US" dirty="0"/>
              <a:t>家庭</a:t>
            </a:r>
            <a:r>
              <a:rPr lang="en-US" altLang="zh-TW" dirty="0"/>
              <a:t>)</a:t>
            </a:r>
          </a:p>
          <a:p>
            <a:pPr algn="ctr"/>
            <a:r>
              <a:rPr lang="zh-TW" altLang="en-US" dirty="0"/>
              <a:t>本月公開總收入</a:t>
            </a:r>
            <a:endParaRPr lang="en-US" altLang="zh-TW" dirty="0"/>
          </a:p>
          <a:p>
            <a:pPr algn="ctr"/>
            <a:r>
              <a:rPr lang="zh-TW" altLang="en-US" dirty="0"/>
              <a:t>扣掉公開總支出</a:t>
            </a:r>
            <a:endParaRPr lang="en-US" altLang="zh-TW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24840" y="947649"/>
          <a:ext cx="1702724" cy="249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本月收入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XXXXXXXX</a:t>
                      </a:r>
                      <a:r>
                        <a:rPr lang="zh-TW" altLang="en-US" sz="1400" dirty="0"/>
                        <a:t>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738159" y="973048"/>
          <a:ext cx="1702724" cy="2499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本月支出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XXXXXXXX</a:t>
                      </a:r>
                      <a:r>
                        <a:rPr lang="zh-TW" altLang="en-US" sz="1400" dirty="0"/>
                        <a:t>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歡迎</a:t>
            </a:r>
            <a:r>
              <a:rPr lang="en-US" altLang="zh-TW" dirty="0"/>
              <a:t>XXX  </a:t>
            </a:r>
            <a:r>
              <a:rPr lang="zh-TW" altLang="en-US" dirty="0"/>
              <a:t>進入家族記帳管理系統                                                                                                            </a:t>
            </a:r>
          </a:p>
        </p:txBody>
      </p:sp>
      <p:sp>
        <p:nvSpPr>
          <p:cNvPr id="12" name="流程圖: 合併 11"/>
          <p:cNvSpPr/>
          <p:nvPr/>
        </p:nvSpPr>
        <p:spPr>
          <a:xfrm rot="2998457">
            <a:off x="4598309" y="1308130"/>
            <a:ext cx="975095" cy="12044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208713" y="3936539"/>
            <a:ext cx="2576946" cy="2576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  圓餅圖</a:t>
            </a:r>
            <a:endParaRPr lang="en-US" altLang="zh-TW" dirty="0"/>
          </a:p>
          <a:p>
            <a:r>
              <a:rPr lang="zh-TW" altLang="en-US" dirty="0"/>
              <a:t>   </a:t>
            </a:r>
            <a:r>
              <a:rPr lang="en-US" altLang="zh-TW" dirty="0"/>
              <a:t>(</a:t>
            </a:r>
            <a:r>
              <a:rPr lang="zh-TW" altLang="en-US" dirty="0"/>
              <a:t>私人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  本月總收入</a:t>
            </a:r>
            <a:endParaRPr lang="en-US" altLang="zh-TW" dirty="0"/>
          </a:p>
          <a:p>
            <a:r>
              <a:rPr lang="zh-TW" altLang="en-US" dirty="0"/>
              <a:t>  扣掉總支出</a:t>
            </a:r>
            <a:endParaRPr lang="en-US" altLang="zh-TW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24840" y="3911140"/>
          <a:ext cx="1702724" cy="249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本月收入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XXXXXXXX</a:t>
                      </a:r>
                      <a:r>
                        <a:rPr lang="zh-TW" altLang="en-US" sz="1400" dirty="0"/>
                        <a:t>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708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738159" y="3936539"/>
          <a:ext cx="1702724" cy="2499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362">
                  <a:extLst>
                    <a:ext uri="{9D8B030D-6E8A-4147-A177-3AD203B41FA5}">
                      <a16:colId xmlns:a16="http://schemas.microsoft.com/office/drawing/2014/main" val="1423087003"/>
                    </a:ext>
                  </a:extLst>
                </a:gridCol>
                <a:gridCol w="851362">
                  <a:extLst>
                    <a:ext uri="{9D8B030D-6E8A-4147-A177-3AD203B41FA5}">
                      <a16:colId xmlns:a16="http://schemas.microsoft.com/office/drawing/2014/main" val="1442153521"/>
                    </a:ext>
                  </a:extLst>
                </a:gridCol>
              </a:tblGrid>
              <a:tr h="41913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本月支出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XXXXXXXX</a:t>
                      </a:r>
                      <a:r>
                        <a:rPr lang="zh-TW" altLang="en-US" sz="1400" dirty="0"/>
                        <a:t>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7311"/>
                  </a:ext>
                </a:extLst>
              </a:tr>
              <a:tr h="286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25606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27161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47017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6614"/>
                  </a:ext>
                </a:extLst>
              </a:tr>
              <a:tr h="41913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24236"/>
                  </a:ext>
                </a:extLst>
              </a:tr>
            </a:tbl>
          </a:graphicData>
        </a:graphic>
      </p:graphicFrame>
      <p:sp>
        <p:nvSpPr>
          <p:cNvPr id="23" name="流程圖: 合併 11"/>
          <p:cNvSpPr/>
          <p:nvPr/>
        </p:nvSpPr>
        <p:spPr>
          <a:xfrm rot="2998457">
            <a:off x="4598309" y="4271621"/>
            <a:ext cx="975095" cy="12044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0 w 10000"/>
              <a:gd name="connsiteY0" fmla="*/ 748 h 10748"/>
              <a:gd name="connsiteX1" fmla="*/ 4807 w 10000"/>
              <a:gd name="connsiteY1" fmla="*/ 1 h 10748"/>
              <a:gd name="connsiteX2" fmla="*/ 10000 w 10000"/>
              <a:gd name="connsiteY2" fmla="*/ 748 h 10748"/>
              <a:gd name="connsiteX3" fmla="*/ 5000 w 10000"/>
              <a:gd name="connsiteY3" fmla="*/ 10748 h 10748"/>
              <a:gd name="connsiteX4" fmla="*/ 0 w 10000"/>
              <a:gd name="connsiteY4" fmla="*/ 748 h 10748"/>
              <a:gd name="connsiteX0" fmla="*/ 0 w 10000"/>
              <a:gd name="connsiteY0" fmla="*/ 747 h 10747"/>
              <a:gd name="connsiteX1" fmla="*/ 4807 w 10000"/>
              <a:gd name="connsiteY1" fmla="*/ 0 h 10747"/>
              <a:gd name="connsiteX2" fmla="*/ 10000 w 10000"/>
              <a:gd name="connsiteY2" fmla="*/ 747 h 10747"/>
              <a:gd name="connsiteX3" fmla="*/ 5000 w 10000"/>
              <a:gd name="connsiteY3" fmla="*/ 10747 h 10747"/>
              <a:gd name="connsiteX4" fmla="*/ 0 w 10000"/>
              <a:gd name="connsiteY4" fmla="*/ 747 h 10747"/>
              <a:gd name="connsiteX0" fmla="*/ 0 w 9999"/>
              <a:gd name="connsiteY0" fmla="*/ 533 h 10747"/>
              <a:gd name="connsiteX1" fmla="*/ 4806 w 9999"/>
              <a:gd name="connsiteY1" fmla="*/ 0 h 10747"/>
              <a:gd name="connsiteX2" fmla="*/ 9999 w 9999"/>
              <a:gd name="connsiteY2" fmla="*/ 747 h 10747"/>
              <a:gd name="connsiteX3" fmla="*/ 4999 w 9999"/>
              <a:gd name="connsiteY3" fmla="*/ 10747 h 10747"/>
              <a:gd name="connsiteX4" fmla="*/ 0 w 9999"/>
              <a:gd name="connsiteY4" fmla="*/ 533 h 10747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00"/>
              <a:gd name="connsiteY0" fmla="*/ 496 h 10000"/>
              <a:gd name="connsiteX1" fmla="*/ 4806 w 10000"/>
              <a:gd name="connsiteY1" fmla="*/ 0 h 10000"/>
              <a:gd name="connsiteX2" fmla="*/ 10000 w 10000"/>
              <a:gd name="connsiteY2" fmla="*/ 695 h 10000"/>
              <a:gd name="connsiteX3" fmla="*/ 4999 w 10000"/>
              <a:gd name="connsiteY3" fmla="*/ 10000 h 10000"/>
              <a:gd name="connsiteX4" fmla="*/ 0 w 10000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10095"/>
              <a:gd name="connsiteY0" fmla="*/ 496 h 10000"/>
              <a:gd name="connsiteX1" fmla="*/ 4806 w 10095"/>
              <a:gd name="connsiteY1" fmla="*/ 0 h 10000"/>
              <a:gd name="connsiteX2" fmla="*/ 10095 w 10095"/>
              <a:gd name="connsiteY2" fmla="*/ 802 h 10000"/>
              <a:gd name="connsiteX3" fmla="*/ 4999 w 10095"/>
              <a:gd name="connsiteY3" fmla="*/ 10000 h 10000"/>
              <a:gd name="connsiteX4" fmla="*/ 0 w 10095"/>
              <a:gd name="connsiteY4" fmla="*/ 496 h 10000"/>
              <a:gd name="connsiteX0" fmla="*/ 0 w 9975"/>
              <a:gd name="connsiteY0" fmla="*/ 281 h 10000"/>
              <a:gd name="connsiteX1" fmla="*/ 4686 w 9975"/>
              <a:gd name="connsiteY1" fmla="*/ 0 h 10000"/>
              <a:gd name="connsiteX2" fmla="*/ 9975 w 9975"/>
              <a:gd name="connsiteY2" fmla="*/ 802 h 10000"/>
              <a:gd name="connsiteX3" fmla="*/ 4879 w 9975"/>
              <a:gd name="connsiteY3" fmla="*/ 10000 h 10000"/>
              <a:gd name="connsiteX4" fmla="*/ 0 w 9975"/>
              <a:gd name="connsiteY4" fmla="*/ 28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41"/>
              <a:gd name="connsiteY0" fmla="*/ 511 h 10000"/>
              <a:gd name="connsiteX1" fmla="*/ 4939 w 10241"/>
              <a:gd name="connsiteY1" fmla="*/ 0 h 10000"/>
              <a:gd name="connsiteX2" fmla="*/ 10241 w 10241"/>
              <a:gd name="connsiteY2" fmla="*/ 802 h 10000"/>
              <a:gd name="connsiteX3" fmla="*/ 5132 w 10241"/>
              <a:gd name="connsiteY3" fmla="*/ 10000 h 10000"/>
              <a:gd name="connsiteX4" fmla="*/ 0 w 10241"/>
              <a:gd name="connsiteY4" fmla="*/ 511 h 10000"/>
              <a:gd name="connsiteX0" fmla="*/ 0 w 10217"/>
              <a:gd name="connsiteY0" fmla="*/ 511 h 10000"/>
              <a:gd name="connsiteX1" fmla="*/ 4939 w 10217"/>
              <a:gd name="connsiteY1" fmla="*/ 0 h 10000"/>
              <a:gd name="connsiteX2" fmla="*/ 10217 w 10217"/>
              <a:gd name="connsiteY2" fmla="*/ 925 h 10000"/>
              <a:gd name="connsiteX3" fmla="*/ 5132 w 10217"/>
              <a:gd name="connsiteY3" fmla="*/ 10000 h 10000"/>
              <a:gd name="connsiteX4" fmla="*/ 0 w 10217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  <a:gd name="connsiteX0" fmla="*/ 0 w 10313"/>
              <a:gd name="connsiteY0" fmla="*/ 511 h 10000"/>
              <a:gd name="connsiteX1" fmla="*/ 4939 w 10313"/>
              <a:gd name="connsiteY1" fmla="*/ 0 h 10000"/>
              <a:gd name="connsiteX2" fmla="*/ 10313 w 10313"/>
              <a:gd name="connsiteY2" fmla="*/ 1032 h 10000"/>
              <a:gd name="connsiteX3" fmla="*/ 5132 w 10313"/>
              <a:gd name="connsiteY3" fmla="*/ 10000 h 10000"/>
              <a:gd name="connsiteX4" fmla="*/ 0 w 10313"/>
              <a:gd name="connsiteY4" fmla="*/ 51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3" h="10000">
                <a:moveTo>
                  <a:pt x="0" y="511"/>
                </a:moveTo>
                <a:cubicBezTo>
                  <a:pt x="2231" y="81"/>
                  <a:pt x="2229" y="92"/>
                  <a:pt x="4939" y="0"/>
                </a:cubicBezTo>
                <a:cubicBezTo>
                  <a:pt x="8138" y="325"/>
                  <a:pt x="8555" y="524"/>
                  <a:pt x="10313" y="1032"/>
                </a:cubicBezTo>
                <a:lnTo>
                  <a:pt x="5132" y="10000"/>
                </a:lnTo>
                <a:lnTo>
                  <a:pt x="0" y="51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清單</a:t>
            </a:r>
          </a:p>
        </p:txBody>
      </p:sp>
      <p:sp>
        <p:nvSpPr>
          <p:cNvPr id="6" name="矩形 5"/>
          <p:cNvSpPr/>
          <p:nvPr/>
        </p:nvSpPr>
        <p:spPr>
          <a:xfrm>
            <a:off x="5709162" y="730823"/>
            <a:ext cx="2726575" cy="1355672"/>
          </a:xfrm>
          <a:prstGeom prst="rect">
            <a:avLst/>
          </a:prstGeom>
          <a:solidFill>
            <a:srgbClr val="F1ADF1"/>
          </a:solidFill>
          <a:ln w="53975"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11910"/>
              </p:ext>
            </p:extLst>
          </p:nvPr>
        </p:nvGraphicFramePr>
        <p:xfrm>
          <a:off x="5802285" y="847896"/>
          <a:ext cx="2567053" cy="11388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67053">
                  <a:extLst>
                    <a:ext uri="{9D8B030D-6E8A-4147-A177-3AD203B41FA5}">
                      <a16:colId xmlns:a16="http://schemas.microsoft.com/office/drawing/2014/main" val="1749096786"/>
                    </a:ext>
                  </a:extLst>
                </a:gridCol>
              </a:tblGrid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帳號管理</a:t>
                      </a: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18919"/>
                  </a:ext>
                </a:extLst>
              </a:tr>
              <a:tr h="569422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登出</a:t>
                      </a:r>
                    </a:p>
                  </a:txBody>
                  <a:tcPr anchor="ctr">
                    <a:solidFill>
                      <a:srgbClr val="F9DF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280637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6758196" y="341282"/>
            <a:ext cx="1427941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 “ </a:t>
            </a:r>
            <a:r>
              <a:rPr lang="en-US" altLang="zh-TW" dirty="0" err="1"/>
              <a:t>nav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4286664" y="870209"/>
            <a:ext cx="2376580" cy="1518092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display:block</a:t>
            </a:r>
            <a:endParaRPr lang="en-US" altLang="zh-TW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box-setting</a:t>
            </a:r>
            <a:b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CSS:</a:t>
            </a:r>
            <a:b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postion:fixed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53697" y="1451031"/>
            <a:ext cx="2344708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&lt;div&gt;“setting”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998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歡迎</a:t>
            </a:r>
            <a:r>
              <a:rPr lang="en-US" altLang="zh-TW" dirty="0"/>
              <a:t>XXX  </a:t>
            </a:r>
            <a:r>
              <a:rPr lang="zh-TW" altLang="en-US" dirty="0"/>
              <a:t>進入家族記帳管理系統                                                                                                            </a:t>
            </a:r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清單</a:t>
            </a:r>
          </a:p>
        </p:txBody>
      </p:sp>
      <p:sp>
        <p:nvSpPr>
          <p:cNvPr id="18" name="矩形 17"/>
          <p:cNvSpPr/>
          <p:nvPr/>
        </p:nvSpPr>
        <p:spPr>
          <a:xfrm>
            <a:off x="540322" y="923954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收入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38190"/>
              </p:ext>
            </p:extLst>
          </p:nvPr>
        </p:nvGraphicFramePr>
        <p:xfrm>
          <a:off x="374073" y="1445958"/>
          <a:ext cx="834597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2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1192282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815836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2524351463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165739094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057153373"/>
                    </a:ext>
                  </a:extLst>
                </a:gridCol>
                <a:gridCol w="1463036">
                  <a:extLst>
                    <a:ext uri="{9D8B030D-6E8A-4147-A177-3AD203B41FA5}">
                      <a16:colId xmlns:a16="http://schemas.microsoft.com/office/drawing/2014/main" val="2414309768"/>
                    </a:ext>
                  </a:extLst>
                </a:gridCol>
              </a:tblGrid>
              <a:tr h="3881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發生日期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effective_time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項目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project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細項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details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類別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category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數量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amount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是否公開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private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持續性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continuous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85918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dirty="0"/>
                        <a:t>type=date</a:t>
                      </a:r>
                    </a:p>
                    <a:p>
                      <a:pPr algn="l"/>
                      <a:r>
                        <a:rPr lang="en-US" altLang="zh-TW" sz="1100" dirty="0"/>
                        <a:t>name=effTime</a:t>
                      </a:r>
                    </a:p>
                    <a:p>
                      <a:pPr algn="l"/>
                      <a:r>
                        <a:rPr lang="en-US" altLang="zh-TW" sz="1100" dirty="0"/>
                        <a:t>Id=effTime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n=project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I=project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n=project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I=project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n=category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I=category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t=number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n=amount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I=amount</a:t>
                      </a:r>
                      <a:endParaRPr lang="zh-TW" altLang="en-US" sz="1100" dirty="0"/>
                    </a:p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t=select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n=</a:t>
                      </a:r>
                      <a:r>
                        <a:rPr lang="en-US" altLang="zh-TW" sz="1100" dirty="0" err="1"/>
                        <a:t>selectPri</a:t>
                      </a:r>
                      <a:endParaRPr lang="en-US" altLang="zh-TW" sz="11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I=</a:t>
                      </a:r>
                      <a:r>
                        <a:rPr lang="en-US" altLang="zh-TW" sz="1100" dirty="0" err="1"/>
                        <a:t>selectPri</a:t>
                      </a:r>
                      <a:endParaRPr lang="en-US" altLang="zh-TW" sz="11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/>
                        <a:t>opt.value</a:t>
                      </a:r>
                      <a:r>
                        <a:rPr lang="en-US" altLang="zh-TW" sz="1100" dirty="0"/>
                        <a:t>=&gt;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公開</a:t>
                      </a:r>
                      <a:r>
                        <a:rPr lang="en-US" altLang="zh-TW" sz="1100" dirty="0"/>
                        <a:t>=0(default)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私人</a:t>
                      </a:r>
                      <a:r>
                        <a:rPr lang="en-US" altLang="zh-TW" sz="1100" dirty="0"/>
                        <a:t>=1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t=select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n=</a:t>
                      </a:r>
                      <a:r>
                        <a:rPr lang="en-US" altLang="zh-TW" sz="1100" dirty="0" err="1"/>
                        <a:t>selectCont</a:t>
                      </a:r>
                      <a:endParaRPr lang="en-US" altLang="zh-TW" sz="11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I=</a:t>
                      </a:r>
                      <a:r>
                        <a:rPr lang="en-US" altLang="zh-TW" sz="1100" dirty="0" err="1"/>
                        <a:t>selectCont</a:t>
                      </a:r>
                      <a:endParaRPr lang="en-US" altLang="zh-TW" sz="11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/>
                        <a:t>opt.value</a:t>
                      </a:r>
                      <a:r>
                        <a:rPr lang="en-US" altLang="zh-TW" sz="1100" dirty="0"/>
                        <a:t>=&gt;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否</a:t>
                      </a:r>
                      <a:r>
                        <a:rPr lang="en-US" altLang="zh-TW" sz="1100" dirty="0"/>
                        <a:t>=0(default)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是</a:t>
                      </a:r>
                      <a:r>
                        <a:rPr lang="en-US" altLang="zh-TW" sz="1100" dirty="0"/>
                        <a:t>=1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366557" y="381246"/>
            <a:ext cx="1459575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收支登記</a:t>
            </a:r>
          </a:p>
        </p:txBody>
      </p:sp>
      <p:sp>
        <p:nvSpPr>
          <p:cNvPr id="26" name="矩形 25"/>
          <p:cNvSpPr/>
          <p:nvPr/>
        </p:nvSpPr>
        <p:spPr>
          <a:xfrm>
            <a:off x="1358433" y="920437"/>
            <a:ext cx="818111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支出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176544" y="920437"/>
            <a:ext cx="111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一鍵切換</a:t>
            </a:r>
          </a:p>
        </p:txBody>
      </p:sp>
      <p:sp>
        <p:nvSpPr>
          <p:cNvPr id="12" name="矩形 11"/>
          <p:cNvSpPr/>
          <p:nvPr/>
        </p:nvSpPr>
        <p:spPr>
          <a:xfrm>
            <a:off x="7901939" y="6094468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送出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527964" y="6081351"/>
            <a:ext cx="237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上面切換</a:t>
            </a:r>
            <a:r>
              <a:rPr lang="en-US" altLang="zh-TW" dirty="0"/>
              <a:t>-</a:t>
            </a:r>
            <a:r>
              <a:rPr lang="zh-TW" altLang="en-US" dirty="0"/>
              <a:t>此處會變色</a:t>
            </a:r>
          </a:p>
        </p:txBody>
      </p:sp>
      <p:sp>
        <p:nvSpPr>
          <p:cNvPr id="5" name="橢圓 4"/>
          <p:cNvSpPr/>
          <p:nvPr/>
        </p:nvSpPr>
        <p:spPr>
          <a:xfrm>
            <a:off x="8522277" y="2136371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831850" y="6229350"/>
            <a:ext cx="3981450" cy="349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送出後回傳新增</a:t>
            </a:r>
            <a:r>
              <a:rPr lang="en-US" altLang="zh-TW" dirty="0">
                <a:solidFill>
                  <a:srgbClr val="FF0000"/>
                </a:solidFill>
              </a:rPr>
              <a:t>id</a:t>
            </a:r>
            <a:r>
              <a:rPr lang="zh-TW" altLang="en-US" dirty="0">
                <a:solidFill>
                  <a:srgbClr val="FF0000"/>
                </a:solidFill>
              </a:rPr>
              <a:t>輸出新增確認頁面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4833591" y="381926"/>
            <a:ext cx="1618044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4833591" y="1049632"/>
            <a:ext cx="1849842" cy="348279"/>
          </a:xfrm>
          <a:prstGeom prst="roundRect">
            <a:avLst/>
          </a:prstGeom>
          <a:solidFill>
            <a:srgbClr val="3BFBFB">
              <a:alpha val="74902"/>
            </a:srgbClr>
          </a:solidFill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summary_list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691454" y="346346"/>
            <a:ext cx="2344707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 “ top”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064500" y="3806175"/>
            <a:ext cx="2133600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&lt;div&gt;“summary-list”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012942" y="365440"/>
            <a:ext cx="1427941" cy="4064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 “ </a:t>
            </a:r>
            <a:r>
              <a:rPr lang="en-US" altLang="zh-TW" dirty="0" err="1"/>
              <a:t>nav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860800" y="2457333"/>
            <a:ext cx="2133600" cy="67628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&lt;div&gt;&lt;form post&gt;</a:t>
            </a:r>
          </a:p>
          <a:p>
            <a:r>
              <a:rPr lang="en-US" altLang="zh-TW" dirty="0"/>
              <a:t>“summary”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32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歡迎</a:t>
            </a:r>
            <a:r>
              <a:rPr lang="en-US" altLang="zh-TW" dirty="0"/>
              <a:t>XXX  </a:t>
            </a:r>
            <a:r>
              <a:rPr lang="zh-TW" altLang="en-US" dirty="0"/>
              <a:t>進入家族記帳管理系統                                                                                                            </a:t>
            </a:r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清單</a:t>
            </a:r>
          </a:p>
        </p:txBody>
      </p:sp>
      <p:sp>
        <p:nvSpPr>
          <p:cNvPr id="18" name="矩形 17"/>
          <p:cNvSpPr/>
          <p:nvPr/>
        </p:nvSpPr>
        <p:spPr>
          <a:xfrm>
            <a:off x="540322" y="923954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收入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53637"/>
              </p:ext>
            </p:extLst>
          </p:nvPr>
        </p:nvGraphicFramePr>
        <p:xfrm>
          <a:off x="374073" y="1445958"/>
          <a:ext cx="8345974" cy="1959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2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1192282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815836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2524351463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165739094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057153373"/>
                    </a:ext>
                  </a:extLst>
                </a:gridCol>
                <a:gridCol w="1463036">
                  <a:extLst>
                    <a:ext uri="{9D8B030D-6E8A-4147-A177-3AD203B41FA5}">
                      <a16:colId xmlns:a16="http://schemas.microsoft.com/office/drawing/2014/main" val="2414309768"/>
                    </a:ext>
                  </a:extLst>
                </a:gridCol>
              </a:tblGrid>
              <a:tr h="3668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發生日期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effective_time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項目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project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細項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details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類別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category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數量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amount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是否公開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private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持續性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continuous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97815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dirty="0"/>
                        <a:t>type=date</a:t>
                      </a:r>
                    </a:p>
                    <a:p>
                      <a:pPr algn="l"/>
                      <a:r>
                        <a:rPr lang="en-US" altLang="zh-TW" sz="1100" dirty="0"/>
                        <a:t>name=effTime</a:t>
                      </a:r>
                    </a:p>
                    <a:p>
                      <a:pPr algn="l"/>
                      <a:r>
                        <a:rPr lang="en-US" altLang="zh-TW" sz="1100" dirty="0"/>
                        <a:t>Id=effTime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n=project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I=project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n=project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I=project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t=text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n=category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I=category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t=number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n=amount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I=amount</a:t>
                      </a:r>
                      <a:endParaRPr lang="zh-TW" altLang="en-US" sz="1100" dirty="0"/>
                    </a:p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t=select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n=</a:t>
                      </a:r>
                      <a:r>
                        <a:rPr lang="en-US" altLang="zh-TW" sz="1100" dirty="0" err="1"/>
                        <a:t>selectPri</a:t>
                      </a:r>
                      <a:endParaRPr lang="en-US" altLang="zh-TW" sz="11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I=</a:t>
                      </a:r>
                      <a:r>
                        <a:rPr lang="en-US" altLang="zh-TW" sz="1100" dirty="0" err="1"/>
                        <a:t>selectPri</a:t>
                      </a:r>
                      <a:endParaRPr lang="en-US" altLang="zh-TW" sz="11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/>
                        <a:t>opt.value</a:t>
                      </a:r>
                      <a:r>
                        <a:rPr lang="en-US" altLang="zh-TW" sz="1100" dirty="0"/>
                        <a:t>=&gt;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公開</a:t>
                      </a:r>
                      <a:r>
                        <a:rPr lang="en-US" altLang="zh-TW" sz="1100" dirty="0"/>
                        <a:t>=0(default)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私人</a:t>
                      </a:r>
                      <a:r>
                        <a:rPr lang="en-US" altLang="zh-TW" sz="1100" dirty="0"/>
                        <a:t>=1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t=select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n=</a:t>
                      </a:r>
                      <a:r>
                        <a:rPr lang="en-US" altLang="zh-TW" sz="1100" dirty="0" err="1"/>
                        <a:t>selectCont</a:t>
                      </a:r>
                      <a:endParaRPr lang="en-US" altLang="zh-TW" sz="11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/>
                        <a:t>I=</a:t>
                      </a:r>
                      <a:r>
                        <a:rPr lang="en-US" altLang="zh-TW" sz="1100" dirty="0" err="1"/>
                        <a:t>selectCont</a:t>
                      </a:r>
                      <a:endParaRPr lang="en-US" altLang="zh-TW" sz="11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err="1"/>
                        <a:t>opt.value</a:t>
                      </a:r>
                      <a:r>
                        <a:rPr lang="en-US" altLang="zh-TW" sz="1100" dirty="0"/>
                        <a:t>=&gt;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否</a:t>
                      </a:r>
                      <a:r>
                        <a:rPr lang="en-US" altLang="zh-TW" sz="1100" dirty="0"/>
                        <a:t>=0(default)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是</a:t>
                      </a:r>
                      <a:r>
                        <a:rPr lang="en-US" altLang="zh-TW" sz="1100" dirty="0"/>
                        <a:t>=1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  <a:tr h="451042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是否增加</a:t>
                      </a:r>
                      <a:r>
                        <a:rPr lang="en-US" altLang="zh-TW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筆資料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120464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366557" y="381246"/>
            <a:ext cx="1459575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新增確認</a:t>
            </a:r>
          </a:p>
        </p:txBody>
      </p:sp>
      <p:sp>
        <p:nvSpPr>
          <p:cNvPr id="26" name="矩形 25"/>
          <p:cNvSpPr/>
          <p:nvPr/>
        </p:nvSpPr>
        <p:spPr>
          <a:xfrm>
            <a:off x="1358433" y="920437"/>
            <a:ext cx="818111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支出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176544" y="920437"/>
            <a:ext cx="111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一鍵切換</a:t>
            </a:r>
          </a:p>
        </p:txBody>
      </p:sp>
      <p:sp>
        <p:nvSpPr>
          <p:cNvPr id="12" name="矩形 11"/>
          <p:cNvSpPr/>
          <p:nvPr/>
        </p:nvSpPr>
        <p:spPr>
          <a:xfrm>
            <a:off x="7901939" y="6094468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送出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527964" y="6081351"/>
            <a:ext cx="237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上面切換</a:t>
            </a:r>
            <a:r>
              <a:rPr lang="en-US" altLang="zh-TW" dirty="0"/>
              <a:t>-</a:t>
            </a:r>
            <a:r>
              <a:rPr lang="zh-TW" altLang="en-US" dirty="0"/>
              <a:t>此處會變色</a:t>
            </a:r>
          </a:p>
        </p:txBody>
      </p:sp>
      <p:sp>
        <p:nvSpPr>
          <p:cNvPr id="9" name="矩形 8"/>
          <p:cNvSpPr/>
          <p:nvPr/>
        </p:nvSpPr>
        <p:spPr>
          <a:xfrm>
            <a:off x="831850" y="6229350"/>
            <a:ext cx="3981450" cy="349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送出後回傳完整</a:t>
            </a:r>
            <a:r>
              <a:rPr lang="en-US" altLang="zh-TW" dirty="0">
                <a:solidFill>
                  <a:srgbClr val="FF0000"/>
                </a:solidFill>
              </a:rPr>
              <a:t>list</a:t>
            </a:r>
            <a:r>
              <a:rPr lang="zh-TW" altLang="en-US" dirty="0">
                <a:solidFill>
                  <a:srgbClr val="FF0000"/>
                </a:solidFill>
              </a:rPr>
              <a:t>用</a:t>
            </a:r>
            <a:r>
              <a:rPr lang="en-US" altLang="zh-TW" dirty="0" err="1">
                <a:solidFill>
                  <a:srgbClr val="FF0000"/>
                </a:solidFill>
              </a:rPr>
              <a:t>desc</a:t>
            </a:r>
            <a:r>
              <a:rPr lang="zh-TW" altLang="en-US" dirty="0">
                <a:solidFill>
                  <a:srgbClr val="FF0000"/>
                </a:solidFill>
              </a:rPr>
              <a:t>倒置輸出</a:t>
            </a:r>
          </a:p>
        </p:txBody>
      </p:sp>
      <p:sp>
        <p:nvSpPr>
          <p:cNvPr id="23" name="矩形 22"/>
          <p:cNvSpPr/>
          <p:nvPr/>
        </p:nvSpPr>
        <p:spPr>
          <a:xfrm>
            <a:off x="7755775" y="3006746"/>
            <a:ext cx="818112" cy="34082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取消</a:t>
            </a:r>
          </a:p>
        </p:txBody>
      </p:sp>
      <p:sp>
        <p:nvSpPr>
          <p:cNvPr id="24" name="矩形 23"/>
          <p:cNvSpPr/>
          <p:nvPr/>
        </p:nvSpPr>
        <p:spPr>
          <a:xfrm>
            <a:off x="6871161" y="3006686"/>
            <a:ext cx="818112" cy="34082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確定</a:t>
            </a:r>
          </a:p>
        </p:txBody>
      </p:sp>
      <p:sp>
        <p:nvSpPr>
          <p:cNvPr id="27" name="橢圓 26"/>
          <p:cNvSpPr/>
          <p:nvPr/>
        </p:nvSpPr>
        <p:spPr>
          <a:xfrm>
            <a:off x="8522277" y="2136371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-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8633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歡迎</a:t>
            </a:r>
            <a:r>
              <a:rPr lang="en-US" altLang="zh-TW" dirty="0"/>
              <a:t>XXX  </a:t>
            </a:r>
            <a:r>
              <a:rPr lang="zh-TW" altLang="en-US" dirty="0"/>
              <a:t>進入家族記帳管理系統                                                                                                            </a:t>
            </a:r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清單</a:t>
            </a:r>
          </a:p>
        </p:txBody>
      </p:sp>
      <p:sp>
        <p:nvSpPr>
          <p:cNvPr id="18" name="矩形 17"/>
          <p:cNvSpPr/>
          <p:nvPr/>
        </p:nvSpPr>
        <p:spPr>
          <a:xfrm>
            <a:off x="540322" y="923954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收入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82176"/>
              </p:ext>
            </p:extLst>
          </p:nvPr>
        </p:nvGraphicFramePr>
        <p:xfrm>
          <a:off x="374073" y="1445958"/>
          <a:ext cx="8345974" cy="1389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2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1192282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815836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2524351463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165739094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057153373"/>
                    </a:ext>
                  </a:extLst>
                </a:gridCol>
                <a:gridCol w="1463036">
                  <a:extLst>
                    <a:ext uri="{9D8B030D-6E8A-4147-A177-3AD203B41FA5}">
                      <a16:colId xmlns:a16="http://schemas.microsoft.com/office/drawing/2014/main" val="2414309768"/>
                    </a:ext>
                  </a:extLst>
                </a:gridCol>
              </a:tblGrid>
              <a:tr h="3668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發生日期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effective_time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項目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project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細項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details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類別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category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數量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amount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是否公開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private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持續性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continuous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978156"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366557" y="381246"/>
            <a:ext cx="1459575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收支清單</a:t>
            </a:r>
          </a:p>
        </p:txBody>
      </p:sp>
      <p:sp>
        <p:nvSpPr>
          <p:cNvPr id="26" name="矩形 25"/>
          <p:cNvSpPr/>
          <p:nvPr/>
        </p:nvSpPr>
        <p:spPr>
          <a:xfrm>
            <a:off x="1358433" y="920437"/>
            <a:ext cx="818111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支出</a:t>
            </a:r>
          </a:p>
        </p:txBody>
      </p:sp>
      <p:sp>
        <p:nvSpPr>
          <p:cNvPr id="9" name="矩形 8"/>
          <p:cNvSpPr/>
          <p:nvPr/>
        </p:nvSpPr>
        <p:spPr>
          <a:xfrm>
            <a:off x="831850" y="6229350"/>
            <a:ext cx="3981450" cy="349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送出後回傳完整</a:t>
            </a:r>
            <a:r>
              <a:rPr lang="en-US" altLang="zh-TW" dirty="0">
                <a:solidFill>
                  <a:srgbClr val="FF0000"/>
                </a:solidFill>
              </a:rPr>
              <a:t>list</a:t>
            </a:r>
            <a:r>
              <a:rPr lang="zh-TW" altLang="en-US" dirty="0">
                <a:solidFill>
                  <a:srgbClr val="FF0000"/>
                </a:solidFill>
              </a:rPr>
              <a:t>用</a:t>
            </a:r>
            <a:r>
              <a:rPr lang="en-US" altLang="zh-TW" dirty="0" err="1">
                <a:solidFill>
                  <a:srgbClr val="FF0000"/>
                </a:solidFill>
              </a:rPr>
              <a:t>desc</a:t>
            </a:r>
            <a:r>
              <a:rPr lang="zh-TW" altLang="en-US" dirty="0">
                <a:solidFill>
                  <a:srgbClr val="FF0000"/>
                </a:solidFill>
              </a:rPr>
              <a:t>倒置輸出</a:t>
            </a:r>
          </a:p>
        </p:txBody>
      </p:sp>
      <p:sp>
        <p:nvSpPr>
          <p:cNvPr id="27" name="橢圓 26"/>
          <p:cNvSpPr/>
          <p:nvPr/>
        </p:nvSpPr>
        <p:spPr>
          <a:xfrm>
            <a:off x="8487293" y="1995884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≡</a:t>
            </a:r>
          </a:p>
        </p:txBody>
      </p:sp>
      <p:sp>
        <p:nvSpPr>
          <p:cNvPr id="30" name="矩形 29"/>
          <p:cNvSpPr/>
          <p:nvPr/>
        </p:nvSpPr>
        <p:spPr>
          <a:xfrm>
            <a:off x="2176544" y="920437"/>
            <a:ext cx="818111" cy="343099"/>
          </a:xfrm>
          <a:prstGeom prst="rect">
            <a:avLst/>
          </a:prstGeom>
          <a:solidFill>
            <a:srgbClr val="F9DFF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全部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898960" y="304816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下一頁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4152201" y="3041623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頁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3194148" y="304872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dbl" dirty="0">
                <a:solidFill>
                  <a:srgbClr val="FF0000"/>
                </a:solidFill>
              </a:rPr>
              <a:t>上一頁</a:t>
            </a:r>
          </a:p>
        </p:txBody>
      </p:sp>
      <p:sp>
        <p:nvSpPr>
          <p:cNvPr id="33" name="橢圓 32"/>
          <p:cNvSpPr/>
          <p:nvPr/>
        </p:nvSpPr>
        <p:spPr>
          <a:xfrm>
            <a:off x="8503917" y="2407593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-</a:t>
            </a:r>
            <a:endParaRPr lang="zh-TW" altLang="en-US" sz="2800" dirty="0"/>
          </a:p>
        </p:txBody>
      </p:sp>
      <p:sp>
        <p:nvSpPr>
          <p:cNvPr id="35" name="矩形 34"/>
          <p:cNvSpPr/>
          <p:nvPr/>
        </p:nvSpPr>
        <p:spPr>
          <a:xfrm>
            <a:off x="3194148" y="929551"/>
            <a:ext cx="1619152" cy="343099"/>
          </a:xfrm>
          <a:prstGeom prst="rect">
            <a:avLst/>
          </a:prstGeom>
          <a:solidFill>
            <a:srgbClr val="F9DFF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排列：舊</a:t>
            </a:r>
            <a:r>
              <a:rPr lang="en-US" altLang="zh-TW" b="1" dirty="0">
                <a:solidFill>
                  <a:schemeClr val="tx1"/>
                </a:solidFill>
              </a:rPr>
              <a:t>-&gt;</a:t>
            </a:r>
            <a:r>
              <a:rPr lang="zh-TW" altLang="en-US" b="1" dirty="0">
                <a:solidFill>
                  <a:schemeClr val="tx1"/>
                </a:solidFill>
              </a:rPr>
              <a:t>新</a:t>
            </a:r>
          </a:p>
        </p:txBody>
      </p:sp>
    </p:spTree>
    <p:extLst>
      <p:ext uri="{BB962C8B-B14F-4D97-AF65-F5344CB8AC3E}">
        <p14:creationId xmlns:p14="http://schemas.microsoft.com/office/powerpoint/2010/main" val="1148902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歡迎</a:t>
            </a:r>
            <a:r>
              <a:rPr lang="en-US" altLang="zh-TW" dirty="0"/>
              <a:t>XXX  </a:t>
            </a:r>
            <a:r>
              <a:rPr lang="zh-TW" altLang="en-US" dirty="0"/>
              <a:t>進入家族記帳管理系統                                                                                                            </a:t>
            </a:r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清單</a:t>
            </a:r>
          </a:p>
        </p:txBody>
      </p:sp>
      <p:sp>
        <p:nvSpPr>
          <p:cNvPr id="18" name="矩形 17"/>
          <p:cNvSpPr/>
          <p:nvPr/>
        </p:nvSpPr>
        <p:spPr>
          <a:xfrm>
            <a:off x="422794" y="970149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新增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580977"/>
              </p:ext>
            </p:extLst>
          </p:nvPr>
        </p:nvGraphicFramePr>
        <p:xfrm>
          <a:off x="374072" y="1445957"/>
          <a:ext cx="8320347" cy="2806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748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4305299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</a:tblGrid>
              <a:tr h="9084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編號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類別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category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說明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description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18975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366557" y="381246"/>
            <a:ext cx="1459575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類別管理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898960" y="454168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下一頁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4152201" y="4535143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頁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3194148" y="454224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dbl" dirty="0">
                <a:solidFill>
                  <a:srgbClr val="FF0000"/>
                </a:solidFill>
              </a:rPr>
              <a:t>上一頁</a:t>
            </a:r>
          </a:p>
        </p:txBody>
      </p:sp>
      <p:sp>
        <p:nvSpPr>
          <p:cNvPr id="22" name="橢圓 21"/>
          <p:cNvSpPr/>
          <p:nvPr/>
        </p:nvSpPr>
        <p:spPr>
          <a:xfrm>
            <a:off x="8487293" y="3230324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≡</a:t>
            </a:r>
          </a:p>
        </p:txBody>
      </p:sp>
      <p:sp>
        <p:nvSpPr>
          <p:cNvPr id="23" name="橢圓 22"/>
          <p:cNvSpPr/>
          <p:nvPr/>
        </p:nvSpPr>
        <p:spPr>
          <a:xfrm>
            <a:off x="8503917" y="3642033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-</a:t>
            </a:r>
            <a:endParaRPr lang="zh-TW" altLang="en-US" sz="2800" dirty="0"/>
          </a:p>
        </p:txBody>
      </p:sp>
      <p:sp>
        <p:nvSpPr>
          <p:cNvPr id="34" name="橢圓 33"/>
          <p:cNvSpPr/>
          <p:nvPr/>
        </p:nvSpPr>
        <p:spPr>
          <a:xfrm>
            <a:off x="8478983" y="2814918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4266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069" y="847898"/>
            <a:ext cx="8711738" cy="5827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1069" y="241069"/>
            <a:ext cx="8711738" cy="6434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1069" y="241069"/>
            <a:ext cx="8711738" cy="6068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歡迎</a:t>
            </a:r>
            <a:r>
              <a:rPr lang="en-US" altLang="zh-TW" dirty="0"/>
              <a:t>XXX  </a:t>
            </a:r>
            <a:r>
              <a:rPr lang="zh-TW" altLang="en-US" dirty="0"/>
              <a:t>進入家族記帳管理系統                                                                                                            </a:t>
            </a:r>
          </a:p>
        </p:txBody>
      </p:sp>
      <p:sp>
        <p:nvSpPr>
          <p:cNvPr id="3" name="矩形 2"/>
          <p:cNvSpPr/>
          <p:nvPr/>
        </p:nvSpPr>
        <p:spPr>
          <a:xfrm>
            <a:off x="7622771" y="381926"/>
            <a:ext cx="818112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</a:t>
            </a:r>
          </a:p>
        </p:txBody>
      </p:sp>
      <p:sp>
        <p:nvSpPr>
          <p:cNvPr id="15" name="矩形 14"/>
          <p:cNvSpPr/>
          <p:nvPr/>
        </p:nvSpPr>
        <p:spPr>
          <a:xfrm>
            <a:off x="6804659" y="384825"/>
            <a:ext cx="818112" cy="340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清單</a:t>
            </a:r>
          </a:p>
        </p:txBody>
      </p:sp>
      <p:sp>
        <p:nvSpPr>
          <p:cNvPr id="18" name="矩形 17"/>
          <p:cNvSpPr/>
          <p:nvPr/>
        </p:nvSpPr>
        <p:spPr>
          <a:xfrm>
            <a:off x="540322" y="923954"/>
            <a:ext cx="818111" cy="343099"/>
          </a:xfrm>
          <a:prstGeom prst="rect">
            <a:avLst/>
          </a:prstGeom>
          <a:solidFill>
            <a:srgbClr val="D1A5E9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XXX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931433"/>
              </p:ext>
            </p:extLst>
          </p:nvPr>
        </p:nvGraphicFramePr>
        <p:xfrm>
          <a:off x="374073" y="1445958"/>
          <a:ext cx="8345974" cy="1389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2">
                  <a:extLst>
                    <a:ext uri="{9D8B030D-6E8A-4147-A177-3AD203B41FA5}">
                      <a16:colId xmlns:a16="http://schemas.microsoft.com/office/drawing/2014/main" val="738692128"/>
                    </a:ext>
                  </a:extLst>
                </a:gridCol>
                <a:gridCol w="1192282">
                  <a:extLst>
                    <a:ext uri="{9D8B030D-6E8A-4147-A177-3AD203B41FA5}">
                      <a16:colId xmlns:a16="http://schemas.microsoft.com/office/drawing/2014/main" val="2197222064"/>
                    </a:ext>
                  </a:extLst>
                </a:gridCol>
                <a:gridCol w="815836">
                  <a:extLst>
                    <a:ext uri="{9D8B030D-6E8A-4147-A177-3AD203B41FA5}">
                      <a16:colId xmlns:a16="http://schemas.microsoft.com/office/drawing/2014/main" val="1951164388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2524351463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165739094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3057153373"/>
                    </a:ext>
                  </a:extLst>
                </a:gridCol>
                <a:gridCol w="1463036">
                  <a:extLst>
                    <a:ext uri="{9D8B030D-6E8A-4147-A177-3AD203B41FA5}">
                      <a16:colId xmlns:a16="http://schemas.microsoft.com/office/drawing/2014/main" val="2414309768"/>
                    </a:ext>
                  </a:extLst>
                </a:gridCol>
              </a:tblGrid>
              <a:tr h="3668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發生日期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effective_time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項目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project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細項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details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類別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category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數量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amount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是否公開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private</a:t>
                      </a:r>
                      <a:endParaRPr lang="zh-TW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50" dirty="0"/>
                        <a:t>持續性</a:t>
                      </a:r>
                      <a:endParaRPr lang="en-US" altLang="zh-TW" sz="1050" dirty="0"/>
                    </a:p>
                    <a:p>
                      <a:pPr algn="ctr"/>
                      <a:r>
                        <a:rPr lang="en-US" altLang="zh-TW" sz="1050" dirty="0"/>
                        <a:t>continuous</a:t>
                      </a:r>
                      <a:endParaRPr lang="zh-TW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465319"/>
                  </a:ext>
                </a:extLst>
              </a:tr>
              <a:tr h="978156"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34042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5366557" y="381246"/>
            <a:ext cx="1459575" cy="343099"/>
          </a:xfrm>
          <a:prstGeom prst="rect">
            <a:avLst/>
          </a:prstGeom>
          <a:solidFill>
            <a:srgbClr val="F1ADF1"/>
          </a:solidFill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特定查詢</a:t>
            </a:r>
          </a:p>
        </p:txBody>
      </p:sp>
      <p:sp>
        <p:nvSpPr>
          <p:cNvPr id="9" name="矩形 8"/>
          <p:cNvSpPr/>
          <p:nvPr/>
        </p:nvSpPr>
        <p:spPr>
          <a:xfrm>
            <a:off x="831850" y="6229350"/>
            <a:ext cx="3981450" cy="349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送出後回傳完整</a:t>
            </a:r>
            <a:r>
              <a:rPr lang="en-US" altLang="zh-TW" dirty="0">
                <a:solidFill>
                  <a:srgbClr val="FF0000"/>
                </a:solidFill>
              </a:rPr>
              <a:t>list</a:t>
            </a:r>
            <a:r>
              <a:rPr lang="zh-TW" altLang="en-US" dirty="0">
                <a:solidFill>
                  <a:srgbClr val="FF0000"/>
                </a:solidFill>
              </a:rPr>
              <a:t>用</a:t>
            </a:r>
            <a:r>
              <a:rPr lang="en-US" altLang="zh-TW" dirty="0" err="1">
                <a:solidFill>
                  <a:srgbClr val="FF0000"/>
                </a:solidFill>
              </a:rPr>
              <a:t>desc</a:t>
            </a:r>
            <a:r>
              <a:rPr lang="zh-TW" altLang="en-US" dirty="0">
                <a:solidFill>
                  <a:srgbClr val="FF0000"/>
                </a:solidFill>
              </a:rPr>
              <a:t>倒置輸出</a:t>
            </a:r>
          </a:p>
        </p:txBody>
      </p:sp>
      <p:sp>
        <p:nvSpPr>
          <p:cNvPr id="27" name="橢圓 26"/>
          <p:cNvSpPr/>
          <p:nvPr/>
        </p:nvSpPr>
        <p:spPr>
          <a:xfrm>
            <a:off x="8487293" y="1995884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898960" y="304816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下一頁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4152201" y="3041623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頁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3194148" y="3048729"/>
            <a:ext cx="93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dbl" dirty="0">
                <a:solidFill>
                  <a:srgbClr val="FF0000"/>
                </a:solidFill>
              </a:rPr>
              <a:t>上一頁</a:t>
            </a:r>
          </a:p>
        </p:txBody>
      </p:sp>
      <p:sp>
        <p:nvSpPr>
          <p:cNvPr id="33" name="橢圓 32"/>
          <p:cNvSpPr/>
          <p:nvPr/>
        </p:nvSpPr>
        <p:spPr>
          <a:xfrm>
            <a:off x="8503917" y="2407593"/>
            <a:ext cx="349134" cy="3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-</a:t>
            </a:r>
            <a:endParaRPr lang="zh-TW" altLang="en-US" sz="2800" dirty="0"/>
          </a:p>
        </p:txBody>
      </p:sp>
      <p:sp>
        <p:nvSpPr>
          <p:cNvPr id="29" name="等腰三角形 28"/>
          <p:cNvSpPr/>
          <p:nvPr/>
        </p:nvSpPr>
        <p:spPr>
          <a:xfrm>
            <a:off x="129541" y="73191"/>
            <a:ext cx="1084808" cy="88053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特定</a:t>
            </a:r>
            <a:endParaRPr lang="en-US" altLang="zh-TW" sz="1100" dirty="0"/>
          </a:p>
          <a:p>
            <a:pPr algn="ctr"/>
            <a:r>
              <a:rPr lang="zh-TW" altLang="en-US" sz="1100" dirty="0"/>
              <a:t>查詢</a:t>
            </a:r>
            <a:r>
              <a:rPr lang="en-US" altLang="zh-TW" sz="1100" dirty="0"/>
              <a:t>1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4984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9E4E8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749</TotalTime>
  <Words>977</Words>
  <Application>Microsoft Office PowerPoint</Application>
  <PresentationFormat>如螢幕大小 (4:3)</PresentationFormat>
  <Paragraphs>431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122</cp:revision>
  <dcterms:created xsi:type="dcterms:W3CDTF">2023-05-23T05:00:06Z</dcterms:created>
  <dcterms:modified xsi:type="dcterms:W3CDTF">2023-06-01T02:31:05Z</dcterms:modified>
</cp:coreProperties>
</file>