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7" r:id="rId7"/>
    <p:sldId id="271" r:id="rId8"/>
    <p:sldId id="262" r:id="rId9"/>
    <p:sldId id="263" r:id="rId10"/>
    <p:sldId id="268" r:id="rId11"/>
    <p:sldId id="269" r:id="rId12"/>
    <p:sldId id="270" r:id="rId13"/>
    <p:sldId id="264" r:id="rId14"/>
    <p:sldId id="273"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9F8521-A7B8-44CA-87A8-6797AB095CB3}" v="1812" dt="2024-04-19T13:09:52.283"/>
    <p1510:client id="{884EC558-A758-E4FC-01FA-07E9E8EA50BE}" v="299" dt="2024-04-19T10:00:33.9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7" d="100"/>
          <a:sy n="67" d="100"/>
        </p:scale>
        <p:origin x="1061"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EC7DCD-BEEB-4665-933A-6AE803B368B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2F9DB35-C8A5-48E4-997A-D6E119A5216D}">
      <dgm:prSet/>
      <dgm:spPr/>
      <dgm:t>
        <a:bodyPr/>
        <a:lstStyle/>
        <a:p>
          <a:r>
            <a:rPr lang="en-GB"/>
            <a:t>Retouch layout.</a:t>
          </a:r>
          <a:endParaRPr lang="en-US"/>
        </a:p>
      </dgm:t>
    </dgm:pt>
    <dgm:pt modelId="{07EADA9F-0B06-4186-AA51-FBFA7A5FB9C3}" type="parTrans" cxnId="{7D1B68D7-92E4-4A3D-9450-12CD20A612A2}">
      <dgm:prSet/>
      <dgm:spPr/>
      <dgm:t>
        <a:bodyPr/>
        <a:lstStyle/>
        <a:p>
          <a:endParaRPr lang="en-US"/>
        </a:p>
      </dgm:t>
    </dgm:pt>
    <dgm:pt modelId="{4797D5B5-79E4-4CAA-8844-44B3D855E472}" type="sibTrans" cxnId="{7D1B68D7-92E4-4A3D-9450-12CD20A612A2}">
      <dgm:prSet/>
      <dgm:spPr/>
      <dgm:t>
        <a:bodyPr/>
        <a:lstStyle/>
        <a:p>
          <a:endParaRPr lang="en-US"/>
        </a:p>
      </dgm:t>
    </dgm:pt>
    <dgm:pt modelId="{B00D766E-916C-4735-BEEE-3A66C05D428B}">
      <dgm:prSet/>
      <dgm:spPr/>
      <dgm:t>
        <a:bodyPr/>
        <a:lstStyle/>
        <a:p>
          <a:r>
            <a:rPr lang="en-GB"/>
            <a:t>Re-texture the game level.</a:t>
          </a:r>
          <a:endParaRPr lang="en-US"/>
        </a:p>
      </dgm:t>
    </dgm:pt>
    <dgm:pt modelId="{2FD4C99B-5462-408D-B6D7-CCD8835C017E}" type="parTrans" cxnId="{E245A542-7B0A-4CD7-BF25-DEF38ED3378B}">
      <dgm:prSet/>
      <dgm:spPr/>
      <dgm:t>
        <a:bodyPr/>
        <a:lstStyle/>
        <a:p>
          <a:endParaRPr lang="en-US"/>
        </a:p>
      </dgm:t>
    </dgm:pt>
    <dgm:pt modelId="{9224D03D-F7A3-4915-97C4-30CB5ADE103E}" type="sibTrans" cxnId="{E245A542-7B0A-4CD7-BF25-DEF38ED3378B}">
      <dgm:prSet/>
      <dgm:spPr/>
      <dgm:t>
        <a:bodyPr/>
        <a:lstStyle/>
        <a:p>
          <a:endParaRPr lang="en-US"/>
        </a:p>
      </dgm:t>
    </dgm:pt>
    <dgm:pt modelId="{04A0D8F2-ADFC-4D83-84E3-0CEC8283F18F}">
      <dgm:prSet/>
      <dgm:spPr/>
      <dgm:t>
        <a:bodyPr/>
        <a:lstStyle/>
        <a:p>
          <a:r>
            <a:rPr lang="en-GB" dirty="0"/>
            <a:t>Aiming for a more run down space station, as it is meant to be failing.</a:t>
          </a:r>
          <a:endParaRPr lang="en-US" dirty="0"/>
        </a:p>
      </dgm:t>
    </dgm:pt>
    <dgm:pt modelId="{022A338E-612D-47BA-8F01-D8EDD5E82042}" type="parTrans" cxnId="{EDA18CC2-151F-486E-AF3B-4E6324C85099}">
      <dgm:prSet/>
      <dgm:spPr/>
      <dgm:t>
        <a:bodyPr/>
        <a:lstStyle/>
        <a:p>
          <a:endParaRPr lang="en-US"/>
        </a:p>
      </dgm:t>
    </dgm:pt>
    <dgm:pt modelId="{64368EF2-F9BB-4CE5-8ADD-7524B3A1C349}" type="sibTrans" cxnId="{EDA18CC2-151F-486E-AF3B-4E6324C85099}">
      <dgm:prSet/>
      <dgm:spPr/>
      <dgm:t>
        <a:bodyPr/>
        <a:lstStyle/>
        <a:p>
          <a:endParaRPr lang="en-US"/>
        </a:p>
      </dgm:t>
    </dgm:pt>
    <dgm:pt modelId="{B33197F4-D263-4965-AC52-AE49A937A61A}">
      <dgm:prSet/>
      <dgm:spPr/>
      <dgm:t>
        <a:bodyPr/>
        <a:lstStyle/>
        <a:p>
          <a:r>
            <a:rPr lang="en-GB" dirty="0"/>
            <a:t>Added some more buildings/walls/things</a:t>
          </a:r>
          <a:endParaRPr lang="en-US" dirty="0"/>
        </a:p>
      </dgm:t>
    </dgm:pt>
    <dgm:pt modelId="{671A275D-F6AF-4D9B-A7B8-93806ADE5FE3}" type="parTrans" cxnId="{703E618B-F7E2-4877-8C04-8156762D2E49}">
      <dgm:prSet/>
      <dgm:spPr/>
      <dgm:t>
        <a:bodyPr/>
        <a:lstStyle/>
        <a:p>
          <a:endParaRPr lang="en-US"/>
        </a:p>
      </dgm:t>
    </dgm:pt>
    <dgm:pt modelId="{063F5987-9157-48F2-85B1-548CB0A1074B}" type="sibTrans" cxnId="{703E618B-F7E2-4877-8C04-8156762D2E49}">
      <dgm:prSet/>
      <dgm:spPr/>
      <dgm:t>
        <a:bodyPr/>
        <a:lstStyle/>
        <a:p>
          <a:endParaRPr lang="en-US"/>
        </a:p>
      </dgm:t>
    </dgm:pt>
    <dgm:pt modelId="{290F68CC-AF24-457A-9089-34104D3F8F59}" type="pres">
      <dgm:prSet presAssocID="{5EEC7DCD-BEEB-4665-933A-6AE803B368B6}" presName="vert0" presStyleCnt="0">
        <dgm:presLayoutVars>
          <dgm:dir/>
          <dgm:animOne val="branch"/>
          <dgm:animLvl val="lvl"/>
        </dgm:presLayoutVars>
      </dgm:prSet>
      <dgm:spPr/>
    </dgm:pt>
    <dgm:pt modelId="{91D0E07D-C009-401C-880C-7B0599930DB3}" type="pres">
      <dgm:prSet presAssocID="{52F9DB35-C8A5-48E4-997A-D6E119A5216D}" presName="thickLine" presStyleLbl="alignNode1" presStyleIdx="0" presStyleCnt="4"/>
      <dgm:spPr/>
    </dgm:pt>
    <dgm:pt modelId="{9607FBE7-E317-4E70-9CEC-53D77BDD4273}" type="pres">
      <dgm:prSet presAssocID="{52F9DB35-C8A5-48E4-997A-D6E119A5216D}" presName="horz1" presStyleCnt="0"/>
      <dgm:spPr/>
    </dgm:pt>
    <dgm:pt modelId="{01A70FA2-8145-4F5D-BB28-5B5A2AAFACAD}" type="pres">
      <dgm:prSet presAssocID="{52F9DB35-C8A5-48E4-997A-D6E119A5216D}" presName="tx1" presStyleLbl="revTx" presStyleIdx="0" presStyleCnt="4"/>
      <dgm:spPr/>
    </dgm:pt>
    <dgm:pt modelId="{E9177448-76BE-4070-8DEF-6B7364F61907}" type="pres">
      <dgm:prSet presAssocID="{52F9DB35-C8A5-48E4-997A-D6E119A5216D}" presName="vert1" presStyleCnt="0"/>
      <dgm:spPr/>
    </dgm:pt>
    <dgm:pt modelId="{FC461F27-B1C8-4B39-A657-FA9F0A2332CB}" type="pres">
      <dgm:prSet presAssocID="{B00D766E-916C-4735-BEEE-3A66C05D428B}" presName="thickLine" presStyleLbl="alignNode1" presStyleIdx="1" presStyleCnt="4"/>
      <dgm:spPr/>
    </dgm:pt>
    <dgm:pt modelId="{3E570708-EE22-4CDF-B29F-30EAE75EDA82}" type="pres">
      <dgm:prSet presAssocID="{B00D766E-916C-4735-BEEE-3A66C05D428B}" presName="horz1" presStyleCnt="0"/>
      <dgm:spPr/>
    </dgm:pt>
    <dgm:pt modelId="{7F81942D-CDC5-42A6-AB25-2E7EE3F4B4B9}" type="pres">
      <dgm:prSet presAssocID="{B00D766E-916C-4735-BEEE-3A66C05D428B}" presName="tx1" presStyleLbl="revTx" presStyleIdx="1" presStyleCnt="4"/>
      <dgm:spPr/>
    </dgm:pt>
    <dgm:pt modelId="{A44B4748-F846-4305-BE54-7BE3F1C0A369}" type="pres">
      <dgm:prSet presAssocID="{B00D766E-916C-4735-BEEE-3A66C05D428B}" presName="vert1" presStyleCnt="0"/>
      <dgm:spPr/>
    </dgm:pt>
    <dgm:pt modelId="{23F7DB91-45FA-4D61-8818-A217E5D77EF4}" type="pres">
      <dgm:prSet presAssocID="{04A0D8F2-ADFC-4D83-84E3-0CEC8283F18F}" presName="thickLine" presStyleLbl="alignNode1" presStyleIdx="2" presStyleCnt="4"/>
      <dgm:spPr/>
    </dgm:pt>
    <dgm:pt modelId="{2D95703C-D6A9-4AEA-915A-19126384B1D9}" type="pres">
      <dgm:prSet presAssocID="{04A0D8F2-ADFC-4D83-84E3-0CEC8283F18F}" presName="horz1" presStyleCnt="0"/>
      <dgm:spPr/>
    </dgm:pt>
    <dgm:pt modelId="{FA5B2A24-52B8-4B0F-A2F5-05BE5D21EA24}" type="pres">
      <dgm:prSet presAssocID="{04A0D8F2-ADFC-4D83-84E3-0CEC8283F18F}" presName="tx1" presStyleLbl="revTx" presStyleIdx="2" presStyleCnt="4"/>
      <dgm:spPr/>
    </dgm:pt>
    <dgm:pt modelId="{C0C2FA22-3334-4B76-B50D-C3ED70B8F8BC}" type="pres">
      <dgm:prSet presAssocID="{04A0D8F2-ADFC-4D83-84E3-0CEC8283F18F}" presName="vert1" presStyleCnt="0"/>
      <dgm:spPr/>
    </dgm:pt>
    <dgm:pt modelId="{FF7EE048-346E-42EC-90DC-CE03E8B9E975}" type="pres">
      <dgm:prSet presAssocID="{B33197F4-D263-4965-AC52-AE49A937A61A}" presName="thickLine" presStyleLbl="alignNode1" presStyleIdx="3" presStyleCnt="4"/>
      <dgm:spPr/>
    </dgm:pt>
    <dgm:pt modelId="{F4259A89-023C-4ED3-BD38-52650F108C7C}" type="pres">
      <dgm:prSet presAssocID="{B33197F4-D263-4965-AC52-AE49A937A61A}" presName="horz1" presStyleCnt="0"/>
      <dgm:spPr/>
    </dgm:pt>
    <dgm:pt modelId="{FC041B4B-E6B7-4CC0-94E7-06975323DF0F}" type="pres">
      <dgm:prSet presAssocID="{B33197F4-D263-4965-AC52-AE49A937A61A}" presName="tx1" presStyleLbl="revTx" presStyleIdx="3" presStyleCnt="4"/>
      <dgm:spPr/>
    </dgm:pt>
    <dgm:pt modelId="{B78CD904-64BA-4047-81BF-22DCD73D5BDC}" type="pres">
      <dgm:prSet presAssocID="{B33197F4-D263-4965-AC52-AE49A937A61A}" presName="vert1" presStyleCnt="0"/>
      <dgm:spPr/>
    </dgm:pt>
  </dgm:ptLst>
  <dgm:cxnLst>
    <dgm:cxn modelId="{F364E921-C829-430F-B9D5-59F2DE150E92}" type="presOf" srcId="{04A0D8F2-ADFC-4D83-84E3-0CEC8283F18F}" destId="{FA5B2A24-52B8-4B0F-A2F5-05BE5D21EA24}" srcOrd="0" destOrd="0" presId="urn:microsoft.com/office/officeart/2008/layout/LinedList"/>
    <dgm:cxn modelId="{39C4F02A-574E-4909-AC1C-9C1AEC01222B}" type="presOf" srcId="{B00D766E-916C-4735-BEEE-3A66C05D428B}" destId="{7F81942D-CDC5-42A6-AB25-2E7EE3F4B4B9}" srcOrd="0" destOrd="0" presId="urn:microsoft.com/office/officeart/2008/layout/LinedList"/>
    <dgm:cxn modelId="{E7CA532D-DCF3-4B3F-9EE6-F4569D953FC1}" type="presOf" srcId="{52F9DB35-C8A5-48E4-997A-D6E119A5216D}" destId="{01A70FA2-8145-4F5D-BB28-5B5A2AAFACAD}" srcOrd="0" destOrd="0" presId="urn:microsoft.com/office/officeart/2008/layout/LinedList"/>
    <dgm:cxn modelId="{E245A542-7B0A-4CD7-BF25-DEF38ED3378B}" srcId="{5EEC7DCD-BEEB-4665-933A-6AE803B368B6}" destId="{B00D766E-916C-4735-BEEE-3A66C05D428B}" srcOrd="1" destOrd="0" parTransId="{2FD4C99B-5462-408D-B6D7-CCD8835C017E}" sibTransId="{9224D03D-F7A3-4915-97C4-30CB5ADE103E}"/>
    <dgm:cxn modelId="{703E618B-F7E2-4877-8C04-8156762D2E49}" srcId="{5EEC7DCD-BEEB-4665-933A-6AE803B368B6}" destId="{B33197F4-D263-4965-AC52-AE49A937A61A}" srcOrd="3" destOrd="0" parTransId="{671A275D-F6AF-4D9B-A7B8-93806ADE5FE3}" sibTransId="{063F5987-9157-48F2-85B1-548CB0A1074B}"/>
    <dgm:cxn modelId="{F7A0A8AF-E764-4B09-95FA-D1BA769B9C27}" type="presOf" srcId="{B33197F4-D263-4965-AC52-AE49A937A61A}" destId="{FC041B4B-E6B7-4CC0-94E7-06975323DF0F}" srcOrd="0" destOrd="0" presId="urn:microsoft.com/office/officeart/2008/layout/LinedList"/>
    <dgm:cxn modelId="{EDA18CC2-151F-486E-AF3B-4E6324C85099}" srcId="{5EEC7DCD-BEEB-4665-933A-6AE803B368B6}" destId="{04A0D8F2-ADFC-4D83-84E3-0CEC8283F18F}" srcOrd="2" destOrd="0" parTransId="{022A338E-612D-47BA-8F01-D8EDD5E82042}" sibTransId="{64368EF2-F9BB-4CE5-8ADD-7524B3A1C349}"/>
    <dgm:cxn modelId="{7D1B68D7-92E4-4A3D-9450-12CD20A612A2}" srcId="{5EEC7DCD-BEEB-4665-933A-6AE803B368B6}" destId="{52F9DB35-C8A5-48E4-997A-D6E119A5216D}" srcOrd="0" destOrd="0" parTransId="{07EADA9F-0B06-4186-AA51-FBFA7A5FB9C3}" sibTransId="{4797D5B5-79E4-4CAA-8844-44B3D855E472}"/>
    <dgm:cxn modelId="{95F1C0E6-27B9-4824-B7D4-C4DEC7988DF9}" type="presOf" srcId="{5EEC7DCD-BEEB-4665-933A-6AE803B368B6}" destId="{290F68CC-AF24-457A-9089-34104D3F8F59}" srcOrd="0" destOrd="0" presId="urn:microsoft.com/office/officeart/2008/layout/LinedList"/>
    <dgm:cxn modelId="{41A7C3F2-1368-4297-BA35-EC99480AA1E0}" type="presParOf" srcId="{290F68CC-AF24-457A-9089-34104D3F8F59}" destId="{91D0E07D-C009-401C-880C-7B0599930DB3}" srcOrd="0" destOrd="0" presId="urn:microsoft.com/office/officeart/2008/layout/LinedList"/>
    <dgm:cxn modelId="{FCBFDCD5-D1F4-4BDC-8311-F5E6364E2D5F}" type="presParOf" srcId="{290F68CC-AF24-457A-9089-34104D3F8F59}" destId="{9607FBE7-E317-4E70-9CEC-53D77BDD4273}" srcOrd="1" destOrd="0" presId="urn:microsoft.com/office/officeart/2008/layout/LinedList"/>
    <dgm:cxn modelId="{CCC57630-87A0-464B-BADC-ECB5BE092CD1}" type="presParOf" srcId="{9607FBE7-E317-4E70-9CEC-53D77BDD4273}" destId="{01A70FA2-8145-4F5D-BB28-5B5A2AAFACAD}" srcOrd="0" destOrd="0" presId="urn:microsoft.com/office/officeart/2008/layout/LinedList"/>
    <dgm:cxn modelId="{0903722E-6194-4DA2-A887-F901B94BB43D}" type="presParOf" srcId="{9607FBE7-E317-4E70-9CEC-53D77BDD4273}" destId="{E9177448-76BE-4070-8DEF-6B7364F61907}" srcOrd="1" destOrd="0" presId="urn:microsoft.com/office/officeart/2008/layout/LinedList"/>
    <dgm:cxn modelId="{E94D4545-1700-4C7E-BF3E-948612A94588}" type="presParOf" srcId="{290F68CC-AF24-457A-9089-34104D3F8F59}" destId="{FC461F27-B1C8-4B39-A657-FA9F0A2332CB}" srcOrd="2" destOrd="0" presId="urn:microsoft.com/office/officeart/2008/layout/LinedList"/>
    <dgm:cxn modelId="{53D2B25F-B427-46A2-93F3-8E6857DCE906}" type="presParOf" srcId="{290F68CC-AF24-457A-9089-34104D3F8F59}" destId="{3E570708-EE22-4CDF-B29F-30EAE75EDA82}" srcOrd="3" destOrd="0" presId="urn:microsoft.com/office/officeart/2008/layout/LinedList"/>
    <dgm:cxn modelId="{CA6DE215-EA4F-4C30-9B41-080FBE3677CA}" type="presParOf" srcId="{3E570708-EE22-4CDF-B29F-30EAE75EDA82}" destId="{7F81942D-CDC5-42A6-AB25-2E7EE3F4B4B9}" srcOrd="0" destOrd="0" presId="urn:microsoft.com/office/officeart/2008/layout/LinedList"/>
    <dgm:cxn modelId="{0B440CA4-D167-49BD-A015-D62DF3762BAD}" type="presParOf" srcId="{3E570708-EE22-4CDF-B29F-30EAE75EDA82}" destId="{A44B4748-F846-4305-BE54-7BE3F1C0A369}" srcOrd="1" destOrd="0" presId="urn:microsoft.com/office/officeart/2008/layout/LinedList"/>
    <dgm:cxn modelId="{9876747D-3205-4E7D-AF4A-C4B1CFCB8850}" type="presParOf" srcId="{290F68CC-AF24-457A-9089-34104D3F8F59}" destId="{23F7DB91-45FA-4D61-8818-A217E5D77EF4}" srcOrd="4" destOrd="0" presId="urn:microsoft.com/office/officeart/2008/layout/LinedList"/>
    <dgm:cxn modelId="{3E49E574-1ED2-4A49-A1A2-70ED26230FCF}" type="presParOf" srcId="{290F68CC-AF24-457A-9089-34104D3F8F59}" destId="{2D95703C-D6A9-4AEA-915A-19126384B1D9}" srcOrd="5" destOrd="0" presId="urn:microsoft.com/office/officeart/2008/layout/LinedList"/>
    <dgm:cxn modelId="{AB39DFB6-B7EA-4A58-9AF4-9DEE369F090C}" type="presParOf" srcId="{2D95703C-D6A9-4AEA-915A-19126384B1D9}" destId="{FA5B2A24-52B8-4B0F-A2F5-05BE5D21EA24}" srcOrd="0" destOrd="0" presId="urn:microsoft.com/office/officeart/2008/layout/LinedList"/>
    <dgm:cxn modelId="{BF25673D-E292-4446-A75E-7B7D9317AFA1}" type="presParOf" srcId="{2D95703C-D6A9-4AEA-915A-19126384B1D9}" destId="{C0C2FA22-3334-4B76-B50D-C3ED70B8F8BC}" srcOrd="1" destOrd="0" presId="urn:microsoft.com/office/officeart/2008/layout/LinedList"/>
    <dgm:cxn modelId="{3BC7A069-0B6A-4B26-89B1-C8439E7BBA1D}" type="presParOf" srcId="{290F68CC-AF24-457A-9089-34104D3F8F59}" destId="{FF7EE048-346E-42EC-90DC-CE03E8B9E975}" srcOrd="6" destOrd="0" presId="urn:microsoft.com/office/officeart/2008/layout/LinedList"/>
    <dgm:cxn modelId="{4A3A8924-F159-40E2-AFA3-6A39B8FB9401}" type="presParOf" srcId="{290F68CC-AF24-457A-9089-34104D3F8F59}" destId="{F4259A89-023C-4ED3-BD38-52650F108C7C}" srcOrd="7" destOrd="0" presId="urn:microsoft.com/office/officeart/2008/layout/LinedList"/>
    <dgm:cxn modelId="{90EC6AF4-63AB-4624-93E6-CD3C9E6DFE9F}" type="presParOf" srcId="{F4259A89-023C-4ED3-BD38-52650F108C7C}" destId="{FC041B4B-E6B7-4CC0-94E7-06975323DF0F}" srcOrd="0" destOrd="0" presId="urn:microsoft.com/office/officeart/2008/layout/LinedList"/>
    <dgm:cxn modelId="{591C3B3C-46AE-4454-B6AD-A4CF852D1AEC}" type="presParOf" srcId="{F4259A89-023C-4ED3-BD38-52650F108C7C}" destId="{B78CD904-64BA-4047-81BF-22DCD73D5BD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0E07D-C009-401C-880C-7B0599930DB3}">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A70FA2-8145-4F5D-BB28-5B5A2AAFACAD}">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GB" sz="3700" kern="1200"/>
            <a:t>Retouch layout.</a:t>
          </a:r>
          <a:endParaRPr lang="en-US" sz="3700" kern="1200"/>
        </a:p>
      </dsp:txBody>
      <dsp:txXfrm>
        <a:off x="0" y="0"/>
        <a:ext cx="6900512" cy="1384035"/>
      </dsp:txXfrm>
    </dsp:sp>
    <dsp:sp modelId="{FC461F27-B1C8-4B39-A657-FA9F0A2332CB}">
      <dsp:nvSpPr>
        <dsp:cNvPr id="0" name=""/>
        <dsp:cNvSpPr/>
      </dsp:nvSpPr>
      <dsp:spPr>
        <a:xfrm>
          <a:off x="0" y="1384035"/>
          <a:ext cx="6900512"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81942D-CDC5-42A6-AB25-2E7EE3F4B4B9}">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GB" sz="3700" kern="1200"/>
            <a:t>Re-texture the game level.</a:t>
          </a:r>
          <a:endParaRPr lang="en-US" sz="3700" kern="1200"/>
        </a:p>
      </dsp:txBody>
      <dsp:txXfrm>
        <a:off x="0" y="1384035"/>
        <a:ext cx="6900512" cy="1384035"/>
      </dsp:txXfrm>
    </dsp:sp>
    <dsp:sp modelId="{23F7DB91-45FA-4D61-8818-A217E5D77EF4}">
      <dsp:nvSpPr>
        <dsp:cNvPr id="0" name=""/>
        <dsp:cNvSpPr/>
      </dsp:nvSpPr>
      <dsp:spPr>
        <a:xfrm>
          <a:off x="0" y="2768070"/>
          <a:ext cx="6900512"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5B2A24-52B8-4B0F-A2F5-05BE5D21EA24}">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GB" sz="3700" kern="1200" dirty="0"/>
            <a:t>Aiming for a more run down space station, as it is meant to be failing.</a:t>
          </a:r>
          <a:endParaRPr lang="en-US" sz="3700" kern="1200" dirty="0"/>
        </a:p>
      </dsp:txBody>
      <dsp:txXfrm>
        <a:off x="0" y="2768070"/>
        <a:ext cx="6900512" cy="1384035"/>
      </dsp:txXfrm>
    </dsp:sp>
    <dsp:sp modelId="{FF7EE048-346E-42EC-90DC-CE03E8B9E975}">
      <dsp:nvSpPr>
        <dsp:cNvPr id="0" name=""/>
        <dsp:cNvSpPr/>
      </dsp:nvSpPr>
      <dsp:spPr>
        <a:xfrm>
          <a:off x="0" y="4152105"/>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041B4B-E6B7-4CC0-94E7-06975323DF0F}">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GB" sz="3700" kern="1200" dirty="0"/>
            <a:t>Added some more buildings/walls/things</a:t>
          </a:r>
          <a:endParaRPr lang="en-US" sz="3700" kern="1200" dirty="0"/>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hyperlink" Target="https://freepbr.com/materials/rusting-textured-metal1/" TargetMode="External"/><Relationship Id="rId2" Type="http://schemas.openxmlformats.org/officeDocument/2006/relationships/hyperlink" Target="https://freepbr.com/materials/used-stainless-steel2/" TargetMode="External"/><Relationship Id="rId1" Type="http://schemas.openxmlformats.org/officeDocument/2006/relationships/slideLayout" Target="../slideLayouts/slideLayout2.xml"/><Relationship Id="rId4" Type="http://schemas.openxmlformats.org/officeDocument/2006/relationships/hyperlink" Target="https://freepbr.com/materials/aluminum-squares-pbr/"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SQak9sQh8uw&amp;t=683s" TargetMode="External"/><Relationship Id="rId2" Type="http://schemas.openxmlformats.org/officeDocument/2006/relationships/hyperlink" Target="https://www.youtube.com/watch?v=yoXYd2I6hh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8881" y="639193"/>
            <a:ext cx="4420133" cy="3573516"/>
          </a:xfrm>
        </p:spPr>
        <p:txBody>
          <a:bodyPr>
            <a:normAutofit fontScale="90000"/>
          </a:bodyPr>
          <a:lstStyle/>
          <a:p>
            <a:pPr algn="l"/>
            <a:r>
              <a:rPr lang="en-US" sz="7200" dirty="0">
                <a:ea typeface="Calibri Light"/>
                <a:cs typeface="Calibri Light"/>
              </a:rPr>
              <a:t>Port 1: Driller Remastered</a:t>
            </a:r>
            <a:endParaRPr lang="en-US" sz="7200" dirty="0"/>
          </a:p>
        </p:txBody>
      </p:sp>
      <p:sp>
        <p:nvSpPr>
          <p:cNvPr id="3" name="Subtitle 2"/>
          <p:cNvSpPr>
            <a:spLocks noGrp="1"/>
          </p:cNvSpPr>
          <p:nvPr>
            <p:ph type="subTitle" idx="1"/>
          </p:nvPr>
        </p:nvSpPr>
        <p:spPr>
          <a:xfrm>
            <a:off x="638882" y="4631161"/>
            <a:ext cx="3571810" cy="1559327"/>
          </a:xfrm>
        </p:spPr>
        <p:txBody>
          <a:bodyPr vert="horz" lIns="91440" tIns="45720" rIns="91440" bIns="45720" rtlCol="0">
            <a:normAutofit/>
          </a:bodyPr>
          <a:lstStyle/>
          <a:p>
            <a:pPr algn="l"/>
            <a:r>
              <a:rPr lang="en-US" sz="1500">
                <a:ea typeface="Calibri"/>
                <a:cs typeface="Calibri"/>
              </a:rPr>
              <a:t>CIS5014 </a:t>
            </a:r>
            <a:endParaRPr lang="en-US" sz="1500"/>
          </a:p>
          <a:p>
            <a:pPr algn="l"/>
            <a:r>
              <a:rPr lang="en-US" sz="1500">
                <a:ea typeface="Calibri"/>
                <a:cs typeface="Calibri"/>
              </a:rPr>
              <a:t>Introduction to Level Design and Game Asset creation</a:t>
            </a:r>
            <a:endParaRPr lang="en-US" sz="1500"/>
          </a:p>
          <a:p>
            <a:pPr algn="l"/>
            <a:r>
              <a:rPr lang="en-US" sz="1500">
                <a:ea typeface="Calibri"/>
                <a:cs typeface="Calibri"/>
              </a:rPr>
              <a:t>ST20228851</a:t>
            </a:r>
          </a:p>
          <a:p>
            <a:pPr algn="l"/>
            <a:r>
              <a:rPr lang="en-US" sz="1500">
                <a:ea typeface="Calibri"/>
                <a:cs typeface="Calibri"/>
              </a:rPr>
              <a:t>Cerys Hopkins</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4334D28-638F-D5AF-FCF1-DF8B1A81483E}"/>
              </a:ext>
            </a:extLst>
          </p:cNvPr>
          <p:cNvPicPr>
            <a:picLocks noChangeAspect="1"/>
          </p:cNvPicPr>
          <p:nvPr/>
        </p:nvPicPr>
        <p:blipFill>
          <a:blip r:embed="rId2"/>
          <a:stretch>
            <a:fillRect/>
          </a:stretch>
        </p:blipFill>
        <p:spPr>
          <a:xfrm>
            <a:off x="7128588" y="591521"/>
            <a:ext cx="4420134" cy="574937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1F8C11-AD49-1E59-CFC6-0D40C1F4D40A}"/>
              </a:ext>
            </a:extLst>
          </p:cNvPr>
          <p:cNvSpPr>
            <a:spLocks noGrp="1"/>
          </p:cNvSpPr>
          <p:nvPr>
            <p:ph type="title"/>
          </p:nvPr>
        </p:nvSpPr>
        <p:spPr>
          <a:xfrm>
            <a:off x="630936" y="639520"/>
            <a:ext cx="3429000" cy="1719072"/>
          </a:xfrm>
        </p:spPr>
        <p:txBody>
          <a:bodyPr anchor="b">
            <a:normAutofit/>
          </a:bodyPr>
          <a:lstStyle/>
          <a:p>
            <a:r>
              <a:rPr lang="en-US" sz="4200">
                <a:ea typeface="Calibri Light"/>
                <a:cs typeface="Calibri Light"/>
              </a:rPr>
              <a:t>In-depth about the tools used</a:t>
            </a:r>
            <a:endParaRPr lang="en-US" sz="4200"/>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C109E2-4DBA-365A-9105-DB25C231A4C7}"/>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1500" dirty="0">
                <a:ea typeface="Calibri"/>
                <a:cs typeface="Calibri"/>
              </a:rPr>
              <a:t>Boolean on satellite dish.</a:t>
            </a:r>
          </a:p>
          <a:p>
            <a:pPr marL="0" indent="0">
              <a:buNone/>
            </a:pPr>
            <a:r>
              <a:rPr lang="en-US" sz="1500" dirty="0">
                <a:ea typeface="Calibri"/>
                <a:cs typeface="Calibri"/>
              </a:rPr>
              <a:t>First made a cone with a flat top, to mimic the dish part of a satellite.</a:t>
            </a:r>
          </a:p>
          <a:p>
            <a:pPr marL="0" indent="0">
              <a:buNone/>
            </a:pPr>
            <a:r>
              <a:rPr lang="en-US" sz="1500" dirty="0">
                <a:ea typeface="Calibri"/>
                <a:cs typeface="Calibri"/>
              </a:rPr>
              <a:t>Second made a cylinder to be the base.</a:t>
            </a:r>
          </a:p>
          <a:p>
            <a:pPr marL="0" indent="0">
              <a:buNone/>
            </a:pPr>
            <a:r>
              <a:rPr lang="en-US" sz="1500" dirty="0">
                <a:ea typeface="Calibri"/>
                <a:cs typeface="Calibri"/>
              </a:rPr>
              <a:t>Third used Boolean and merge to join them.</a:t>
            </a:r>
          </a:p>
        </p:txBody>
      </p:sp>
      <p:pic>
        <p:nvPicPr>
          <p:cNvPr id="6" name="Picture 5">
            <a:extLst>
              <a:ext uri="{FF2B5EF4-FFF2-40B4-BE49-F238E27FC236}">
                <a16:creationId xmlns:a16="http://schemas.microsoft.com/office/drawing/2014/main" id="{8D4493E2-D8C3-7F3A-4B6A-A5E87DB7EB85}"/>
              </a:ext>
            </a:extLst>
          </p:cNvPr>
          <p:cNvPicPr>
            <a:picLocks noChangeAspect="1"/>
          </p:cNvPicPr>
          <p:nvPr/>
        </p:nvPicPr>
        <p:blipFill>
          <a:blip r:embed="rId2"/>
          <a:stretch>
            <a:fillRect/>
          </a:stretch>
        </p:blipFill>
        <p:spPr>
          <a:xfrm>
            <a:off x="4799556" y="495046"/>
            <a:ext cx="6988146" cy="5867908"/>
          </a:xfrm>
          <a:prstGeom prst="rect">
            <a:avLst/>
          </a:prstGeom>
        </p:spPr>
      </p:pic>
    </p:spTree>
    <p:extLst>
      <p:ext uri="{BB962C8B-B14F-4D97-AF65-F5344CB8AC3E}">
        <p14:creationId xmlns:p14="http://schemas.microsoft.com/office/powerpoint/2010/main" val="279079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1F8C11-AD49-1E59-CFC6-0D40C1F4D40A}"/>
              </a:ext>
            </a:extLst>
          </p:cNvPr>
          <p:cNvSpPr>
            <a:spLocks noGrp="1"/>
          </p:cNvSpPr>
          <p:nvPr>
            <p:ph type="title"/>
          </p:nvPr>
        </p:nvSpPr>
        <p:spPr>
          <a:xfrm>
            <a:off x="630936" y="640080"/>
            <a:ext cx="4818888" cy="1481328"/>
          </a:xfrm>
        </p:spPr>
        <p:txBody>
          <a:bodyPr anchor="b">
            <a:normAutofit/>
          </a:bodyPr>
          <a:lstStyle/>
          <a:p>
            <a:r>
              <a:rPr lang="en-US" sz="5000">
                <a:ea typeface="Calibri Light"/>
                <a:cs typeface="Calibri Light"/>
              </a:rPr>
              <a:t>In-depth about the tools used</a:t>
            </a:r>
            <a:endParaRPr lang="en-US" sz="5000"/>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C109E2-4DBA-365A-9105-DB25C231A4C7}"/>
              </a:ext>
            </a:extLst>
          </p:cNvPr>
          <p:cNvSpPr>
            <a:spLocks noGrp="1"/>
          </p:cNvSpPr>
          <p:nvPr>
            <p:ph idx="1"/>
          </p:nvPr>
        </p:nvSpPr>
        <p:spPr>
          <a:xfrm>
            <a:off x="630936" y="2660904"/>
            <a:ext cx="4818888" cy="3547872"/>
          </a:xfrm>
        </p:spPr>
        <p:txBody>
          <a:bodyPr vert="horz" lIns="91440" tIns="45720" rIns="91440" bIns="45720" rtlCol="0" anchor="t">
            <a:normAutofit/>
          </a:bodyPr>
          <a:lstStyle/>
          <a:p>
            <a:pPr marL="0" indent="0">
              <a:buNone/>
            </a:pPr>
            <a:r>
              <a:rPr lang="en-US" sz="2000">
                <a:ea typeface="Calibri"/>
                <a:cs typeface="Calibri"/>
              </a:rPr>
              <a:t>Edit Poly on the archway.</a:t>
            </a:r>
          </a:p>
          <a:p>
            <a:pPr marL="0" indent="0">
              <a:buNone/>
            </a:pPr>
            <a:r>
              <a:rPr lang="en-US" sz="2000">
                <a:ea typeface="Calibri"/>
                <a:cs typeface="Calibri"/>
              </a:rPr>
              <a:t>In between two walls, decided to have it this way as it would be easier. Created a rectangle and matched the width and height I wanted.</a:t>
            </a:r>
          </a:p>
          <a:p>
            <a:pPr marL="0" indent="0">
              <a:buNone/>
            </a:pPr>
            <a:r>
              <a:rPr lang="en-US" sz="2000">
                <a:ea typeface="Calibri"/>
                <a:cs typeface="Calibri"/>
              </a:rPr>
              <a:t>Tried a few different tactics I remembered from classes but went with moving the vertices up in a line at once and the moving them one by one. Painstaking and probably not completely level from one side to the other. </a:t>
            </a:r>
          </a:p>
        </p:txBody>
      </p:sp>
      <p:pic>
        <p:nvPicPr>
          <p:cNvPr id="5" name="Picture 4">
            <a:extLst>
              <a:ext uri="{FF2B5EF4-FFF2-40B4-BE49-F238E27FC236}">
                <a16:creationId xmlns:a16="http://schemas.microsoft.com/office/drawing/2014/main" id="{89F7FDFA-E393-B6BA-BB2A-151D1E2D9DC6}"/>
              </a:ext>
            </a:extLst>
          </p:cNvPr>
          <p:cNvPicPr>
            <a:picLocks noChangeAspect="1"/>
          </p:cNvPicPr>
          <p:nvPr/>
        </p:nvPicPr>
        <p:blipFill>
          <a:blip r:embed="rId2"/>
          <a:stretch>
            <a:fillRect/>
          </a:stretch>
        </p:blipFill>
        <p:spPr>
          <a:xfrm>
            <a:off x="6099048" y="1040701"/>
            <a:ext cx="5458968" cy="4776597"/>
          </a:xfrm>
          <a:prstGeom prst="rect">
            <a:avLst/>
          </a:prstGeom>
        </p:spPr>
      </p:pic>
    </p:spTree>
    <p:extLst>
      <p:ext uri="{BB962C8B-B14F-4D97-AF65-F5344CB8AC3E}">
        <p14:creationId xmlns:p14="http://schemas.microsoft.com/office/powerpoint/2010/main" val="49557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1F8C11-AD49-1E59-CFC6-0D40C1F4D40A}"/>
              </a:ext>
            </a:extLst>
          </p:cNvPr>
          <p:cNvSpPr>
            <a:spLocks noGrp="1"/>
          </p:cNvSpPr>
          <p:nvPr>
            <p:ph type="title"/>
          </p:nvPr>
        </p:nvSpPr>
        <p:spPr>
          <a:xfrm>
            <a:off x="630936" y="640080"/>
            <a:ext cx="4818888" cy="1481328"/>
          </a:xfrm>
        </p:spPr>
        <p:txBody>
          <a:bodyPr anchor="b">
            <a:normAutofit/>
          </a:bodyPr>
          <a:lstStyle/>
          <a:p>
            <a:r>
              <a:rPr lang="en-US" sz="5000">
                <a:ea typeface="Calibri Light"/>
                <a:cs typeface="Calibri Light"/>
              </a:rPr>
              <a:t>In-depth about the tools used</a:t>
            </a:r>
            <a:endParaRPr lang="en-US" sz="5000"/>
          </a:p>
        </p:txBody>
      </p:sp>
      <p:sp>
        <p:nvSpPr>
          <p:cNvPr id="2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C109E2-4DBA-365A-9105-DB25C231A4C7}"/>
              </a:ext>
            </a:extLst>
          </p:cNvPr>
          <p:cNvSpPr>
            <a:spLocks noGrp="1"/>
          </p:cNvSpPr>
          <p:nvPr>
            <p:ph idx="1"/>
          </p:nvPr>
        </p:nvSpPr>
        <p:spPr>
          <a:xfrm>
            <a:off x="630936" y="2660904"/>
            <a:ext cx="4818888" cy="3547872"/>
          </a:xfrm>
        </p:spPr>
        <p:txBody>
          <a:bodyPr vert="horz" lIns="91440" tIns="45720" rIns="91440" bIns="45720" rtlCol="0" anchor="t">
            <a:normAutofit/>
          </a:bodyPr>
          <a:lstStyle/>
          <a:p>
            <a:pPr marL="0" indent="0">
              <a:buNone/>
            </a:pPr>
            <a:r>
              <a:rPr lang="en-US" sz="2000">
                <a:ea typeface="Calibri"/>
                <a:cs typeface="Calibri"/>
              </a:rPr>
              <a:t>Edit Poly on the Building.</a:t>
            </a:r>
          </a:p>
          <a:p>
            <a:pPr marL="0" indent="0">
              <a:buNone/>
            </a:pPr>
            <a:r>
              <a:rPr lang="en-US" sz="2000">
                <a:cs typeface="Calibri"/>
              </a:rPr>
              <a:t>Used edit poly to delete the bottom half of the cylinder, as it wouldn't be seen. Then lowered the bunker building into the floor so there wouldn’t be any gaps in the mesh.</a:t>
            </a:r>
          </a:p>
        </p:txBody>
      </p:sp>
      <p:pic>
        <p:nvPicPr>
          <p:cNvPr id="4" name="Picture 3" descr="A screenshot of a computer&#10;&#10;Description automatically generated">
            <a:extLst>
              <a:ext uri="{FF2B5EF4-FFF2-40B4-BE49-F238E27FC236}">
                <a16:creationId xmlns:a16="http://schemas.microsoft.com/office/drawing/2014/main" id="{DBB7DAB0-036E-031E-9277-0DE85B4CF180}"/>
              </a:ext>
            </a:extLst>
          </p:cNvPr>
          <p:cNvPicPr>
            <a:picLocks noChangeAspect="1"/>
          </p:cNvPicPr>
          <p:nvPr/>
        </p:nvPicPr>
        <p:blipFill>
          <a:blip r:embed="rId2"/>
          <a:stretch>
            <a:fillRect/>
          </a:stretch>
        </p:blipFill>
        <p:spPr>
          <a:xfrm>
            <a:off x="6092555" y="1150188"/>
            <a:ext cx="5499041" cy="4557623"/>
          </a:xfrm>
          <a:prstGeom prst="rect">
            <a:avLst/>
          </a:prstGeom>
        </p:spPr>
      </p:pic>
    </p:spTree>
    <p:extLst>
      <p:ext uri="{BB962C8B-B14F-4D97-AF65-F5344CB8AC3E}">
        <p14:creationId xmlns:p14="http://schemas.microsoft.com/office/powerpoint/2010/main" val="1890572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B1ABCF-7A89-6EB4-DAF6-91215BE5D269}"/>
              </a:ext>
            </a:extLst>
          </p:cNvPr>
          <p:cNvSpPr>
            <a:spLocks noGrp="1"/>
          </p:cNvSpPr>
          <p:nvPr>
            <p:ph type="title"/>
          </p:nvPr>
        </p:nvSpPr>
        <p:spPr>
          <a:xfrm>
            <a:off x="630936" y="457200"/>
            <a:ext cx="4343400" cy="1929384"/>
          </a:xfrm>
        </p:spPr>
        <p:txBody>
          <a:bodyPr anchor="ctr">
            <a:normAutofit/>
          </a:bodyPr>
          <a:lstStyle/>
          <a:p>
            <a:r>
              <a:rPr lang="en-US" sz="4800">
                <a:cs typeface="Calibri Light"/>
              </a:rPr>
              <a:t>Poly Count</a:t>
            </a:r>
            <a:endParaRPr lang="en-US" sz="4800"/>
          </a:p>
        </p:txBody>
      </p:sp>
      <p:sp>
        <p:nvSpPr>
          <p:cNvPr id="12"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B0F1D4-9DED-2554-8F2D-0026F5A2E41E}"/>
              </a:ext>
            </a:extLst>
          </p:cNvPr>
          <p:cNvSpPr>
            <a:spLocks noGrp="1"/>
          </p:cNvSpPr>
          <p:nvPr>
            <p:ph idx="1"/>
          </p:nvPr>
        </p:nvSpPr>
        <p:spPr>
          <a:xfrm>
            <a:off x="5541263" y="457200"/>
            <a:ext cx="6007608" cy="1929384"/>
          </a:xfrm>
        </p:spPr>
        <p:txBody>
          <a:bodyPr vert="horz" lIns="91440" tIns="45720" rIns="91440" bIns="45720" rtlCol="0" anchor="ctr">
            <a:normAutofit/>
          </a:bodyPr>
          <a:lstStyle/>
          <a:p>
            <a:r>
              <a:rPr lang="en-US" sz="3200">
                <a:cs typeface="Calibri"/>
              </a:rPr>
              <a:t>Level 1 – 1,046</a:t>
            </a:r>
          </a:p>
          <a:p>
            <a:r>
              <a:rPr lang="en-US" sz="3200">
                <a:cs typeface="Calibri"/>
              </a:rPr>
              <a:t>Level 2 – 504</a:t>
            </a:r>
          </a:p>
          <a:p>
            <a:r>
              <a:rPr lang="en-US" sz="3200">
                <a:cs typeface="Calibri"/>
              </a:rPr>
              <a:t>Total – 1,550</a:t>
            </a:r>
          </a:p>
        </p:txBody>
      </p:sp>
      <p:pic>
        <p:nvPicPr>
          <p:cNvPr id="4" name="Picture 3" descr="A screenshot of a computer program&#10;&#10;Description automatically generated">
            <a:extLst>
              <a:ext uri="{FF2B5EF4-FFF2-40B4-BE49-F238E27FC236}">
                <a16:creationId xmlns:a16="http://schemas.microsoft.com/office/drawing/2014/main" id="{77DE192B-22FB-3C94-C2CB-C39C8C443811}"/>
              </a:ext>
            </a:extLst>
          </p:cNvPr>
          <p:cNvPicPr>
            <a:picLocks noChangeAspect="1"/>
          </p:cNvPicPr>
          <p:nvPr/>
        </p:nvPicPr>
        <p:blipFill>
          <a:blip r:embed="rId2"/>
          <a:stretch>
            <a:fillRect/>
          </a:stretch>
        </p:blipFill>
        <p:spPr>
          <a:xfrm>
            <a:off x="466344" y="3059844"/>
            <a:ext cx="5468112" cy="269817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9C3D3803-1F53-4C8B-6648-FAC977AAE77B}"/>
              </a:ext>
            </a:extLst>
          </p:cNvPr>
          <p:cNvPicPr>
            <a:picLocks noChangeAspect="1"/>
          </p:cNvPicPr>
          <p:nvPr/>
        </p:nvPicPr>
        <p:blipFill>
          <a:blip r:embed="rId3"/>
          <a:stretch>
            <a:fillRect/>
          </a:stretch>
        </p:blipFill>
        <p:spPr>
          <a:xfrm>
            <a:off x="6097258" y="3047816"/>
            <a:ext cx="5794683" cy="2710138"/>
          </a:xfrm>
          <a:prstGeom prst="rect">
            <a:avLst/>
          </a:prstGeom>
        </p:spPr>
      </p:pic>
    </p:spTree>
    <p:extLst>
      <p:ext uri="{BB962C8B-B14F-4D97-AF65-F5344CB8AC3E}">
        <p14:creationId xmlns:p14="http://schemas.microsoft.com/office/powerpoint/2010/main" val="4011832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BE1A-6D17-854B-8A19-42506B505CD7}"/>
              </a:ext>
            </a:extLst>
          </p:cNvPr>
          <p:cNvSpPr>
            <a:spLocks noGrp="1"/>
          </p:cNvSpPr>
          <p:nvPr>
            <p:ph type="title"/>
          </p:nvPr>
        </p:nvSpPr>
        <p:spPr/>
        <p:txBody>
          <a:bodyPr/>
          <a:lstStyle/>
          <a:p>
            <a:r>
              <a:rPr lang="en-GB" dirty="0"/>
              <a:t>How I made audio</a:t>
            </a:r>
          </a:p>
        </p:txBody>
      </p:sp>
      <p:sp>
        <p:nvSpPr>
          <p:cNvPr id="3" name="Content Placeholder 2">
            <a:extLst>
              <a:ext uri="{FF2B5EF4-FFF2-40B4-BE49-F238E27FC236}">
                <a16:creationId xmlns:a16="http://schemas.microsoft.com/office/drawing/2014/main" id="{34DA47EE-B69F-A0D4-DFE5-0EE58C19C6C1}"/>
              </a:ext>
            </a:extLst>
          </p:cNvPr>
          <p:cNvSpPr>
            <a:spLocks noGrp="1"/>
          </p:cNvSpPr>
          <p:nvPr>
            <p:ph idx="1"/>
          </p:nvPr>
        </p:nvSpPr>
        <p:spPr>
          <a:xfrm>
            <a:off x="431800" y="2798762"/>
            <a:ext cx="4241800" cy="3459798"/>
          </a:xfrm>
        </p:spPr>
        <p:txBody>
          <a:bodyPr>
            <a:normAutofit/>
          </a:bodyPr>
          <a:lstStyle/>
          <a:p>
            <a:r>
              <a:rPr lang="en-GB" dirty="0"/>
              <a:t>Using Audacity</a:t>
            </a:r>
          </a:p>
          <a:p>
            <a:r>
              <a:rPr lang="en-GB" dirty="0"/>
              <a:t>Hitting random metal objects together</a:t>
            </a:r>
          </a:p>
          <a:p>
            <a:r>
              <a:rPr lang="en-GB" dirty="0"/>
              <a:t>Walk sound First, Run second</a:t>
            </a:r>
          </a:p>
          <a:p>
            <a:r>
              <a:rPr lang="en-GB" dirty="0"/>
              <a:t>Cut down the audio that failed and kept the best</a:t>
            </a:r>
          </a:p>
          <a:p>
            <a:pPr marL="0" indent="0">
              <a:buNone/>
            </a:pPr>
            <a:endParaRPr lang="en-GB" dirty="0"/>
          </a:p>
          <a:p>
            <a:pPr marL="0" indent="0">
              <a:buNone/>
            </a:pPr>
            <a:endParaRPr lang="en-GB" dirty="0"/>
          </a:p>
        </p:txBody>
      </p:sp>
      <p:pic>
        <p:nvPicPr>
          <p:cNvPr id="5" name="Picture 4">
            <a:extLst>
              <a:ext uri="{FF2B5EF4-FFF2-40B4-BE49-F238E27FC236}">
                <a16:creationId xmlns:a16="http://schemas.microsoft.com/office/drawing/2014/main" id="{D3200CA7-C59A-9331-B1D9-5A9F12CFEA67}"/>
              </a:ext>
            </a:extLst>
          </p:cNvPr>
          <p:cNvPicPr>
            <a:picLocks noChangeAspect="1"/>
          </p:cNvPicPr>
          <p:nvPr/>
        </p:nvPicPr>
        <p:blipFill>
          <a:blip r:embed="rId4"/>
          <a:stretch>
            <a:fillRect/>
          </a:stretch>
        </p:blipFill>
        <p:spPr>
          <a:xfrm>
            <a:off x="5090160" y="681037"/>
            <a:ext cx="7274560" cy="3580355"/>
          </a:xfrm>
          <a:prstGeom prst="rect">
            <a:avLst/>
          </a:prstGeom>
        </p:spPr>
      </p:pic>
      <p:pic>
        <p:nvPicPr>
          <p:cNvPr id="7" name="Picture 6">
            <a:extLst>
              <a:ext uri="{FF2B5EF4-FFF2-40B4-BE49-F238E27FC236}">
                <a16:creationId xmlns:a16="http://schemas.microsoft.com/office/drawing/2014/main" id="{41B6FC25-44D9-F134-9C59-604E2E24AC08}"/>
              </a:ext>
            </a:extLst>
          </p:cNvPr>
          <p:cNvPicPr>
            <a:picLocks noChangeAspect="1"/>
          </p:cNvPicPr>
          <p:nvPr/>
        </p:nvPicPr>
        <p:blipFill>
          <a:blip r:embed="rId5"/>
          <a:stretch>
            <a:fillRect/>
          </a:stretch>
        </p:blipFill>
        <p:spPr>
          <a:xfrm>
            <a:off x="5397249" y="4261392"/>
            <a:ext cx="4447792" cy="2976869"/>
          </a:xfrm>
          <a:prstGeom prst="rect">
            <a:avLst/>
          </a:prstGeom>
        </p:spPr>
      </p:pic>
      <p:pic>
        <p:nvPicPr>
          <p:cNvPr id="9" name="Walk and Run">
            <a:hlinkClick r:id="" action="ppaction://media"/>
            <a:extLst>
              <a:ext uri="{FF2B5EF4-FFF2-40B4-BE49-F238E27FC236}">
                <a16:creationId xmlns:a16="http://schemas.microsoft.com/office/drawing/2014/main" id="{10E38753-D8E9-B773-88F9-CE3669FCF6B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667385" y="1338262"/>
            <a:ext cx="487363" cy="487363"/>
          </a:xfrm>
          <a:prstGeom prst="rect">
            <a:avLst/>
          </a:prstGeom>
        </p:spPr>
      </p:pic>
    </p:spTree>
    <p:extLst>
      <p:ext uri="{BB962C8B-B14F-4D97-AF65-F5344CB8AC3E}">
        <p14:creationId xmlns:p14="http://schemas.microsoft.com/office/powerpoint/2010/main" val="5627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045"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9"/>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8BEA6-D799-301B-2661-C46E1D476592}"/>
              </a:ext>
            </a:extLst>
          </p:cNvPr>
          <p:cNvSpPr>
            <a:spLocks noGrp="1"/>
          </p:cNvSpPr>
          <p:nvPr>
            <p:ph type="title"/>
          </p:nvPr>
        </p:nvSpPr>
        <p:spPr/>
        <p:txBody>
          <a:bodyPr/>
          <a:lstStyle/>
          <a:p>
            <a:r>
              <a:rPr lang="en-US" dirty="0">
                <a:ea typeface="Calibri Light"/>
                <a:cs typeface="Calibri Light"/>
              </a:rPr>
              <a:t>Where I got textures from</a:t>
            </a:r>
            <a:endParaRPr lang="en-US"/>
          </a:p>
        </p:txBody>
      </p:sp>
      <p:sp>
        <p:nvSpPr>
          <p:cNvPr id="3" name="Content Placeholder 2">
            <a:extLst>
              <a:ext uri="{FF2B5EF4-FFF2-40B4-BE49-F238E27FC236}">
                <a16:creationId xmlns:a16="http://schemas.microsoft.com/office/drawing/2014/main" id="{9580F8F8-6415-5938-B826-27D3848EDDEF}"/>
              </a:ext>
            </a:extLst>
          </p:cNvPr>
          <p:cNvSpPr>
            <a:spLocks noGrp="1"/>
          </p:cNvSpPr>
          <p:nvPr>
            <p:ph idx="1"/>
          </p:nvPr>
        </p:nvSpPr>
        <p:spPr/>
        <p:txBody>
          <a:bodyPr vert="horz" lIns="91440" tIns="45720" rIns="91440" bIns="45720" rtlCol="0" anchor="t">
            <a:normAutofit/>
          </a:bodyPr>
          <a:lstStyle/>
          <a:p>
            <a:r>
              <a:rPr lang="en-US" dirty="0">
                <a:ea typeface="Calibri"/>
                <a:cs typeface="Calibri"/>
              </a:rPr>
              <a:t>Steel (walls) texture - </a:t>
            </a:r>
            <a:r>
              <a:rPr lang="en-US" dirty="0">
                <a:ea typeface="+mn-lt"/>
                <a:cs typeface="+mn-lt"/>
                <a:hlinkClick r:id="rId2"/>
              </a:rPr>
              <a:t>https://freepbr.com/materials/used-stainless-steel2/</a:t>
            </a:r>
            <a:endParaRPr lang="en-US">
              <a:ea typeface="+mn-lt"/>
              <a:cs typeface="+mn-lt"/>
            </a:endParaRPr>
          </a:p>
          <a:p>
            <a:r>
              <a:rPr lang="en-US" dirty="0">
                <a:ea typeface="Calibri"/>
                <a:cs typeface="Calibri"/>
              </a:rPr>
              <a:t>Rusted floor texture - </a:t>
            </a:r>
            <a:r>
              <a:rPr lang="en-US" dirty="0">
                <a:ea typeface="+mn-lt"/>
                <a:cs typeface="+mn-lt"/>
                <a:hlinkClick r:id="rId3"/>
              </a:rPr>
              <a:t>https://freepbr.com/materials/rusting-textured-metal1/</a:t>
            </a:r>
            <a:endParaRPr lang="en-US" dirty="0">
              <a:ea typeface="Calibri"/>
              <a:cs typeface="Calibri"/>
            </a:endParaRPr>
          </a:p>
          <a:p>
            <a:r>
              <a:rPr lang="en-US" dirty="0">
                <a:ea typeface="+mn-lt"/>
                <a:cs typeface="+mn-lt"/>
              </a:rPr>
              <a:t>Building texture - </a:t>
            </a:r>
            <a:r>
              <a:rPr lang="en-US" dirty="0">
                <a:ea typeface="+mn-lt"/>
                <a:cs typeface="+mn-lt"/>
                <a:hlinkClick r:id="rId4"/>
              </a:rPr>
              <a:t>https://freepbr.com/materials/aluminum-squares-pbr/</a:t>
            </a:r>
            <a:endParaRPr lang="en-US" dirty="0">
              <a:ea typeface="+mn-lt"/>
              <a:cs typeface="+mn-lt"/>
            </a:endParaRPr>
          </a:p>
          <a:p>
            <a:r>
              <a:rPr lang="en-US" dirty="0">
                <a:solidFill>
                  <a:srgbClr val="000000"/>
                </a:solidFill>
                <a:ea typeface="+mn-lt"/>
                <a:cs typeface="+mn-lt"/>
              </a:rPr>
              <a:t>Extra one - </a:t>
            </a:r>
            <a:r>
              <a:rPr lang="en-US" dirty="0">
                <a:solidFill>
                  <a:srgbClr val="0563C1"/>
                </a:solidFill>
                <a:ea typeface="+mn-lt"/>
                <a:cs typeface="+mn-lt"/>
                <a:hlinkClick r:id="" action="ppaction://noaction">
                  <a:extLst>
                    <a:ext uri="{A12FA001-AC4F-418D-AE19-62706E023703}">
                      <ahyp:hlinkClr xmlns:ahyp="http://schemas.microsoft.com/office/drawing/2018/hyperlinkcolor" val="tx"/>
                    </a:ext>
                  </a:extLst>
                </a:hlinkClick>
              </a:rPr>
              <a:t>https://freepbr.com/materials/old-metal-slats1/</a:t>
            </a:r>
            <a:endParaRPr lang="en-US">
              <a:ea typeface="Calibri" panose="020F0502020204030204"/>
              <a:cs typeface="Calibri" panose="020F0502020204030204"/>
            </a:endParaRPr>
          </a:p>
          <a:p>
            <a:endParaRPr lang="en-US" dirty="0">
              <a:ea typeface="+mn-lt"/>
              <a:cs typeface="+mn-lt"/>
            </a:endParaRPr>
          </a:p>
        </p:txBody>
      </p:sp>
    </p:spTree>
    <p:extLst>
      <p:ext uri="{BB962C8B-B14F-4D97-AF65-F5344CB8AC3E}">
        <p14:creationId xmlns:p14="http://schemas.microsoft.com/office/powerpoint/2010/main" val="3416817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02D3-1B71-0264-B77A-B95D413BEF24}"/>
              </a:ext>
            </a:extLst>
          </p:cNvPr>
          <p:cNvSpPr>
            <a:spLocks noGrp="1"/>
          </p:cNvSpPr>
          <p:nvPr>
            <p:ph type="title"/>
          </p:nvPr>
        </p:nvSpPr>
        <p:spPr/>
        <p:txBody>
          <a:bodyPr/>
          <a:lstStyle/>
          <a:p>
            <a:r>
              <a:rPr lang="en-US" dirty="0">
                <a:cs typeface="Calibri Light"/>
              </a:rPr>
              <a:t>Videos I used</a:t>
            </a:r>
            <a:endParaRPr lang="en-US"/>
          </a:p>
        </p:txBody>
      </p:sp>
      <p:sp>
        <p:nvSpPr>
          <p:cNvPr id="3" name="Content Placeholder 2">
            <a:extLst>
              <a:ext uri="{FF2B5EF4-FFF2-40B4-BE49-F238E27FC236}">
                <a16:creationId xmlns:a16="http://schemas.microsoft.com/office/drawing/2014/main" id="{8A2E07F4-C6D9-8ADA-7EB3-854200DC5A36}"/>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https://www.youtube.com/watch?v=yoXYd2I6hh8</a:t>
            </a:r>
            <a:endParaRPr lang="en-US">
              <a:cs typeface="Calibri" panose="020F0502020204030204"/>
            </a:endParaRPr>
          </a:p>
          <a:p>
            <a:r>
              <a:rPr lang="en-US">
                <a:ea typeface="+mn-lt"/>
                <a:cs typeface="+mn-lt"/>
                <a:hlinkClick r:id="rId3"/>
              </a:rPr>
              <a:t>https://www.youtube.com/watch?v=SQak9sQh8uw&amp;t=683s</a:t>
            </a:r>
          </a:p>
          <a:p>
            <a:endParaRPr lang="en-US" dirty="0">
              <a:ea typeface="+mn-lt"/>
              <a:cs typeface="+mn-lt"/>
            </a:endParaRPr>
          </a:p>
          <a:p>
            <a:endParaRPr lang="en-US">
              <a:ea typeface="+mn-lt"/>
              <a:cs typeface="+mn-lt"/>
            </a:endParaRPr>
          </a:p>
        </p:txBody>
      </p:sp>
    </p:spTree>
    <p:extLst>
      <p:ext uri="{BB962C8B-B14F-4D97-AF65-F5344CB8AC3E}">
        <p14:creationId xmlns:p14="http://schemas.microsoft.com/office/powerpoint/2010/main" val="2985679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8D33EB6-8A3E-9813-38EE-4F89FC3B13DE}"/>
              </a:ext>
            </a:extLst>
          </p:cNvPr>
          <p:cNvSpPr>
            <a:spLocks noGrp="1"/>
          </p:cNvSpPr>
          <p:nvPr>
            <p:ph type="title"/>
          </p:nvPr>
        </p:nvSpPr>
        <p:spPr>
          <a:xfrm>
            <a:off x="630936" y="457200"/>
            <a:ext cx="4343400" cy="1929384"/>
          </a:xfrm>
        </p:spPr>
        <p:txBody>
          <a:bodyPr anchor="ctr">
            <a:normAutofit/>
          </a:bodyPr>
          <a:lstStyle/>
          <a:p>
            <a:r>
              <a:rPr lang="en-US" sz="4800">
                <a:ea typeface="Calibri Light"/>
                <a:cs typeface="Calibri Light"/>
              </a:rPr>
              <a:t>View changes</a:t>
            </a:r>
            <a:endParaRPr lang="en-US" sz="4800"/>
          </a:p>
        </p:txBody>
      </p:sp>
      <p:sp>
        <p:nvSpPr>
          <p:cNvPr id="30"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029D6C-35A0-CBE1-6F26-21707A79E224}"/>
              </a:ext>
            </a:extLst>
          </p:cNvPr>
          <p:cNvSpPr>
            <a:spLocks noGrp="1"/>
          </p:cNvSpPr>
          <p:nvPr>
            <p:ph idx="1"/>
          </p:nvPr>
        </p:nvSpPr>
        <p:spPr>
          <a:xfrm>
            <a:off x="5541263" y="457200"/>
            <a:ext cx="2720341" cy="1929384"/>
          </a:xfrm>
        </p:spPr>
        <p:txBody>
          <a:bodyPr vert="horz" lIns="91440" tIns="45720" rIns="91440" bIns="45720" rtlCol="0" anchor="ctr">
            <a:normAutofit/>
          </a:bodyPr>
          <a:lstStyle/>
          <a:p>
            <a:r>
              <a:rPr lang="en-US" sz="1100" dirty="0">
                <a:ea typeface="Calibri"/>
                <a:cs typeface="Calibri"/>
              </a:rPr>
              <a:t>Previous screen view of Driller-</a:t>
            </a:r>
          </a:p>
          <a:p>
            <a:pPr marL="0" indent="0">
              <a:buNone/>
            </a:pPr>
            <a:r>
              <a:rPr lang="en-US" sz="1100" dirty="0">
                <a:ea typeface="Calibri"/>
                <a:cs typeface="Calibri"/>
              </a:rPr>
              <a:t>Old school look with the arcade machine overlay.</a:t>
            </a:r>
          </a:p>
          <a:p>
            <a:pPr marL="0" indent="0">
              <a:buNone/>
            </a:pPr>
            <a:r>
              <a:rPr lang="en-US" sz="1100" dirty="0">
                <a:ea typeface="Calibri"/>
                <a:cs typeface="Calibri"/>
              </a:rPr>
              <a:t>All the information clunked together.</a:t>
            </a:r>
          </a:p>
          <a:p>
            <a:r>
              <a:rPr lang="en-US" sz="1100" dirty="0">
                <a:ea typeface="Calibri"/>
                <a:cs typeface="Calibri"/>
              </a:rPr>
              <a:t>Sketch Design of what my new </a:t>
            </a:r>
          </a:p>
          <a:p>
            <a:pPr marL="0" indent="0">
              <a:buNone/>
            </a:pPr>
            <a:r>
              <a:rPr lang="en-US" sz="1100" dirty="0">
                <a:ea typeface="Calibri"/>
                <a:cs typeface="Calibri"/>
              </a:rPr>
              <a:t>screen view will look like </a:t>
            </a:r>
          </a:p>
        </p:txBody>
      </p:sp>
      <p:pic>
        <p:nvPicPr>
          <p:cNvPr id="4" name="Picture 3">
            <a:extLst>
              <a:ext uri="{FF2B5EF4-FFF2-40B4-BE49-F238E27FC236}">
                <a16:creationId xmlns:a16="http://schemas.microsoft.com/office/drawing/2014/main" id="{8A85D2D4-B8D9-01B6-3F85-15DE9E4746EB}"/>
              </a:ext>
            </a:extLst>
          </p:cNvPr>
          <p:cNvPicPr>
            <a:picLocks noChangeAspect="1"/>
          </p:cNvPicPr>
          <p:nvPr/>
        </p:nvPicPr>
        <p:blipFill>
          <a:blip r:embed="rId2"/>
          <a:stretch>
            <a:fillRect/>
          </a:stretch>
        </p:blipFill>
        <p:spPr>
          <a:xfrm>
            <a:off x="747776" y="2569464"/>
            <a:ext cx="4905248" cy="3678936"/>
          </a:xfrm>
          <a:prstGeom prst="rect">
            <a:avLst/>
          </a:prstGeom>
        </p:spPr>
      </p:pic>
      <p:pic>
        <p:nvPicPr>
          <p:cNvPr id="6" name="Picture 5" descr="A screenshot of a video game&#10;&#10;Description automatically generated">
            <a:extLst>
              <a:ext uri="{FF2B5EF4-FFF2-40B4-BE49-F238E27FC236}">
                <a16:creationId xmlns:a16="http://schemas.microsoft.com/office/drawing/2014/main" id="{35D427D2-3325-9F32-0A93-A81413F74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496" y="2747993"/>
            <a:ext cx="5468112" cy="3321877"/>
          </a:xfrm>
          <a:prstGeom prst="rect">
            <a:avLst/>
          </a:prstGeom>
        </p:spPr>
      </p:pic>
      <p:sp>
        <p:nvSpPr>
          <p:cNvPr id="5" name="TextBox 4">
            <a:extLst>
              <a:ext uri="{FF2B5EF4-FFF2-40B4-BE49-F238E27FC236}">
                <a16:creationId xmlns:a16="http://schemas.microsoft.com/office/drawing/2014/main" id="{9B1C9291-5AC6-25E8-401A-0F4722D1519E}"/>
              </a:ext>
            </a:extLst>
          </p:cNvPr>
          <p:cNvSpPr txBox="1"/>
          <p:nvPr/>
        </p:nvSpPr>
        <p:spPr>
          <a:xfrm>
            <a:off x="8261604" y="481376"/>
            <a:ext cx="3104388" cy="2092881"/>
          </a:xfrm>
          <a:prstGeom prst="rect">
            <a:avLst/>
          </a:prstGeom>
          <a:noFill/>
        </p:spPr>
        <p:txBody>
          <a:bodyPr wrap="square" rtlCol="0">
            <a:spAutoFit/>
          </a:bodyPr>
          <a:lstStyle/>
          <a:p>
            <a:pPr marL="0" indent="0">
              <a:buNone/>
            </a:pPr>
            <a:r>
              <a:rPr lang="en-US" sz="1400" dirty="0">
                <a:ea typeface="Calibri"/>
                <a:cs typeface="Calibri"/>
              </a:rPr>
              <a:t>Widen the screen, which will enhance player visibility.</a:t>
            </a:r>
          </a:p>
          <a:p>
            <a:pPr marL="0" indent="0">
              <a:buNone/>
            </a:pPr>
            <a:r>
              <a:rPr lang="en-US" sz="1400" dirty="0">
                <a:ea typeface="Calibri"/>
                <a:cs typeface="Calibri"/>
              </a:rPr>
              <a:t>The data from the bottom will move to the corners.</a:t>
            </a:r>
          </a:p>
          <a:p>
            <a:pPr marL="0" indent="0">
              <a:buNone/>
            </a:pPr>
            <a:r>
              <a:rPr lang="en-US" sz="1400" dirty="0">
                <a:ea typeface="Calibri"/>
                <a:cs typeface="Calibri"/>
              </a:rPr>
              <a:t>Added crosshair to show player where their aiming.</a:t>
            </a:r>
          </a:p>
          <a:p>
            <a:pPr marL="0" indent="0">
              <a:buNone/>
            </a:pPr>
            <a:r>
              <a:rPr lang="en-US" sz="1400" dirty="0">
                <a:ea typeface="Calibri"/>
                <a:cs typeface="Calibri"/>
              </a:rPr>
              <a:t>(Not Shown on Screen) an arrow showing the player the next place to go.</a:t>
            </a:r>
          </a:p>
          <a:p>
            <a:endParaRPr lang="en-GB" dirty="0"/>
          </a:p>
        </p:txBody>
      </p:sp>
    </p:spTree>
    <p:extLst>
      <p:ext uri="{BB962C8B-B14F-4D97-AF65-F5344CB8AC3E}">
        <p14:creationId xmlns:p14="http://schemas.microsoft.com/office/powerpoint/2010/main" val="148381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1C877-1F57-47B5-B0B2-9E8074A1C98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dirty="0">
                <a:solidFill>
                  <a:schemeClr val="tx1"/>
                </a:solidFill>
                <a:latin typeface="+mj-lt"/>
                <a:ea typeface="+mj-ea"/>
                <a:cs typeface="+mj-cs"/>
              </a:rPr>
              <a:t>View changes</a:t>
            </a:r>
          </a:p>
        </p:txBody>
      </p:sp>
      <p:sp>
        <p:nvSpPr>
          <p:cNvPr id="6" name="TextBox 5">
            <a:extLst>
              <a:ext uri="{FF2B5EF4-FFF2-40B4-BE49-F238E27FC236}">
                <a16:creationId xmlns:a16="http://schemas.microsoft.com/office/drawing/2014/main" id="{C91A88E9-27B4-B4D7-5AC3-03DBB64A8FC6}"/>
              </a:ext>
            </a:extLst>
          </p:cNvPr>
          <p:cNvSpPr txBox="1"/>
          <p:nvPr/>
        </p:nvSpPr>
        <p:spPr>
          <a:xfrm>
            <a:off x="638882" y="4631161"/>
            <a:ext cx="3571810" cy="1559327"/>
          </a:xfrm>
          <a:prstGeom prst="rect">
            <a:avLst/>
          </a:prstGeom>
        </p:spPr>
        <p:txBody>
          <a:bodyPr vert="horz" lIns="91440" tIns="45720" rIns="91440" bIns="45720" rtlCol="0">
            <a:normAutofit/>
          </a:bodyPr>
          <a:lstStyle/>
          <a:p>
            <a:pPr>
              <a:lnSpc>
                <a:spcPct val="90000"/>
              </a:lnSpc>
              <a:spcBef>
                <a:spcPts val="1000"/>
              </a:spcBef>
            </a:pPr>
            <a:r>
              <a:rPr lang="en-US" sz="2400" kern="1200">
                <a:solidFill>
                  <a:schemeClr val="tx1"/>
                </a:solidFill>
                <a:latin typeface="+mn-lt"/>
                <a:ea typeface="+mn-ea"/>
                <a:cs typeface="+mn-cs"/>
              </a:rPr>
              <a:t>Made using 3ds Max with a screen shot from my ‘level 1’ and photoshop for the overlay information</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video game&#10;&#10;Description automatically generated">
            <a:extLst>
              <a:ext uri="{FF2B5EF4-FFF2-40B4-BE49-F238E27FC236}">
                <a16:creationId xmlns:a16="http://schemas.microsoft.com/office/drawing/2014/main" id="{459E441E-2143-54E9-6C6C-2F9F4BDF4F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223845"/>
            <a:ext cx="7214616" cy="4382878"/>
          </a:xfrm>
          <a:prstGeom prst="rect">
            <a:avLst/>
          </a:prstGeom>
        </p:spPr>
      </p:pic>
    </p:spTree>
    <p:extLst>
      <p:ext uri="{BB962C8B-B14F-4D97-AF65-F5344CB8AC3E}">
        <p14:creationId xmlns:p14="http://schemas.microsoft.com/office/powerpoint/2010/main" val="101485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60C54-F0D7-2CB7-0603-485C301A27C3}"/>
              </a:ext>
            </a:extLst>
          </p:cNvPr>
          <p:cNvSpPr>
            <a:spLocks noGrp="1"/>
          </p:cNvSpPr>
          <p:nvPr>
            <p:ph type="title"/>
          </p:nvPr>
        </p:nvSpPr>
        <p:spPr>
          <a:xfrm>
            <a:off x="635000" y="640823"/>
            <a:ext cx="3418659" cy="5583148"/>
          </a:xfrm>
        </p:spPr>
        <p:txBody>
          <a:bodyPr anchor="ctr">
            <a:normAutofit/>
          </a:bodyPr>
          <a:lstStyle/>
          <a:p>
            <a:r>
              <a:rPr lang="en-US" sz="5400">
                <a:ea typeface="Calibri Light"/>
                <a:cs typeface="Calibri Light"/>
              </a:rPr>
              <a:t>Scene changes</a:t>
            </a:r>
            <a:endParaRPr lang="en-US" sz="5400"/>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85E02D7C-652F-2285-F38C-D3E968912678}"/>
              </a:ext>
            </a:extLst>
          </p:cNvPr>
          <p:cNvGraphicFramePr>
            <a:graphicFrameLocks noGrp="1"/>
          </p:cNvGraphicFramePr>
          <p:nvPr>
            <p:ph idx="1"/>
            <p:extLst>
              <p:ext uri="{D42A27DB-BD31-4B8C-83A1-F6EECF244321}">
                <p14:modId xmlns:p14="http://schemas.microsoft.com/office/powerpoint/2010/main" val="60070489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451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5D0B0-A09B-482F-D9B3-1A5D735F5BF8}"/>
              </a:ext>
            </a:extLst>
          </p:cNvPr>
          <p:cNvSpPr>
            <a:spLocks noGrp="1"/>
          </p:cNvSpPr>
          <p:nvPr>
            <p:ph type="title"/>
          </p:nvPr>
        </p:nvSpPr>
        <p:spPr>
          <a:xfrm>
            <a:off x="638882" y="2633471"/>
            <a:ext cx="3571810" cy="1579238"/>
          </a:xfrm>
        </p:spPr>
        <p:txBody>
          <a:bodyPr vert="horz" lIns="91440" tIns="45720" rIns="91440" bIns="45720" rtlCol="0" anchor="b">
            <a:normAutofit/>
          </a:bodyPr>
          <a:lstStyle/>
          <a:p>
            <a:r>
              <a:rPr lang="en-US" sz="4600" dirty="0"/>
              <a:t>1</a:t>
            </a:r>
            <a:r>
              <a:rPr lang="en-US" sz="4600" baseline="30000" dirty="0"/>
              <a:t>st</a:t>
            </a:r>
            <a:r>
              <a:rPr lang="en-US" sz="4600" kern="1200" dirty="0">
                <a:solidFill>
                  <a:schemeClr val="tx1"/>
                </a:solidFill>
                <a:latin typeface="+mj-lt"/>
                <a:ea typeface="+mj-ea"/>
                <a:cs typeface="+mj-cs"/>
              </a:rPr>
              <a:t> Level,  Basic Sketch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3d model of a room&#10;&#10;Description automatically generated">
            <a:extLst>
              <a:ext uri="{FF2B5EF4-FFF2-40B4-BE49-F238E27FC236}">
                <a16:creationId xmlns:a16="http://schemas.microsoft.com/office/drawing/2014/main" id="{A1F3FC2C-ADB3-448D-4792-1AD723298AAB}"/>
              </a:ext>
            </a:extLst>
          </p:cNvPr>
          <p:cNvPicPr>
            <a:picLocks noGrp="1" noChangeAspect="1"/>
          </p:cNvPicPr>
          <p:nvPr>
            <p:ph idx="1"/>
          </p:nvPr>
        </p:nvPicPr>
        <p:blipFill>
          <a:blip r:embed="rId2"/>
          <a:stretch>
            <a:fillRect/>
          </a:stretch>
        </p:blipFill>
        <p:spPr>
          <a:xfrm>
            <a:off x="4654296" y="754895"/>
            <a:ext cx="7214616" cy="5320778"/>
          </a:xfrm>
          <a:prstGeom prst="rect">
            <a:avLst/>
          </a:prstGeom>
        </p:spPr>
      </p:pic>
    </p:spTree>
    <p:extLst>
      <p:ext uri="{BB962C8B-B14F-4D97-AF65-F5344CB8AC3E}">
        <p14:creationId xmlns:p14="http://schemas.microsoft.com/office/powerpoint/2010/main" val="196740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2A0A65-9F7C-0D33-9169-88A70A378F11}"/>
              </a:ext>
            </a:extLst>
          </p:cNvPr>
          <p:cNvSpPr>
            <a:spLocks noGrp="1"/>
          </p:cNvSpPr>
          <p:nvPr>
            <p:ph type="ctrTitle"/>
          </p:nvPr>
        </p:nvSpPr>
        <p:spPr>
          <a:xfrm>
            <a:off x="638882" y="639193"/>
            <a:ext cx="3571810" cy="3573516"/>
          </a:xfrm>
        </p:spPr>
        <p:txBody>
          <a:bodyPr>
            <a:normAutofit/>
          </a:bodyPr>
          <a:lstStyle/>
          <a:p>
            <a:pPr algn="l"/>
            <a:r>
              <a:rPr lang="en-GB" sz="6600"/>
              <a:t>2</a:t>
            </a:r>
            <a:r>
              <a:rPr lang="en-GB" sz="6600" baseline="30000"/>
              <a:t>nd</a:t>
            </a:r>
            <a:r>
              <a:rPr lang="en-GB" sz="6600"/>
              <a:t> Level, with textures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EED204F-3355-4225-6BF9-C1B3E8EF51E7}"/>
              </a:ext>
            </a:extLst>
          </p:cNvPr>
          <p:cNvPicPr>
            <a:picLocks noChangeAspect="1"/>
          </p:cNvPicPr>
          <p:nvPr/>
        </p:nvPicPr>
        <p:blipFill>
          <a:blip r:embed="rId2"/>
          <a:stretch>
            <a:fillRect/>
          </a:stretch>
        </p:blipFill>
        <p:spPr>
          <a:xfrm>
            <a:off x="4654296" y="1512429"/>
            <a:ext cx="7214616" cy="3805709"/>
          </a:xfrm>
          <a:prstGeom prst="rect">
            <a:avLst/>
          </a:prstGeom>
        </p:spPr>
      </p:pic>
    </p:spTree>
    <p:extLst>
      <p:ext uri="{BB962C8B-B14F-4D97-AF65-F5344CB8AC3E}">
        <p14:creationId xmlns:p14="http://schemas.microsoft.com/office/powerpoint/2010/main" val="1143953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0B97C-11FF-B0F3-F30E-E894523A5C45}"/>
              </a:ext>
            </a:extLst>
          </p:cNvPr>
          <p:cNvSpPr>
            <a:spLocks noGrp="1"/>
          </p:cNvSpPr>
          <p:nvPr>
            <p:ph type="title"/>
          </p:nvPr>
        </p:nvSpPr>
        <p:spPr>
          <a:xfrm>
            <a:off x="630936" y="640823"/>
            <a:ext cx="3419856" cy="5583148"/>
          </a:xfrm>
        </p:spPr>
        <p:txBody>
          <a:bodyPr anchor="ctr">
            <a:normAutofit/>
          </a:bodyPr>
          <a:lstStyle/>
          <a:p>
            <a:r>
              <a:rPr lang="en-GB" sz="5400"/>
              <a:t>How I applied textures</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95A6E8E-C8DB-DF82-DEF6-63CA9957C002}"/>
              </a:ext>
            </a:extLst>
          </p:cNvPr>
          <p:cNvPicPr>
            <a:picLocks noChangeAspect="1"/>
          </p:cNvPicPr>
          <p:nvPr/>
        </p:nvPicPr>
        <p:blipFill>
          <a:blip r:embed="rId2"/>
          <a:stretch>
            <a:fillRect/>
          </a:stretch>
        </p:blipFill>
        <p:spPr>
          <a:xfrm>
            <a:off x="4654296" y="760689"/>
            <a:ext cx="6894576" cy="3654125"/>
          </a:xfrm>
          <a:prstGeom prst="rect">
            <a:avLst/>
          </a:prstGeom>
        </p:spPr>
      </p:pic>
      <p:sp>
        <p:nvSpPr>
          <p:cNvPr id="3" name="Content Placeholder 2">
            <a:extLst>
              <a:ext uri="{FF2B5EF4-FFF2-40B4-BE49-F238E27FC236}">
                <a16:creationId xmlns:a16="http://schemas.microsoft.com/office/drawing/2014/main" id="{54096703-34B8-2902-80A5-5387F9B13A81}"/>
              </a:ext>
            </a:extLst>
          </p:cNvPr>
          <p:cNvSpPr>
            <a:spLocks noGrp="1"/>
          </p:cNvSpPr>
          <p:nvPr>
            <p:ph idx="1"/>
          </p:nvPr>
        </p:nvSpPr>
        <p:spPr>
          <a:xfrm>
            <a:off x="4654296" y="4798577"/>
            <a:ext cx="6894576" cy="1428487"/>
          </a:xfrm>
        </p:spPr>
        <p:txBody>
          <a:bodyPr anchor="t">
            <a:normAutofit fontScale="70000" lnSpcReduction="20000"/>
          </a:bodyPr>
          <a:lstStyle/>
          <a:p>
            <a:r>
              <a:rPr lang="en-GB" sz="2200" dirty="0"/>
              <a:t>Used Material Editor.</a:t>
            </a:r>
          </a:p>
          <a:p>
            <a:r>
              <a:rPr lang="en-GB" sz="2200" dirty="0"/>
              <a:t>Textures found online.</a:t>
            </a:r>
          </a:p>
          <a:p>
            <a:r>
              <a:rPr lang="en-GB" sz="2200" dirty="0"/>
              <a:t>Set up the textures, clicked on the object, then the texture, then the apply button.</a:t>
            </a:r>
          </a:p>
          <a:p>
            <a:r>
              <a:rPr lang="en-GB" sz="2200" dirty="0"/>
              <a:t>Link to textures at the end of the power point.</a:t>
            </a:r>
          </a:p>
          <a:p>
            <a:r>
              <a:rPr lang="en-GB" sz="2200" dirty="0"/>
              <a:t>Link to the videos I followed also at the end.</a:t>
            </a:r>
          </a:p>
          <a:p>
            <a:endParaRPr lang="en-GB" sz="2200" dirty="0"/>
          </a:p>
        </p:txBody>
      </p:sp>
      <p:sp>
        <p:nvSpPr>
          <p:cNvPr id="6" name="Oval 5">
            <a:extLst>
              <a:ext uri="{FF2B5EF4-FFF2-40B4-BE49-F238E27FC236}">
                <a16:creationId xmlns:a16="http://schemas.microsoft.com/office/drawing/2014/main" id="{814A658C-7E79-5589-7E63-05B4754B3040}"/>
              </a:ext>
            </a:extLst>
          </p:cNvPr>
          <p:cNvSpPr/>
          <p:nvPr/>
        </p:nvSpPr>
        <p:spPr>
          <a:xfrm>
            <a:off x="5334000" y="1055370"/>
            <a:ext cx="205740" cy="346710"/>
          </a:xfrm>
          <a:prstGeom prst="ellipse">
            <a:avLst/>
          </a:prstGeom>
          <a:no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8742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0D307F-C64D-2E87-FAFF-A5E47305B2BD}"/>
              </a:ext>
            </a:extLst>
          </p:cNvPr>
          <p:cNvSpPr>
            <a:spLocks noGrp="1"/>
          </p:cNvSpPr>
          <p:nvPr>
            <p:ph type="title"/>
          </p:nvPr>
        </p:nvSpPr>
        <p:spPr>
          <a:xfrm>
            <a:off x="640080" y="329184"/>
            <a:ext cx="6894576" cy="1783080"/>
          </a:xfrm>
        </p:spPr>
        <p:txBody>
          <a:bodyPr vert="horz" lIns="91440" tIns="45720" rIns="91440" bIns="45720" rtlCol="0" anchor="b">
            <a:normAutofit/>
          </a:bodyPr>
          <a:lstStyle/>
          <a:p>
            <a:r>
              <a:rPr lang="en-US" sz="5400"/>
              <a:t>Added</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2A9D6A1-91ED-1DE2-1079-E79A1DA4297F}"/>
              </a:ext>
            </a:extLst>
          </p:cNvPr>
          <p:cNvSpPr txBox="1"/>
          <p:nvPr/>
        </p:nvSpPr>
        <p:spPr>
          <a:xfrm>
            <a:off x="640080" y="2706624"/>
            <a:ext cx="6894576" cy="348386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dirty="0"/>
              <a:t>Purple – oil/water tank. Made using the 'oil tank' preset and four cylinders. Connected using </a:t>
            </a:r>
            <a:r>
              <a:rPr lang="en-US" sz="2200" dirty="0" err="1"/>
              <a:t>boolean</a:t>
            </a:r>
            <a:r>
              <a:rPr lang="en-US" sz="2200" dirty="0"/>
              <a:t> and merge</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Yellow – satellite tower/dish. Made using a cylinder and cone, joined together using </a:t>
            </a:r>
            <a:r>
              <a:rPr lang="en-US" sz="2200" dirty="0" err="1"/>
              <a:t>boolean</a:t>
            </a:r>
            <a:r>
              <a:rPr lang="en-US" sz="2200" dirty="0"/>
              <a:t> and merge</a:t>
            </a:r>
          </a:p>
          <a:p>
            <a:pPr indent="-228600">
              <a:lnSpc>
                <a:spcPct val="90000"/>
              </a:lnSpc>
              <a:spcAft>
                <a:spcPts val="600"/>
              </a:spcAft>
              <a:buFont typeface="Arial" panose="020B0604020202020204" pitchFamily="34" charset="0"/>
              <a:buChar char="•"/>
            </a:pPr>
            <a:endParaRPr lang="en-US" sz="2200" dirty="0"/>
          </a:p>
          <a:p>
            <a:pPr indent="-228600">
              <a:lnSpc>
                <a:spcPct val="90000"/>
              </a:lnSpc>
              <a:spcAft>
                <a:spcPts val="600"/>
              </a:spcAft>
              <a:buFont typeface="Arial" panose="020B0604020202020204" pitchFamily="34" charset="0"/>
              <a:buChar char="•"/>
            </a:pPr>
            <a:r>
              <a:rPr lang="en-US" sz="2200" dirty="0"/>
              <a:t>Green + Blue – new walls added and an archway. Adds to the atmosphere. All rectangles. Archway made using edit poly.</a:t>
            </a:r>
          </a:p>
        </p:txBody>
      </p:sp>
      <p:pic>
        <p:nvPicPr>
          <p:cNvPr id="3" name="Picture 2" descr="A computer screen shot of a computer program&#10;&#10;Description automatically generated">
            <a:extLst>
              <a:ext uri="{FF2B5EF4-FFF2-40B4-BE49-F238E27FC236}">
                <a16:creationId xmlns:a16="http://schemas.microsoft.com/office/drawing/2014/main" id="{FE6EEE24-AC7A-1CFC-3D32-E8A524A4A984}"/>
              </a:ext>
            </a:extLst>
          </p:cNvPr>
          <p:cNvPicPr>
            <a:picLocks noChangeAspect="1"/>
          </p:cNvPicPr>
          <p:nvPr/>
        </p:nvPicPr>
        <p:blipFill>
          <a:blip r:embed="rId2"/>
          <a:stretch>
            <a:fillRect/>
          </a:stretch>
        </p:blipFill>
        <p:spPr>
          <a:xfrm>
            <a:off x="7863840" y="568943"/>
            <a:ext cx="4014216" cy="2950448"/>
          </a:xfrm>
          <a:prstGeom prst="rect">
            <a:avLst/>
          </a:prstGeom>
        </p:spPr>
      </p:pic>
      <p:pic>
        <p:nvPicPr>
          <p:cNvPr id="4" name="Content Placeholder 3" descr="A cartoon of a person standing next to a table&#10;&#10;Description automatically generated">
            <a:extLst>
              <a:ext uri="{FF2B5EF4-FFF2-40B4-BE49-F238E27FC236}">
                <a16:creationId xmlns:a16="http://schemas.microsoft.com/office/drawing/2014/main" id="{6D2762F8-0C3B-A9A3-5E08-7EEADE2836A6}"/>
              </a:ext>
            </a:extLst>
          </p:cNvPr>
          <p:cNvPicPr>
            <a:picLocks noGrp="1" noChangeAspect="1"/>
          </p:cNvPicPr>
          <p:nvPr>
            <p:ph idx="1"/>
          </p:nvPr>
        </p:nvPicPr>
        <p:blipFill>
          <a:blip r:embed="rId3"/>
          <a:stretch>
            <a:fillRect/>
          </a:stretch>
        </p:blipFill>
        <p:spPr>
          <a:xfrm>
            <a:off x="7863840" y="4423087"/>
            <a:ext cx="3995928" cy="1488483"/>
          </a:xfrm>
          <a:prstGeom prst="rect">
            <a:avLst/>
          </a:prstGeom>
        </p:spPr>
      </p:pic>
    </p:spTree>
    <p:extLst>
      <p:ext uri="{BB962C8B-B14F-4D97-AF65-F5344CB8AC3E}">
        <p14:creationId xmlns:p14="http://schemas.microsoft.com/office/powerpoint/2010/main" val="2679522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1F8C11-AD49-1E59-CFC6-0D40C1F4D40A}"/>
              </a:ext>
            </a:extLst>
          </p:cNvPr>
          <p:cNvSpPr>
            <a:spLocks noGrp="1"/>
          </p:cNvSpPr>
          <p:nvPr>
            <p:ph type="title"/>
          </p:nvPr>
        </p:nvSpPr>
        <p:spPr>
          <a:xfrm>
            <a:off x="630936" y="639520"/>
            <a:ext cx="3429000" cy="1719072"/>
          </a:xfrm>
        </p:spPr>
        <p:txBody>
          <a:bodyPr anchor="b">
            <a:normAutofit/>
          </a:bodyPr>
          <a:lstStyle/>
          <a:p>
            <a:r>
              <a:rPr lang="en-US" sz="4200">
                <a:ea typeface="Calibri Light"/>
                <a:cs typeface="Calibri Light"/>
              </a:rPr>
              <a:t>In-depth about the tools used</a:t>
            </a:r>
            <a:endParaRPr lang="en-US" sz="4200"/>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C109E2-4DBA-365A-9105-DB25C231A4C7}"/>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1500">
                <a:ea typeface="Calibri"/>
                <a:cs typeface="Calibri"/>
              </a:rPr>
              <a:t>Boolean on the water/oil tank</a:t>
            </a:r>
          </a:p>
          <a:p>
            <a:pPr marL="0" indent="0">
              <a:buNone/>
            </a:pPr>
            <a:r>
              <a:rPr lang="en-US" sz="1500">
                <a:ea typeface="Calibri"/>
                <a:cs typeface="Calibri"/>
              </a:rPr>
              <a:t>Started with the oil tank preset from 3ds Max, shaped it using the length, width, height parameters.</a:t>
            </a:r>
          </a:p>
          <a:p>
            <a:pPr marL="0" indent="0">
              <a:buNone/>
            </a:pPr>
            <a:r>
              <a:rPr lang="en-US" sz="1500">
                <a:ea typeface="Calibri"/>
                <a:cs typeface="Calibri"/>
              </a:rPr>
              <a:t>Created the disk around using a cylinder and added that next, first Boolean merge.</a:t>
            </a:r>
          </a:p>
          <a:p>
            <a:pPr marL="0" indent="0">
              <a:buNone/>
            </a:pPr>
            <a:r>
              <a:rPr lang="en-US" sz="1500">
                <a:ea typeface="Calibri"/>
                <a:cs typeface="Calibri"/>
              </a:rPr>
              <a:t>Created the legs using cylinders too, tilted and shaped, then used shift and move to duplicate. Had to re-tilt the legs, lined it up and attached to the main body using Boolean merge again</a:t>
            </a:r>
          </a:p>
          <a:p>
            <a:pPr marL="0" indent="0">
              <a:buNone/>
            </a:pPr>
            <a:endParaRPr lang="en-US" sz="1500">
              <a:ea typeface="Calibri"/>
              <a:cs typeface="Calibri"/>
            </a:endParaRPr>
          </a:p>
        </p:txBody>
      </p:sp>
      <p:pic>
        <p:nvPicPr>
          <p:cNvPr id="5" name="Picture 4">
            <a:extLst>
              <a:ext uri="{FF2B5EF4-FFF2-40B4-BE49-F238E27FC236}">
                <a16:creationId xmlns:a16="http://schemas.microsoft.com/office/drawing/2014/main" id="{BB49AE30-465D-9851-DD4A-30ADBF811C0A}"/>
              </a:ext>
            </a:extLst>
          </p:cNvPr>
          <p:cNvPicPr>
            <a:picLocks noChangeAspect="1"/>
          </p:cNvPicPr>
          <p:nvPr/>
        </p:nvPicPr>
        <p:blipFill>
          <a:blip r:embed="rId2"/>
          <a:stretch>
            <a:fillRect/>
          </a:stretch>
        </p:blipFill>
        <p:spPr>
          <a:xfrm>
            <a:off x="4705035" y="640080"/>
            <a:ext cx="6802242" cy="5577840"/>
          </a:xfrm>
          <a:prstGeom prst="rect">
            <a:avLst/>
          </a:prstGeom>
        </p:spPr>
      </p:pic>
    </p:spTree>
    <p:extLst>
      <p:ext uri="{BB962C8B-B14F-4D97-AF65-F5344CB8AC3E}">
        <p14:creationId xmlns:p14="http://schemas.microsoft.com/office/powerpoint/2010/main" val="8161756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804</TotalTime>
  <Words>682</Words>
  <Application>Microsoft Office PowerPoint</Application>
  <PresentationFormat>Widescreen</PresentationFormat>
  <Paragraphs>70</Paragraphs>
  <Slides>16</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Port 1: Driller Remastered</vt:lpstr>
      <vt:lpstr>View changes</vt:lpstr>
      <vt:lpstr>View changes</vt:lpstr>
      <vt:lpstr>Scene changes</vt:lpstr>
      <vt:lpstr>1st Level,  Basic Sketch </vt:lpstr>
      <vt:lpstr>2nd Level, with textures</vt:lpstr>
      <vt:lpstr>How I applied textures</vt:lpstr>
      <vt:lpstr>Added</vt:lpstr>
      <vt:lpstr>In-depth about the tools used</vt:lpstr>
      <vt:lpstr>In-depth about the tools used</vt:lpstr>
      <vt:lpstr>In-depth about the tools used</vt:lpstr>
      <vt:lpstr>In-depth about the tools used</vt:lpstr>
      <vt:lpstr>Poly Count</vt:lpstr>
      <vt:lpstr>How I made audio</vt:lpstr>
      <vt:lpstr>Where I got textures from</vt:lpstr>
      <vt:lpstr>Videos I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Hopkins, Cerys</cp:lastModifiedBy>
  <cp:revision>80</cp:revision>
  <dcterms:created xsi:type="dcterms:W3CDTF">2023-10-27T09:40:00Z</dcterms:created>
  <dcterms:modified xsi:type="dcterms:W3CDTF">2024-04-19T14:29:31Z</dcterms:modified>
</cp:coreProperties>
</file>