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1" r:id="rId4"/>
    <p:sldId id="282" r:id="rId5"/>
    <p:sldId id="271" r:id="rId6"/>
    <p:sldId id="283" r:id="rId7"/>
    <p:sldId id="284" r:id="rId8"/>
    <p:sldId id="285" r:id="rId9"/>
    <p:sldId id="286" r:id="rId10"/>
    <p:sldId id="287" r:id="rId11"/>
    <p:sldId id="288" r:id="rId12"/>
    <p:sldId id="272" r:id="rId13"/>
    <p:sldId id="259" r:id="rId14"/>
    <p:sldId id="260" r:id="rId15"/>
    <p:sldId id="262" r:id="rId16"/>
    <p:sldId id="263" r:id="rId17"/>
    <p:sldId id="264" r:id="rId18"/>
    <p:sldId id="265" r:id="rId19"/>
    <p:sldId id="266" r:id="rId20"/>
    <p:sldId id="267" r:id="rId21"/>
    <p:sldId id="269" r:id="rId22"/>
    <p:sldId id="268" r:id="rId23"/>
    <p:sldId id="270" r:id="rId24"/>
    <p:sldId id="273" r:id="rId25"/>
    <p:sldId id="275" r:id="rId26"/>
    <p:sldId id="276" r:id="rId27"/>
    <p:sldId id="277" r:id="rId28"/>
    <p:sldId id="278" r:id="rId29"/>
    <p:sldId id="274" r:id="rId30"/>
    <p:sldId id="279" r:id="rId31"/>
    <p:sldId id="261" r:id="rId32"/>
    <p:sldId id="28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snapToGrid="0">
      <p:cViewPr varScale="1">
        <p:scale>
          <a:sx n="64" d="100"/>
          <a:sy n="64" d="100"/>
        </p:scale>
        <p:origin x="63"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34CFD-732A-49AE-81B9-47C4140E8B0C}"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E82EB48F-9444-417B-B158-65324C06ED14}">
      <dgm:prSet phldrT="[文本]"/>
      <dgm:spPr/>
      <dgm:t>
        <a:bodyPr/>
        <a:lstStyle/>
        <a:p>
          <a:r>
            <a:rPr lang="en-US" altLang="zh-CN" dirty="0"/>
            <a:t>Preparation of equipment</a:t>
          </a:r>
          <a:endParaRPr lang="zh-CN" altLang="en-US" dirty="0"/>
        </a:p>
      </dgm:t>
    </dgm:pt>
    <dgm:pt modelId="{A98BA49F-47D8-4A79-8BA8-0399017E9B18}" type="parTrans" cxnId="{4345615C-5590-4629-BE89-47D43C2F5476}">
      <dgm:prSet/>
      <dgm:spPr/>
      <dgm:t>
        <a:bodyPr/>
        <a:lstStyle/>
        <a:p>
          <a:endParaRPr lang="zh-CN" altLang="en-US"/>
        </a:p>
      </dgm:t>
    </dgm:pt>
    <dgm:pt modelId="{807510A7-14ED-424D-875E-83010701FF73}" type="sibTrans" cxnId="{4345615C-5590-4629-BE89-47D43C2F5476}">
      <dgm:prSet/>
      <dgm:spPr/>
      <dgm:t>
        <a:bodyPr/>
        <a:lstStyle/>
        <a:p>
          <a:endParaRPr lang="zh-CN" altLang="en-US"/>
        </a:p>
      </dgm:t>
    </dgm:pt>
    <dgm:pt modelId="{97461B57-9733-4FA4-9A93-021F259EAABF}">
      <dgm:prSet phldrT="[文本]"/>
      <dgm:spPr/>
      <dgm:t>
        <a:bodyPr/>
        <a:lstStyle/>
        <a:p>
          <a:r>
            <a:rPr lang="en-US" altLang="en-US" dirty="0"/>
            <a:t>Spray sand and clean rust </a:t>
          </a:r>
          <a:endParaRPr lang="zh-CN" altLang="en-US" dirty="0"/>
        </a:p>
      </dgm:t>
    </dgm:pt>
    <dgm:pt modelId="{3340EF6B-681B-44AE-A6C8-726A09D03219}" type="parTrans" cxnId="{98EA7125-5F74-49AE-B753-8E6FAAF32ACB}">
      <dgm:prSet/>
      <dgm:spPr/>
      <dgm:t>
        <a:bodyPr/>
        <a:lstStyle/>
        <a:p>
          <a:endParaRPr lang="zh-CN" altLang="en-US"/>
        </a:p>
      </dgm:t>
    </dgm:pt>
    <dgm:pt modelId="{47CC3E78-736D-4ACD-9AB5-F95FDEA4207E}" type="sibTrans" cxnId="{98EA7125-5F74-49AE-B753-8E6FAAF32ACB}">
      <dgm:prSet/>
      <dgm:spPr/>
      <dgm:t>
        <a:bodyPr/>
        <a:lstStyle/>
        <a:p>
          <a:endParaRPr lang="zh-CN" altLang="en-US"/>
        </a:p>
      </dgm:t>
    </dgm:pt>
    <dgm:pt modelId="{67689161-8AB3-4E02-876E-BAC89D4AB2EE}">
      <dgm:prSet phldrT="[文本]"/>
      <dgm:spPr/>
      <dgm:t>
        <a:bodyPr/>
        <a:lstStyle/>
        <a:p>
          <a:pPr algn="ctr"/>
          <a:r>
            <a:rPr lang="en-US" altLang="en-US" dirty="0"/>
            <a:t>Surface treatment with wire brush</a:t>
          </a:r>
          <a:endParaRPr lang="zh-CN" altLang="en-US" dirty="0"/>
        </a:p>
      </dgm:t>
    </dgm:pt>
    <dgm:pt modelId="{9AA85B1B-2B62-4E22-B7BF-A70678FEFC61}" type="parTrans" cxnId="{2DD82D13-F5B5-4B9C-9294-664FBA6915FE}">
      <dgm:prSet/>
      <dgm:spPr/>
      <dgm:t>
        <a:bodyPr/>
        <a:lstStyle/>
        <a:p>
          <a:endParaRPr lang="zh-CN" altLang="en-US"/>
        </a:p>
      </dgm:t>
    </dgm:pt>
    <dgm:pt modelId="{76CAA8F0-5825-4D64-98B5-BD0B77A9F67C}" type="sibTrans" cxnId="{2DD82D13-F5B5-4B9C-9294-664FBA6915FE}">
      <dgm:prSet/>
      <dgm:spPr/>
      <dgm:t>
        <a:bodyPr/>
        <a:lstStyle/>
        <a:p>
          <a:endParaRPr lang="zh-CN" altLang="en-US"/>
        </a:p>
      </dgm:t>
    </dgm:pt>
    <dgm:pt modelId="{5BA897CE-D2A5-4DFF-BE3D-874E91674B8D}">
      <dgm:prSet phldrT="[文本]"/>
      <dgm:spPr/>
      <dgm:t>
        <a:bodyPr/>
        <a:lstStyle/>
        <a:p>
          <a:r>
            <a:rPr lang="en-US" altLang="en-US" dirty="0"/>
            <a:t>Blending coating</a:t>
          </a:r>
          <a:endParaRPr lang="zh-CN" altLang="en-US" dirty="0"/>
        </a:p>
      </dgm:t>
    </dgm:pt>
    <dgm:pt modelId="{E828CB44-05DD-4CA8-B122-78A62A0DBCD3}" type="parTrans" cxnId="{E594DACF-7DCC-4E3D-9800-9BF55D227715}">
      <dgm:prSet/>
      <dgm:spPr/>
      <dgm:t>
        <a:bodyPr/>
        <a:lstStyle/>
        <a:p>
          <a:endParaRPr lang="zh-CN" altLang="en-US"/>
        </a:p>
      </dgm:t>
    </dgm:pt>
    <dgm:pt modelId="{8DC6C2FC-69B9-4E5D-A73B-2EA4F744702A}" type="sibTrans" cxnId="{E594DACF-7DCC-4E3D-9800-9BF55D227715}">
      <dgm:prSet/>
      <dgm:spPr/>
      <dgm:t>
        <a:bodyPr/>
        <a:lstStyle/>
        <a:p>
          <a:endParaRPr lang="zh-CN" altLang="en-US"/>
        </a:p>
      </dgm:t>
    </dgm:pt>
    <dgm:pt modelId="{88958C2B-C4D9-4978-A5C3-2E0B5E6047D7}">
      <dgm:prSet phldrT="[文本]"/>
      <dgm:spPr/>
      <dgm:t>
        <a:bodyPr/>
        <a:lstStyle/>
        <a:p>
          <a:r>
            <a:rPr lang="en-US" altLang="en-US" dirty="0"/>
            <a:t>Brushing</a:t>
          </a:r>
        </a:p>
      </dgm:t>
    </dgm:pt>
    <dgm:pt modelId="{41460DC5-D5A4-447D-9015-3E9A67DDFE45}" type="parTrans" cxnId="{F1E86F42-CE31-4280-A1C7-D25D03816F36}">
      <dgm:prSet/>
      <dgm:spPr/>
      <dgm:t>
        <a:bodyPr/>
        <a:lstStyle/>
        <a:p>
          <a:endParaRPr lang="zh-CN" altLang="en-US"/>
        </a:p>
      </dgm:t>
    </dgm:pt>
    <dgm:pt modelId="{2EB8EBCE-E3CF-4E75-8C2C-79BA075ABD56}" type="sibTrans" cxnId="{F1E86F42-CE31-4280-A1C7-D25D03816F36}">
      <dgm:prSet/>
      <dgm:spPr/>
      <dgm:t>
        <a:bodyPr/>
        <a:lstStyle/>
        <a:p>
          <a:endParaRPr lang="zh-CN" altLang="en-US"/>
        </a:p>
      </dgm:t>
    </dgm:pt>
    <dgm:pt modelId="{844DFF38-2819-48E1-AD08-61D2493FEA67}" type="pres">
      <dgm:prSet presAssocID="{10734CFD-732A-49AE-81B9-47C4140E8B0C}" presName="Name0" presStyleCnt="0">
        <dgm:presLayoutVars>
          <dgm:dir/>
          <dgm:resizeHandles val="exact"/>
        </dgm:presLayoutVars>
      </dgm:prSet>
      <dgm:spPr/>
    </dgm:pt>
    <dgm:pt modelId="{C8E5BCDC-C09C-4BAA-A5B7-3377E8238D9F}" type="pres">
      <dgm:prSet presAssocID="{E82EB48F-9444-417B-B158-65324C06ED14}" presName="node" presStyleLbl="node1" presStyleIdx="0" presStyleCnt="5">
        <dgm:presLayoutVars>
          <dgm:bulletEnabled val="1"/>
        </dgm:presLayoutVars>
      </dgm:prSet>
      <dgm:spPr/>
    </dgm:pt>
    <dgm:pt modelId="{47F7F8EF-8856-4C7B-A6E2-5654D0F5BCBD}" type="pres">
      <dgm:prSet presAssocID="{807510A7-14ED-424D-875E-83010701FF73}" presName="sibTrans" presStyleLbl="sibTrans1D1" presStyleIdx="0" presStyleCnt="4"/>
      <dgm:spPr/>
    </dgm:pt>
    <dgm:pt modelId="{80E1ABC6-DFAB-4BE3-9A05-676D73D7D806}" type="pres">
      <dgm:prSet presAssocID="{807510A7-14ED-424D-875E-83010701FF73}" presName="connectorText" presStyleLbl="sibTrans1D1" presStyleIdx="0" presStyleCnt="4"/>
      <dgm:spPr/>
    </dgm:pt>
    <dgm:pt modelId="{BF1CA1A8-9677-4271-8F66-1C8864B64AC1}" type="pres">
      <dgm:prSet presAssocID="{97461B57-9733-4FA4-9A93-021F259EAABF}" presName="node" presStyleLbl="node1" presStyleIdx="1" presStyleCnt="5">
        <dgm:presLayoutVars>
          <dgm:bulletEnabled val="1"/>
        </dgm:presLayoutVars>
      </dgm:prSet>
      <dgm:spPr/>
    </dgm:pt>
    <dgm:pt modelId="{2D749BB9-0A2B-4FA6-A4B6-9C022A66944A}" type="pres">
      <dgm:prSet presAssocID="{47CC3E78-736D-4ACD-9AB5-F95FDEA4207E}" presName="sibTrans" presStyleLbl="sibTrans1D1" presStyleIdx="1" presStyleCnt="4"/>
      <dgm:spPr/>
    </dgm:pt>
    <dgm:pt modelId="{F5E8AFE3-FC9D-4ED1-9610-7988C5E1597B}" type="pres">
      <dgm:prSet presAssocID="{47CC3E78-736D-4ACD-9AB5-F95FDEA4207E}" presName="connectorText" presStyleLbl="sibTrans1D1" presStyleIdx="1" presStyleCnt="4"/>
      <dgm:spPr/>
    </dgm:pt>
    <dgm:pt modelId="{46EE23BF-BF59-4B68-B9D1-90186947C70C}" type="pres">
      <dgm:prSet presAssocID="{67689161-8AB3-4E02-876E-BAC89D4AB2EE}" presName="node" presStyleLbl="node1" presStyleIdx="2" presStyleCnt="5">
        <dgm:presLayoutVars>
          <dgm:bulletEnabled val="1"/>
        </dgm:presLayoutVars>
      </dgm:prSet>
      <dgm:spPr/>
    </dgm:pt>
    <dgm:pt modelId="{38E03FB9-595F-4762-8235-AFCF76B418B4}" type="pres">
      <dgm:prSet presAssocID="{76CAA8F0-5825-4D64-98B5-BD0B77A9F67C}" presName="sibTrans" presStyleLbl="sibTrans1D1" presStyleIdx="2" presStyleCnt="4"/>
      <dgm:spPr/>
    </dgm:pt>
    <dgm:pt modelId="{917134D7-CCEB-404D-9E79-AA809163F477}" type="pres">
      <dgm:prSet presAssocID="{76CAA8F0-5825-4D64-98B5-BD0B77A9F67C}" presName="connectorText" presStyleLbl="sibTrans1D1" presStyleIdx="2" presStyleCnt="4"/>
      <dgm:spPr/>
    </dgm:pt>
    <dgm:pt modelId="{E271CC0A-3A2A-4FAB-81F4-A7F074AFFEF4}" type="pres">
      <dgm:prSet presAssocID="{5BA897CE-D2A5-4DFF-BE3D-874E91674B8D}" presName="node" presStyleLbl="node1" presStyleIdx="3" presStyleCnt="5">
        <dgm:presLayoutVars>
          <dgm:bulletEnabled val="1"/>
        </dgm:presLayoutVars>
      </dgm:prSet>
      <dgm:spPr/>
    </dgm:pt>
    <dgm:pt modelId="{A7CC3A39-8140-4164-A332-86CCBAD13C24}" type="pres">
      <dgm:prSet presAssocID="{8DC6C2FC-69B9-4E5D-A73B-2EA4F744702A}" presName="sibTrans" presStyleLbl="sibTrans1D1" presStyleIdx="3" presStyleCnt="4"/>
      <dgm:spPr/>
    </dgm:pt>
    <dgm:pt modelId="{EAFF81AB-E31D-4833-A643-1A80DA7DB4DF}" type="pres">
      <dgm:prSet presAssocID="{8DC6C2FC-69B9-4E5D-A73B-2EA4F744702A}" presName="connectorText" presStyleLbl="sibTrans1D1" presStyleIdx="3" presStyleCnt="4"/>
      <dgm:spPr/>
    </dgm:pt>
    <dgm:pt modelId="{091C2181-78D1-4BCA-BE54-AD926EB2F450}" type="pres">
      <dgm:prSet presAssocID="{88958C2B-C4D9-4978-A5C3-2E0B5E6047D7}" presName="node" presStyleLbl="node1" presStyleIdx="4" presStyleCnt="5">
        <dgm:presLayoutVars>
          <dgm:bulletEnabled val="1"/>
        </dgm:presLayoutVars>
      </dgm:prSet>
      <dgm:spPr/>
    </dgm:pt>
  </dgm:ptLst>
  <dgm:cxnLst>
    <dgm:cxn modelId="{2DD82D13-F5B5-4B9C-9294-664FBA6915FE}" srcId="{10734CFD-732A-49AE-81B9-47C4140E8B0C}" destId="{67689161-8AB3-4E02-876E-BAC89D4AB2EE}" srcOrd="2" destOrd="0" parTransId="{9AA85B1B-2B62-4E22-B7BF-A70678FEFC61}" sibTransId="{76CAA8F0-5825-4D64-98B5-BD0B77A9F67C}"/>
    <dgm:cxn modelId="{1C30D119-95AC-4677-A357-954109B8E67C}" type="presOf" srcId="{88958C2B-C4D9-4978-A5C3-2E0B5E6047D7}" destId="{091C2181-78D1-4BCA-BE54-AD926EB2F450}" srcOrd="0" destOrd="0" presId="urn:microsoft.com/office/officeart/2005/8/layout/bProcess3"/>
    <dgm:cxn modelId="{98EA7125-5F74-49AE-B753-8E6FAAF32ACB}" srcId="{10734CFD-732A-49AE-81B9-47C4140E8B0C}" destId="{97461B57-9733-4FA4-9A93-021F259EAABF}" srcOrd="1" destOrd="0" parTransId="{3340EF6B-681B-44AE-A6C8-726A09D03219}" sibTransId="{47CC3E78-736D-4ACD-9AB5-F95FDEA4207E}"/>
    <dgm:cxn modelId="{5EE1D52C-D637-4510-8EBB-436EB9060CA0}" type="presOf" srcId="{5BA897CE-D2A5-4DFF-BE3D-874E91674B8D}" destId="{E271CC0A-3A2A-4FAB-81F4-A7F074AFFEF4}" srcOrd="0" destOrd="0" presId="urn:microsoft.com/office/officeart/2005/8/layout/bProcess3"/>
    <dgm:cxn modelId="{4345615C-5590-4629-BE89-47D43C2F5476}" srcId="{10734CFD-732A-49AE-81B9-47C4140E8B0C}" destId="{E82EB48F-9444-417B-B158-65324C06ED14}" srcOrd="0" destOrd="0" parTransId="{A98BA49F-47D8-4A79-8BA8-0399017E9B18}" sibTransId="{807510A7-14ED-424D-875E-83010701FF73}"/>
    <dgm:cxn modelId="{F1E86F42-CE31-4280-A1C7-D25D03816F36}" srcId="{10734CFD-732A-49AE-81B9-47C4140E8B0C}" destId="{88958C2B-C4D9-4978-A5C3-2E0B5E6047D7}" srcOrd="4" destOrd="0" parTransId="{41460DC5-D5A4-447D-9015-3E9A67DDFE45}" sibTransId="{2EB8EBCE-E3CF-4E75-8C2C-79BA075ABD56}"/>
    <dgm:cxn modelId="{8071466A-D4D5-4D84-8BAF-9BB1DCA8C5A3}" type="presOf" srcId="{8DC6C2FC-69B9-4E5D-A73B-2EA4F744702A}" destId="{EAFF81AB-E31D-4833-A643-1A80DA7DB4DF}" srcOrd="1" destOrd="0" presId="urn:microsoft.com/office/officeart/2005/8/layout/bProcess3"/>
    <dgm:cxn modelId="{6BC27C6C-6EDE-466C-94D1-B1E4E4F0C6DE}" type="presOf" srcId="{807510A7-14ED-424D-875E-83010701FF73}" destId="{80E1ABC6-DFAB-4BE3-9A05-676D73D7D806}" srcOrd="1" destOrd="0" presId="urn:microsoft.com/office/officeart/2005/8/layout/bProcess3"/>
    <dgm:cxn modelId="{703C7B7A-9F1B-4B5B-A68C-9C8E92D0E18F}" type="presOf" srcId="{97461B57-9733-4FA4-9A93-021F259EAABF}" destId="{BF1CA1A8-9677-4271-8F66-1C8864B64AC1}" srcOrd="0" destOrd="0" presId="urn:microsoft.com/office/officeart/2005/8/layout/bProcess3"/>
    <dgm:cxn modelId="{30A9F780-3F39-4EDA-9A3A-5345AE571D17}" type="presOf" srcId="{E82EB48F-9444-417B-B158-65324C06ED14}" destId="{C8E5BCDC-C09C-4BAA-A5B7-3377E8238D9F}" srcOrd="0" destOrd="0" presId="urn:microsoft.com/office/officeart/2005/8/layout/bProcess3"/>
    <dgm:cxn modelId="{0BFE958E-D811-4B70-9981-5F260FF5B4EF}" type="presOf" srcId="{76CAA8F0-5825-4D64-98B5-BD0B77A9F67C}" destId="{38E03FB9-595F-4762-8235-AFCF76B418B4}" srcOrd="0" destOrd="0" presId="urn:microsoft.com/office/officeart/2005/8/layout/bProcess3"/>
    <dgm:cxn modelId="{F9E57AAA-8D42-4551-BE43-653527E37F0C}" type="presOf" srcId="{807510A7-14ED-424D-875E-83010701FF73}" destId="{47F7F8EF-8856-4C7B-A6E2-5654D0F5BCBD}" srcOrd="0" destOrd="0" presId="urn:microsoft.com/office/officeart/2005/8/layout/bProcess3"/>
    <dgm:cxn modelId="{67558BAA-805E-45FB-BA37-D27FC95AF43E}" type="presOf" srcId="{76CAA8F0-5825-4D64-98B5-BD0B77A9F67C}" destId="{917134D7-CCEB-404D-9E79-AA809163F477}" srcOrd="1" destOrd="0" presId="urn:microsoft.com/office/officeart/2005/8/layout/bProcess3"/>
    <dgm:cxn modelId="{1E85C7AA-2DDC-410F-A0BE-63F3F3ADFCC1}" type="presOf" srcId="{47CC3E78-736D-4ACD-9AB5-F95FDEA4207E}" destId="{2D749BB9-0A2B-4FA6-A4B6-9C022A66944A}" srcOrd="0" destOrd="0" presId="urn:microsoft.com/office/officeart/2005/8/layout/bProcess3"/>
    <dgm:cxn modelId="{049611B5-29FB-4C5E-9AF7-73A1FA125C84}" type="presOf" srcId="{67689161-8AB3-4E02-876E-BAC89D4AB2EE}" destId="{46EE23BF-BF59-4B68-B9D1-90186947C70C}" srcOrd="0" destOrd="0" presId="urn:microsoft.com/office/officeart/2005/8/layout/bProcess3"/>
    <dgm:cxn modelId="{E594DACF-7DCC-4E3D-9800-9BF55D227715}" srcId="{10734CFD-732A-49AE-81B9-47C4140E8B0C}" destId="{5BA897CE-D2A5-4DFF-BE3D-874E91674B8D}" srcOrd="3" destOrd="0" parTransId="{E828CB44-05DD-4CA8-B122-78A62A0DBCD3}" sibTransId="{8DC6C2FC-69B9-4E5D-A73B-2EA4F744702A}"/>
    <dgm:cxn modelId="{8C4088D7-604C-490C-9780-716ED4DD0074}" type="presOf" srcId="{8DC6C2FC-69B9-4E5D-A73B-2EA4F744702A}" destId="{A7CC3A39-8140-4164-A332-86CCBAD13C24}" srcOrd="0" destOrd="0" presId="urn:microsoft.com/office/officeart/2005/8/layout/bProcess3"/>
    <dgm:cxn modelId="{316ACDE0-CF30-48C4-BF83-4D3B7772061C}" type="presOf" srcId="{47CC3E78-736D-4ACD-9AB5-F95FDEA4207E}" destId="{F5E8AFE3-FC9D-4ED1-9610-7988C5E1597B}" srcOrd="1" destOrd="0" presId="urn:microsoft.com/office/officeart/2005/8/layout/bProcess3"/>
    <dgm:cxn modelId="{512E9CEA-EFA6-413C-AAA4-C8585985CFA3}" type="presOf" srcId="{10734CFD-732A-49AE-81B9-47C4140E8B0C}" destId="{844DFF38-2819-48E1-AD08-61D2493FEA67}" srcOrd="0" destOrd="0" presId="urn:microsoft.com/office/officeart/2005/8/layout/bProcess3"/>
    <dgm:cxn modelId="{70AEBDED-1144-4C89-A7B1-134E495AD38F}" type="presParOf" srcId="{844DFF38-2819-48E1-AD08-61D2493FEA67}" destId="{C8E5BCDC-C09C-4BAA-A5B7-3377E8238D9F}" srcOrd="0" destOrd="0" presId="urn:microsoft.com/office/officeart/2005/8/layout/bProcess3"/>
    <dgm:cxn modelId="{9D039064-9B7D-405F-8901-12603D5D927E}" type="presParOf" srcId="{844DFF38-2819-48E1-AD08-61D2493FEA67}" destId="{47F7F8EF-8856-4C7B-A6E2-5654D0F5BCBD}" srcOrd="1" destOrd="0" presId="urn:microsoft.com/office/officeart/2005/8/layout/bProcess3"/>
    <dgm:cxn modelId="{51FA7BEA-1094-48ED-A827-68D248F6F36B}" type="presParOf" srcId="{47F7F8EF-8856-4C7B-A6E2-5654D0F5BCBD}" destId="{80E1ABC6-DFAB-4BE3-9A05-676D73D7D806}" srcOrd="0" destOrd="0" presId="urn:microsoft.com/office/officeart/2005/8/layout/bProcess3"/>
    <dgm:cxn modelId="{2D202209-AC93-40CC-95D5-B45BF08EBD21}" type="presParOf" srcId="{844DFF38-2819-48E1-AD08-61D2493FEA67}" destId="{BF1CA1A8-9677-4271-8F66-1C8864B64AC1}" srcOrd="2" destOrd="0" presId="urn:microsoft.com/office/officeart/2005/8/layout/bProcess3"/>
    <dgm:cxn modelId="{66AACE37-2432-49BE-A3E4-FEF1464EF338}" type="presParOf" srcId="{844DFF38-2819-48E1-AD08-61D2493FEA67}" destId="{2D749BB9-0A2B-4FA6-A4B6-9C022A66944A}" srcOrd="3" destOrd="0" presId="urn:microsoft.com/office/officeart/2005/8/layout/bProcess3"/>
    <dgm:cxn modelId="{A56E3173-D81D-45E2-9D02-E2BBD36B08F0}" type="presParOf" srcId="{2D749BB9-0A2B-4FA6-A4B6-9C022A66944A}" destId="{F5E8AFE3-FC9D-4ED1-9610-7988C5E1597B}" srcOrd="0" destOrd="0" presId="urn:microsoft.com/office/officeart/2005/8/layout/bProcess3"/>
    <dgm:cxn modelId="{40E4DBD7-7A44-4C19-925A-D67D2F53DB59}" type="presParOf" srcId="{844DFF38-2819-48E1-AD08-61D2493FEA67}" destId="{46EE23BF-BF59-4B68-B9D1-90186947C70C}" srcOrd="4" destOrd="0" presId="urn:microsoft.com/office/officeart/2005/8/layout/bProcess3"/>
    <dgm:cxn modelId="{BC32FA38-3100-4C9B-930D-500DB3966285}" type="presParOf" srcId="{844DFF38-2819-48E1-AD08-61D2493FEA67}" destId="{38E03FB9-595F-4762-8235-AFCF76B418B4}" srcOrd="5" destOrd="0" presId="urn:microsoft.com/office/officeart/2005/8/layout/bProcess3"/>
    <dgm:cxn modelId="{A2E8B64F-4779-43F0-B381-DF87398C6E8C}" type="presParOf" srcId="{38E03FB9-595F-4762-8235-AFCF76B418B4}" destId="{917134D7-CCEB-404D-9E79-AA809163F477}" srcOrd="0" destOrd="0" presId="urn:microsoft.com/office/officeart/2005/8/layout/bProcess3"/>
    <dgm:cxn modelId="{C775033B-3963-481B-801E-5C253DAA4EB7}" type="presParOf" srcId="{844DFF38-2819-48E1-AD08-61D2493FEA67}" destId="{E271CC0A-3A2A-4FAB-81F4-A7F074AFFEF4}" srcOrd="6" destOrd="0" presId="urn:microsoft.com/office/officeart/2005/8/layout/bProcess3"/>
    <dgm:cxn modelId="{F0374FB7-18CD-4BB1-9BE0-85DF422907F8}" type="presParOf" srcId="{844DFF38-2819-48E1-AD08-61D2493FEA67}" destId="{A7CC3A39-8140-4164-A332-86CCBAD13C24}" srcOrd="7" destOrd="0" presId="urn:microsoft.com/office/officeart/2005/8/layout/bProcess3"/>
    <dgm:cxn modelId="{2F5CAA41-9C33-4E92-A36B-B3940C165E07}" type="presParOf" srcId="{A7CC3A39-8140-4164-A332-86CCBAD13C24}" destId="{EAFF81AB-E31D-4833-A643-1A80DA7DB4DF}" srcOrd="0" destOrd="0" presId="urn:microsoft.com/office/officeart/2005/8/layout/bProcess3"/>
    <dgm:cxn modelId="{229A4A5D-C776-4518-A648-4A50E00DD4F8}" type="presParOf" srcId="{844DFF38-2819-48E1-AD08-61D2493FEA67}" destId="{091C2181-78D1-4BCA-BE54-AD926EB2F450}"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7F8EF-8856-4C7B-A6E2-5654D0F5BCBD}">
      <dsp:nvSpPr>
        <dsp:cNvPr id="0" name=""/>
        <dsp:cNvSpPr/>
      </dsp:nvSpPr>
      <dsp:spPr>
        <a:xfrm>
          <a:off x="1653282" y="794190"/>
          <a:ext cx="349060" cy="91440"/>
        </a:xfrm>
        <a:custGeom>
          <a:avLst/>
          <a:gdLst/>
          <a:ahLst/>
          <a:cxnLst/>
          <a:rect l="0" t="0" r="0" b="0"/>
          <a:pathLst>
            <a:path>
              <a:moveTo>
                <a:pt x="0" y="45720"/>
              </a:moveTo>
              <a:lnTo>
                <a:pt x="3490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18321" y="838012"/>
        <a:ext cx="18983" cy="3796"/>
      </dsp:txXfrm>
    </dsp:sp>
    <dsp:sp modelId="{C8E5BCDC-C09C-4BAA-A5B7-3377E8238D9F}">
      <dsp:nvSpPr>
        <dsp:cNvPr id="0" name=""/>
        <dsp:cNvSpPr/>
      </dsp:nvSpPr>
      <dsp:spPr>
        <a:xfrm>
          <a:off x="4385" y="344701"/>
          <a:ext cx="1650697" cy="9904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Preparation of equipment</a:t>
          </a:r>
          <a:endParaRPr lang="zh-CN" altLang="en-US" sz="1700" kern="1200" dirty="0"/>
        </a:p>
      </dsp:txBody>
      <dsp:txXfrm>
        <a:off x="4385" y="344701"/>
        <a:ext cx="1650697" cy="990418"/>
      </dsp:txXfrm>
    </dsp:sp>
    <dsp:sp modelId="{2D749BB9-0A2B-4FA6-A4B6-9C022A66944A}">
      <dsp:nvSpPr>
        <dsp:cNvPr id="0" name=""/>
        <dsp:cNvSpPr/>
      </dsp:nvSpPr>
      <dsp:spPr>
        <a:xfrm>
          <a:off x="3683640" y="794190"/>
          <a:ext cx="349060" cy="91440"/>
        </a:xfrm>
        <a:custGeom>
          <a:avLst/>
          <a:gdLst/>
          <a:ahLst/>
          <a:cxnLst/>
          <a:rect l="0" t="0" r="0" b="0"/>
          <a:pathLst>
            <a:path>
              <a:moveTo>
                <a:pt x="0" y="45720"/>
              </a:moveTo>
              <a:lnTo>
                <a:pt x="3490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48678" y="838012"/>
        <a:ext cx="18983" cy="3796"/>
      </dsp:txXfrm>
    </dsp:sp>
    <dsp:sp modelId="{BF1CA1A8-9677-4271-8F66-1C8864B64AC1}">
      <dsp:nvSpPr>
        <dsp:cNvPr id="0" name=""/>
        <dsp:cNvSpPr/>
      </dsp:nvSpPr>
      <dsp:spPr>
        <a:xfrm>
          <a:off x="2034742" y="344701"/>
          <a:ext cx="1650697" cy="9904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Spray sand and clean rust </a:t>
          </a:r>
          <a:endParaRPr lang="zh-CN" altLang="en-US" sz="1700" kern="1200" dirty="0"/>
        </a:p>
      </dsp:txBody>
      <dsp:txXfrm>
        <a:off x="2034742" y="344701"/>
        <a:ext cx="1650697" cy="990418"/>
      </dsp:txXfrm>
    </dsp:sp>
    <dsp:sp modelId="{38E03FB9-595F-4762-8235-AFCF76B418B4}">
      <dsp:nvSpPr>
        <dsp:cNvPr id="0" name=""/>
        <dsp:cNvSpPr/>
      </dsp:nvSpPr>
      <dsp:spPr>
        <a:xfrm>
          <a:off x="829733" y="1333319"/>
          <a:ext cx="4060715" cy="349060"/>
        </a:xfrm>
        <a:custGeom>
          <a:avLst/>
          <a:gdLst/>
          <a:ahLst/>
          <a:cxnLst/>
          <a:rect l="0" t="0" r="0" b="0"/>
          <a:pathLst>
            <a:path>
              <a:moveTo>
                <a:pt x="4060715" y="0"/>
              </a:moveTo>
              <a:lnTo>
                <a:pt x="4060715" y="191630"/>
              </a:lnTo>
              <a:lnTo>
                <a:pt x="0" y="191630"/>
              </a:lnTo>
              <a:lnTo>
                <a:pt x="0" y="3490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758130" y="1505951"/>
        <a:ext cx="203921" cy="3796"/>
      </dsp:txXfrm>
    </dsp:sp>
    <dsp:sp modelId="{46EE23BF-BF59-4B68-B9D1-90186947C70C}">
      <dsp:nvSpPr>
        <dsp:cNvPr id="0" name=""/>
        <dsp:cNvSpPr/>
      </dsp:nvSpPr>
      <dsp:spPr>
        <a:xfrm>
          <a:off x="4065100" y="344701"/>
          <a:ext cx="1650697" cy="9904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Surface treatment with wire brush</a:t>
          </a:r>
          <a:endParaRPr lang="zh-CN" altLang="en-US" sz="1700" kern="1200" dirty="0"/>
        </a:p>
      </dsp:txBody>
      <dsp:txXfrm>
        <a:off x="4065100" y="344701"/>
        <a:ext cx="1650697" cy="990418"/>
      </dsp:txXfrm>
    </dsp:sp>
    <dsp:sp modelId="{A7CC3A39-8140-4164-A332-86CCBAD13C24}">
      <dsp:nvSpPr>
        <dsp:cNvPr id="0" name=""/>
        <dsp:cNvSpPr/>
      </dsp:nvSpPr>
      <dsp:spPr>
        <a:xfrm>
          <a:off x="1653282" y="2164269"/>
          <a:ext cx="349060" cy="91440"/>
        </a:xfrm>
        <a:custGeom>
          <a:avLst/>
          <a:gdLst/>
          <a:ahLst/>
          <a:cxnLst/>
          <a:rect l="0" t="0" r="0" b="0"/>
          <a:pathLst>
            <a:path>
              <a:moveTo>
                <a:pt x="0" y="45720"/>
              </a:moveTo>
              <a:lnTo>
                <a:pt x="3490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18321" y="2208091"/>
        <a:ext cx="18983" cy="3796"/>
      </dsp:txXfrm>
    </dsp:sp>
    <dsp:sp modelId="{E271CC0A-3A2A-4FAB-81F4-A7F074AFFEF4}">
      <dsp:nvSpPr>
        <dsp:cNvPr id="0" name=""/>
        <dsp:cNvSpPr/>
      </dsp:nvSpPr>
      <dsp:spPr>
        <a:xfrm>
          <a:off x="4385" y="1714780"/>
          <a:ext cx="1650697" cy="9904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Blending coating</a:t>
          </a:r>
          <a:endParaRPr lang="zh-CN" altLang="en-US" sz="1700" kern="1200" dirty="0"/>
        </a:p>
      </dsp:txBody>
      <dsp:txXfrm>
        <a:off x="4385" y="1714780"/>
        <a:ext cx="1650697" cy="990418"/>
      </dsp:txXfrm>
    </dsp:sp>
    <dsp:sp modelId="{091C2181-78D1-4BCA-BE54-AD926EB2F450}">
      <dsp:nvSpPr>
        <dsp:cNvPr id="0" name=""/>
        <dsp:cNvSpPr/>
      </dsp:nvSpPr>
      <dsp:spPr>
        <a:xfrm>
          <a:off x="2034742" y="1714780"/>
          <a:ext cx="1650697" cy="9904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Brushing</a:t>
          </a:r>
        </a:p>
      </dsp:txBody>
      <dsp:txXfrm>
        <a:off x="2034742" y="1714780"/>
        <a:ext cx="1650697" cy="9904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78C5F-DDE4-4B5E-8935-CCB5DBF72A9A}"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6A7C-861D-455A-BAF2-C425BA7D161C}" type="slidenum">
              <a:rPr lang="zh-CN" altLang="en-US" smtClean="0"/>
              <a:t>‹#›</a:t>
            </a:fld>
            <a:endParaRPr lang="zh-CN" altLang="en-US"/>
          </a:p>
        </p:txBody>
      </p:sp>
    </p:spTree>
    <p:extLst>
      <p:ext uri="{BB962C8B-B14F-4D97-AF65-F5344CB8AC3E}">
        <p14:creationId xmlns:p14="http://schemas.microsoft.com/office/powerpoint/2010/main" val="393136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D3D44EC-E858-46D6-9530-CE3BA975A537}" type="datetime1">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3D1FF1-0FCB-4FE8-8135-FD7492CA2DDD}" type="datetime1">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47FD8D8-4EDC-4871-8FD8-74E0FDD8B8C1}" type="datetime1">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2347E4-0B36-4065-B311-766FD22AD292}" type="datetime1">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3D0858-8F62-44D8-BF61-665BECEA0035}" type="datetime1">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FC3F946-FBF4-4DBC-A439-3AB2A08023DB}" type="datetime1">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0C801C3-6B0A-45A1-AF68-EA9782B6DF32}" type="datetime1">
              <a:rPr lang="zh-CN" altLang="en-US" smtClean="0"/>
              <a:t>2022/8/29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835DEF4-80B1-4CFE-987F-869CD3E44F5C}" type="datetime1">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D0E51D-AB7D-4166-96D6-A1E9108EEE73}" type="datetime1">
              <a:rPr lang="zh-CN" altLang="en-US" smtClean="0"/>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54999A-28FD-462C-AA2A-40D0CD2DB088}" type="datetime1">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014880-4B41-4652-B50F-D43CC60793B0}" type="datetime1">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1BE82-2CB9-4E0A-B336-E3B6A00D75F3}" type="datetime1">
              <a:rPr lang="zh-CN" altLang="en-US" smtClean="0"/>
              <a:t>2022/8/29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E2B01-E0D2-D2CD-4A90-194C5AF4FE9B}"/>
              </a:ext>
            </a:extLst>
          </p:cNvPr>
          <p:cNvSpPr>
            <a:spLocks noGrp="1"/>
          </p:cNvSpPr>
          <p:nvPr>
            <p:ph type="ctrTitle"/>
          </p:nvPr>
        </p:nvSpPr>
        <p:spPr>
          <a:xfrm>
            <a:off x="1524000" y="2052917"/>
            <a:ext cx="9144000" cy="560575"/>
          </a:xfrm>
        </p:spPr>
        <p:txBody>
          <a:bodyPr>
            <a:noAutofit/>
          </a:bodyPr>
          <a:lstStyle/>
          <a:p>
            <a:r>
              <a:rPr lang="en-US" altLang="zh-CN" sz="4400" b="1" dirty="0"/>
              <a:t>Probabilistic Analysis of Structure</a:t>
            </a:r>
            <a:endParaRPr lang="zh-CN" altLang="en-US" sz="4400" b="1" dirty="0"/>
          </a:p>
        </p:txBody>
      </p:sp>
      <p:sp>
        <p:nvSpPr>
          <p:cNvPr id="4" name="灯片编号占位符 3">
            <a:extLst>
              <a:ext uri="{FF2B5EF4-FFF2-40B4-BE49-F238E27FC236}">
                <a16:creationId xmlns:a16="http://schemas.microsoft.com/office/drawing/2014/main" id="{89D44CDD-61C3-38D4-3229-79A5CA0FE622}"/>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graphicFrame>
        <p:nvGraphicFramePr>
          <p:cNvPr id="5" name="表格 5">
            <a:extLst>
              <a:ext uri="{FF2B5EF4-FFF2-40B4-BE49-F238E27FC236}">
                <a16:creationId xmlns:a16="http://schemas.microsoft.com/office/drawing/2014/main" id="{792E0FC7-A01E-CCFD-5734-4A3FD6305619}"/>
              </a:ext>
            </a:extLst>
          </p:cNvPr>
          <p:cNvGraphicFramePr>
            <a:graphicFrameLocks noGrp="1"/>
          </p:cNvGraphicFramePr>
          <p:nvPr>
            <p:extLst>
              <p:ext uri="{D42A27DB-BD31-4B8C-83A1-F6EECF244321}">
                <p14:modId xmlns:p14="http://schemas.microsoft.com/office/powerpoint/2010/main" val="424344382"/>
              </p:ext>
            </p:extLst>
          </p:nvPr>
        </p:nvGraphicFramePr>
        <p:xfrm>
          <a:off x="80627" y="4335484"/>
          <a:ext cx="3216026" cy="2203428"/>
        </p:xfrm>
        <a:graphic>
          <a:graphicData uri="http://schemas.openxmlformats.org/drawingml/2006/table">
            <a:tbl>
              <a:tblPr firstRow="1" bandRow="1">
                <a:tableStyleId>{5C22544A-7EE6-4342-B048-85BDC9FD1C3A}</a:tableStyleId>
              </a:tblPr>
              <a:tblGrid>
                <a:gridCol w="3216026">
                  <a:extLst>
                    <a:ext uri="{9D8B030D-6E8A-4147-A177-3AD203B41FA5}">
                      <a16:colId xmlns:a16="http://schemas.microsoft.com/office/drawing/2014/main" val="3061691795"/>
                    </a:ext>
                  </a:extLst>
                </a:gridCol>
              </a:tblGrid>
              <a:tr h="550857">
                <a:tc>
                  <a:txBody>
                    <a:bodyPr/>
                    <a:lstStyle/>
                    <a:p>
                      <a:pPr algn="l"/>
                      <a:r>
                        <a:rPr lang="en-US" altLang="zh-CN" sz="2800" dirty="0">
                          <a:solidFill>
                            <a:schemeClr val="tx1"/>
                          </a:solidFill>
                        </a:rPr>
                        <a:t>Group member</a:t>
                      </a:r>
                      <a:endParaRPr lang="zh-CN" altLang="en-US" sz="28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209761"/>
                  </a:ext>
                </a:extLst>
              </a:tr>
              <a:tr h="550857">
                <a:tc>
                  <a:txBody>
                    <a:bodyPr/>
                    <a:lstStyle/>
                    <a:p>
                      <a:pPr algn="l"/>
                      <a:r>
                        <a:rPr lang="en-US" altLang="zh-CN" sz="2800" dirty="0"/>
                        <a:t>Delos-</a:t>
                      </a:r>
                      <a:r>
                        <a:rPr lang="en-US" altLang="zh-CN" sz="2800" dirty="0" err="1"/>
                        <a:t>Haoran</a:t>
                      </a:r>
                      <a:r>
                        <a:rPr lang="en-US" altLang="zh-CN" sz="2800" dirty="0"/>
                        <a:t> Liang </a:t>
                      </a:r>
                      <a:endParaRPr lang="zh-CN" altLang="en-US" sz="28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689095850"/>
                  </a:ext>
                </a:extLst>
              </a:tr>
              <a:tr h="550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Atom-</a:t>
                      </a:r>
                      <a:r>
                        <a:rPr lang="en-US" altLang="zh-CN" sz="2800" dirty="0" err="1"/>
                        <a:t>Yatong</a:t>
                      </a:r>
                      <a:r>
                        <a:rPr lang="en-US" altLang="zh-CN" sz="2800" dirty="0"/>
                        <a:t> Wu  </a:t>
                      </a:r>
                    </a:p>
                  </a:txBody>
                  <a:tcPr>
                    <a:solidFill>
                      <a:schemeClr val="bg1"/>
                    </a:solidFill>
                  </a:tcPr>
                </a:tc>
                <a:extLst>
                  <a:ext uri="{0D108BD9-81ED-4DB2-BD59-A6C34878D82A}">
                    <a16:rowId xmlns:a16="http://schemas.microsoft.com/office/drawing/2014/main" val="432073750"/>
                  </a:ext>
                </a:extLst>
              </a:tr>
              <a:tr h="550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Rick-</a:t>
                      </a:r>
                      <a:r>
                        <a:rPr lang="en-US" altLang="zh-CN" sz="2800" dirty="0" err="1"/>
                        <a:t>Shoupei</a:t>
                      </a:r>
                      <a:r>
                        <a:rPr lang="en-US" altLang="zh-CN" sz="2800" dirty="0"/>
                        <a:t> Wang</a:t>
                      </a:r>
                      <a:endParaRPr lang="zh-CN" altLang="en-US" sz="28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945319"/>
                  </a:ext>
                </a:extLst>
              </a:tr>
            </a:tbl>
          </a:graphicData>
        </a:graphic>
      </p:graphicFrame>
      <p:sp>
        <p:nvSpPr>
          <p:cNvPr id="6" name="文本框 5">
            <a:extLst>
              <a:ext uri="{FF2B5EF4-FFF2-40B4-BE49-F238E27FC236}">
                <a16:creationId xmlns:a16="http://schemas.microsoft.com/office/drawing/2014/main" id="{F0BCCB82-DBE6-383E-61D6-F1EC44B7B229}"/>
              </a:ext>
            </a:extLst>
          </p:cNvPr>
          <p:cNvSpPr txBox="1"/>
          <p:nvPr/>
        </p:nvSpPr>
        <p:spPr>
          <a:xfrm>
            <a:off x="5415044" y="2820720"/>
            <a:ext cx="1530997" cy="584775"/>
          </a:xfrm>
          <a:prstGeom prst="rect">
            <a:avLst/>
          </a:prstGeom>
          <a:noFill/>
        </p:spPr>
        <p:txBody>
          <a:bodyPr wrap="none" rtlCol="0">
            <a:spAutoFit/>
          </a:bodyPr>
          <a:lstStyle/>
          <a:p>
            <a:r>
              <a:rPr lang="en-US" altLang="zh-CN" sz="3200" dirty="0"/>
              <a:t>Group 3</a:t>
            </a:r>
            <a:endParaRPr lang="zh-CN" altLang="en-US" sz="3200" dirty="0"/>
          </a:p>
        </p:txBody>
      </p:sp>
    </p:spTree>
    <p:extLst>
      <p:ext uri="{BB962C8B-B14F-4D97-AF65-F5344CB8AC3E}">
        <p14:creationId xmlns:p14="http://schemas.microsoft.com/office/powerpoint/2010/main" val="66422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8" name="矩形 7">
            <a:extLst>
              <a:ext uri="{FF2B5EF4-FFF2-40B4-BE49-F238E27FC236}">
                <a16:creationId xmlns:a16="http://schemas.microsoft.com/office/drawing/2014/main" id="{1AA40CD1-5A07-9511-0541-51DEBA06E8A5}"/>
              </a:ext>
            </a:extLst>
          </p:cNvPr>
          <p:cNvSpPr/>
          <p:nvPr/>
        </p:nvSpPr>
        <p:spPr>
          <a:xfrm>
            <a:off x="599940" y="136525"/>
            <a:ext cx="6032101" cy="523220"/>
          </a:xfrm>
          <a:prstGeom prst="rect">
            <a:avLst/>
          </a:prstGeom>
        </p:spPr>
        <p:txBody>
          <a:bodyPr wrap="none">
            <a:spAutoFit/>
          </a:bodyPr>
          <a:lstStyle/>
          <a:p>
            <a:r>
              <a:rPr lang="en-US" altLang="zh-CN" sz="2800" dirty="0">
                <a:solidFill>
                  <a:srgbClr val="FF0000"/>
                </a:solidFill>
              </a:rPr>
              <a:t>7. Draw the final internal force diagrams</a:t>
            </a:r>
          </a:p>
        </p:txBody>
      </p:sp>
      <p:sp>
        <p:nvSpPr>
          <p:cNvPr id="9" name="矩形 8">
            <a:extLst>
              <a:ext uri="{FF2B5EF4-FFF2-40B4-BE49-F238E27FC236}">
                <a16:creationId xmlns:a16="http://schemas.microsoft.com/office/drawing/2014/main" id="{0FD930BA-528C-1E08-4093-F13857DF933A}"/>
              </a:ext>
            </a:extLst>
          </p:cNvPr>
          <p:cNvSpPr/>
          <p:nvPr/>
        </p:nvSpPr>
        <p:spPr>
          <a:xfrm>
            <a:off x="1643079" y="5298833"/>
            <a:ext cx="2930161" cy="369332"/>
          </a:xfrm>
          <a:prstGeom prst="rect">
            <a:avLst/>
          </a:prstGeom>
        </p:spPr>
        <p:txBody>
          <a:bodyPr wrap="none">
            <a:spAutoFit/>
          </a:bodyPr>
          <a:lstStyle/>
          <a:p>
            <a:r>
              <a:rPr lang="en-US" altLang="zh-CN" dirty="0"/>
              <a:t>(a) Bending moment diagram</a:t>
            </a:r>
          </a:p>
        </p:txBody>
      </p:sp>
      <p:sp>
        <p:nvSpPr>
          <p:cNvPr id="10" name="矩形 9">
            <a:extLst>
              <a:ext uri="{FF2B5EF4-FFF2-40B4-BE49-F238E27FC236}">
                <a16:creationId xmlns:a16="http://schemas.microsoft.com/office/drawing/2014/main" id="{BC28E83A-424D-3FB3-E1DE-4817A027E5F6}"/>
              </a:ext>
            </a:extLst>
          </p:cNvPr>
          <p:cNvSpPr/>
          <p:nvPr/>
        </p:nvSpPr>
        <p:spPr>
          <a:xfrm>
            <a:off x="7427519" y="5309202"/>
            <a:ext cx="2366161" cy="369332"/>
          </a:xfrm>
          <a:prstGeom prst="rect">
            <a:avLst/>
          </a:prstGeom>
        </p:spPr>
        <p:txBody>
          <a:bodyPr wrap="none">
            <a:spAutoFit/>
          </a:bodyPr>
          <a:lstStyle/>
          <a:p>
            <a:r>
              <a:rPr lang="en-US" altLang="zh-CN" dirty="0"/>
              <a:t>(b) Shear force diagram</a:t>
            </a:r>
          </a:p>
        </p:txBody>
      </p:sp>
      <p:pic>
        <p:nvPicPr>
          <p:cNvPr id="11" name="图片 10">
            <a:extLst>
              <a:ext uri="{FF2B5EF4-FFF2-40B4-BE49-F238E27FC236}">
                <a16:creationId xmlns:a16="http://schemas.microsoft.com/office/drawing/2014/main" id="{AD56CCEA-1C3D-952A-1CE0-23297874F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280" y="1239852"/>
            <a:ext cx="4686640" cy="3822114"/>
          </a:xfrm>
          <a:prstGeom prst="rect">
            <a:avLst/>
          </a:prstGeom>
        </p:spPr>
      </p:pic>
      <p:pic>
        <p:nvPicPr>
          <p:cNvPr id="12" name="图片 11">
            <a:extLst>
              <a:ext uri="{FF2B5EF4-FFF2-40B4-BE49-F238E27FC236}">
                <a16:creationId xmlns:a16="http://schemas.microsoft.com/office/drawing/2014/main" id="{47D04A36-5F5B-C028-CCFD-A0671682A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37" y="1242346"/>
            <a:ext cx="4686640" cy="3822115"/>
          </a:xfrm>
          <a:prstGeom prst="rect">
            <a:avLst/>
          </a:prstGeom>
        </p:spPr>
      </p:pic>
      <p:sp>
        <p:nvSpPr>
          <p:cNvPr id="13" name="文本框 12">
            <a:extLst>
              <a:ext uri="{FF2B5EF4-FFF2-40B4-BE49-F238E27FC236}">
                <a16:creationId xmlns:a16="http://schemas.microsoft.com/office/drawing/2014/main" id="{E9FEF804-364E-7AED-614F-DE76E748EBA3}"/>
              </a:ext>
            </a:extLst>
          </p:cNvPr>
          <p:cNvSpPr txBox="1"/>
          <p:nvPr/>
        </p:nvSpPr>
        <p:spPr>
          <a:xfrm>
            <a:off x="4610657" y="5987018"/>
            <a:ext cx="2970685" cy="369332"/>
          </a:xfrm>
          <a:prstGeom prst="rect">
            <a:avLst/>
          </a:prstGeom>
          <a:noFill/>
        </p:spPr>
        <p:txBody>
          <a:bodyPr wrap="none" rtlCol="0">
            <a:spAutoFit/>
          </a:bodyPr>
          <a:lstStyle/>
          <a:p>
            <a:r>
              <a:rPr lang="en-US" altLang="zh-CN" b="1" dirty="0"/>
              <a:t>Fig. 3. </a:t>
            </a:r>
            <a:r>
              <a:rPr lang="en-US" altLang="zh-CN" dirty="0"/>
              <a:t>Internal force diagrams</a:t>
            </a:r>
            <a:endParaRPr lang="zh-CN" altLang="en-US" dirty="0"/>
          </a:p>
        </p:txBody>
      </p:sp>
    </p:spTree>
    <p:extLst>
      <p:ext uri="{BB962C8B-B14F-4D97-AF65-F5344CB8AC3E}">
        <p14:creationId xmlns:p14="http://schemas.microsoft.com/office/powerpoint/2010/main" val="41234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a:xfrm>
            <a:off x="8797281" y="6231673"/>
            <a:ext cx="2743200" cy="365125"/>
          </a:xfrm>
        </p:spPr>
        <p:txBody>
          <a:bodyPr/>
          <a:lstStyle/>
          <a:p>
            <a:fld id="{565CE74E-AB26-4998-AD42-012C4C1AD076}" type="slidenum">
              <a:rPr lang="zh-CN" altLang="en-US" smtClean="0"/>
              <a:t>11</a:t>
            </a:fld>
            <a:endParaRPr lang="zh-CN" altLang="en-US" dirty="0"/>
          </a:p>
        </p:txBody>
      </p:sp>
      <p:sp>
        <p:nvSpPr>
          <p:cNvPr id="8" name="矩形 7">
            <a:extLst>
              <a:ext uri="{FF2B5EF4-FFF2-40B4-BE49-F238E27FC236}">
                <a16:creationId xmlns:a16="http://schemas.microsoft.com/office/drawing/2014/main" id="{C8CF7BDD-FF50-5712-99DD-BB9BD528679F}"/>
              </a:ext>
            </a:extLst>
          </p:cNvPr>
          <p:cNvSpPr/>
          <p:nvPr/>
        </p:nvSpPr>
        <p:spPr>
          <a:xfrm>
            <a:off x="683683" y="71693"/>
            <a:ext cx="11508317" cy="954107"/>
          </a:xfrm>
          <a:prstGeom prst="rect">
            <a:avLst/>
          </a:prstGeom>
        </p:spPr>
        <p:txBody>
          <a:bodyPr wrap="square">
            <a:spAutoFit/>
          </a:bodyPr>
          <a:lstStyle/>
          <a:p>
            <a:r>
              <a:rPr lang="en-US" altLang="zh-CN" sz="2800" dirty="0">
                <a:solidFill>
                  <a:srgbClr val="FF0000"/>
                </a:solidFill>
              </a:rPr>
              <a:t>8. Draw the internal force diagrams when the structure is affected by a left wind</a:t>
            </a:r>
            <a:endParaRPr lang="en-US" altLang="zh-CN" sz="2400" dirty="0">
              <a:solidFill>
                <a:srgbClr val="FF0000"/>
              </a:solidFill>
            </a:endParaRPr>
          </a:p>
        </p:txBody>
      </p:sp>
      <p:sp>
        <p:nvSpPr>
          <p:cNvPr id="9" name="矩形 8">
            <a:extLst>
              <a:ext uri="{FF2B5EF4-FFF2-40B4-BE49-F238E27FC236}">
                <a16:creationId xmlns:a16="http://schemas.microsoft.com/office/drawing/2014/main" id="{E2054E4B-2D5E-C9CA-EDD5-B39F2B42FA6C}"/>
              </a:ext>
            </a:extLst>
          </p:cNvPr>
          <p:cNvSpPr/>
          <p:nvPr/>
        </p:nvSpPr>
        <p:spPr>
          <a:xfrm>
            <a:off x="1689813" y="5813279"/>
            <a:ext cx="2930161" cy="369332"/>
          </a:xfrm>
          <a:prstGeom prst="rect">
            <a:avLst/>
          </a:prstGeom>
        </p:spPr>
        <p:txBody>
          <a:bodyPr wrap="none">
            <a:spAutoFit/>
          </a:bodyPr>
          <a:lstStyle/>
          <a:p>
            <a:r>
              <a:rPr lang="en-US" altLang="zh-CN" dirty="0"/>
              <a:t>(a) Bending moment diagram</a:t>
            </a:r>
          </a:p>
        </p:txBody>
      </p:sp>
      <p:sp>
        <p:nvSpPr>
          <p:cNvPr id="10" name="矩形 9">
            <a:extLst>
              <a:ext uri="{FF2B5EF4-FFF2-40B4-BE49-F238E27FC236}">
                <a16:creationId xmlns:a16="http://schemas.microsoft.com/office/drawing/2014/main" id="{41D9ADA4-23C5-D80C-CB07-15CEF206769B}"/>
              </a:ext>
            </a:extLst>
          </p:cNvPr>
          <p:cNvSpPr/>
          <p:nvPr/>
        </p:nvSpPr>
        <p:spPr>
          <a:xfrm>
            <a:off x="7039836" y="5811197"/>
            <a:ext cx="2366161" cy="369332"/>
          </a:xfrm>
          <a:prstGeom prst="rect">
            <a:avLst/>
          </a:prstGeom>
        </p:spPr>
        <p:txBody>
          <a:bodyPr wrap="none">
            <a:spAutoFit/>
          </a:bodyPr>
          <a:lstStyle/>
          <a:p>
            <a:r>
              <a:rPr lang="en-US" altLang="zh-CN" dirty="0"/>
              <a:t>(b) Shear force diagram</a:t>
            </a:r>
          </a:p>
        </p:txBody>
      </p:sp>
      <p:pic>
        <p:nvPicPr>
          <p:cNvPr id="11" name="图片 10">
            <a:extLst>
              <a:ext uri="{FF2B5EF4-FFF2-40B4-BE49-F238E27FC236}">
                <a16:creationId xmlns:a16="http://schemas.microsoft.com/office/drawing/2014/main" id="{818D8C25-5857-679B-50F8-E247931B85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7841" y="2937626"/>
            <a:ext cx="3570153" cy="2911580"/>
          </a:xfrm>
          <a:prstGeom prst="rect">
            <a:avLst/>
          </a:prstGeom>
        </p:spPr>
      </p:pic>
      <p:pic>
        <p:nvPicPr>
          <p:cNvPr id="12" name="图片 11">
            <a:extLst>
              <a:ext uri="{FF2B5EF4-FFF2-40B4-BE49-F238E27FC236}">
                <a16:creationId xmlns:a16="http://schemas.microsoft.com/office/drawing/2014/main" id="{48FD1800-EA62-0311-C87C-A77A3B1376F4}"/>
              </a:ext>
            </a:extLst>
          </p:cNvPr>
          <p:cNvPicPr>
            <a:picLocks noChangeAspect="1"/>
          </p:cNvPicPr>
          <p:nvPr/>
        </p:nvPicPr>
        <p:blipFill rotWithShape="1">
          <a:blip r:embed="rId3">
            <a:extLst>
              <a:ext uri="{28A0092B-C50C-407E-A947-70E740481C1C}">
                <a14:useLocalDpi xmlns:a14="http://schemas.microsoft.com/office/drawing/2010/main" val="0"/>
              </a:ext>
            </a:extLst>
          </a:blip>
          <a:srcRect t="8052" r="8347"/>
          <a:stretch/>
        </p:blipFill>
        <p:spPr>
          <a:xfrm>
            <a:off x="6096000" y="626327"/>
            <a:ext cx="3764856" cy="2084199"/>
          </a:xfrm>
          <a:prstGeom prst="rect">
            <a:avLst/>
          </a:prstGeom>
        </p:spPr>
      </p:pic>
      <p:sp>
        <p:nvSpPr>
          <p:cNvPr id="13" name="矩形 12">
            <a:extLst>
              <a:ext uri="{FF2B5EF4-FFF2-40B4-BE49-F238E27FC236}">
                <a16:creationId xmlns:a16="http://schemas.microsoft.com/office/drawing/2014/main" id="{CCF13BA4-15E3-7427-3983-44AF8B4AAC7E}"/>
              </a:ext>
            </a:extLst>
          </p:cNvPr>
          <p:cNvSpPr/>
          <p:nvPr/>
        </p:nvSpPr>
        <p:spPr>
          <a:xfrm>
            <a:off x="683683" y="1206762"/>
            <a:ext cx="3699315" cy="461665"/>
          </a:xfrm>
          <a:prstGeom prst="rect">
            <a:avLst/>
          </a:prstGeom>
        </p:spPr>
        <p:txBody>
          <a:bodyPr wrap="square">
            <a:spAutoFit/>
          </a:bodyPr>
          <a:lstStyle/>
          <a:p>
            <a:r>
              <a:rPr lang="en-US" altLang="zh-CN" sz="2400" dirty="0">
                <a:solidFill>
                  <a:schemeClr val="accent1"/>
                </a:solidFill>
              </a:rPr>
              <a:t>the structural analysis:</a:t>
            </a:r>
          </a:p>
        </p:txBody>
      </p:sp>
      <p:pic>
        <p:nvPicPr>
          <p:cNvPr id="14" name="图片 13">
            <a:extLst>
              <a:ext uri="{FF2B5EF4-FFF2-40B4-BE49-F238E27FC236}">
                <a16:creationId xmlns:a16="http://schemas.microsoft.com/office/drawing/2014/main" id="{5BC00E7E-FF1F-D52C-99CC-BB7ACE66BB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8216" y="2937626"/>
            <a:ext cx="3570151" cy="2911580"/>
          </a:xfrm>
          <a:prstGeom prst="rect">
            <a:avLst/>
          </a:prstGeom>
        </p:spPr>
      </p:pic>
      <p:sp>
        <p:nvSpPr>
          <p:cNvPr id="19" name="文本框 18">
            <a:extLst>
              <a:ext uri="{FF2B5EF4-FFF2-40B4-BE49-F238E27FC236}">
                <a16:creationId xmlns:a16="http://schemas.microsoft.com/office/drawing/2014/main" id="{834D21CD-42E4-6DC3-A846-926D7127BEC3}"/>
              </a:ext>
            </a:extLst>
          </p:cNvPr>
          <p:cNvSpPr txBox="1"/>
          <p:nvPr/>
        </p:nvSpPr>
        <p:spPr>
          <a:xfrm>
            <a:off x="7009044" y="2568294"/>
            <a:ext cx="2133469" cy="369332"/>
          </a:xfrm>
          <a:prstGeom prst="rect">
            <a:avLst/>
          </a:prstGeom>
          <a:noFill/>
        </p:spPr>
        <p:txBody>
          <a:bodyPr wrap="none" rtlCol="0">
            <a:spAutoFit/>
          </a:bodyPr>
          <a:lstStyle/>
          <a:p>
            <a:r>
              <a:rPr lang="en-US" altLang="zh-CN" b="1" dirty="0"/>
              <a:t>Fig. 4. </a:t>
            </a:r>
            <a:r>
              <a:rPr lang="en-US" altLang="zh-CN" dirty="0"/>
              <a:t>Left wind load</a:t>
            </a:r>
            <a:endParaRPr lang="zh-CN" altLang="en-US" dirty="0"/>
          </a:p>
        </p:txBody>
      </p:sp>
      <p:sp>
        <p:nvSpPr>
          <p:cNvPr id="20" name="文本框 19">
            <a:extLst>
              <a:ext uri="{FF2B5EF4-FFF2-40B4-BE49-F238E27FC236}">
                <a16:creationId xmlns:a16="http://schemas.microsoft.com/office/drawing/2014/main" id="{5AFF1591-07DC-9100-9440-97B54F78930F}"/>
              </a:ext>
            </a:extLst>
          </p:cNvPr>
          <p:cNvSpPr txBox="1"/>
          <p:nvPr/>
        </p:nvSpPr>
        <p:spPr>
          <a:xfrm>
            <a:off x="4038359" y="6416975"/>
            <a:ext cx="2970685" cy="369332"/>
          </a:xfrm>
          <a:prstGeom prst="rect">
            <a:avLst/>
          </a:prstGeom>
          <a:noFill/>
        </p:spPr>
        <p:txBody>
          <a:bodyPr wrap="none" rtlCol="0">
            <a:spAutoFit/>
          </a:bodyPr>
          <a:lstStyle/>
          <a:p>
            <a:r>
              <a:rPr lang="en-US" altLang="zh-CN" b="1" dirty="0"/>
              <a:t>Fig. 5. </a:t>
            </a:r>
            <a:r>
              <a:rPr lang="en-US" altLang="zh-CN" dirty="0"/>
              <a:t>Internal force diagrams</a:t>
            </a:r>
            <a:endParaRPr lang="zh-CN" altLang="en-US" dirty="0"/>
          </a:p>
        </p:txBody>
      </p:sp>
    </p:spTree>
    <p:extLst>
      <p:ext uri="{BB962C8B-B14F-4D97-AF65-F5344CB8AC3E}">
        <p14:creationId xmlns:p14="http://schemas.microsoft.com/office/powerpoint/2010/main" val="15667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randombar(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B593A-DC1A-AFD5-3F4B-9253C78F55C0}"/>
              </a:ext>
            </a:extLst>
          </p:cNvPr>
          <p:cNvSpPr>
            <a:spLocks noGrp="1"/>
          </p:cNvSpPr>
          <p:nvPr>
            <p:ph type="title"/>
          </p:nvPr>
        </p:nvSpPr>
        <p:spPr>
          <a:xfrm>
            <a:off x="753979" y="0"/>
            <a:ext cx="10515600" cy="1325563"/>
          </a:xfrm>
        </p:spPr>
        <p:txBody>
          <a:bodyPr>
            <a:normAutofit/>
          </a:bodyPr>
          <a:lstStyle/>
          <a:p>
            <a:r>
              <a:rPr lang="en-US" altLang="zh-CN" sz="3600" dirty="0"/>
              <a:t>Contents</a:t>
            </a:r>
            <a:endParaRPr lang="zh-CN" altLang="en-US" sz="3600" dirty="0"/>
          </a:p>
        </p:txBody>
      </p:sp>
      <p:sp>
        <p:nvSpPr>
          <p:cNvPr id="3" name="内容占位符 2">
            <a:extLst>
              <a:ext uri="{FF2B5EF4-FFF2-40B4-BE49-F238E27FC236}">
                <a16:creationId xmlns:a16="http://schemas.microsoft.com/office/drawing/2014/main" id="{D2F62ECA-CF6E-152C-84DD-EC7CE359B532}"/>
              </a:ext>
            </a:extLst>
          </p:cNvPr>
          <p:cNvSpPr>
            <a:spLocks noGrp="1"/>
          </p:cNvSpPr>
          <p:nvPr>
            <p:ph idx="1"/>
          </p:nvPr>
        </p:nvSpPr>
        <p:spPr>
          <a:xfrm>
            <a:off x="753979" y="1015331"/>
            <a:ext cx="10515600" cy="5706144"/>
          </a:xfrm>
        </p:spPr>
        <p:txBody>
          <a:bodyPr>
            <a:normAutofit/>
          </a:bodyPr>
          <a:lstStyle/>
          <a:p>
            <a:r>
              <a:rPr lang="en-US" altLang="zh-CN" b="1" dirty="0"/>
              <a:t>Background</a:t>
            </a:r>
          </a:p>
          <a:p>
            <a:r>
              <a:rPr lang="en-US" altLang="zh-CN" b="1" dirty="0"/>
              <a:t>Structural analysis</a:t>
            </a:r>
            <a:r>
              <a:rPr lang="en-US" altLang="zh-CN" dirty="0"/>
              <a:t>(by Atom-</a:t>
            </a:r>
            <a:r>
              <a:rPr lang="en-US" altLang="zh-CN" dirty="0" err="1"/>
              <a:t>Yatong</a:t>
            </a:r>
            <a:r>
              <a:rPr lang="en-US" altLang="zh-CN" dirty="0"/>
              <a:t> Wu)</a:t>
            </a:r>
          </a:p>
          <a:p>
            <a:pPr lvl="1">
              <a:buClr>
                <a:schemeClr val="tx1"/>
              </a:buClr>
            </a:pPr>
            <a:r>
              <a:rPr lang="en-US" altLang="zh-CN" dirty="0">
                <a:solidFill>
                  <a:schemeClr val="accent1"/>
                </a:solidFill>
              </a:rPr>
              <a:t>Structure layout</a:t>
            </a:r>
          </a:p>
          <a:p>
            <a:pPr lvl="1">
              <a:buClr>
                <a:schemeClr val="tx1"/>
              </a:buClr>
            </a:pPr>
            <a:r>
              <a:rPr lang="en-US" altLang="zh-CN" dirty="0">
                <a:solidFill>
                  <a:schemeClr val="accent1"/>
                </a:solidFill>
              </a:rPr>
              <a:t>Loads</a:t>
            </a:r>
          </a:p>
          <a:p>
            <a:pPr lvl="1">
              <a:buClr>
                <a:schemeClr val="tx1"/>
              </a:buClr>
            </a:pPr>
            <a:r>
              <a:rPr lang="en-US" altLang="zh-CN" dirty="0">
                <a:solidFill>
                  <a:schemeClr val="accent1"/>
                </a:solidFill>
              </a:rPr>
              <a:t>Displacement method</a:t>
            </a:r>
          </a:p>
          <a:p>
            <a:r>
              <a:rPr lang="en-US" altLang="zh-CN" b="1" dirty="0">
                <a:solidFill>
                  <a:srgbClr val="FF0000"/>
                </a:solidFill>
              </a:rPr>
              <a:t>Probabilistic analysis</a:t>
            </a:r>
            <a:r>
              <a:rPr lang="en-US" altLang="zh-CN" dirty="0"/>
              <a:t>(by Delos-</a:t>
            </a:r>
            <a:r>
              <a:rPr lang="en-US" altLang="zh-CN" dirty="0" err="1"/>
              <a:t>Haoran</a:t>
            </a:r>
            <a:r>
              <a:rPr lang="en-US" altLang="zh-CN" dirty="0"/>
              <a:t> Liang)</a:t>
            </a:r>
          </a:p>
          <a:p>
            <a:pPr lvl="1">
              <a:buClr>
                <a:schemeClr val="tx1"/>
              </a:buClr>
            </a:pPr>
            <a:r>
              <a:rPr lang="en-US" altLang="zh-CN" dirty="0">
                <a:solidFill>
                  <a:schemeClr val="accent1"/>
                </a:solidFill>
              </a:rPr>
              <a:t>Uncertainties in capacities</a:t>
            </a:r>
          </a:p>
          <a:p>
            <a:pPr lvl="1">
              <a:buClr>
                <a:schemeClr val="tx1"/>
              </a:buClr>
            </a:pPr>
            <a:r>
              <a:rPr lang="en-US" altLang="zh-CN" dirty="0">
                <a:solidFill>
                  <a:schemeClr val="accent1"/>
                </a:solidFill>
              </a:rPr>
              <a:t>Uncertainties in loads</a:t>
            </a:r>
          </a:p>
          <a:p>
            <a:pPr lvl="1">
              <a:buClr>
                <a:schemeClr val="tx1"/>
              </a:buClr>
            </a:pPr>
            <a:r>
              <a:rPr lang="en-US" altLang="zh-CN" dirty="0">
                <a:solidFill>
                  <a:schemeClr val="accent1"/>
                </a:solidFill>
              </a:rPr>
              <a:t>Fragility analysis</a:t>
            </a:r>
          </a:p>
          <a:p>
            <a:r>
              <a:rPr lang="en-US" altLang="zh-CN" b="1" dirty="0"/>
              <a:t>Additional insight</a:t>
            </a:r>
            <a:r>
              <a:rPr lang="en-US" altLang="zh-CN" dirty="0"/>
              <a:t>(by Rick-</a:t>
            </a:r>
            <a:r>
              <a:rPr lang="en-US" altLang="zh-CN" dirty="0" err="1"/>
              <a:t>Shoupei</a:t>
            </a:r>
            <a:r>
              <a:rPr lang="en-US" altLang="zh-CN" dirty="0"/>
              <a:t> Wang)</a:t>
            </a:r>
          </a:p>
          <a:p>
            <a:pPr lvl="1">
              <a:buClr>
                <a:schemeClr val="tx1"/>
              </a:buClr>
            </a:pPr>
            <a:r>
              <a:rPr lang="en-US" altLang="zh-CN" dirty="0">
                <a:solidFill>
                  <a:schemeClr val="accent1"/>
                </a:solidFill>
              </a:rPr>
              <a:t>Expected losses</a:t>
            </a:r>
          </a:p>
          <a:p>
            <a:pPr lvl="1">
              <a:buClr>
                <a:schemeClr val="tx1"/>
              </a:buClr>
            </a:pPr>
            <a:r>
              <a:rPr lang="en-US" altLang="zh-CN" dirty="0">
                <a:solidFill>
                  <a:schemeClr val="accent1"/>
                </a:solidFill>
              </a:rPr>
              <a:t>Measures to reduce the losses</a:t>
            </a:r>
          </a:p>
          <a:p>
            <a:r>
              <a:rPr lang="en-US" altLang="zh-CN" b="1" dirty="0"/>
              <a:t>Conclusion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69485973-2810-4D79-E063-B95DA46A2335}"/>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339974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575E-41E8-6DDC-4AB7-F470006DC452}"/>
              </a:ext>
            </a:extLst>
          </p:cNvPr>
          <p:cNvSpPr>
            <a:spLocks noGrp="1"/>
          </p:cNvSpPr>
          <p:nvPr>
            <p:ph type="title"/>
          </p:nvPr>
        </p:nvSpPr>
        <p:spPr>
          <a:xfrm>
            <a:off x="175386" y="-11717"/>
            <a:ext cx="10515600" cy="1063326"/>
          </a:xfrm>
        </p:spPr>
        <p:txBody>
          <a:bodyPr>
            <a:normAutofit/>
          </a:bodyPr>
          <a:lstStyle/>
          <a:p>
            <a:r>
              <a:rPr lang="en-US" altLang="zh-CN" sz="3600" dirty="0"/>
              <a:t>Uncertainties in capacities</a:t>
            </a:r>
            <a:endParaRPr lang="zh-CN" altLang="en-US" sz="3600" dirty="0"/>
          </a:p>
        </p:txBody>
      </p:sp>
      <p:sp>
        <p:nvSpPr>
          <p:cNvPr id="4" name="灯片编号占位符 3">
            <a:extLst>
              <a:ext uri="{FF2B5EF4-FFF2-40B4-BE49-F238E27FC236}">
                <a16:creationId xmlns:a16="http://schemas.microsoft.com/office/drawing/2014/main" id="{AC2E9A08-E6B3-0F87-AEC5-222EAD8B1567}"/>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5" name="文本框 4">
            <a:extLst>
              <a:ext uri="{FF2B5EF4-FFF2-40B4-BE49-F238E27FC236}">
                <a16:creationId xmlns:a16="http://schemas.microsoft.com/office/drawing/2014/main" id="{93D48DDA-EBEC-71B3-35C2-E8685F071894}"/>
              </a:ext>
            </a:extLst>
          </p:cNvPr>
          <p:cNvSpPr txBox="1"/>
          <p:nvPr/>
        </p:nvSpPr>
        <p:spPr>
          <a:xfrm>
            <a:off x="175386" y="986411"/>
            <a:ext cx="1613199" cy="461665"/>
          </a:xfrm>
          <a:prstGeom prst="rect">
            <a:avLst/>
          </a:prstGeom>
          <a:noFill/>
        </p:spPr>
        <p:txBody>
          <a:bodyPr wrap="none" rtlCol="0">
            <a:spAutoFit/>
          </a:bodyPr>
          <a:lstStyle/>
          <a:p>
            <a:r>
              <a:rPr lang="en-US" altLang="zh-CN" sz="2400" dirty="0">
                <a:solidFill>
                  <a:schemeClr val="accent1"/>
                </a:solidFill>
              </a:rPr>
              <a:t>Description</a:t>
            </a:r>
            <a:endParaRPr lang="zh-CN" altLang="en-US" sz="2400" dirty="0">
              <a:solidFill>
                <a:schemeClr val="accent1"/>
              </a:solidFill>
            </a:endParaRPr>
          </a:p>
        </p:txBody>
      </p:sp>
      <p:sp>
        <p:nvSpPr>
          <p:cNvPr id="6" name="文本框 5">
            <a:extLst>
              <a:ext uri="{FF2B5EF4-FFF2-40B4-BE49-F238E27FC236}">
                <a16:creationId xmlns:a16="http://schemas.microsoft.com/office/drawing/2014/main" id="{4EB848E0-1299-339B-7A08-CA993992A7C2}"/>
              </a:ext>
            </a:extLst>
          </p:cNvPr>
          <p:cNvSpPr txBox="1"/>
          <p:nvPr/>
        </p:nvSpPr>
        <p:spPr>
          <a:xfrm>
            <a:off x="175386" y="1500717"/>
            <a:ext cx="11178414" cy="646331"/>
          </a:xfrm>
          <a:prstGeom prst="rect">
            <a:avLst/>
          </a:prstGeom>
          <a:noFill/>
        </p:spPr>
        <p:txBody>
          <a:bodyPr wrap="square" rtlCol="0">
            <a:spAutoFit/>
          </a:bodyPr>
          <a:lstStyle/>
          <a:p>
            <a:r>
              <a:rPr lang="en-US" altLang="zh-CN" dirty="0"/>
              <a:t>We select </a:t>
            </a:r>
            <a:r>
              <a:rPr lang="en-US" altLang="zh-CN" b="1" dirty="0"/>
              <a:t>hot rolled ordinary I-beam </a:t>
            </a:r>
            <a:r>
              <a:rPr lang="en-US" altLang="zh-CN" dirty="0"/>
              <a:t>of </a:t>
            </a:r>
            <a:r>
              <a:rPr lang="en-US" altLang="zh-CN" dirty="0">
                <a:solidFill>
                  <a:srgbClr val="FF0000"/>
                </a:solidFill>
              </a:rPr>
              <a:t>Q235</a:t>
            </a:r>
            <a:r>
              <a:rPr lang="en-US" altLang="zh-CN" dirty="0"/>
              <a:t> steel, this kind of I-beam is used for a column with a hinged upper end and a fixed one at the lower end, and the length of the column is </a:t>
            </a:r>
            <a:r>
              <a:rPr lang="en-US" altLang="zh-CN" dirty="0">
                <a:solidFill>
                  <a:srgbClr val="FF0000"/>
                </a:solidFill>
              </a:rPr>
              <a:t>8m</a:t>
            </a:r>
            <a:r>
              <a:rPr lang="en-US" altLang="zh-CN" dirty="0"/>
              <a:t>.</a:t>
            </a:r>
            <a:endParaRPr lang="zh-CN" altLang="en-US" dirty="0"/>
          </a:p>
        </p:txBody>
      </p:sp>
      <p:pic>
        <p:nvPicPr>
          <p:cNvPr id="8" name="图片 7">
            <a:extLst>
              <a:ext uri="{FF2B5EF4-FFF2-40B4-BE49-F238E27FC236}">
                <a16:creationId xmlns:a16="http://schemas.microsoft.com/office/drawing/2014/main" id="{A459858F-5513-686C-EDCB-F5054C3B9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64" y="2333920"/>
            <a:ext cx="2473752" cy="3472471"/>
          </a:xfrm>
          <a:prstGeom prst="rect">
            <a:avLst/>
          </a:prstGeom>
        </p:spPr>
      </p:pic>
      <p:sp>
        <p:nvSpPr>
          <p:cNvPr id="9" name="文本框 8">
            <a:extLst>
              <a:ext uri="{FF2B5EF4-FFF2-40B4-BE49-F238E27FC236}">
                <a16:creationId xmlns:a16="http://schemas.microsoft.com/office/drawing/2014/main" id="{631D7B8B-9CB0-41A9-306A-6362FB8C55D9}"/>
              </a:ext>
            </a:extLst>
          </p:cNvPr>
          <p:cNvSpPr txBox="1"/>
          <p:nvPr/>
        </p:nvSpPr>
        <p:spPr>
          <a:xfrm>
            <a:off x="735524" y="5909387"/>
            <a:ext cx="1513556" cy="369332"/>
          </a:xfrm>
          <a:prstGeom prst="rect">
            <a:avLst/>
          </a:prstGeom>
          <a:noFill/>
        </p:spPr>
        <p:txBody>
          <a:bodyPr wrap="none" rtlCol="0">
            <a:spAutoFit/>
          </a:bodyPr>
          <a:lstStyle/>
          <a:p>
            <a:r>
              <a:rPr lang="en-US" altLang="zh-CN" b="1" dirty="0"/>
              <a:t>Fig. 6.  </a:t>
            </a:r>
            <a:r>
              <a:rPr lang="en-US" altLang="zh-CN" dirty="0"/>
              <a:t>I-beam</a:t>
            </a:r>
            <a:endParaRPr lang="zh-CN" altLang="en-US" dirty="0"/>
          </a:p>
        </p:txBody>
      </p:sp>
      <p:graphicFrame>
        <p:nvGraphicFramePr>
          <p:cNvPr id="10" name="表格 10">
            <a:extLst>
              <a:ext uri="{FF2B5EF4-FFF2-40B4-BE49-F238E27FC236}">
                <a16:creationId xmlns:a16="http://schemas.microsoft.com/office/drawing/2014/main" id="{0F5B4A79-19D5-2FC5-7AD0-193995326847}"/>
              </a:ext>
            </a:extLst>
          </p:cNvPr>
          <p:cNvGraphicFramePr>
            <a:graphicFrameLocks noGrp="1"/>
          </p:cNvGraphicFramePr>
          <p:nvPr>
            <p:extLst>
              <p:ext uri="{D42A27DB-BD31-4B8C-83A1-F6EECF244321}">
                <p14:modId xmlns:p14="http://schemas.microsoft.com/office/powerpoint/2010/main" val="3455766633"/>
              </p:ext>
            </p:extLst>
          </p:nvPr>
        </p:nvGraphicFramePr>
        <p:xfrm>
          <a:off x="3141973" y="2335092"/>
          <a:ext cx="8128000" cy="13716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590843250"/>
                    </a:ext>
                  </a:extLst>
                </a:gridCol>
                <a:gridCol w="1016000">
                  <a:extLst>
                    <a:ext uri="{9D8B030D-6E8A-4147-A177-3AD203B41FA5}">
                      <a16:colId xmlns:a16="http://schemas.microsoft.com/office/drawing/2014/main" val="1888637680"/>
                    </a:ext>
                  </a:extLst>
                </a:gridCol>
                <a:gridCol w="1016000">
                  <a:extLst>
                    <a:ext uri="{9D8B030D-6E8A-4147-A177-3AD203B41FA5}">
                      <a16:colId xmlns:a16="http://schemas.microsoft.com/office/drawing/2014/main" val="3677808353"/>
                    </a:ext>
                  </a:extLst>
                </a:gridCol>
                <a:gridCol w="1016000">
                  <a:extLst>
                    <a:ext uri="{9D8B030D-6E8A-4147-A177-3AD203B41FA5}">
                      <a16:colId xmlns:a16="http://schemas.microsoft.com/office/drawing/2014/main" val="2405837710"/>
                    </a:ext>
                  </a:extLst>
                </a:gridCol>
                <a:gridCol w="960874">
                  <a:extLst>
                    <a:ext uri="{9D8B030D-6E8A-4147-A177-3AD203B41FA5}">
                      <a16:colId xmlns:a16="http://schemas.microsoft.com/office/drawing/2014/main" val="1294195093"/>
                    </a:ext>
                  </a:extLst>
                </a:gridCol>
                <a:gridCol w="1407459">
                  <a:extLst>
                    <a:ext uri="{9D8B030D-6E8A-4147-A177-3AD203B41FA5}">
                      <a16:colId xmlns:a16="http://schemas.microsoft.com/office/drawing/2014/main" val="1796910014"/>
                    </a:ext>
                  </a:extLst>
                </a:gridCol>
                <a:gridCol w="824753">
                  <a:extLst>
                    <a:ext uri="{9D8B030D-6E8A-4147-A177-3AD203B41FA5}">
                      <a16:colId xmlns:a16="http://schemas.microsoft.com/office/drawing/2014/main" val="1577794759"/>
                    </a:ext>
                  </a:extLst>
                </a:gridCol>
                <a:gridCol w="870914">
                  <a:extLst>
                    <a:ext uri="{9D8B030D-6E8A-4147-A177-3AD203B41FA5}">
                      <a16:colId xmlns:a16="http://schemas.microsoft.com/office/drawing/2014/main" val="375995534"/>
                    </a:ext>
                  </a:extLst>
                </a:gridCol>
              </a:tblGrid>
              <a:tr h="355758">
                <a:tc gridSpan="5">
                  <a:txBody>
                    <a:bodyPr/>
                    <a:lstStyle/>
                    <a:p>
                      <a:pPr algn="ctr"/>
                      <a:r>
                        <a:rPr lang="en-US" altLang="zh-CN" dirty="0">
                          <a:solidFill>
                            <a:schemeClr val="tx1"/>
                          </a:solidFill>
                        </a:rPr>
                        <a:t>Size</a:t>
                      </a:r>
                      <a:r>
                        <a:rPr lang="en-US" altLang="zh-CN" b="0" dirty="0">
                          <a:solidFill>
                            <a:schemeClr val="tx1"/>
                          </a:solidFill>
                        </a:rPr>
                        <a:t>(mm)</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a:solidFill>
                            <a:schemeClr val="tx1"/>
                          </a:solidFill>
                        </a:rPr>
                        <a:t>cs-area</a:t>
                      </a:r>
                    </a:p>
                    <a:p>
                      <a:pPr algn="ctr"/>
                      <a:endParaRPr lang="en-US" altLang="zh-CN" dirty="0">
                        <a:solidFill>
                          <a:schemeClr val="tx1"/>
                        </a:solidFill>
                      </a:endParaRPr>
                    </a:p>
                    <a:p>
                      <a:pPr algn="ctr"/>
                      <a:r>
                        <a:rPr lang="en-US" altLang="zh-CN" b="0" dirty="0">
                          <a:solidFill>
                            <a:schemeClr val="tx1"/>
                          </a:solidFill>
                        </a:rPr>
                        <a:t>(cm</a:t>
                      </a:r>
                      <a:r>
                        <a:rPr lang="en-US" altLang="zh-CN" b="0" baseline="30000" dirty="0">
                          <a:solidFill>
                            <a:schemeClr val="tx1"/>
                          </a:solidFill>
                        </a:rPr>
                        <a:t>2</a:t>
                      </a: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dirty="0">
                          <a:solidFill>
                            <a:schemeClr val="tx1"/>
                          </a:solidFill>
                        </a:rPr>
                        <a:t>x-x axis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extLst>
                  <a:ext uri="{0D108BD9-81ED-4DB2-BD59-A6C34878D82A}">
                    <a16:rowId xmlns:a16="http://schemas.microsoft.com/office/drawing/2014/main" val="3662081678"/>
                  </a:ext>
                </a:extLst>
              </a:tr>
              <a:tr h="614048">
                <a:tc>
                  <a:txBody>
                    <a:bodyPr/>
                    <a:lstStyle/>
                    <a:p>
                      <a:pPr algn="ctr"/>
                      <a:r>
                        <a:rPr lang="en-US" altLang="zh-CN" dirty="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dirty="0"/>
                    </a:p>
                  </a:txBody>
                  <a:tcPr/>
                </a:tc>
                <a:tc>
                  <a:txBody>
                    <a:bodyPr/>
                    <a:lstStyle/>
                    <a:p>
                      <a:pPr algn="ctr"/>
                      <a:r>
                        <a:rPr lang="en-US" altLang="zh-CN" dirty="0"/>
                        <a:t>W</a:t>
                      </a:r>
                      <a:r>
                        <a:rPr lang="en-US" altLang="zh-CN" baseline="-25000" dirty="0"/>
                        <a:t>X</a:t>
                      </a:r>
                    </a:p>
                    <a:p>
                      <a:pPr algn="ctr"/>
                      <a:r>
                        <a:rPr lang="en-US" altLang="zh-CN" dirty="0"/>
                        <a:t>(cm</a:t>
                      </a:r>
                      <a:r>
                        <a:rPr lang="en-US" altLang="zh-CN" baseline="30000" dirty="0"/>
                        <a:t>3</a:t>
                      </a:r>
                      <a:r>
                        <a:rPr lang="en-US" altLang="zh-CN" dirty="0"/>
                        <a:t>)</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I</a:t>
                      </a:r>
                      <a:r>
                        <a:rPr lang="en-US" altLang="zh-CN" baseline="-25000" dirty="0"/>
                        <a:t>X</a:t>
                      </a:r>
                      <a:r>
                        <a:rPr lang="en-US" altLang="zh-CN" dirty="0"/>
                        <a:t>/S</a:t>
                      </a:r>
                      <a:r>
                        <a:rPr lang="en-US" altLang="zh-CN" baseline="-25000" dirty="0"/>
                        <a:t>X</a:t>
                      </a:r>
                    </a:p>
                    <a:p>
                      <a:pPr algn="ctr"/>
                      <a:r>
                        <a:rPr lang="en-US" altLang="zh-CN" dirty="0"/>
                        <a:t>(cm)</a:t>
                      </a:r>
                      <a:endParaRPr lang="zh-CN" alt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249813"/>
                  </a:ext>
                </a:extLst>
              </a:tr>
              <a:tr h="355758">
                <a:tc>
                  <a:txBody>
                    <a:bodyPr/>
                    <a:lstStyle/>
                    <a:p>
                      <a:pPr algn="ctr"/>
                      <a:r>
                        <a:rPr lang="en-US" altLang="zh-CN" dirty="0"/>
                        <a:t>200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7.0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9.0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237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17.2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881366"/>
                  </a:ext>
                </a:extLst>
              </a:tr>
            </a:tbl>
          </a:graphicData>
        </a:graphic>
      </p:graphicFrame>
      <p:sp>
        <p:nvSpPr>
          <p:cNvPr id="11" name="文本框 10">
            <a:extLst>
              <a:ext uri="{FF2B5EF4-FFF2-40B4-BE49-F238E27FC236}">
                <a16:creationId xmlns:a16="http://schemas.microsoft.com/office/drawing/2014/main" id="{11093D67-871B-66B1-77FD-A52C824E3E2C}"/>
              </a:ext>
            </a:extLst>
          </p:cNvPr>
          <p:cNvSpPr txBox="1"/>
          <p:nvPr/>
        </p:nvSpPr>
        <p:spPr>
          <a:xfrm>
            <a:off x="5851243" y="3821775"/>
            <a:ext cx="2767168" cy="369332"/>
          </a:xfrm>
          <a:prstGeom prst="rect">
            <a:avLst/>
          </a:prstGeom>
          <a:noFill/>
        </p:spPr>
        <p:txBody>
          <a:bodyPr wrap="none" rtlCol="0">
            <a:spAutoFit/>
          </a:bodyPr>
          <a:lstStyle/>
          <a:p>
            <a:r>
              <a:rPr lang="en-US" altLang="zh-CN" b="1" dirty="0"/>
              <a:t>Table 1</a:t>
            </a:r>
            <a:r>
              <a:rPr lang="en-US" altLang="zh-CN" dirty="0"/>
              <a:t>: Standard of I-beam</a:t>
            </a:r>
            <a:endParaRPr lang="zh-CN" altLang="en-US" dirty="0"/>
          </a:p>
        </p:txBody>
      </p:sp>
      <mc:AlternateContent xmlns:mc="http://schemas.openxmlformats.org/markup-compatibility/2006" xmlns:a14="http://schemas.microsoft.com/office/drawing/2010/main">
        <mc:Choice Requires="a14">
          <p:graphicFrame>
            <p:nvGraphicFramePr>
              <p:cNvPr id="12" name="表格 12">
                <a:extLst>
                  <a:ext uri="{FF2B5EF4-FFF2-40B4-BE49-F238E27FC236}">
                    <a16:creationId xmlns:a16="http://schemas.microsoft.com/office/drawing/2014/main" id="{83121DC7-C65D-3D7B-3510-6B3EDDD6C6AC}"/>
                  </a:ext>
                </a:extLst>
              </p:cNvPr>
              <p:cNvGraphicFramePr>
                <a:graphicFrameLocks noGrp="1"/>
              </p:cNvGraphicFramePr>
              <p:nvPr>
                <p:extLst>
                  <p:ext uri="{D42A27DB-BD31-4B8C-83A1-F6EECF244321}">
                    <p14:modId xmlns:p14="http://schemas.microsoft.com/office/powerpoint/2010/main" val="1136196837"/>
                  </p:ext>
                </p:extLst>
              </p:nvPr>
            </p:nvGraphicFramePr>
            <p:xfrm>
              <a:off x="3141973" y="468909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11979988"/>
                        </a:ext>
                      </a:extLst>
                    </a:gridCol>
                    <a:gridCol w="2032000">
                      <a:extLst>
                        <a:ext uri="{9D8B030D-6E8A-4147-A177-3AD203B41FA5}">
                          <a16:colId xmlns:a16="http://schemas.microsoft.com/office/drawing/2014/main" val="415943126"/>
                        </a:ext>
                      </a:extLst>
                    </a:gridCol>
                    <a:gridCol w="2032000">
                      <a:extLst>
                        <a:ext uri="{9D8B030D-6E8A-4147-A177-3AD203B41FA5}">
                          <a16:colId xmlns:a16="http://schemas.microsoft.com/office/drawing/2014/main" val="483104429"/>
                        </a:ext>
                      </a:extLst>
                    </a:gridCol>
                    <a:gridCol w="2032000">
                      <a:extLst>
                        <a:ext uri="{9D8B030D-6E8A-4147-A177-3AD203B41FA5}">
                          <a16:colId xmlns:a16="http://schemas.microsoft.com/office/drawing/2014/main" val="1927537568"/>
                        </a:ext>
                      </a:extLst>
                    </a:gridCol>
                  </a:tblGrid>
                  <a:tr h="370840">
                    <a:tc gridSpan="2">
                      <a:txBody>
                        <a:bodyPr/>
                        <a:lstStyle/>
                        <a:p>
                          <a:pPr algn="ctr"/>
                          <a:r>
                            <a:rPr lang="en-US" altLang="zh-CN" dirty="0">
                              <a:solidFill>
                                <a:schemeClr val="tx1"/>
                              </a:solidFill>
                            </a:rPr>
                            <a:t>Steel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rowSpan="2">
                      <a:txBody>
                        <a:bodyPr/>
                        <a:lstStyle/>
                        <a:p>
                          <a:r>
                            <a:rPr lang="en-US" altLang="zh-CN" sz="1800" b="1" i="0" kern="1200" dirty="0">
                              <a:solidFill>
                                <a:schemeClr val="tx1"/>
                              </a:solidFill>
                              <a:effectLst/>
                              <a:latin typeface="+mn-lt"/>
                              <a:ea typeface="+mn-ea"/>
                              <a:cs typeface="+mn-cs"/>
                            </a:rPr>
                            <a:t>Bending stiffness f</a:t>
                          </a:r>
                        </a:p>
                        <a:p>
                          <a:pPr algn="ctr"/>
                          <a:r>
                            <a:rPr lang="en-US" altLang="zh-CN" sz="1800" b="0" i="0" kern="1200" dirty="0">
                              <a:solidFill>
                                <a:schemeClr val="tx1"/>
                              </a:solidFill>
                              <a:effectLst/>
                              <a:latin typeface="+mn-lt"/>
                              <a:ea typeface="+mn-ea"/>
                              <a:cs typeface="+mn-cs"/>
                            </a:rPr>
                            <a:t>(N/mm</a:t>
                          </a:r>
                          <a:r>
                            <a:rPr lang="en-US" altLang="zh-CN" sz="1800" b="0" i="0" kern="1200" baseline="30000" dirty="0">
                              <a:solidFill>
                                <a:schemeClr val="tx1"/>
                              </a:solidFill>
                              <a:effectLst/>
                              <a:latin typeface="+mn-lt"/>
                              <a:ea typeface="+mn-ea"/>
                              <a:cs typeface="+mn-cs"/>
                            </a:rPr>
                            <a:t>2</a:t>
                          </a:r>
                          <a:r>
                            <a:rPr lang="en-US" altLang="zh-CN" sz="1800" b="0" i="0" kern="1200" dirty="0">
                              <a:solidFill>
                                <a:schemeClr val="tx1"/>
                              </a:solidFill>
                              <a:effectLst/>
                              <a:latin typeface="+mn-lt"/>
                              <a:ea typeface="+mn-ea"/>
                              <a:cs typeface="+mn-cs"/>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altLang="zh-CN" dirty="0">
                              <a:solidFill>
                                <a:schemeClr val="tx1"/>
                              </a:solidFill>
                            </a:rPr>
                            <a:t>Shear stiffness </a:t>
                          </a:r>
                          <a:r>
                            <a:rPr lang="en-US" altLang="zh-CN" dirty="0" err="1">
                              <a:solidFill>
                                <a:schemeClr val="tx1"/>
                              </a:solidFill>
                            </a:rPr>
                            <a:t>f</a:t>
                          </a:r>
                          <a:r>
                            <a:rPr lang="en-US" altLang="zh-CN" baseline="-25000" dirty="0" err="1">
                              <a:solidFill>
                                <a:schemeClr val="tx1"/>
                              </a:solidFill>
                            </a:rPr>
                            <a:t>v</a:t>
                          </a:r>
                          <a:r>
                            <a:rPr lang="en-US" altLang="zh-CN" baseline="-25000" dirty="0">
                              <a:solidFill>
                                <a:schemeClr val="tx1"/>
                              </a:solidFil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mn-lt"/>
                              <a:ea typeface="+mn-ea"/>
                              <a:cs typeface="+mn-cs"/>
                            </a:rPr>
                            <a:t>(N/mm</a:t>
                          </a:r>
                          <a:r>
                            <a:rPr lang="en-US" altLang="zh-CN" sz="1800" b="0" i="0" kern="1200" baseline="30000" dirty="0">
                              <a:solidFill>
                                <a:schemeClr val="tx1"/>
                              </a:solidFill>
                              <a:effectLst/>
                              <a:latin typeface="+mn-lt"/>
                              <a:ea typeface="+mn-ea"/>
                              <a:cs typeface="+mn-cs"/>
                            </a:rPr>
                            <a:t>2</a:t>
                          </a:r>
                          <a:r>
                            <a:rPr lang="en-US" altLang="zh-CN" sz="1800" b="0" i="0" kern="1200" dirty="0">
                              <a:solidFill>
                                <a:schemeClr val="tx1"/>
                              </a:solidFill>
                              <a:effectLst/>
                              <a:latin typeface="+mn-lt"/>
                              <a:ea typeface="+mn-ea"/>
                              <a:cs typeface="+mn-cs"/>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646839"/>
                      </a:ext>
                    </a:extLst>
                  </a:tr>
                  <a:tr h="370840">
                    <a:tc>
                      <a:txBody>
                        <a:bodyPr/>
                        <a:lstStyle/>
                        <a:p>
                          <a:pPr algn="ctr"/>
                          <a:r>
                            <a:rPr lang="en-US" altLang="zh-CN" dirty="0">
                              <a:solidFill>
                                <a:schemeClr val="tx1"/>
                              </a:solidFill>
                            </a:rPr>
                            <a:t>Type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Diameter(mm)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971959116"/>
                      </a:ext>
                    </a:extLst>
                  </a:tr>
                  <a:tr h="370840">
                    <a:tc>
                      <a:txBody>
                        <a:bodyPr/>
                        <a:lstStyle/>
                        <a:p>
                          <a:pPr algn="ctr"/>
                          <a:r>
                            <a:rPr lang="en-US" altLang="zh-CN" dirty="0"/>
                            <a:t>Q235 steel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latin typeface="宋体" panose="02010600030101010101" pitchFamily="2" charset="-122"/>
                              <a:ea typeface="宋体" panose="02010600030101010101" pitchFamily="2" charset="-122"/>
                            </a:rPr>
                            <a:t> </a:t>
                          </a:r>
                          <a14:m>
                            <m:oMath xmlns:m="http://schemas.openxmlformats.org/officeDocument/2006/math">
                              <m:r>
                                <a:rPr lang="zh-CN" altLang="en-US"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16</m:t>
                              </m:r>
                            </m:oMath>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2471548"/>
                      </a:ext>
                    </a:extLst>
                  </a:tr>
                </a:tbl>
              </a:graphicData>
            </a:graphic>
          </p:graphicFrame>
        </mc:Choice>
        <mc:Fallback xmlns="">
          <p:graphicFrame>
            <p:nvGraphicFramePr>
              <p:cNvPr id="12" name="表格 12">
                <a:extLst>
                  <a:ext uri="{FF2B5EF4-FFF2-40B4-BE49-F238E27FC236}">
                    <a16:creationId xmlns:a16="http://schemas.microsoft.com/office/drawing/2014/main" id="{83121DC7-C65D-3D7B-3510-6B3EDDD6C6AC}"/>
                  </a:ext>
                </a:extLst>
              </p:cNvPr>
              <p:cNvGraphicFramePr>
                <a:graphicFrameLocks noGrp="1"/>
              </p:cNvGraphicFramePr>
              <p:nvPr>
                <p:extLst>
                  <p:ext uri="{D42A27DB-BD31-4B8C-83A1-F6EECF244321}">
                    <p14:modId xmlns:p14="http://schemas.microsoft.com/office/powerpoint/2010/main" val="1136196837"/>
                  </p:ext>
                </p:extLst>
              </p:nvPr>
            </p:nvGraphicFramePr>
            <p:xfrm>
              <a:off x="3141973" y="468909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11979988"/>
                        </a:ext>
                      </a:extLst>
                    </a:gridCol>
                    <a:gridCol w="2032000">
                      <a:extLst>
                        <a:ext uri="{9D8B030D-6E8A-4147-A177-3AD203B41FA5}">
                          <a16:colId xmlns:a16="http://schemas.microsoft.com/office/drawing/2014/main" val="415943126"/>
                        </a:ext>
                      </a:extLst>
                    </a:gridCol>
                    <a:gridCol w="2032000">
                      <a:extLst>
                        <a:ext uri="{9D8B030D-6E8A-4147-A177-3AD203B41FA5}">
                          <a16:colId xmlns:a16="http://schemas.microsoft.com/office/drawing/2014/main" val="483104429"/>
                        </a:ext>
                      </a:extLst>
                    </a:gridCol>
                    <a:gridCol w="2032000">
                      <a:extLst>
                        <a:ext uri="{9D8B030D-6E8A-4147-A177-3AD203B41FA5}">
                          <a16:colId xmlns:a16="http://schemas.microsoft.com/office/drawing/2014/main" val="1927537568"/>
                        </a:ext>
                      </a:extLst>
                    </a:gridCol>
                  </a:tblGrid>
                  <a:tr h="370840">
                    <a:tc gridSpan="2">
                      <a:txBody>
                        <a:bodyPr/>
                        <a:lstStyle/>
                        <a:p>
                          <a:pPr algn="ctr"/>
                          <a:r>
                            <a:rPr lang="en-US" altLang="zh-CN" dirty="0">
                              <a:solidFill>
                                <a:schemeClr val="tx1"/>
                              </a:solidFill>
                            </a:rPr>
                            <a:t>Steel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rowSpan="2">
                      <a:txBody>
                        <a:bodyPr/>
                        <a:lstStyle/>
                        <a:p>
                          <a:r>
                            <a:rPr lang="en-US" altLang="zh-CN" sz="1800" b="1" i="0" kern="1200" dirty="0">
                              <a:solidFill>
                                <a:schemeClr val="tx1"/>
                              </a:solidFill>
                              <a:effectLst/>
                              <a:latin typeface="+mn-lt"/>
                              <a:ea typeface="+mn-ea"/>
                              <a:cs typeface="+mn-cs"/>
                            </a:rPr>
                            <a:t>Bending stiffness f</a:t>
                          </a:r>
                        </a:p>
                        <a:p>
                          <a:pPr algn="ctr"/>
                          <a:r>
                            <a:rPr lang="en-US" altLang="zh-CN" sz="1800" b="0" i="0" kern="1200" dirty="0">
                              <a:solidFill>
                                <a:schemeClr val="tx1"/>
                              </a:solidFill>
                              <a:effectLst/>
                              <a:latin typeface="+mn-lt"/>
                              <a:ea typeface="+mn-ea"/>
                              <a:cs typeface="+mn-cs"/>
                            </a:rPr>
                            <a:t>(N/mm</a:t>
                          </a:r>
                          <a:r>
                            <a:rPr lang="en-US" altLang="zh-CN" sz="1800" b="0" i="0" kern="1200" baseline="30000" dirty="0">
                              <a:solidFill>
                                <a:schemeClr val="tx1"/>
                              </a:solidFill>
                              <a:effectLst/>
                              <a:latin typeface="+mn-lt"/>
                              <a:ea typeface="+mn-ea"/>
                              <a:cs typeface="+mn-cs"/>
                            </a:rPr>
                            <a:t>2</a:t>
                          </a:r>
                          <a:r>
                            <a:rPr lang="en-US" altLang="zh-CN" sz="1800" b="0" i="0" kern="1200" dirty="0">
                              <a:solidFill>
                                <a:schemeClr val="tx1"/>
                              </a:solidFill>
                              <a:effectLst/>
                              <a:latin typeface="+mn-lt"/>
                              <a:ea typeface="+mn-ea"/>
                              <a:cs typeface="+mn-cs"/>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altLang="zh-CN" dirty="0">
                              <a:solidFill>
                                <a:schemeClr val="tx1"/>
                              </a:solidFill>
                            </a:rPr>
                            <a:t>Shear stiffness </a:t>
                          </a:r>
                          <a:r>
                            <a:rPr lang="en-US" altLang="zh-CN" dirty="0" err="1">
                              <a:solidFill>
                                <a:schemeClr val="tx1"/>
                              </a:solidFill>
                            </a:rPr>
                            <a:t>f</a:t>
                          </a:r>
                          <a:r>
                            <a:rPr lang="en-US" altLang="zh-CN" baseline="-25000" dirty="0" err="1">
                              <a:solidFill>
                                <a:schemeClr val="tx1"/>
                              </a:solidFill>
                            </a:rPr>
                            <a:t>v</a:t>
                          </a:r>
                          <a:r>
                            <a:rPr lang="en-US" altLang="zh-CN" baseline="-25000" dirty="0">
                              <a:solidFill>
                                <a:schemeClr val="tx1"/>
                              </a:solidFill>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mn-lt"/>
                              <a:ea typeface="+mn-ea"/>
                              <a:cs typeface="+mn-cs"/>
                            </a:rPr>
                            <a:t>(N/mm</a:t>
                          </a:r>
                          <a:r>
                            <a:rPr lang="en-US" altLang="zh-CN" sz="1800" b="0" i="0" kern="1200" baseline="30000" dirty="0">
                              <a:solidFill>
                                <a:schemeClr val="tx1"/>
                              </a:solidFill>
                              <a:effectLst/>
                              <a:latin typeface="+mn-lt"/>
                              <a:ea typeface="+mn-ea"/>
                              <a:cs typeface="+mn-cs"/>
                            </a:rPr>
                            <a:t>2</a:t>
                          </a:r>
                          <a:r>
                            <a:rPr lang="en-US" altLang="zh-CN" sz="1800" b="0" i="0" kern="1200" dirty="0">
                              <a:solidFill>
                                <a:schemeClr val="tx1"/>
                              </a:solidFill>
                              <a:effectLst/>
                              <a:latin typeface="+mn-lt"/>
                              <a:ea typeface="+mn-ea"/>
                              <a:cs typeface="+mn-cs"/>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646839"/>
                      </a:ext>
                    </a:extLst>
                  </a:tr>
                  <a:tr h="370840">
                    <a:tc>
                      <a:txBody>
                        <a:bodyPr/>
                        <a:lstStyle/>
                        <a:p>
                          <a:pPr algn="ctr"/>
                          <a:r>
                            <a:rPr lang="en-US" altLang="zh-CN" dirty="0">
                              <a:solidFill>
                                <a:schemeClr val="tx1"/>
                              </a:solidFill>
                            </a:rPr>
                            <a:t>Type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Diameter(mm)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971959116"/>
                      </a:ext>
                    </a:extLst>
                  </a:tr>
                  <a:tr h="370840">
                    <a:tc>
                      <a:txBody>
                        <a:bodyPr/>
                        <a:lstStyle/>
                        <a:p>
                          <a:pPr algn="ctr"/>
                          <a:r>
                            <a:rPr lang="en-US" altLang="zh-CN" dirty="0"/>
                            <a:t>Q235 steel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601" t="-208197" r="-200901" b="-24590"/>
                          </a:stretch>
                        </a:blipFill>
                      </a:tcPr>
                    </a:tc>
                    <a:tc>
                      <a:txBody>
                        <a:bodyPr/>
                        <a:lstStyle/>
                        <a:p>
                          <a:pPr algn="ctr"/>
                          <a:r>
                            <a:rPr lang="en-US" altLang="zh-CN" dirty="0"/>
                            <a:t>215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2471548"/>
                      </a:ext>
                    </a:extLst>
                  </a:tr>
                </a:tbl>
              </a:graphicData>
            </a:graphic>
          </p:graphicFrame>
        </mc:Fallback>
      </mc:AlternateContent>
      <p:sp>
        <p:nvSpPr>
          <p:cNvPr id="13" name="文本框 12">
            <a:extLst>
              <a:ext uri="{FF2B5EF4-FFF2-40B4-BE49-F238E27FC236}">
                <a16:creationId xmlns:a16="http://schemas.microsoft.com/office/drawing/2014/main" id="{77441E09-228F-AA7C-C1B6-456ECEAFB21F}"/>
              </a:ext>
            </a:extLst>
          </p:cNvPr>
          <p:cNvSpPr txBox="1"/>
          <p:nvPr/>
        </p:nvSpPr>
        <p:spPr>
          <a:xfrm>
            <a:off x="5713737" y="5909387"/>
            <a:ext cx="2984471" cy="369332"/>
          </a:xfrm>
          <a:prstGeom prst="rect">
            <a:avLst/>
          </a:prstGeom>
          <a:noFill/>
        </p:spPr>
        <p:txBody>
          <a:bodyPr wrap="none" rtlCol="0">
            <a:spAutoFit/>
          </a:bodyPr>
          <a:lstStyle/>
          <a:p>
            <a:r>
              <a:rPr lang="en-US" altLang="zh-CN" b="1" dirty="0"/>
              <a:t>Table 2</a:t>
            </a:r>
            <a:r>
              <a:rPr lang="en-US" altLang="zh-CN" dirty="0"/>
              <a:t>: Strength design value</a:t>
            </a:r>
            <a:endParaRPr lang="zh-CN" altLang="en-US" dirty="0"/>
          </a:p>
        </p:txBody>
      </p:sp>
    </p:spTree>
    <p:extLst>
      <p:ext uri="{BB962C8B-B14F-4D97-AF65-F5344CB8AC3E}">
        <p14:creationId xmlns:p14="http://schemas.microsoft.com/office/powerpoint/2010/main" val="82221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D8D9D28-41A3-7274-834D-58E3210F68FF}"/>
              </a:ext>
            </a:extLst>
          </p:cNvPr>
          <p:cNvSpPr>
            <a:spLocks noGrp="1"/>
          </p:cNvSpPr>
          <p:nvPr>
            <p:ph type="sldNum" sz="quarter" idx="12"/>
          </p:nvPr>
        </p:nvSpPr>
        <p:spPr>
          <a:xfrm>
            <a:off x="8610600" y="6414909"/>
            <a:ext cx="2743200" cy="365125"/>
          </a:xfrm>
        </p:spPr>
        <p:txBody>
          <a:bodyPr/>
          <a:lstStyle/>
          <a:p>
            <a:fld id="{565CE74E-AB26-4998-AD42-012C4C1AD076}" type="slidenum">
              <a:rPr lang="zh-CN" altLang="en-US" smtClean="0"/>
              <a:t>14</a:t>
            </a:fld>
            <a:endParaRPr lang="zh-CN" altLang="en-US"/>
          </a:p>
        </p:txBody>
      </p:sp>
      <p:sp>
        <p:nvSpPr>
          <p:cNvPr id="5" name="文本框 4">
            <a:extLst>
              <a:ext uri="{FF2B5EF4-FFF2-40B4-BE49-F238E27FC236}">
                <a16:creationId xmlns:a16="http://schemas.microsoft.com/office/drawing/2014/main" id="{C3EBF0DA-76A6-5E73-55F6-E6D019F9D11E}"/>
              </a:ext>
            </a:extLst>
          </p:cNvPr>
          <p:cNvSpPr txBox="1"/>
          <p:nvPr/>
        </p:nvSpPr>
        <p:spPr>
          <a:xfrm>
            <a:off x="250116" y="56638"/>
            <a:ext cx="4061908" cy="461665"/>
          </a:xfrm>
          <a:prstGeom prst="rect">
            <a:avLst/>
          </a:prstGeom>
          <a:noFill/>
        </p:spPr>
        <p:txBody>
          <a:bodyPr wrap="square" rtlCol="0">
            <a:spAutoFit/>
          </a:bodyPr>
          <a:lstStyle/>
          <a:p>
            <a:r>
              <a:rPr lang="en-US" altLang="zh-CN" sz="2400" dirty="0">
                <a:solidFill>
                  <a:schemeClr val="accent1"/>
                </a:solidFill>
              </a:rPr>
              <a:t>Description</a:t>
            </a:r>
            <a:endParaRPr lang="zh-CN" altLang="en-US" sz="2400" dirty="0">
              <a:solidFill>
                <a:schemeClr val="accent1"/>
              </a:solidFill>
            </a:endParaRPr>
          </a:p>
        </p:txBody>
      </p:sp>
      <p:sp>
        <p:nvSpPr>
          <p:cNvPr id="6" name="文本框 5">
            <a:extLst>
              <a:ext uri="{FF2B5EF4-FFF2-40B4-BE49-F238E27FC236}">
                <a16:creationId xmlns:a16="http://schemas.microsoft.com/office/drawing/2014/main" id="{92B065A7-ADD3-3BBA-49A8-B4936DC468E9}"/>
              </a:ext>
            </a:extLst>
          </p:cNvPr>
          <p:cNvSpPr txBox="1"/>
          <p:nvPr/>
        </p:nvSpPr>
        <p:spPr>
          <a:xfrm>
            <a:off x="250116" y="501125"/>
            <a:ext cx="11753539" cy="5078313"/>
          </a:xfrm>
          <a:prstGeom prst="rect">
            <a:avLst/>
          </a:prstGeom>
          <a:noFill/>
        </p:spPr>
        <p:txBody>
          <a:bodyPr wrap="none" rtlCol="0">
            <a:spAutoFit/>
          </a:bodyPr>
          <a:lstStyle/>
          <a:p>
            <a:r>
              <a:rPr lang="en-US" altLang="zh-CN" dirty="0"/>
              <a:t>1. According to our preliminary calculation, the maximum shear force loading on the structure is far smaller than the design</a:t>
            </a:r>
          </a:p>
          <a:p>
            <a:r>
              <a:rPr lang="en-US" altLang="zh-CN" dirty="0"/>
              <a:t>value of shear force, so we only took the bending failure into consideration.</a:t>
            </a:r>
          </a:p>
          <a:p>
            <a:endParaRPr lang="en-US" altLang="zh-CN" dirty="0"/>
          </a:p>
          <a:p>
            <a:r>
              <a:rPr lang="en-US" altLang="zh-CN" dirty="0"/>
              <a:t>2. We didn’t consider the destruction of the boards, and we assumed the loading on boards will transmit to the columns on </a:t>
            </a:r>
          </a:p>
          <a:p>
            <a:r>
              <a:rPr lang="en-US" altLang="zh-CN" dirty="0"/>
              <a:t>both sides uniformly. </a:t>
            </a:r>
          </a:p>
          <a:p>
            <a:endParaRPr lang="en-US" altLang="zh-CN" dirty="0"/>
          </a:p>
          <a:p>
            <a:r>
              <a:rPr lang="en-US" altLang="zh-CN" dirty="0"/>
              <a:t>3. The formula for calculating </a:t>
            </a:r>
            <a:r>
              <a:rPr lang="en-US" altLang="zh-CN" b="1" dirty="0"/>
              <a:t>standard value of maximum bending moment</a:t>
            </a:r>
            <a:r>
              <a:rPr lang="en-US" altLang="zh-CN" dirty="0"/>
              <a:t> is as follows</a:t>
            </a:r>
            <a:r>
              <a:rPr lang="en-US" altLang="zh-CN" i="1" dirty="0"/>
              <a:t>(Chen &amp; Gu, 2014)</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b="1" i="1" dirty="0"/>
          </a:p>
          <a:p>
            <a:r>
              <a:rPr lang="en-US" altLang="zh-CN" b="1" i="1" dirty="0"/>
              <a:t>M</a:t>
            </a:r>
            <a:r>
              <a:rPr lang="en-US" altLang="zh-CN" b="1" i="1" baseline="-25000" dirty="0"/>
              <a:t>e  </a:t>
            </a:r>
            <a:r>
              <a:rPr lang="en-US" altLang="zh-CN" dirty="0"/>
              <a:t>obeys </a:t>
            </a:r>
            <a:r>
              <a:rPr lang="en-US" altLang="zh-CN" b="1" dirty="0">
                <a:solidFill>
                  <a:srgbClr val="FF0000"/>
                </a:solidFill>
              </a:rPr>
              <a:t>Gamma Distribution</a:t>
            </a:r>
            <a:r>
              <a:rPr lang="en-US" altLang="zh-CN" i="1" dirty="0"/>
              <a:t>(Smith, 2011)</a:t>
            </a:r>
            <a:r>
              <a:rPr lang="en-US" altLang="zh-CN" dirty="0"/>
              <a:t>, the related parameters are shown in </a:t>
            </a:r>
            <a:r>
              <a:rPr lang="en-US" altLang="zh-CN" b="1" dirty="0"/>
              <a:t>Table 3</a:t>
            </a:r>
            <a:r>
              <a:rPr lang="en-US" altLang="zh-CN" dirty="0"/>
              <a:t>.</a:t>
            </a:r>
            <a:endParaRPr lang="zh-CN" altLang="en-US" b="1" dirty="0"/>
          </a:p>
        </p:txBody>
      </p:sp>
      <p:pic>
        <p:nvPicPr>
          <p:cNvPr id="8" name="图片 7">
            <a:extLst>
              <a:ext uri="{FF2B5EF4-FFF2-40B4-BE49-F238E27FC236}">
                <a16:creationId xmlns:a16="http://schemas.microsoft.com/office/drawing/2014/main" id="{992A07B8-AA7F-DA33-BB98-40C6DC6C4788}"/>
              </a:ext>
            </a:extLst>
          </p:cNvPr>
          <p:cNvPicPr>
            <a:picLocks noChangeAspect="1"/>
          </p:cNvPicPr>
          <p:nvPr/>
        </p:nvPicPr>
        <p:blipFill rotWithShape="1">
          <a:blip r:embed="rId2">
            <a:extLst>
              <a:ext uri="{28A0092B-C50C-407E-A947-70E740481C1C}">
                <a14:useLocalDpi xmlns:a14="http://schemas.microsoft.com/office/drawing/2010/main" val="0"/>
              </a:ext>
            </a:extLst>
          </a:blip>
          <a:srcRect r="8471" b="1569"/>
          <a:stretch/>
        </p:blipFill>
        <p:spPr>
          <a:xfrm>
            <a:off x="250116" y="2497677"/>
            <a:ext cx="11941884" cy="2301734"/>
          </a:xfrm>
          <a:prstGeom prst="rect">
            <a:avLst/>
          </a:prstGeom>
        </p:spPr>
      </p:pic>
      <p:graphicFrame>
        <p:nvGraphicFramePr>
          <p:cNvPr id="10" name="表格 10">
            <a:extLst>
              <a:ext uri="{FF2B5EF4-FFF2-40B4-BE49-F238E27FC236}">
                <a16:creationId xmlns:a16="http://schemas.microsoft.com/office/drawing/2014/main" id="{444F9BCF-3D8A-15A5-F5FE-82EE505271F7}"/>
              </a:ext>
            </a:extLst>
          </p:cNvPr>
          <p:cNvGraphicFramePr>
            <a:graphicFrameLocks noGrp="1"/>
          </p:cNvGraphicFramePr>
          <p:nvPr>
            <p:extLst>
              <p:ext uri="{D42A27DB-BD31-4B8C-83A1-F6EECF244321}">
                <p14:modId xmlns:p14="http://schemas.microsoft.com/office/powerpoint/2010/main" val="451009412"/>
              </p:ext>
            </p:extLst>
          </p:nvPr>
        </p:nvGraphicFramePr>
        <p:xfrm>
          <a:off x="250116" y="5579438"/>
          <a:ext cx="8795086" cy="741680"/>
        </p:xfrm>
        <a:graphic>
          <a:graphicData uri="http://schemas.openxmlformats.org/drawingml/2006/table">
            <a:tbl>
              <a:tblPr firstRow="1" bandRow="1">
                <a:tableStyleId>{5C22544A-7EE6-4342-B048-85BDC9FD1C3A}</a:tableStyleId>
              </a:tblPr>
              <a:tblGrid>
                <a:gridCol w="2709903">
                  <a:extLst>
                    <a:ext uri="{9D8B030D-6E8A-4147-A177-3AD203B41FA5}">
                      <a16:colId xmlns:a16="http://schemas.microsoft.com/office/drawing/2014/main" val="1157385633"/>
                    </a:ext>
                  </a:extLst>
                </a:gridCol>
                <a:gridCol w="1614254">
                  <a:extLst>
                    <a:ext uri="{9D8B030D-6E8A-4147-A177-3AD203B41FA5}">
                      <a16:colId xmlns:a16="http://schemas.microsoft.com/office/drawing/2014/main" val="8410411"/>
                    </a:ext>
                  </a:extLst>
                </a:gridCol>
                <a:gridCol w="4470929">
                  <a:extLst>
                    <a:ext uri="{9D8B030D-6E8A-4147-A177-3AD203B41FA5}">
                      <a16:colId xmlns:a16="http://schemas.microsoft.com/office/drawing/2014/main" val="993465087"/>
                    </a:ext>
                  </a:extLst>
                </a:gridCol>
              </a:tblGrid>
              <a:tr h="370840">
                <a:tc>
                  <a:txBody>
                    <a:bodyPr/>
                    <a:lstStyle/>
                    <a:p>
                      <a:pPr algn="ctr"/>
                      <a:r>
                        <a:rPr lang="en-US" altLang="zh-CN" dirty="0">
                          <a:solidFill>
                            <a:schemeClr val="tx1"/>
                          </a:solidFill>
                        </a:rPr>
                        <a:t>random variable</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mean</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coefficient of variation(Liu, etc., 2020)</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917861"/>
                  </a:ext>
                </a:extLst>
              </a:tr>
              <a:tr h="370840">
                <a:tc>
                  <a:txBody>
                    <a:bodyPr/>
                    <a:lstStyle/>
                    <a:p>
                      <a:pPr algn="ctr"/>
                      <a:r>
                        <a:rPr lang="en-US" altLang="zh-CN" b="1" i="1" dirty="0"/>
                        <a:t>M</a:t>
                      </a:r>
                      <a:r>
                        <a:rPr lang="en-US" altLang="zh-CN" b="1" i="1" baseline="-25000" dirty="0"/>
                        <a:t>e</a:t>
                      </a:r>
                      <a:r>
                        <a:rPr lang="en-US" altLang="zh-CN" b="0" i="0" dirty="0"/>
                        <a:t>(</a:t>
                      </a:r>
                      <a:r>
                        <a:rPr lang="en-US" altLang="zh-CN" b="0" i="0" dirty="0" err="1"/>
                        <a:t>kN</a:t>
                      </a:r>
                      <a:r>
                        <a:rPr lang="en-US" altLang="zh-CN" b="0" i="0" dirty="0"/>
                        <a:t> · m)</a:t>
                      </a:r>
                      <a:endParaRPr lang="zh-CN" altLang="en-US" b="1"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53.503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0.016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259926"/>
                  </a:ext>
                </a:extLst>
              </a:tr>
            </a:tbl>
          </a:graphicData>
        </a:graphic>
      </p:graphicFrame>
      <p:sp>
        <p:nvSpPr>
          <p:cNvPr id="11" name="文本框 10">
            <a:extLst>
              <a:ext uri="{FF2B5EF4-FFF2-40B4-BE49-F238E27FC236}">
                <a16:creationId xmlns:a16="http://schemas.microsoft.com/office/drawing/2014/main" id="{5256979F-63F1-3B5B-7F76-06475C717895}"/>
              </a:ext>
            </a:extLst>
          </p:cNvPr>
          <p:cNvSpPr txBox="1"/>
          <p:nvPr/>
        </p:nvSpPr>
        <p:spPr>
          <a:xfrm>
            <a:off x="2534484" y="6321118"/>
            <a:ext cx="4226350" cy="369332"/>
          </a:xfrm>
          <a:prstGeom prst="rect">
            <a:avLst/>
          </a:prstGeom>
          <a:noFill/>
        </p:spPr>
        <p:txBody>
          <a:bodyPr wrap="none" rtlCol="0">
            <a:spAutoFit/>
          </a:bodyPr>
          <a:lstStyle/>
          <a:p>
            <a:r>
              <a:rPr lang="en-US" altLang="zh-CN" b="1" dirty="0"/>
              <a:t>Table 3</a:t>
            </a:r>
            <a:r>
              <a:rPr lang="en-US" altLang="zh-CN" dirty="0"/>
              <a:t>: Parameters of Gamma Distribution</a:t>
            </a:r>
            <a:endParaRPr lang="zh-CN" altLang="en-US" dirty="0"/>
          </a:p>
        </p:txBody>
      </p:sp>
    </p:spTree>
    <p:extLst>
      <p:ext uri="{BB962C8B-B14F-4D97-AF65-F5344CB8AC3E}">
        <p14:creationId xmlns:p14="http://schemas.microsoft.com/office/powerpoint/2010/main" val="12741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6F0F6D6-4D4E-B3F2-1E1E-C525B3DADAA2}"/>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5" name="文本框 4">
            <a:extLst>
              <a:ext uri="{FF2B5EF4-FFF2-40B4-BE49-F238E27FC236}">
                <a16:creationId xmlns:a16="http://schemas.microsoft.com/office/drawing/2014/main" id="{07A02E30-5D37-8D35-5787-5FE074450B13}"/>
              </a:ext>
            </a:extLst>
          </p:cNvPr>
          <p:cNvSpPr txBox="1"/>
          <p:nvPr/>
        </p:nvSpPr>
        <p:spPr>
          <a:xfrm>
            <a:off x="281097" y="573797"/>
            <a:ext cx="4066498" cy="461665"/>
          </a:xfrm>
          <a:prstGeom prst="rect">
            <a:avLst/>
          </a:prstGeom>
          <a:noFill/>
        </p:spPr>
        <p:txBody>
          <a:bodyPr wrap="none" rtlCol="0">
            <a:spAutoFit/>
          </a:bodyPr>
          <a:lstStyle/>
          <a:p>
            <a:r>
              <a:rPr lang="en-US" altLang="zh-CN" sz="2400" dirty="0">
                <a:solidFill>
                  <a:schemeClr val="accent1"/>
                </a:solidFill>
              </a:rPr>
              <a:t>MC algorithm through MATLAB</a:t>
            </a:r>
            <a:endParaRPr lang="zh-CN" altLang="en-US" sz="2400" dirty="0">
              <a:solidFill>
                <a:schemeClr val="accent1"/>
              </a:solidFill>
            </a:endParaRPr>
          </a:p>
        </p:txBody>
      </p:sp>
      <p:sp>
        <p:nvSpPr>
          <p:cNvPr id="8" name="文本框 7">
            <a:extLst>
              <a:ext uri="{FF2B5EF4-FFF2-40B4-BE49-F238E27FC236}">
                <a16:creationId xmlns:a16="http://schemas.microsoft.com/office/drawing/2014/main" id="{3D6E07A8-F94F-1602-4D82-6C1E7D082E1E}"/>
              </a:ext>
            </a:extLst>
          </p:cNvPr>
          <p:cNvSpPr txBox="1"/>
          <p:nvPr/>
        </p:nvSpPr>
        <p:spPr>
          <a:xfrm>
            <a:off x="5919536" y="461665"/>
            <a:ext cx="5702968" cy="923330"/>
          </a:xfrm>
          <a:prstGeom prst="rect">
            <a:avLst/>
          </a:prstGeom>
          <a:noFill/>
        </p:spPr>
        <p:txBody>
          <a:bodyPr wrap="square" rtlCol="0">
            <a:spAutoFit/>
          </a:bodyPr>
          <a:lstStyle/>
          <a:p>
            <a:r>
              <a:rPr lang="en-US" altLang="zh-CN" b="1" dirty="0"/>
              <a:t>Notation</a:t>
            </a:r>
          </a:p>
          <a:p>
            <a:endParaRPr lang="en-US" altLang="zh-CN" b="1" dirty="0"/>
          </a:p>
          <a:p>
            <a:r>
              <a:rPr lang="en-US" altLang="zh-CN" dirty="0"/>
              <a:t>N</a:t>
            </a:r>
            <a:r>
              <a:rPr lang="en-US" altLang="zh-CN" baseline="-25000" dirty="0"/>
              <a:t>MC</a:t>
            </a:r>
            <a:r>
              <a:rPr lang="en-US" altLang="zh-CN" dirty="0"/>
              <a:t>          number of Monte Carlo simulations</a:t>
            </a:r>
          </a:p>
        </p:txBody>
      </p:sp>
      <p:sp>
        <p:nvSpPr>
          <p:cNvPr id="9" name="文本框 8">
            <a:extLst>
              <a:ext uri="{FF2B5EF4-FFF2-40B4-BE49-F238E27FC236}">
                <a16:creationId xmlns:a16="http://schemas.microsoft.com/office/drawing/2014/main" id="{6054D964-1536-1365-4374-E2CEA7BD8943}"/>
              </a:ext>
            </a:extLst>
          </p:cNvPr>
          <p:cNvSpPr txBox="1"/>
          <p:nvPr/>
        </p:nvSpPr>
        <p:spPr>
          <a:xfrm>
            <a:off x="6160121" y="6219825"/>
            <a:ext cx="4860882" cy="369332"/>
          </a:xfrm>
          <a:prstGeom prst="rect">
            <a:avLst/>
          </a:prstGeom>
          <a:noFill/>
        </p:spPr>
        <p:txBody>
          <a:bodyPr wrap="none" rtlCol="0">
            <a:spAutoFit/>
          </a:bodyPr>
          <a:lstStyle/>
          <a:p>
            <a:r>
              <a:rPr lang="en-US" altLang="zh-CN" b="1" dirty="0"/>
              <a:t>Fig. 8. </a:t>
            </a:r>
            <a:r>
              <a:rPr lang="en-US" altLang="zh-CN" dirty="0"/>
              <a:t>Histogram of frequency when N</a:t>
            </a:r>
            <a:r>
              <a:rPr lang="en-US" altLang="zh-CN" baseline="-25000" dirty="0"/>
              <a:t>MC</a:t>
            </a:r>
            <a:r>
              <a:rPr lang="en-US" altLang="zh-CN" dirty="0"/>
              <a:t> = 10,000</a:t>
            </a:r>
            <a:endParaRPr lang="zh-CN" altLang="en-US" dirty="0"/>
          </a:p>
        </p:txBody>
      </p:sp>
      <p:sp>
        <p:nvSpPr>
          <p:cNvPr id="14" name="文本框 13">
            <a:extLst>
              <a:ext uri="{FF2B5EF4-FFF2-40B4-BE49-F238E27FC236}">
                <a16:creationId xmlns:a16="http://schemas.microsoft.com/office/drawing/2014/main" id="{A5AE109A-6304-C20C-726A-1013C8F24308}"/>
              </a:ext>
            </a:extLst>
          </p:cNvPr>
          <p:cNvSpPr txBox="1"/>
          <p:nvPr/>
        </p:nvSpPr>
        <p:spPr>
          <a:xfrm>
            <a:off x="1015468" y="6219825"/>
            <a:ext cx="3744167" cy="369332"/>
          </a:xfrm>
          <a:prstGeom prst="rect">
            <a:avLst/>
          </a:prstGeom>
          <a:noFill/>
        </p:spPr>
        <p:txBody>
          <a:bodyPr wrap="none" rtlCol="0">
            <a:spAutoFit/>
          </a:bodyPr>
          <a:lstStyle/>
          <a:p>
            <a:r>
              <a:rPr lang="en-US" altLang="zh-CN" b="1" dirty="0"/>
              <a:t>Fig. 7. </a:t>
            </a:r>
            <a:r>
              <a:rPr lang="en-US" altLang="zh-CN" dirty="0"/>
              <a:t>MATLAB code for MC algorithm</a:t>
            </a:r>
            <a:endParaRPr lang="zh-CN" altLang="en-US" dirty="0"/>
          </a:p>
        </p:txBody>
      </p:sp>
      <p:pic>
        <p:nvPicPr>
          <p:cNvPr id="16" name="图片 15">
            <a:extLst>
              <a:ext uri="{FF2B5EF4-FFF2-40B4-BE49-F238E27FC236}">
                <a16:creationId xmlns:a16="http://schemas.microsoft.com/office/drawing/2014/main" id="{FD83F042-E1AC-017B-BD51-EC129A6D9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45" y="1325562"/>
            <a:ext cx="6610350" cy="4962525"/>
          </a:xfrm>
          <a:prstGeom prst="rect">
            <a:avLst/>
          </a:prstGeom>
        </p:spPr>
      </p:pic>
      <p:pic>
        <p:nvPicPr>
          <p:cNvPr id="18" name="图片 17">
            <a:extLst>
              <a:ext uri="{FF2B5EF4-FFF2-40B4-BE49-F238E27FC236}">
                <a16:creationId xmlns:a16="http://schemas.microsoft.com/office/drawing/2014/main" id="{B0378DFF-C951-C624-49FB-F3882701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47" y="1780469"/>
            <a:ext cx="4770807" cy="4171575"/>
          </a:xfrm>
          <a:prstGeom prst="rect">
            <a:avLst/>
          </a:prstGeom>
        </p:spPr>
      </p:pic>
    </p:spTree>
    <p:extLst>
      <p:ext uri="{BB962C8B-B14F-4D97-AF65-F5344CB8AC3E}">
        <p14:creationId xmlns:p14="http://schemas.microsoft.com/office/powerpoint/2010/main" val="65082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272716" y="0"/>
            <a:ext cx="4362037" cy="924486"/>
          </a:xfrm>
        </p:spPr>
        <p:txBody>
          <a:bodyPr>
            <a:normAutofit/>
          </a:bodyPr>
          <a:lstStyle/>
          <a:p>
            <a:r>
              <a:rPr lang="en-US" altLang="zh-CN" sz="3600" dirty="0"/>
              <a:t>Uncertainties in loads</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
        <p:nvSpPr>
          <p:cNvPr id="5" name="文本框 4">
            <a:extLst>
              <a:ext uri="{FF2B5EF4-FFF2-40B4-BE49-F238E27FC236}">
                <a16:creationId xmlns:a16="http://schemas.microsoft.com/office/drawing/2014/main" id="{88B06B65-064A-8425-0C9D-443015A9C857}"/>
              </a:ext>
            </a:extLst>
          </p:cNvPr>
          <p:cNvSpPr txBox="1"/>
          <p:nvPr/>
        </p:nvSpPr>
        <p:spPr>
          <a:xfrm>
            <a:off x="276727" y="827946"/>
            <a:ext cx="1613199" cy="461665"/>
          </a:xfrm>
          <a:prstGeom prst="rect">
            <a:avLst/>
          </a:prstGeom>
          <a:noFill/>
        </p:spPr>
        <p:txBody>
          <a:bodyPr wrap="none" rtlCol="0">
            <a:spAutoFit/>
          </a:bodyPr>
          <a:lstStyle/>
          <a:p>
            <a:r>
              <a:rPr lang="en-US" altLang="zh-CN" sz="2400" dirty="0">
                <a:solidFill>
                  <a:schemeClr val="accent1"/>
                </a:solidFill>
              </a:rPr>
              <a:t>Description</a:t>
            </a:r>
            <a:endParaRPr lang="zh-CN" altLang="en-US" sz="2400" dirty="0">
              <a:solidFill>
                <a:schemeClr val="accent1"/>
              </a:solidFill>
            </a:endParaRPr>
          </a:p>
        </p:txBody>
      </p:sp>
      <p:sp>
        <p:nvSpPr>
          <p:cNvPr id="6" name="文本框 5">
            <a:extLst>
              <a:ext uri="{FF2B5EF4-FFF2-40B4-BE49-F238E27FC236}">
                <a16:creationId xmlns:a16="http://schemas.microsoft.com/office/drawing/2014/main" id="{A7DD8184-7DB7-DC0A-23BE-70061A084269}"/>
              </a:ext>
            </a:extLst>
          </p:cNvPr>
          <p:cNvSpPr txBox="1"/>
          <p:nvPr/>
        </p:nvSpPr>
        <p:spPr>
          <a:xfrm>
            <a:off x="272716" y="1289611"/>
            <a:ext cx="11081084" cy="1200329"/>
          </a:xfrm>
          <a:prstGeom prst="rect">
            <a:avLst/>
          </a:prstGeom>
          <a:noFill/>
        </p:spPr>
        <p:txBody>
          <a:bodyPr wrap="square" rtlCol="0">
            <a:spAutoFit/>
          </a:bodyPr>
          <a:lstStyle/>
          <a:p>
            <a:r>
              <a:rPr lang="en-US" altLang="zh-CN" dirty="0"/>
              <a:t>According to </a:t>
            </a:r>
            <a:r>
              <a:rPr lang="en-US" altLang="zh-CN" i="1" dirty="0"/>
              <a:t>Load Code for Building Structures</a:t>
            </a:r>
            <a:r>
              <a:rPr lang="en-US" altLang="zh-CN" dirty="0"/>
              <a:t> (GB50009-2012) in China, the statistical samples of </a:t>
            </a:r>
            <a:r>
              <a:rPr lang="en-US" altLang="zh-CN" b="1" dirty="0"/>
              <a:t>snow pressure </a:t>
            </a:r>
            <a:r>
              <a:rPr lang="en-US" altLang="zh-CN" dirty="0"/>
              <a:t>and </a:t>
            </a:r>
            <a:r>
              <a:rPr lang="en-US" altLang="zh-CN" b="1" dirty="0"/>
              <a:t>wind velocity </a:t>
            </a:r>
            <a:r>
              <a:rPr lang="en-US" altLang="zh-CN" dirty="0"/>
              <a:t>obey the </a:t>
            </a:r>
            <a:r>
              <a:rPr lang="en-US" altLang="zh-CN" b="1" dirty="0">
                <a:solidFill>
                  <a:srgbClr val="FF0000"/>
                </a:solidFill>
              </a:rPr>
              <a:t>Extreme Value </a:t>
            </a:r>
            <a:r>
              <a:rPr lang="en-US" altLang="zh-CN" b="1" dirty="0" err="1">
                <a:solidFill>
                  <a:srgbClr val="FF0000"/>
                </a:solidFill>
              </a:rPr>
              <a:t>TypeⅠDistribution</a:t>
            </a:r>
            <a:r>
              <a:rPr lang="en-US" altLang="zh-CN" dirty="0"/>
              <a:t>.</a:t>
            </a:r>
          </a:p>
          <a:p>
            <a:endParaRPr lang="en-US" altLang="zh-CN" b="1" dirty="0"/>
          </a:p>
          <a:p>
            <a:r>
              <a:rPr lang="en-US" altLang="zh-CN"/>
              <a:t>The </a:t>
            </a:r>
            <a:r>
              <a:rPr lang="en-US" altLang="zh-CN" dirty="0"/>
              <a:t>distribution function of the snow pressure and wind velocity is as follows(GB50009-2012):</a:t>
            </a:r>
            <a:endParaRPr lang="zh-CN" altLang="en-US" dirty="0"/>
          </a:p>
        </p:txBody>
      </p:sp>
      <p:pic>
        <p:nvPicPr>
          <p:cNvPr id="8" name="图片 7">
            <a:extLst>
              <a:ext uri="{FF2B5EF4-FFF2-40B4-BE49-F238E27FC236}">
                <a16:creationId xmlns:a16="http://schemas.microsoft.com/office/drawing/2014/main" id="{A22523B1-7D9B-D1D4-F211-2E329CC37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2489940"/>
            <a:ext cx="11372329" cy="3866410"/>
          </a:xfrm>
          <a:prstGeom prst="rect">
            <a:avLst/>
          </a:prstGeom>
        </p:spPr>
      </p:pic>
    </p:spTree>
    <p:extLst>
      <p:ext uri="{BB962C8B-B14F-4D97-AF65-F5344CB8AC3E}">
        <p14:creationId xmlns:p14="http://schemas.microsoft.com/office/powerpoint/2010/main" val="231885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3E07727-7A70-F50B-5648-3968654B2440}"/>
              </a:ext>
            </a:extLst>
          </p:cNvPr>
          <p:cNvSpPr>
            <a:spLocks noGrp="1"/>
          </p:cNvSpPr>
          <p:nvPr>
            <p:ph type="sldNum" sz="quarter" idx="12"/>
          </p:nvPr>
        </p:nvSpPr>
        <p:spPr/>
        <p:txBody>
          <a:bodyPr/>
          <a:lstStyle/>
          <a:p>
            <a:fld id="{565CE74E-AB26-4998-AD42-012C4C1AD076}" type="slidenum">
              <a:rPr lang="zh-CN" altLang="en-US" smtClean="0"/>
              <a:t>17</a:t>
            </a:fld>
            <a:endParaRPr lang="zh-CN" altLang="en-US" dirty="0"/>
          </a:p>
        </p:txBody>
      </p:sp>
      <p:sp>
        <p:nvSpPr>
          <p:cNvPr id="5" name="文本框 4">
            <a:extLst>
              <a:ext uri="{FF2B5EF4-FFF2-40B4-BE49-F238E27FC236}">
                <a16:creationId xmlns:a16="http://schemas.microsoft.com/office/drawing/2014/main" id="{CA2CCA36-D5BD-ABDD-A81F-06529E600494}"/>
              </a:ext>
            </a:extLst>
          </p:cNvPr>
          <p:cNvSpPr txBox="1"/>
          <p:nvPr/>
        </p:nvSpPr>
        <p:spPr>
          <a:xfrm>
            <a:off x="372979" y="409074"/>
            <a:ext cx="1613199" cy="461665"/>
          </a:xfrm>
          <a:prstGeom prst="rect">
            <a:avLst/>
          </a:prstGeom>
          <a:noFill/>
        </p:spPr>
        <p:txBody>
          <a:bodyPr wrap="none" rtlCol="0">
            <a:spAutoFit/>
          </a:bodyPr>
          <a:lstStyle/>
          <a:p>
            <a:r>
              <a:rPr lang="en-US" altLang="zh-CN" sz="2400" dirty="0">
                <a:solidFill>
                  <a:schemeClr val="accent1"/>
                </a:solidFill>
              </a:rPr>
              <a:t>Description</a:t>
            </a:r>
            <a:endParaRPr lang="zh-CN" altLang="en-US" sz="2400" dirty="0">
              <a:solidFill>
                <a:schemeClr val="accent1"/>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D0870D-6037-615C-2BEA-CF08458E50CF}"/>
                  </a:ext>
                </a:extLst>
              </p:cNvPr>
              <p:cNvSpPr txBox="1"/>
              <p:nvPr/>
            </p:nvSpPr>
            <p:spPr>
              <a:xfrm>
                <a:off x="372979" y="870739"/>
                <a:ext cx="11197040" cy="4247317"/>
              </a:xfrm>
              <a:prstGeom prst="rect">
                <a:avLst/>
              </a:prstGeom>
              <a:noFill/>
            </p:spPr>
            <p:txBody>
              <a:bodyPr wrap="none" rtlCol="0">
                <a:spAutoFit/>
              </a:bodyPr>
              <a:lstStyle/>
              <a:p>
                <a:r>
                  <a:rPr lang="en-US" altLang="zh-CN" dirty="0"/>
                  <a:t>1. To simplify our analysis, we ignore the loads caused by snow pressure and the dead weight of the structure, we will</a:t>
                </a:r>
              </a:p>
              <a:p>
                <a:r>
                  <a:rPr lang="en-US" altLang="zh-CN" dirty="0"/>
                  <a:t>only focus on the wind loads. </a:t>
                </a:r>
              </a:p>
              <a:p>
                <a:endParaRPr lang="en-US" altLang="zh-CN" dirty="0"/>
              </a:p>
              <a:p>
                <a:r>
                  <a:rPr lang="en-US" altLang="zh-CN" dirty="0"/>
                  <a:t>2. According to GB50009-2012, the wind loads are calculated by basic </a:t>
                </a:r>
                <a:r>
                  <a:rPr lang="en-US" altLang="zh-CN" b="1" dirty="0"/>
                  <a:t>wind pressure </a:t>
                </a:r>
                <a14:m>
                  <m:oMath xmlns:m="http://schemas.openxmlformats.org/officeDocument/2006/math">
                    <m:r>
                      <a:rPr lang="en-US" altLang="zh-CN" b="1" i="1" smtClean="0">
                        <a:latin typeface="Cambria Math" panose="02040503050406030204" pitchFamily="18" charset="0"/>
                      </a:rPr>
                      <m:t>𝒘</m:t>
                    </m:r>
                  </m:oMath>
                </a14:m>
                <a:r>
                  <a:rPr lang="en-US" altLang="zh-CN" b="1" baseline="-25000" dirty="0"/>
                  <a:t>0</a:t>
                </a:r>
                <a:r>
                  <a:rPr lang="en-US" altLang="zh-CN" dirty="0"/>
                  <a:t> which obeys a relationship </a:t>
                </a:r>
              </a:p>
              <a:p>
                <a:r>
                  <a:rPr lang="en-US" altLang="zh-CN" dirty="0"/>
                  <a:t>with basic wind velocity v</a:t>
                </a:r>
                <a:r>
                  <a:rPr lang="en-US" altLang="zh-CN" baseline="-25000" dirty="0"/>
                  <a:t>0</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GB50009-2012 only provides the data of basic wind pressure, so we assumed that basic wind pressure also obeys </a:t>
                </a:r>
              </a:p>
              <a:p>
                <a:r>
                  <a:rPr lang="en-US" altLang="zh-CN" b="1" dirty="0">
                    <a:solidFill>
                      <a:srgbClr val="FF0000"/>
                    </a:solidFill>
                  </a:rPr>
                  <a:t>Extreme Value </a:t>
                </a:r>
                <a:r>
                  <a:rPr lang="en-US" altLang="zh-CN" b="1" dirty="0" err="1">
                    <a:solidFill>
                      <a:srgbClr val="FF0000"/>
                    </a:solidFill>
                  </a:rPr>
                  <a:t>TypeⅠDistribution</a:t>
                </a:r>
                <a:r>
                  <a:rPr lang="en-US" altLang="zh-CN" dirty="0"/>
                  <a:t>,</a:t>
                </a:r>
                <a:r>
                  <a:rPr lang="en-US" altLang="zh-CN" b="1" dirty="0"/>
                  <a:t> </a:t>
                </a:r>
                <a:r>
                  <a:rPr lang="en-US" altLang="zh-CN" dirty="0"/>
                  <a:t>the related parameters are shown in </a:t>
                </a:r>
                <a:r>
                  <a:rPr lang="en-US" altLang="zh-CN" b="1" dirty="0"/>
                  <a:t>Table 4</a:t>
                </a:r>
                <a:r>
                  <a:rPr lang="en-US" altLang="zh-CN" dirty="0"/>
                  <a:t>.</a:t>
                </a:r>
              </a:p>
            </p:txBody>
          </p:sp>
        </mc:Choice>
        <mc:Fallback xmlns="">
          <p:sp>
            <p:nvSpPr>
              <p:cNvPr id="6" name="文本框 5">
                <a:extLst>
                  <a:ext uri="{FF2B5EF4-FFF2-40B4-BE49-F238E27FC236}">
                    <a16:creationId xmlns:a16="http://schemas.microsoft.com/office/drawing/2014/main" id="{ABD0870D-6037-615C-2BEA-CF08458E50CF}"/>
                  </a:ext>
                </a:extLst>
              </p:cNvPr>
              <p:cNvSpPr txBox="1">
                <a:spLocks noRot="1" noChangeAspect="1" noMove="1" noResize="1" noEditPoints="1" noAdjustHandles="1" noChangeArrowheads="1" noChangeShapeType="1" noTextEdit="1"/>
              </p:cNvSpPr>
              <p:nvPr/>
            </p:nvSpPr>
            <p:spPr>
              <a:xfrm>
                <a:off x="372979" y="870739"/>
                <a:ext cx="11197040" cy="4247317"/>
              </a:xfrm>
              <a:prstGeom prst="rect">
                <a:avLst/>
              </a:prstGeom>
              <a:blipFill>
                <a:blip r:embed="rId2"/>
                <a:stretch>
                  <a:fillRect l="-435" t="-861" b="-1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10">
                <a:extLst>
                  <a:ext uri="{FF2B5EF4-FFF2-40B4-BE49-F238E27FC236}">
                    <a16:creationId xmlns:a16="http://schemas.microsoft.com/office/drawing/2014/main" id="{91885346-179B-6E8B-9A35-32FD4543AF47}"/>
                  </a:ext>
                </a:extLst>
              </p:cNvPr>
              <p:cNvGraphicFramePr>
                <a:graphicFrameLocks noGrp="1"/>
              </p:cNvGraphicFramePr>
              <p:nvPr>
                <p:extLst>
                  <p:ext uri="{D42A27DB-BD31-4B8C-83A1-F6EECF244321}">
                    <p14:modId xmlns:p14="http://schemas.microsoft.com/office/powerpoint/2010/main" val="680547243"/>
                  </p:ext>
                </p:extLst>
              </p:nvPr>
            </p:nvGraphicFramePr>
            <p:xfrm>
              <a:off x="360947" y="5192665"/>
              <a:ext cx="8795086" cy="741680"/>
            </p:xfrm>
            <a:graphic>
              <a:graphicData uri="http://schemas.openxmlformats.org/drawingml/2006/table">
                <a:tbl>
                  <a:tblPr firstRow="1" bandRow="1">
                    <a:tableStyleId>{5C22544A-7EE6-4342-B048-85BDC9FD1C3A}</a:tableStyleId>
                  </a:tblPr>
                  <a:tblGrid>
                    <a:gridCol w="2709903">
                      <a:extLst>
                        <a:ext uri="{9D8B030D-6E8A-4147-A177-3AD203B41FA5}">
                          <a16:colId xmlns:a16="http://schemas.microsoft.com/office/drawing/2014/main" val="1157385633"/>
                        </a:ext>
                      </a:extLst>
                    </a:gridCol>
                    <a:gridCol w="3209634">
                      <a:extLst>
                        <a:ext uri="{9D8B030D-6E8A-4147-A177-3AD203B41FA5}">
                          <a16:colId xmlns:a16="http://schemas.microsoft.com/office/drawing/2014/main" val="8410411"/>
                        </a:ext>
                      </a:extLst>
                    </a:gridCol>
                    <a:gridCol w="2875549">
                      <a:extLst>
                        <a:ext uri="{9D8B030D-6E8A-4147-A177-3AD203B41FA5}">
                          <a16:colId xmlns:a16="http://schemas.microsoft.com/office/drawing/2014/main" val="993465087"/>
                        </a:ext>
                      </a:extLst>
                    </a:gridCol>
                  </a:tblGrid>
                  <a:tr h="370840">
                    <a:tc>
                      <a:txBody>
                        <a:bodyPr/>
                        <a:lstStyle/>
                        <a:p>
                          <a:pPr algn="ctr"/>
                          <a:r>
                            <a:rPr lang="en-US" altLang="zh-CN" dirty="0">
                              <a:solidFill>
                                <a:schemeClr val="tx1"/>
                              </a:solidFill>
                            </a:rPr>
                            <a:t>random variable</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mean(Peking, GB50009-2012)</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coefficient of variation</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917861"/>
                      </a:ext>
                    </a:extLst>
                  </a:tr>
                  <a:tr h="370840">
                    <a:tc>
                      <a:txBody>
                        <a:bodyPr/>
                        <a:lstStyle/>
                        <a:p>
                          <a:pPr algn="ctr"/>
                          <a14:m>
                            <m:oMath xmlns:m="http://schemas.openxmlformats.org/officeDocument/2006/math">
                              <m:r>
                                <a:rPr lang="zh-CN" altLang="en-US" b="0" i="1" smtClean="0">
                                  <a:latin typeface="Cambria Math" panose="02040503050406030204" pitchFamily="18" charset="0"/>
                                </a:rPr>
                                <m:t>𝜔</m:t>
                              </m:r>
                              <m:r>
                                <a:rPr lang="en-US" altLang="zh-CN" b="0" i="1" baseline="-25000" smtClean="0">
                                  <a:latin typeface="Cambria Math" panose="02040503050406030204" pitchFamily="18" charset="0"/>
                                </a:rPr>
                                <m:t>0</m:t>
                              </m:r>
                            </m:oMath>
                          </a14:m>
                          <a:r>
                            <a:rPr lang="en-US" altLang="zh-CN" b="0" i="0" dirty="0"/>
                            <a:t>(kN</a:t>
                          </a:r>
                          <a:r>
                            <a:rPr lang="en-US" altLang="zh-CN" b="0" i="0" baseline="0" dirty="0"/>
                            <a:t> / </a:t>
                          </a:r>
                          <a:r>
                            <a:rPr lang="en-US" altLang="zh-CN" b="0" i="0" dirty="0"/>
                            <a:t>m</a:t>
                          </a:r>
                          <a:r>
                            <a:rPr lang="en-US" altLang="zh-CN" b="0" i="0" baseline="30000" dirty="0"/>
                            <a:t>2</a:t>
                          </a:r>
                          <a:r>
                            <a:rPr lang="en-US" altLang="zh-CN" b="0" i="0" dirty="0"/>
                            <a:t>)</a:t>
                          </a:r>
                          <a:endParaRPr lang="zh-CN" altLang="en-US" b="1"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0.01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259926"/>
                      </a:ext>
                    </a:extLst>
                  </a:tr>
                </a:tbl>
              </a:graphicData>
            </a:graphic>
          </p:graphicFrame>
        </mc:Choice>
        <mc:Fallback xmlns="">
          <p:graphicFrame>
            <p:nvGraphicFramePr>
              <p:cNvPr id="9" name="表格 10">
                <a:extLst>
                  <a:ext uri="{FF2B5EF4-FFF2-40B4-BE49-F238E27FC236}">
                    <a16:creationId xmlns:a16="http://schemas.microsoft.com/office/drawing/2014/main" id="{91885346-179B-6E8B-9A35-32FD4543AF47}"/>
                  </a:ext>
                </a:extLst>
              </p:cNvPr>
              <p:cNvGraphicFramePr>
                <a:graphicFrameLocks noGrp="1"/>
              </p:cNvGraphicFramePr>
              <p:nvPr>
                <p:extLst>
                  <p:ext uri="{D42A27DB-BD31-4B8C-83A1-F6EECF244321}">
                    <p14:modId xmlns:p14="http://schemas.microsoft.com/office/powerpoint/2010/main" val="680547243"/>
                  </p:ext>
                </p:extLst>
              </p:nvPr>
            </p:nvGraphicFramePr>
            <p:xfrm>
              <a:off x="360947" y="5192665"/>
              <a:ext cx="8795086" cy="741680"/>
            </p:xfrm>
            <a:graphic>
              <a:graphicData uri="http://schemas.openxmlformats.org/drawingml/2006/table">
                <a:tbl>
                  <a:tblPr firstRow="1" bandRow="1">
                    <a:tableStyleId>{5C22544A-7EE6-4342-B048-85BDC9FD1C3A}</a:tableStyleId>
                  </a:tblPr>
                  <a:tblGrid>
                    <a:gridCol w="2709903">
                      <a:extLst>
                        <a:ext uri="{9D8B030D-6E8A-4147-A177-3AD203B41FA5}">
                          <a16:colId xmlns:a16="http://schemas.microsoft.com/office/drawing/2014/main" val="1157385633"/>
                        </a:ext>
                      </a:extLst>
                    </a:gridCol>
                    <a:gridCol w="3209634">
                      <a:extLst>
                        <a:ext uri="{9D8B030D-6E8A-4147-A177-3AD203B41FA5}">
                          <a16:colId xmlns:a16="http://schemas.microsoft.com/office/drawing/2014/main" val="8410411"/>
                        </a:ext>
                      </a:extLst>
                    </a:gridCol>
                    <a:gridCol w="2875549">
                      <a:extLst>
                        <a:ext uri="{9D8B030D-6E8A-4147-A177-3AD203B41FA5}">
                          <a16:colId xmlns:a16="http://schemas.microsoft.com/office/drawing/2014/main" val="993465087"/>
                        </a:ext>
                      </a:extLst>
                    </a:gridCol>
                  </a:tblGrid>
                  <a:tr h="370840">
                    <a:tc>
                      <a:txBody>
                        <a:bodyPr/>
                        <a:lstStyle/>
                        <a:p>
                          <a:pPr algn="ctr"/>
                          <a:r>
                            <a:rPr lang="en-US" altLang="zh-CN" dirty="0">
                              <a:solidFill>
                                <a:schemeClr val="tx1"/>
                              </a:solidFill>
                            </a:rPr>
                            <a:t>random variable</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mean(Peking, GB50009-2012)</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coefficient of variation</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917861"/>
                      </a:ext>
                    </a:extLst>
                  </a:tr>
                  <a:tr h="370840">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5" t="-109836" r="-224944" b="-24590"/>
                          </a:stretch>
                        </a:blipFill>
                      </a:tcPr>
                    </a:tc>
                    <a:tc>
                      <a:txBody>
                        <a:bodyPr/>
                        <a:lstStyle/>
                        <a:p>
                          <a:pPr algn="ctr"/>
                          <a:r>
                            <a:rPr lang="en-US" altLang="zh-CN" dirty="0"/>
                            <a:t>0.5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0.01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259926"/>
                      </a:ext>
                    </a:extLst>
                  </a:tr>
                </a:tbl>
              </a:graphicData>
            </a:graphic>
          </p:graphicFrame>
        </mc:Fallback>
      </mc:AlternateContent>
      <p:sp>
        <p:nvSpPr>
          <p:cNvPr id="10" name="文本框 9">
            <a:extLst>
              <a:ext uri="{FF2B5EF4-FFF2-40B4-BE49-F238E27FC236}">
                <a16:creationId xmlns:a16="http://schemas.microsoft.com/office/drawing/2014/main" id="{FC329110-AE06-37B3-7527-47DDC0DC006A}"/>
              </a:ext>
            </a:extLst>
          </p:cNvPr>
          <p:cNvSpPr txBox="1"/>
          <p:nvPr/>
        </p:nvSpPr>
        <p:spPr>
          <a:xfrm>
            <a:off x="1941276" y="6079594"/>
            <a:ext cx="5634428" cy="369332"/>
          </a:xfrm>
          <a:prstGeom prst="rect">
            <a:avLst/>
          </a:prstGeom>
          <a:noFill/>
        </p:spPr>
        <p:txBody>
          <a:bodyPr wrap="none" rtlCol="0">
            <a:spAutoFit/>
          </a:bodyPr>
          <a:lstStyle/>
          <a:p>
            <a:r>
              <a:rPr lang="en-US" altLang="zh-CN" b="1" dirty="0"/>
              <a:t>Table 4</a:t>
            </a:r>
            <a:r>
              <a:rPr lang="en-US" altLang="zh-CN" dirty="0"/>
              <a:t>: Parameters of Extreme Value </a:t>
            </a:r>
            <a:r>
              <a:rPr lang="en-US" altLang="zh-CN" dirty="0" err="1"/>
              <a:t>TypeⅠDistribution</a:t>
            </a:r>
            <a:endParaRPr lang="zh-CN" altLang="en-US" dirty="0"/>
          </a:p>
        </p:txBody>
      </p:sp>
      <p:pic>
        <p:nvPicPr>
          <p:cNvPr id="3" name="图片 2">
            <a:extLst>
              <a:ext uri="{FF2B5EF4-FFF2-40B4-BE49-F238E27FC236}">
                <a16:creationId xmlns:a16="http://schemas.microsoft.com/office/drawing/2014/main" id="{73EEAB17-CF20-BFE1-4059-AD4C01C6F5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979" y="2459707"/>
            <a:ext cx="6584799" cy="1773556"/>
          </a:xfrm>
          <a:prstGeom prst="rect">
            <a:avLst/>
          </a:prstGeom>
        </p:spPr>
      </p:pic>
    </p:spTree>
    <p:extLst>
      <p:ext uri="{BB962C8B-B14F-4D97-AF65-F5344CB8AC3E}">
        <p14:creationId xmlns:p14="http://schemas.microsoft.com/office/powerpoint/2010/main" val="341433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84C497B-A77D-90E7-642B-6042E84EF475}"/>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
        <p:nvSpPr>
          <p:cNvPr id="5" name="文本框 4">
            <a:extLst>
              <a:ext uri="{FF2B5EF4-FFF2-40B4-BE49-F238E27FC236}">
                <a16:creationId xmlns:a16="http://schemas.microsoft.com/office/drawing/2014/main" id="{B465341A-8BD8-84F7-14A5-752838B77EE7}"/>
              </a:ext>
            </a:extLst>
          </p:cNvPr>
          <p:cNvSpPr txBox="1"/>
          <p:nvPr/>
        </p:nvSpPr>
        <p:spPr>
          <a:xfrm>
            <a:off x="482600" y="360947"/>
            <a:ext cx="1523174" cy="461665"/>
          </a:xfrm>
          <a:prstGeom prst="rect">
            <a:avLst/>
          </a:prstGeom>
          <a:noFill/>
        </p:spPr>
        <p:txBody>
          <a:bodyPr wrap="none" rtlCol="0">
            <a:spAutoFit/>
          </a:bodyPr>
          <a:lstStyle/>
          <a:p>
            <a:r>
              <a:rPr lang="en-US" altLang="zh-CN" sz="2400" dirty="0">
                <a:solidFill>
                  <a:schemeClr val="accent1"/>
                </a:solidFill>
              </a:rPr>
              <a:t>Wind Load</a:t>
            </a:r>
            <a:endParaRPr lang="zh-CN" altLang="en-US" sz="2400" dirty="0">
              <a:solidFill>
                <a:schemeClr val="accent1"/>
              </a:solidFill>
            </a:endParaRPr>
          </a:p>
        </p:txBody>
      </p:sp>
      <p:sp>
        <p:nvSpPr>
          <p:cNvPr id="6" name="文本框 5">
            <a:extLst>
              <a:ext uri="{FF2B5EF4-FFF2-40B4-BE49-F238E27FC236}">
                <a16:creationId xmlns:a16="http://schemas.microsoft.com/office/drawing/2014/main" id="{A2A6DE5D-2EBB-9827-C65A-5538AF6EA03A}"/>
              </a:ext>
            </a:extLst>
          </p:cNvPr>
          <p:cNvSpPr txBox="1"/>
          <p:nvPr/>
        </p:nvSpPr>
        <p:spPr>
          <a:xfrm>
            <a:off x="421105" y="822612"/>
            <a:ext cx="11565538" cy="4247317"/>
          </a:xfrm>
          <a:prstGeom prst="rect">
            <a:avLst/>
          </a:prstGeom>
          <a:noFill/>
        </p:spPr>
        <p:txBody>
          <a:bodyPr wrap="none" rtlCol="0">
            <a:spAutoFit/>
          </a:bodyPr>
          <a:lstStyle/>
          <a:p>
            <a:r>
              <a:rPr lang="en-US" altLang="zh-CN" dirty="0"/>
              <a:t>The formula for calculating wind load is as follows(GB50009-2012):</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Given windward width of the structure </a:t>
            </a:r>
            <a:r>
              <a:rPr lang="en-US" altLang="zh-CN" b="1" dirty="0">
                <a:solidFill>
                  <a:srgbClr val="FF0000"/>
                </a:solidFill>
              </a:rPr>
              <a:t>B</a:t>
            </a:r>
            <a:r>
              <a:rPr lang="en-US" altLang="zh-CN" dirty="0">
                <a:solidFill>
                  <a:srgbClr val="FF0000"/>
                </a:solidFill>
              </a:rPr>
              <a:t> = 8m</a:t>
            </a:r>
            <a:r>
              <a:rPr lang="en-US" altLang="zh-CN" dirty="0"/>
              <a:t>, we obtain the specific values of the structure according to GB50009-2012,</a:t>
            </a:r>
          </a:p>
          <a:p>
            <a:r>
              <a:rPr lang="en-US" altLang="zh-CN" dirty="0"/>
              <a:t>and we will put the detailed calculative process in our final written report, the values are shown in </a:t>
            </a:r>
            <a:r>
              <a:rPr lang="en-US" altLang="zh-CN" b="1" dirty="0"/>
              <a:t>Table 5</a:t>
            </a:r>
            <a:r>
              <a:rPr lang="en-US" altLang="zh-CN" dirty="0"/>
              <a:t>.</a:t>
            </a:r>
          </a:p>
        </p:txBody>
      </p:sp>
      <mc:AlternateContent xmlns:mc="http://schemas.openxmlformats.org/markup-compatibility/2006" xmlns:a14="http://schemas.microsoft.com/office/drawing/2010/main">
        <mc:Choice Requires="a14">
          <p:graphicFrame>
            <p:nvGraphicFramePr>
              <p:cNvPr id="9" name="表格 9">
                <a:extLst>
                  <a:ext uri="{FF2B5EF4-FFF2-40B4-BE49-F238E27FC236}">
                    <a16:creationId xmlns:a16="http://schemas.microsoft.com/office/drawing/2014/main" id="{5A69488C-E74E-D3ED-5024-B2194B8FA64F}"/>
                  </a:ext>
                </a:extLst>
              </p:cNvPr>
              <p:cNvGraphicFramePr>
                <a:graphicFrameLocks noGrp="1"/>
              </p:cNvGraphicFramePr>
              <p:nvPr>
                <p:extLst>
                  <p:ext uri="{D42A27DB-BD31-4B8C-83A1-F6EECF244321}">
                    <p14:modId xmlns:p14="http://schemas.microsoft.com/office/powerpoint/2010/main" val="3604812015"/>
                  </p:ext>
                </p:extLst>
              </p:nvPr>
            </p:nvGraphicFramePr>
            <p:xfrm>
              <a:off x="482600" y="4972532"/>
              <a:ext cx="8128000" cy="1383818"/>
            </p:xfrm>
            <a:graphic>
              <a:graphicData uri="http://schemas.openxmlformats.org/drawingml/2006/table">
                <a:tbl>
                  <a:tblPr firstRow="1" bandRow="1">
                    <a:tableStyleId>{5C22544A-7EE6-4342-B048-85BDC9FD1C3A}</a:tableStyleId>
                  </a:tblPr>
                  <a:tblGrid>
                    <a:gridCol w="1552075">
                      <a:extLst>
                        <a:ext uri="{9D8B030D-6E8A-4147-A177-3AD203B41FA5}">
                          <a16:colId xmlns:a16="http://schemas.microsoft.com/office/drawing/2014/main" val="104741401"/>
                        </a:ext>
                      </a:extLst>
                    </a:gridCol>
                    <a:gridCol w="1167063">
                      <a:extLst>
                        <a:ext uri="{9D8B030D-6E8A-4147-A177-3AD203B41FA5}">
                          <a16:colId xmlns:a16="http://schemas.microsoft.com/office/drawing/2014/main" val="3594314069"/>
                        </a:ext>
                      </a:extLst>
                    </a:gridCol>
                    <a:gridCol w="3376862">
                      <a:extLst>
                        <a:ext uri="{9D8B030D-6E8A-4147-A177-3AD203B41FA5}">
                          <a16:colId xmlns:a16="http://schemas.microsoft.com/office/drawing/2014/main" val="559524524"/>
                        </a:ext>
                      </a:extLst>
                    </a:gridCol>
                    <a:gridCol w="2032000">
                      <a:extLst>
                        <a:ext uri="{9D8B030D-6E8A-4147-A177-3AD203B41FA5}">
                          <a16:colId xmlns:a16="http://schemas.microsoft.com/office/drawing/2014/main" val="2821182795"/>
                        </a:ext>
                      </a:extLst>
                    </a:gridCol>
                  </a:tblGrid>
                  <a:tr h="370840">
                    <a:tc>
                      <a:txBody>
                        <a:bodyPr/>
                        <a:lstStyle/>
                        <a:p>
                          <a:pPr algn="ctr"/>
                          <a:r>
                            <a:rPr lang="en-US" altLang="zh-CN" dirty="0">
                              <a:solidFill>
                                <a:schemeClr val="tx1"/>
                              </a:solidFill>
                            </a:rPr>
                            <a:t>coefficient</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𝒃</m:t>
                                </m:r>
                                <m:r>
                                  <a:rPr lang="en-US" altLang="zh-CN" b="1" i="1" baseline="-25000" smtClean="0">
                                    <a:solidFill>
                                      <a:schemeClr val="tx1"/>
                                    </a:solidFill>
                                    <a:latin typeface="Cambria Math" panose="02040503050406030204" pitchFamily="18" charset="0"/>
                                  </a:rPr>
                                  <m:t>𝒛</m:t>
                                </m:r>
                              </m:oMath>
                            </m:oMathPara>
                          </a14:m>
                          <a:endParaRPr lang="zh-CN" altLang="en-US" baseline="-25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𝒖</m:t>
                                </m:r>
                                <m:r>
                                  <a:rPr lang="en-US" altLang="zh-CN" b="1" i="1" baseline="-25000" smtClean="0">
                                    <a:solidFill>
                                      <a:schemeClr val="tx1"/>
                                    </a:solidFill>
                                    <a:latin typeface="Cambria Math" panose="02040503050406030204" pitchFamily="18" charset="0"/>
                                  </a:rPr>
                                  <m:t>𝒔</m:t>
                                </m:r>
                              </m:oMath>
                            </m:oMathPara>
                          </a14:m>
                          <a:endParaRPr lang="zh-CN" altLang="en-US" baseline="-25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panose="02040503050406030204" pitchFamily="18" charset="0"/>
                                  </a:rPr>
                                  <m:t>𝒖</m:t>
                                </m:r>
                                <m:r>
                                  <a:rPr lang="en-US" altLang="zh-CN" b="1" i="1" baseline="-25000" smtClean="0">
                                    <a:solidFill>
                                      <a:schemeClr val="tx1"/>
                                    </a:solidFill>
                                    <a:latin typeface="Cambria Math" panose="02040503050406030204" pitchFamily="18" charset="0"/>
                                  </a:rPr>
                                  <m:t>𝒛</m:t>
                                </m:r>
                              </m:oMath>
                            </m:oMathPara>
                          </a14:m>
                          <a:endParaRPr lang="zh-CN" altLang="en-US" baseline="-25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9072972"/>
                      </a:ext>
                    </a:extLst>
                  </a:tr>
                  <a:tr h="1012978">
                    <a:tc>
                      <a:txBody>
                        <a:bodyPr/>
                        <a:lstStyle/>
                        <a:p>
                          <a:pPr algn="ctr"/>
                          <a:endParaRPr lang="en-US" altLang="zh-CN" dirty="0"/>
                        </a:p>
                        <a:p>
                          <a:pPr algn="ctr"/>
                          <a:r>
                            <a:rPr lang="en-US" altLang="zh-CN" dirty="0"/>
                            <a:t>value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tLang="zh-CN" dirty="0"/>
                        </a:p>
                        <a:p>
                          <a:pPr algn="ctr"/>
                          <a:r>
                            <a:rPr lang="en-US" altLang="zh-CN" dirty="0"/>
                            <a:t>2.04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ltLang="zh-CN" dirty="0"/>
                        </a:p>
                        <a:p>
                          <a:pPr algn="ctr"/>
                          <a:r>
                            <a:rPr lang="en-US" altLang="zh-CN" dirty="0"/>
                            <a:t>0.65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692510"/>
                      </a:ext>
                    </a:extLst>
                  </a:tr>
                </a:tbl>
              </a:graphicData>
            </a:graphic>
          </p:graphicFrame>
        </mc:Choice>
        <mc:Fallback xmlns="">
          <p:graphicFrame>
            <p:nvGraphicFramePr>
              <p:cNvPr id="9" name="表格 9">
                <a:extLst>
                  <a:ext uri="{FF2B5EF4-FFF2-40B4-BE49-F238E27FC236}">
                    <a16:creationId xmlns:a16="http://schemas.microsoft.com/office/drawing/2014/main" id="{5A69488C-E74E-D3ED-5024-B2194B8FA64F}"/>
                  </a:ext>
                </a:extLst>
              </p:cNvPr>
              <p:cNvGraphicFramePr>
                <a:graphicFrameLocks noGrp="1"/>
              </p:cNvGraphicFramePr>
              <p:nvPr>
                <p:extLst>
                  <p:ext uri="{D42A27DB-BD31-4B8C-83A1-F6EECF244321}">
                    <p14:modId xmlns:p14="http://schemas.microsoft.com/office/powerpoint/2010/main" val="3604812015"/>
                  </p:ext>
                </p:extLst>
              </p:nvPr>
            </p:nvGraphicFramePr>
            <p:xfrm>
              <a:off x="482600" y="4972532"/>
              <a:ext cx="8128000" cy="1383818"/>
            </p:xfrm>
            <a:graphic>
              <a:graphicData uri="http://schemas.openxmlformats.org/drawingml/2006/table">
                <a:tbl>
                  <a:tblPr firstRow="1" bandRow="1">
                    <a:tableStyleId>{5C22544A-7EE6-4342-B048-85BDC9FD1C3A}</a:tableStyleId>
                  </a:tblPr>
                  <a:tblGrid>
                    <a:gridCol w="1552075">
                      <a:extLst>
                        <a:ext uri="{9D8B030D-6E8A-4147-A177-3AD203B41FA5}">
                          <a16:colId xmlns:a16="http://schemas.microsoft.com/office/drawing/2014/main" val="104741401"/>
                        </a:ext>
                      </a:extLst>
                    </a:gridCol>
                    <a:gridCol w="1167063">
                      <a:extLst>
                        <a:ext uri="{9D8B030D-6E8A-4147-A177-3AD203B41FA5}">
                          <a16:colId xmlns:a16="http://schemas.microsoft.com/office/drawing/2014/main" val="3594314069"/>
                        </a:ext>
                      </a:extLst>
                    </a:gridCol>
                    <a:gridCol w="3376862">
                      <a:extLst>
                        <a:ext uri="{9D8B030D-6E8A-4147-A177-3AD203B41FA5}">
                          <a16:colId xmlns:a16="http://schemas.microsoft.com/office/drawing/2014/main" val="559524524"/>
                        </a:ext>
                      </a:extLst>
                    </a:gridCol>
                    <a:gridCol w="2032000">
                      <a:extLst>
                        <a:ext uri="{9D8B030D-6E8A-4147-A177-3AD203B41FA5}">
                          <a16:colId xmlns:a16="http://schemas.microsoft.com/office/drawing/2014/main" val="2821182795"/>
                        </a:ext>
                      </a:extLst>
                    </a:gridCol>
                  </a:tblGrid>
                  <a:tr h="370840">
                    <a:tc>
                      <a:txBody>
                        <a:bodyPr/>
                        <a:lstStyle/>
                        <a:p>
                          <a:pPr algn="ctr"/>
                          <a:r>
                            <a:rPr lang="en-US" altLang="zh-CN" dirty="0">
                              <a:solidFill>
                                <a:schemeClr val="tx1"/>
                              </a:solidFill>
                            </a:rPr>
                            <a:t>coefficient</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4031" t="-8197" r="-465969" b="-277049"/>
                          </a:stretch>
                        </a:blipFill>
                      </a:tcPr>
                    </a:tc>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541" t="-8197" r="-60360" b="-277049"/>
                          </a:stretch>
                        </a:blipFill>
                      </a:tcPr>
                    </a:tc>
                    <a:tc>
                      <a:txBody>
                        <a:bodyPr/>
                        <a:lstStyle/>
                        <a:p>
                          <a:endParaRPr lang="zh-CN"/>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901" t="-8197" r="-601" b="-277049"/>
                          </a:stretch>
                        </a:blipFill>
                      </a:tcPr>
                    </a:tc>
                    <a:extLst>
                      <a:ext uri="{0D108BD9-81ED-4DB2-BD59-A6C34878D82A}">
                        <a16:rowId xmlns:a16="http://schemas.microsoft.com/office/drawing/2014/main" val="1489072972"/>
                      </a:ext>
                    </a:extLst>
                  </a:tr>
                  <a:tr h="1012978">
                    <a:tc>
                      <a:txBody>
                        <a:bodyPr/>
                        <a:lstStyle/>
                        <a:p>
                          <a:pPr algn="ctr"/>
                          <a:endParaRPr lang="en-US" altLang="zh-CN" dirty="0"/>
                        </a:p>
                        <a:p>
                          <a:pPr algn="ctr"/>
                          <a:r>
                            <a:rPr lang="en-US" altLang="zh-CN" dirty="0"/>
                            <a:t>value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ltLang="zh-CN" dirty="0"/>
                        </a:p>
                        <a:p>
                          <a:pPr algn="ctr"/>
                          <a:r>
                            <a:rPr lang="en-US" altLang="zh-CN" dirty="0"/>
                            <a:t>2.04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ltLang="zh-CN" dirty="0"/>
                        </a:p>
                        <a:p>
                          <a:pPr algn="ctr"/>
                          <a:r>
                            <a:rPr lang="en-US" altLang="zh-CN" dirty="0"/>
                            <a:t>0.65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3692510"/>
                      </a:ext>
                    </a:extLst>
                  </a:tr>
                </a:tbl>
              </a:graphicData>
            </a:graphic>
          </p:graphicFrame>
        </mc:Fallback>
      </mc:AlternateContent>
      <p:sp>
        <p:nvSpPr>
          <p:cNvPr id="14" name="文本框 13">
            <a:extLst>
              <a:ext uri="{FF2B5EF4-FFF2-40B4-BE49-F238E27FC236}">
                <a16:creationId xmlns:a16="http://schemas.microsoft.com/office/drawing/2014/main" id="{A9651FA4-9722-F37D-6C5B-52D3E58E0A96}"/>
              </a:ext>
            </a:extLst>
          </p:cNvPr>
          <p:cNvSpPr txBox="1"/>
          <p:nvPr/>
        </p:nvSpPr>
        <p:spPr>
          <a:xfrm>
            <a:off x="2943962" y="6354247"/>
            <a:ext cx="2863091" cy="369332"/>
          </a:xfrm>
          <a:prstGeom prst="rect">
            <a:avLst/>
          </a:prstGeom>
          <a:noFill/>
        </p:spPr>
        <p:txBody>
          <a:bodyPr wrap="none" rtlCol="0">
            <a:spAutoFit/>
          </a:bodyPr>
          <a:lstStyle/>
          <a:p>
            <a:r>
              <a:rPr lang="en-US" altLang="zh-CN" b="1" dirty="0"/>
              <a:t>Table 5</a:t>
            </a:r>
            <a:r>
              <a:rPr lang="en-US" altLang="zh-CN" dirty="0"/>
              <a:t>: Values of coefficient</a:t>
            </a:r>
            <a:endParaRPr lang="zh-CN" altLang="en-US" dirty="0"/>
          </a:p>
        </p:txBody>
      </p:sp>
      <p:pic>
        <p:nvPicPr>
          <p:cNvPr id="16" name="图片 15">
            <a:extLst>
              <a:ext uri="{FF2B5EF4-FFF2-40B4-BE49-F238E27FC236}">
                <a16:creationId xmlns:a16="http://schemas.microsoft.com/office/drawing/2014/main" id="{082B9478-BDEF-9D0C-BFDB-E24394EF2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635" y="5394763"/>
            <a:ext cx="1016576" cy="821416"/>
          </a:xfrm>
          <a:prstGeom prst="rect">
            <a:avLst/>
          </a:prstGeom>
        </p:spPr>
      </p:pic>
      <p:sp>
        <p:nvSpPr>
          <p:cNvPr id="18" name="文本框 17">
            <a:extLst>
              <a:ext uri="{FF2B5EF4-FFF2-40B4-BE49-F238E27FC236}">
                <a16:creationId xmlns:a16="http://schemas.microsoft.com/office/drawing/2014/main" id="{FB4CD23C-EFF8-C69C-F690-D3F79B2BC0FF}"/>
              </a:ext>
            </a:extLst>
          </p:cNvPr>
          <p:cNvSpPr txBox="1"/>
          <p:nvPr/>
        </p:nvSpPr>
        <p:spPr>
          <a:xfrm>
            <a:off x="7082475" y="3332734"/>
            <a:ext cx="4615238" cy="369332"/>
          </a:xfrm>
          <a:prstGeom prst="rect">
            <a:avLst/>
          </a:prstGeom>
          <a:noFill/>
        </p:spPr>
        <p:txBody>
          <a:bodyPr wrap="none" rtlCol="0">
            <a:spAutoFit/>
          </a:bodyPr>
          <a:lstStyle/>
          <a:p>
            <a:r>
              <a:rPr lang="en-US" altLang="zh-CN" b="1" dirty="0"/>
              <a:t>Fig. 9. </a:t>
            </a:r>
            <a:r>
              <a:rPr lang="en-US" altLang="zh-CN" dirty="0"/>
              <a:t>Equivalent uniform load on our structure</a:t>
            </a:r>
            <a:endParaRPr lang="zh-CN" altLang="en-US" dirty="0"/>
          </a:p>
        </p:txBody>
      </p:sp>
      <p:pic>
        <p:nvPicPr>
          <p:cNvPr id="3" name="图片 2">
            <a:extLst>
              <a:ext uri="{FF2B5EF4-FFF2-40B4-BE49-F238E27FC236}">
                <a16:creationId xmlns:a16="http://schemas.microsoft.com/office/drawing/2014/main" id="{C11DE4BD-811F-318D-2473-B28F43251A91}"/>
              </a:ext>
            </a:extLst>
          </p:cNvPr>
          <p:cNvPicPr>
            <a:picLocks noChangeAspect="1"/>
          </p:cNvPicPr>
          <p:nvPr/>
        </p:nvPicPr>
        <p:blipFill rotWithShape="1">
          <a:blip r:embed="rId4">
            <a:extLst>
              <a:ext uri="{28A0092B-C50C-407E-A947-70E740481C1C}">
                <a14:useLocalDpi xmlns:a14="http://schemas.microsoft.com/office/drawing/2010/main" val="0"/>
              </a:ext>
            </a:extLst>
          </a:blip>
          <a:srcRect r="39423" b="3746"/>
          <a:stretch/>
        </p:blipFill>
        <p:spPr>
          <a:xfrm>
            <a:off x="482600" y="1147447"/>
            <a:ext cx="6310945" cy="2994248"/>
          </a:xfrm>
          <a:prstGeom prst="rect">
            <a:avLst/>
          </a:prstGeom>
        </p:spPr>
      </p:pic>
      <p:pic>
        <p:nvPicPr>
          <p:cNvPr id="10" name="图片 9">
            <a:extLst>
              <a:ext uri="{FF2B5EF4-FFF2-40B4-BE49-F238E27FC236}">
                <a16:creationId xmlns:a16="http://schemas.microsoft.com/office/drawing/2014/main" id="{E97EB40A-D88E-154F-65CB-5472D74E8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640" y="585288"/>
            <a:ext cx="4978908" cy="2747446"/>
          </a:xfrm>
          <a:prstGeom prst="rect">
            <a:avLst/>
          </a:prstGeom>
        </p:spPr>
      </p:pic>
    </p:spTree>
    <p:extLst>
      <p:ext uri="{BB962C8B-B14F-4D97-AF65-F5344CB8AC3E}">
        <p14:creationId xmlns:p14="http://schemas.microsoft.com/office/powerpoint/2010/main" val="3755118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0B02DA7-1E82-D070-F33B-9D1B1D4A30BD}"/>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5" name="文本框 4">
            <a:extLst>
              <a:ext uri="{FF2B5EF4-FFF2-40B4-BE49-F238E27FC236}">
                <a16:creationId xmlns:a16="http://schemas.microsoft.com/office/drawing/2014/main" id="{5B7733F2-0CD5-7D90-192B-32EB77407B13}"/>
              </a:ext>
            </a:extLst>
          </p:cNvPr>
          <p:cNvSpPr txBox="1"/>
          <p:nvPr/>
        </p:nvSpPr>
        <p:spPr>
          <a:xfrm>
            <a:off x="505326" y="397042"/>
            <a:ext cx="1523174" cy="461665"/>
          </a:xfrm>
          <a:prstGeom prst="rect">
            <a:avLst/>
          </a:prstGeom>
          <a:noFill/>
        </p:spPr>
        <p:txBody>
          <a:bodyPr wrap="none" rtlCol="0">
            <a:spAutoFit/>
          </a:bodyPr>
          <a:lstStyle/>
          <a:p>
            <a:r>
              <a:rPr lang="en-US" altLang="zh-CN" sz="2400" dirty="0">
                <a:solidFill>
                  <a:schemeClr val="accent1"/>
                </a:solidFill>
              </a:rPr>
              <a:t>Wind Load</a:t>
            </a:r>
            <a:endParaRPr lang="zh-CN" altLang="en-US" sz="2400" dirty="0">
              <a:solidFill>
                <a:schemeClr val="accent1"/>
              </a:solidFill>
            </a:endParaRPr>
          </a:p>
        </p:txBody>
      </p:sp>
      <p:pic>
        <p:nvPicPr>
          <p:cNvPr id="12" name="图片 11">
            <a:extLst>
              <a:ext uri="{FF2B5EF4-FFF2-40B4-BE49-F238E27FC236}">
                <a16:creationId xmlns:a16="http://schemas.microsoft.com/office/drawing/2014/main" id="{C85A0991-5566-A57C-0B13-21EA4FDE6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650" y="377156"/>
            <a:ext cx="6610350" cy="4962525"/>
          </a:xfrm>
          <a:prstGeom prst="rect">
            <a:avLst/>
          </a:prstGeom>
        </p:spPr>
      </p:pic>
      <p:sp>
        <p:nvSpPr>
          <p:cNvPr id="13" name="文本框 12">
            <a:extLst>
              <a:ext uri="{FF2B5EF4-FFF2-40B4-BE49-F238E27FC236}">
                <a16:creationId xmlns:a16="http://schemas.microsoft.com/office/drawing/2014/main" id="{1CFFE8D3-8681-7ED7-21C6-84FD0065903F}"/>
              </a:ext>
            </a:extLst>
          </p:cNvPr>
          <p:cNvSpPr txBox="1"/>
          <p:nvPr/>
        </p:nvSpPr>
        <p:spPr>
          <a:xfrm>
            <a:off x="6490047" y="5294017"/>
            <a:ext cx="4977901" cy="369332"/>
          </a:xfrm>
          <a:prstGeom prst="rect">
            <a:avLst/>
          </a:prstGeom>
          <a:noFill/>
        </p:spPr>
        <p:txBody>
          <a:bodyPr wrap="none" rtlCol="0">
            <a:spAutoFit/>
          </a:bodyPr>
          <a:lstStyle/>
          <a:p>
            <a:r>
              <a:rPr lang="en-US" altLang="zh-CN" b="1" dirty="0"/>
              <a:t>Fig. 11. </a:t>
            </a:r>
            <a:r>
              <a:rPr lang="en-US" altLang="zh-CN" dirty="0"/>
              <a:t>Histogram of frequency when N</a:t>
            </a:r>
            <a:r>
              <a:rPr lang="en-US" altLang="zh-CN" baseline="-25000" dirty="0"/>
              <a:t>MC</a:t>
            </a:r>
            <a:r>
              <a:rPr lang="en-US" altLang="zh-CN" dirty="0"/>
              <a:t> = 10,000</a:t>
            </a:r>
            <a:endParaRPr lang="zh-CN" altLang="en-US" dirty="0"/>
          </a:p>
        </p:txBody>
      </p:sp>
      <p:pic>
        <p:nvPicPr>
          <p:cNvPr id="16" name="图片 15">
            <a:extLst>
              <a:ext uri="{FF2B5EF4-FFF2-40B4-BE49-F238E27FC236}">
                <a16:creationId xmlns:a16="http://schemas.microsoft.com/office/drawing/2014/main" id="{986DE621-3093-7034-44AE-6EC7535E3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0" y="999263"/>
            <a:ext cx="5531370" cy="3718310"/>
          </a:xfrm>
          <a:prstGeom prst="rect">
            <a:avLst/>
          </a:prstGeom>
        </p:spPr>
      </p:pic>
      <p:sp>
        <p:nvSpPr>
          <p:cNvPr id="17" name="文本框 16">
            <a:extLst>
              <a:ext uri="{FF2B5EF4-FFF2-40B4-BE49-F238E27FC236}">
                <a16:creationId xmlns:a16="http://schemas.microsoft.com/office/drawing/2014/main" id="{A8187099-68AE-8123-C971-A50BF77AB70F}"/>
              </a:ext>
            </a:extLst>
          </p:cNvPr>
          <p:cNvSpPr txBox="1"/>
          <p:nvPr/>
        </p:nvSpPr>
        <p:spPr>
          <a:xfrm>
            <a:off x="943882" y="5294017"/>
            <a:ext cx="3861185" cy="369332"/>
          </a:xfrm>
          <a:prstGeom prst="rect">
            <a:avLst/>
          </a:prstGeom>
          <a:noFill/>
        </p:spPr>
        <p:txBody>
          <a:bodyPr wrap="none" rtlCol="0">
            <a:spAutoFit/>
          </a:bodyPr>
          <a:lstStyle/>
          <a:p>
            <a:r>
              <a:rPr lang="en-US" altLang="zh-CN" b="1" dirty="0"/>
              <a:t>Fig. 10. </a:t>
            </a:r>
            <a:r>
              <a:rPr lang="en-US" altLang="zh-CN" dirty="0"/>
              <a:t>MATLAB code for MC algorithm</a:t>
            </a:r>
            <a:endParaRPr lang="zh-CN" altLang="en-US" dirty="0"/>
          </a:p>
        </p:txBody>
      </p:sp>
    </p:spTree>
    <p:extLst>
      <p:ext uri="{BB962C8B-B14F-4D97-AF65-F5344CB8AC3E}">
        <p14:creationId xmlns:p14="http://schemas.microsoft.com/office/powerpoint/2010/main" val="289753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B593A-DC1A-AFD5-3F4B-9253C78F55C0}"/>
              </a:ext>
            </a:extLst>
          </p:cNvPr>
          <p:cNvSpPr>
            <a:spLocks noGrp="1"/>
          </p:cNvSpPr>
          <p:nvPr>
            <p:ph type="title"/>
          </p:nvPr>
        </p:nvSpPr>
        <p:spPr>
          <a:xfrm>
            <a:off x="753979" y="0"/>
            <a:ext cx="10515600" cy="1325563"/>
          </a:xfrm>
        </p:spPr>
        <p:txBody>
          <a:bodyPr>
            <a:normAutofit/>
          </a:bodyPr>
          <a:lstStyle/>
          <a:p>
            <a:r>
              <a:rPr lang="en-US" altLang="zh-CN" sz="3600" dirty="0"/>
              <a:t>Contents</a:t>
            </a:r>
            <a:endParaRPr lang="zh-CN" altLang="en-US" sz="3600" dirty="0"/>
          </a:p>
        </p:txBody>
      </p:sp>
      <p:sp>
        <p:nvSpPr>
          <p:cNvPr id="3" name="内容占位符 2">
            <a:extLst>
              <a:ext uri="{FF2B5EF4-FFF2-40B4-BE49-F238E27FC236}">
                <a16:creationId xmlns:a16="http://schemas.microsoft.com/office/drawing/2014/main" id="{D2F62ECA-CF6E-152C-84DD-EC7CE359B532}"/>
              </a:ext>
            </a:extLst>
          </p:cNvPr>
          <p:cNvSpPr>
            <a:spLocks noGrp="1"/>
          </p:cNvSpPr>
          <p:nvPr>
            <p:ph idx="1"/>
          </p:nvPr>
        </p:nvSpPr>
        <p:spPr>
          <a:xfrm>
            <a:off x="753979" y="1015331"/>
            <a:ext cx="10515600" cy="5706144"/>
          </a:xfrm>
        </p:spPr>
        <p:txBody>
          <a:bodyPr>
            <a:normAutofit/>
          </a:bodyPr>
          <a:lstStyle/>
          <a:p>
            <a:r>
              <a:rPr lang="en-US" altLang="zh-CN" b="1" dirty="0">
                <a:solidFill>
                  <a:srgbClr val="FF0000"/>
                </a:solidFill>
              </a:rPr>
              <a:t>Background</a:t>
            </a:r>
          </a:p>
          <a:p>
            <a:r>
              <a:rPr lang="en-US" altLang="zh-CN" b="1" dirty="0"/>
              <a:t>Structural analysis</a:t>
            </a:r>
            <a:r>
              <a:rPr lang="en-US" altLang="zh-CN" dirty="0"/>
              <a:t>(by Atom-</a:t>
            </a:r>
            <a:r>
              <a:rPr lang="en-US" altLang="zh-CN" dirty="0" err="1"/>
              <a:t>Yatong</a:t>
            </a:r>
            <a:r>
              <a:rPr lang="en-US" altLang="zh-CN" dirty="0"/>
              <a:t> Wu)</a:t>
            </a:r>
          </a:p>
          <a:p>
            <a:pPr lvl="1">
              <a:buClr>
                <a:schemeClr val="tx1"/>
              </a:buClr>
            </a:pPr>
            <a:r>
              <a:rPr lang="en-US" altLang="zh-CN" dirty="0">
                <a:solidFill>
                  <a:schemeClr val="accent1"/>
                </a:solidFill>
              </a:rPr>
              <a:t>Structure layout</a:t>
            </a:r>
          </a:p>
          <a:p>
            <a:pPr lvl="1">
              <a:buClr>
                <a:schemeClr val="tx1"/>
              </a:buClr>
            </a:pPr>
            <a:r>
              <a:rPr lang="en-US" altLang="zh-CN" dirty="0">
                <a:solidFill>
                  <a:schemeClr val="accent1"/>
                </a:solidFill>
              </a:rPr>
              <a:t>Loads</a:t>
            </a:r>
          </a:p>
          <a:p>
            <a:pPr lvl="1">
              <a:buClr>
                <a:schemeClr val="tx1"/>
              </a:buClr>
            </a:pPr>
            <a:r>
              <a:rPr lang="en-US" altLang="zh-CN" dirty="0">
                <a:solidFill>
                  <a:schemeClr val="accent1"/>
                </a:solidFill>
              </a:rPr>
              <a:t>Displacement method</a:t>
            </a:r>
          </a:p>
          <a:p>
            <a:r>
              <a:rPr lang="en-US" altLang="zh-CN" b="1" dirty="0"/>
              <a:t>Probabilistic analysis</a:t>
            </a:r>
            <a:r>
              <a:rPr lang="en-US" altLang="zh-CN" dirty="0"/>
              <a:t>(by Delos-</a:t>
            </a:r>
            <a:r>
              <a:rPr lang="en-US" altLang="zh-CN" dirty="0" err="1"/>
              <a:t>Haoran</a:t>
            </a:r>
            <a:r>
              <a:rPr lang="en-US" altLang="zh-CN" dirty="0"/>
              <a:t> Liang)</a:t>
            </a:r>
          </a:p>
          <a:p>
            <a:pPr lvl="1">
              <a:buClr>
                <a:schemeClr val="tx1"/>
              </a:buClr>
            </a:pPr>
            <a:r>
              <a:rPr lang="en-US" altLang="zh-CN" dirty="0">
                <a:solidFill>
                  <a:schemeClr val="accent1"/>
                </a:solidFill>
              </a:rPr>
              <a:t>Uncertainties in capacities</a:t>
            </a:r>
          </a:p>
          <a:p>
            <a:pPr lvl="1">
              <a:buClr>
                <a:schemeClr val="tx1"/>
              </a:buClr>
            </a:pPr>
            <a:r>
              <a:rPr lang="en-US" altLang="zh-CN" dirty="0">
                <a:solidFill>
                  <a:schemeClr val="accent1"/>
                </a:solidFill>
              </a:rPr>
              <a:t>Uncertainties in loads</a:t>
            </a:r>
          </a:p>
          <a:p>
            <a:pPr lvl="1">
              <a:buClr>
                <a:schemeClr val="tx1"/>
              </a:buClr>
            </a:pPr>
            <a:r>
              <a:rPr lang="en-US" altLang="zh-CN" dirty="0">
                <a:solidFill>
                  <a:schemeClr val="accent1"/>
                </a:solidFill>
              </a:rPr>
              <a:t>Fragility analysis</a:t>
            </a:r>
          </a:p>
          <a:p>
            <a:r>
              <a:rPr lang="en-US" altLang="zh-CN" b="1" dirty="0"/>
              <a:t>Additional insight</a:t>
            </a:r>
            <a:r>
              <a:rPr lang="en-US" altLang="zh-CN" dirty="0"/>
              <a:t>(by Rick-</a:t>
            </a:r>
            <a:r>
              <a:rPr lang="en-US" altLang="zh-CN" dirty="0" err="1"/>
              <a:t>Shoupei</a:t>
            </a:r>
            <a:r>
              <a:rPr lang="en-US" altLang="zh-CN" dirty="0"/>
              <a:t> Wang)</a:t>
            </a:r>
          </a:p>
          <a:p>
            <a:pPr lvl="1">
              <a:buClr>
                <a:schemeClr val="tx1"/>
              </a:buClr>
            </a:pPr>
            <a:r>
              <a:rPr lang="en-US" altLang="zh-CN" dirty="0">
                <a:solidFill>
                  <a:schemeClr val="accent1"/>
                </a:solidFill>
              </a:rPr>
              <a:t>Expected losses</a:t>
            </a:r>
          </a:p>
          <a:p>
            <a:pPr lvl="1">
              <a:buClr>
                <a:schemeClr val="tx1"/>
              </a:buClr>
            </a:pPr>
            <a:r>
              <a:rPr lang="en-US" altLang="zh-CN" dirty="0">
                <a:solidFill>
                  <a:schemeClr val="accent1"/>
                </a:solidFill>
              </a:rPr>
              <a:t>Measures to reduce the losses</a:t>
            </a:r>
          </a:p>
          <a:p>
            <a:r>
              <a:rPr lang="en-US" altLang="zh-CN" b="1" dirty="0"/>
              <a:t>Conclusion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69485973-2810-4D79-E063-B95DA46A2335}"/>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Tree>
    <p:extLst>
      <p:ext uri="{BB962C8B-B14F-4D97-AF65-F5344CB8AC3E}">
        <p14:creationId xmlns:p14="http://schemas.microsoft.com/office/powerpoint/2010/main" val="220856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BD67E-6E45-AF6D-5A29-864E0C86DF4A}"/>
              </a:ext>
            </a:extLst>
          </p:cNvPr>
          <p:cNvSpPr>
            <a:spLocks noGrp="1"/>
          </p:cNvSpPr>
          <p:nvPr>
            <p:ph type="title"/>
          </p:nvPr>
        </p:nvSpPr>
        <p:spPr>
          <a:xfrm>
            <a:off x="0" y="0"/>
            <a:ext cx="10515600" cy="1325563"/>
          </a:xfrm>
        </p:spPr>
        <p:txBody>
          <a:bodyPr>
            <a:normAutofit/>
          </a:bodyPr>
          <a:lstStyle/>
          <a:p>
            <a:r>
              <a:rPr lang="en-US" altLang="zh-CN" sz="3600" dirty="0"/>
              <a:t>Fragility analysis</a:t>
            </a:r>
            <a:endParaRPr lang="zh-CN" altLang="en-US" sz="3600" dirty="0"/>
          </a:p>
        </p:txBody>
      </p:sp>
      <p:sp>
        <p:nvSpPr>
          <p:cNvPr id="4" name="灯片编号占位符 3">
            <a:extLst>
              <a:ext uri="{FF2B5EF4-FFF2-40B4-BE49-F238E27FC236}">
                <a16:creationId xmlns:a16="http://schemas.microsoft.com/office/drawing/2014/main" id="{772A21BE-56E0-5375-4D93-CC22B2A66A75}"/>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graphicFrame>
        <p:nvGraphicFramePr>
          <p:cNvPr id="5" name="表格 5">
            <a:extLst>
              <a:ext uri="{FF2B5EF4-FFF2-40B4-BE49-F238E27FC236}">
                <a16:creationId xmlns:a16="http://schemas.microsoft.com/office/drawing/2014/main" id="{E92089EB-D789-8F0A-72A2-2A5020DA411E}"/>
              </a:ext>
            </a:extLst>
          </p:cNvPr>
          <p:cNvGraphicFramePr>
            <a:graphicFrameLocks noGrp="1"/>
          </p:cNvGraphicFramePr>
          <p:nvPr>
            <p:extLst>
              <p:ext uri="{D42A27DB-BD31-4B8C-83A1-F6EECF244321}">
                <p14:modId xmlns:p14="http://schemas.microsoft.com/office/powerpoint/2010/main" val="649586324"/>
              </p:ext>
            </p:extLst>
          </p:nvPr>
        </p:nvGraphicFramePr>
        <p:xfrm>
          <a:off x="168233" y="4313872"/>
          <a:ext cx="4934284" cy="2225040"/>
        </p:xfrm>
        <a:graphic>
          <a:graphicData uri="http://schemas.openxmlformats.org/drawingml/2006/table">
            <a:tbl>
              <a:tblPr firstRow="1" bandRow="1">
                <a:tableStyleId>{5C22544A-7EE6-4342-B048-85BDC9FD1C3A}</a:tableStyleId>
              </a:tblPr>
              <a:tblGrid>
                <a:gridCol w="2467142">
                  <a:extLst>
                    <a:ext uri="{9D8B030D-6E8A-4147-A177-3AD203B41FA5}">
                      <a16:colId xmlns:a16="http://schemas.microsoft.com/office/drawing/2014/main" val="2416018839"/>
                    </a:ext>
                  </a:extLst>
                </a:gridCol>
                <a:gridCol w="2467142">
                  <a:extLst>
                    <a:ext uri="{9D8B030D-6E8A-4147-A177-3AD203B41FA5}">
                      <a16:colId xmlns:a16="http://schemas.microsoft.com/office/drawing/2014/main" val="2773533132"/>
                    </a:ext>
                  </a:extLst>
                </a:gridCol>
              </a:tblGrid>
              <a:tr h="370840">
                <a:tc>
                  <a:txBody>
                    <a:bodyPr/>
                    <a:lstStyle/>
                    <a:p>
                      <a:pPr algn="ctr"/>
                      <a:r>
                        <a:rPr lang="en-US" altLang="zh-CN" dirty="0">
                          <a:solidFill>
                            <a:schemeClr val="tx1"/>
                          </a:solidFill>
                        </a:rPr>
                        <a:t>Label</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dirty="0">
                          <a:solidFill>
                            <a:schemeClr val="tx1"/>
                          </a:solidFill>
                        </a:rPr>
                        <a:t>Threshold level (mm)</a:t>
                      </a:r>
                      <a:endParaRPr lang="zh-CN"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6245869"/>
                  </a:ext>
                </a:extLst>
              </a:tr>
              <a:tr h="370840">
                <a:tc>
                  <a:txBody>
                    <a:bodyPr/>
                    <a:lstStyle/>
                    <a:p>
                      <a:pPr algn="ctr"/>
                      <a:r>
                        <a:rPr lang="en-US" altLang="zh-CN" dirty="0"/>
                        <a:t>T1</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l"/>
                      <a:r>
                        <a:rPr lang="en-US" altLang="zh-CN" dirty="0"/>
                        <a:t>0.012%B = 0.96</a:t>
                      </a:r>
                      <a:endParaRPr lang="zh-CN" altLang="en-US"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4098175960"/>
                  </a:ext>
                </a:extLst>
              </a:tr>
              <a:tr h="370840">
                <a:tc>
                  <a:txBody>
                    <a:bodyPr/>
                    <a:lstStyle/>
                    <a:p>
                      <a:pPr algn="ctr"/>
                      <a:r>
                        <a:rPr lang="en-US" altLang="zh-CN" dirty="0"/>
                        <a:t>T2</a:t>
                      </a:r>
                      <a:endParaRPr lang="zh-CN" alt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0.016%B = 1.3</a:t>
                      </a:r>
                      <a:endParaRPr lang="zh-CN" altLang="en-US" dirty="0"/>
                    </a:p>
                  </a:txBody>
                  <a:tcPr>
                    <a:solidFill>
                      <a:schemeClr val="bg1"/>
                    </a:solidFill>
                  </a:tcPr>
                </a:tc>
                <a:extLst>
                  <a:ext uri="{0D108BD9-81ED-4DB2-BD59-A6C34878D82A}">
                    <a16:rowId xmlns:a16="http://schemas.microsoft.com/office/drawing/2014/main" val="3239298216"/>
                  </a:ext>
                </a:extLst>
              </a:tr>
              <a:tr h="370840">
                <a:tc>
                  <a:txBody>
                    <a:bodyPr/>
                    <a:lstStyle/>
                    <a:p>
                      <a:pPr algn="ctr"/>
                      <a:r>
                        <a:rPr lang="en-US" altLang="zh-CN" dirty="0"/>
                        <a:t>T3</a:t>
                      </a:r>
                      <a:endParaRPr lang="zh-CN" alt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0.02%B = 1.6</a:t>
                      </a:r>
                      <a:endParaRPr lang="zh-CN" altLang="en-US" dirty="0"/>
                    </a:p>
                  </a:txBody>
                  <a:tcPr>
                    <a:solidFill>
                      <a:schemeClr val="bg1"/>
                    </a:solidFill>
                  </a:tcPr>
                </a:tc>
                <a:extLst>
                  <a:ext uri="{0D108BD9-81ED-4DB2-BD59-A6C34878D82A}">
                    <a16:rowId xmlns:a16="http://schemas.microsoft.com/office/drawing/2014/main" val="1833259644"/>
                  </a:ext>
                </a:extLst>
              </a:tr>
              <a:tr h="370840">
                <a:tc>
                  <a:txBody>
                    <a:bodyPr/>
                    <a:lstStyle/>
                    <a:p>
                      <a:pPr algn="ctr"/>
                      <a:r>
                        <a:rPr lang="en-US" altLang="zh-CN" dirty="0"/>
                        <a:t>T4</a:t>
                      </a:r>
                      <a:endParaRPr lang="zh-CN" alt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0.024%B = 1.9</a:t>
                      </a:r>
                      <a:endParaRPr lang="zh-CN" altLang="en-US" dirty="0"/>
                    </a:p>
                  </a:txBody>
                  <a:tcPr>
                    <a:solidFill>
                      <a:schemeClr val="bg1"/>
                    </a:solidFill>
                  </a:tcPr>
                </a:tc>
                <a:extLst>
                  <a:ext uri="{0D108BD9-81ED-4DB2-BD59-A6C34878D82A}">
                    <a16:rowId xmlns:a16="http://schemas.microsoft.com/office/drawing/2014/main" val="2062692751"/>
                  </a:ext>
                </a:extLst>
              </a:tr>
              <a:tr h="370840">
                <a:tc>
                  <a:txBody>
                    <a:bodyPr/>
                    <a:lstStyle/>
                    <a:p>
                      <a:pPr algn="ctr"/>
                      <a:r>
                        <a:rPr lang="en-US" altLang="zh-CN" dirty="0"/>
                        <a:t>T5</a:t>
                      </a:r>
                      <a:endParaRPr lang="zh-CN" alt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0.028%B = 2.2</a:t>
                      </a:r>
                      <a:endParaRPr lang="zh-CN" altLang="en-US"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4199590"/>
                  </a:ext>
                </a:extLst>
              </a:tr>
            </a:tbl>
          </a:graphicData>
        </a:graphic>
      </p:graphicFrame>
      <p:sp>
        <p:nvSpPr>
          <p:cNvPr id="9" name="文本框 8">
            <a:extLst>
              <a:ext uri="{FF2B5EF4-FFF2-40B4-BE49-F238E27FC236}">
                <a16:creationId xmlns:a16="http://schemas.microsoft.com/office/drawing/2014/main" id="{BB92A47A-DB37-4C15-A6AE-568ED519777E}"/>
              </a:ext>
            </a:extLst>
          </p:cNvPr>
          <p:cNvSpPr txBox="1"/>
          <p:nvPr/>
        </p:nvSpPr>
        <p:spPr>
          <a:xfrm>
            <a:off x="3733" y="956231"/>
            <a:ext cx="5962786" cy="2031325"/>
          </a:xfrm>
          <a:prstGeom prst="rect">
            <a:avLst/>
          </a:prstGeom>
          <a:noFill/>
        </p:spPr>
        <p:txBody>
          <a:bodyPr wrap="none" rtlCol="0">
            <a:spAutoFit/>
          </a:bodyPr>
          <a:lstStyle/>
          <a:p>
            <a:r>
              <a:rPr lang="en-US" altLang="zh-CN" dirty="0"/>
              <a:t>In </a:t>
            </a:r>
            <a:r>
              <a:rPr lang="en-US" altLang="zh-CN" b="1" dirty="0"/>
              <a:t>Fig. 12 </a:t>
            </a:r>
            <a:r>
              <a:rPr lang="en-US" altLang="zh-CN" dirty="0"/>
              <a:t>the dimensional displacement thresholds used in</a:t>
            </a:r>
          </a:p>
          <a:p>
            <a:r>
              <a:rPr lang="en-US" altLang="zh-CN" dirty="0"/>
              <a:t>this study(T1 to T5) were defined as a function of the building</a:t>
            </a:r>
          </a:p>
          <a:p>
            <a:r>
              <a:rPr lang="en-US" altLang="zh-CN" dirty="0"/>
              <a:t>width, variable between </a:t>
            </a:r>
            <a:r>
              <a:rPr lang="en-US" altLang="zh-CN" dirty="0">
                <a:solidFill>
                  <a:srgbClr val="FF0000"/>
                </a:solidFill>
              </a:rPr>
              <a:t>0.012%</a:t>
            </a:r>
            <a:r>
              <a:rPr lang="en-US" altLang="zh-CN" dirty="0"/>
              <a:t>B and </a:t>
            </a:r>
            <a:r>
              <a:rPr lang="en-US" altLang="zh-CN" dirty="0">
                <a:solidFill>
                  <a:srgbClr val="FF0000"/>
                </a:solidFill>
              </a:rPr>
              <a:t>0.028%</a:t>
            </a:r>
            <a:r>
              <a:rPr lang="en-US" altLang="zh-CN" dirty="0"/>
              <a:t>B(</a:t>
            </a:r>
            <a:r>
              <a:rPr lang="en-US" altLang="zh-CN" b="1" dirty="0"/>
              <a:t>B</a:t>
            </a:r>
            <a:r>
              <a:rPr lang="en-US" altLang="zh-CN" dirty="0"/>
              <a:t> = 8 m).</a:t>
            </a:r>
          </a:p>
          <a:p>
            <a:endParaRPr lang="en-US" altLang="zh-CN" dirty="0"/>
          </a:p>
          <a:p>
            <a:r>
              <a:rPr lang="en-US" altLang="zh-CN" dirty="0"/>
              <a:t>These thresholds, listed in </a:t>
            </a:r>
            <a:r>
              <a:rPr lang="en-US" altLang="zh-CN" b="1" dirty="0"/>
              <a:t>Table 6</a:t>
            </a:r>
            <a:r>
              <a:rPr lang="en-US" altLang="zh-CN" dirty="0"/>
              <a:t>, were selected as a first </a:t>
            </a:r>
          </a:p>
          <a:p>
            <a:r>
              <a:rPr lang="en-US" altLang="zh-CN" dirty="0"/>
              <a:t>attempt at defining appropriate and realistic limit states(e.g., </a:t>
            </a:r>
          </a:p>
          <a:p>
            <a:r>
              <a:rPr lang="en-US" altLang="zh-CN" b="1" dirty="0"/>
              <a:t>Maximum lateral drift </a:t>
            </a:r>
            <a:r>
              <a:rPr lang="en-US" altLang="zh-CN" dirty="0"/>
              <a:t>criterion)</a:t>
            </a:r>
            <a:r>
              <a:rPr lang="en-US" altLang="zh-CN" i="1" dirty="0"/>
              <a:t>(Smith, 2011).</a:t>
            </a:r>
            <a:endParaRPr lang="zh-CN" altLang="en-US" i="1" dirty="0"/>
          </a:p>
        </p:txBody>
      </p:sp>
      <p:sp>
        <p:nvSpPr>
          <p:cNvPr id="10" name="文本框 9">
            <a:extLst>
              <a:ext uri="{FF2B5EF4-FFF2-40B4-BE49-F238E27FC236}">
                <a16:creationId xmlns:a16="http://schemas.microsoft.com/office/drawing/2014/main" id="{EA6C9400-9F6C-1394-E7C2-887570D36A16}"/>
              </a:ext>
            </a:extLst>
          </p:cNvPr>
          <p:cNvSpPr txBox="1"/>
          <p:nvPr/>
        </p:nvSpPr>
        <p:spPr>
          <a:xfrm>
            <a:off x="168233" y="3620621"/>
            <a:ext cx="5633786" cy="646331"/>
          </a:xfrm>
          <a:prstGeom prst="rect">
            <a:avLst/>
          </a:prstGeom>
          <a:noFill/>
        </p:spPr>
        <p:txBody>
          <a:bodyPr wrap="none" rtlCol="0">
            <a:spAutoFit/>
          </a:bodyPr>
          <a:lstStyle/>
          <a:p>
            <a:r>
              <a:rPr lang="en-US" altLang="zh-CN" b="1" dirty="0"/>
              <a:t>Table 6</a:t>
            </a:r>
          </a:p>
          <a:p>
            <a:r>
              <a:rPr lang="en-US" altLang="zh-CN" dirty="0"/>
              <a:t>Thresholds for use in the fragility analysis of our structure.</a:t>
            </a:r>
            <a:endParaRPr lang="zh-CN" altLang="en-US" dirty="0"/>
          </a:p>
        </p:txBody>
      </p:sp>
      <p:sp>
        <p:nvSpPr>
          <p:cNvPr id="11" name="文本框 10">
            <a:extLst>
              <a:ext uri="{FF2B5EF4-FFF2-40B4-BE49-F238E27FC236}">
                <a16:creationId xmlns:a16="http://schemas.microsoft.com/office/drawing/2014/main" id="{AFDAE082-78FC-5C79-4F8A-BBB3E5A97CA1}"/>
              </a:ext>
            </a:extLst>
          </p:cNvPr>
          <p:cNvSpPr txBox="1"/>
          <p:nvPr/>
        </p:nvSpPr>
        <p:spPr>
          <a:xfrm>
            <a:off x="6541176" y="5710019"/>
            <a:ext cx="5599610" cy="646331"/>
          </a:xfrm>
          <a:prstGeom prst="rect">
            <a:avLst/>
          </a:prstGeom>
          <a:noFill/>
        </p:spPr>
        <p:txBody>
          <a:bodyPr wrap="none" rtlCol="0">
            <a:spAutoFit/>
          </a:bodyPr>
          <a:lstStyle/>
          <a:p>
            <a:r>
              <a:rPr lang="en-US" altLang="zh-CN" b="1" dirty="0"/>
              <a:t>Fig. 12. </a:t>
            </a:r>
            <a:r>
              <a:rPr lang="en-US" altLang="zh-CN" dirty="0"/>
              <a:t>Example of structural fragility curves for uncertain</a:t>
            </a:r>
          </a:p>
          <a:p>
            <a:r>
              <a:rPr lang="en-US" altLang="zh-CN" dirty="0"/>
              <a:t>distribution of </a:t>
            </a:r>
            <a:r>
              <a:rPr lang="en-US" altLang="zh-CN" b="1" i="1" dirty="0"/>
              <a:t>M</a:t>
            </a:r>
            <a:r>
              <a:rPr lang="en-US" altLang="zh-CN" b="1" i="1" baseline="-25000" dirty="0"/>
              <a:t>e</a:t>
            </a:r>
            <a:r>
              <a:rPr lang="en-US" altLang="zh-CN" baseline="-25000" dirty="0"/>
              <a:t> </a:t>
            </a:r>
            <a:r>
              <a:rPr lang="en-US" altLang="zh-CN" dirty="0"/>
              <a:t>as a function of the increased velocity.</a:t>
            </a:r>
            <a:endParaRPr lang="zh-CN" altLang="en-US" b="1" dirty="0"/>
          </a:p>
        </p:txBody>
      </p:sp>
      <p:pic>
        <p:nvPicPr>
          <p:cNvPr id="6" name="图片 5">
            <a:extLst>
              <a:ext uri="{FF2B5EF4-FFF2-40B4-BE49-F238E27FC236}">
                <a16:creationId xmlns:a16="http://schemas.microsoft.com/office/drawing/2014/main" id="{7D9CEFA1-FE98-8CE5-496C-1D2EA5D28BDD}"/>
              </a:ext>
            </a:extLst>
          </p:cNvPr>
          <p:cNvPicPr>
            <a:picLocks noChangeAspect="1"/>
          </p:cNvPicPr>
          <p:nvPr/>
        </p:nvPicPr>
        <p:blipFill rotWithShape="1">
          <a:blip r:embed="rId2">
            <a:extLst>
              <a:ext uri="{28A0092B-C50C-407E-A947-70E740481C1C}">
                <a14:useLocalDpi xmlns:a14="http://schemas.microsoft.com/office/drawing/2010/main" val="0"/>
              </a:ext>
            </a:extLst>
          </a:blip>
          <a:srcRect r="4611"/>
          <a:stretch/>
        </p:blipFill>
        <p:spPr>
          <a:xfrm>
            <a:off x="5882701" y="662780"/>
            <a:ext cx="6305566" cy="4962525"/>
          </a:xfrm>
          <a:prstGeom prst="rect">
            <a:avLst/>
          </a:prstGeom>
        </p:spPr>
      </p:pic>
    </p:spTree>
    <p:extLst>
      <p:ext uri="{BB962C8B-B14F-4D97-AF65-F5344CB8AC3E}">
        <p14:creationId xmlns:p14="http://schemas.microsoft.com/office/powerpoint/2010/main" val="279214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C7D8721-DA7C-24A5-E90C-A77F22C49F32}"/>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5" name="文本框 4">
            <a:extLst>
              <a:ext uri="{FF2B5EF4-FFF2-40B4-BE49-F238E27FC236}">
                <a16:creationId xmlns:a16="http://schemas.microsoft.com/office/drawing/2014/main" id="{DEFF789E-45C0-77CB-7DE3-26FD5709A21C}"/>
              </a:ext>
            </a:extLst>
          </p:cNvPr>
          <p:cNvSpPr txBox="1"/>
          <p:nvPr/>
        </p:nvSpPr>
        <p:spPr>
          <a:xfrm>
            <a:off x="264695" y="228599"/>
            <a:ext cx="2723246" cy="461665"/>
          </a:xfrm>
          <a:prstGeom prst="rect">
            <a:avLst/>
          </a:prstGeom>
          <a:noFill/>
        </p:spPr>
        <p:txBody>
          <a:bodyPr wrap="none" rtlCol="0">
            <a:spAutoFit/>
          </a:bodyPr>
          <a:lstStyle/>
          <a:p>
            <a:r>
              <a:rPr lang="en-US" altLang="zh-CN" sz="2400" dirty="0">
                <a:solidFill>
                  <a:schemeClr val="accent1"/>
                </a:solidFill>
              </a:rPr>
              <a:t>Probability of failure</a:t>
            </a:r>
            <a:endParaRPr lang="zh-CN" altLang="en-US" sz="2400" dirty="0">
              <a:solidFill>
                <a:schemeClr val="accent1"/>
              </a:solidFill>
            </a:endParaRPr>
          </a:p>
        </p:txBody>
      </p:sp>
      <p:pic>
        <p:nvPicPr>
          <p:cNvPr id="7" name="图片 6">
            <a:extLst>
              <a:ext uri="{FF2B5EF4-FFF2-40B4-BE49-F238E27FC236}">
                <a16:creationId xmlns:a16="http://schemas.microsoft.com/office/drawing/2014/main" id="{D59D1B3D-8B86-5379-1A8A-E3F936A8B306}"/>
              </a:ext>
            </a:extLst>
          </p:cNvPr>
          <p:cNvPicPr>
            <a:picLocks noChangeAspect="1"/>
          </p:cNvPicPr>
          <p:nvPr/>
        </p:nvPicPr>
        <p:blipFill rotWithShape="1">
          <a:blip r:embed="rId2">
            <a:extLst>
              <a:ext uri="{28A0092B-C50C-407E-A947-70E740481C1C}">
                <a14:useLocalDpi xmlns:a14="http://schemas.microsoft.com/office/drawing/2010/main" val="0"/>
              </a:ext>
            </a:extLst>
          </a:blip>
          <a:srcRect l="5491" t="20908" r="9308" b="22935"/>
          <a:stretch/>
        </p:blipFill>
        <p:spPr>
          <a:xfrm>
            <a:off x="5898777" y="690264"/>
            <a:ext cx="5262282" cy="2828653"/>
          </a:xfrm>
          <a:prstGeom prst="rect">
            <a:avLst/>
          </a:prstGeom>
        </p:spPr>
      </p:pic>
      <p:sp>
        <p:nvSpPr>
          <p:cNvPr id="8" name="流程图: 接点 7">
            <a:extLst>
              <a:ext uri="{FF2B5EF4-FFF2-40B4-BE49-F238E27FC236}">
                <a16:creationId xmlns:a16="http://schemas.microsoft.com/office/drawing/2014/main" id="{E858F75A-03C7-94E0-AF9E-A9FF6B6ABE1F}"/>
              </a:ext>
            </a:extLst>
          </p:cNvPr>
          <p:cNvSpPr/>
          <p:nvPr/>
        </p:nvSpPr>
        <p:spPr>
          <a:xfrm>
            <a:off x="6481482" y="3151364"/>
            <a:ext cx="116541" cy="13643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3E0BCCC-164A-44F0-EBFA-72546E209BED}"/>
              </a:ext>
            </a:extLst>
          </p:cNvPr>
          <p:cNvSpPr txBox="1"/>
          <p:nvPr/>
        </p:nvSpPr>
        <p:spPr>
          <a:xfrm>
            <a:off x="6096000" y="5541309"/>
            <a:ext cx="4754378" cy="646331"/>
          </a:xfrm>
          <a:prstGeom prst="rect">
            <a:avLst/>
          </a:prstGeom>
          <a:noFill/>
        </p:spPr>
        <p:txBody>
          <a:bodyPr wrap="none" rtlCol="0">
            <a:spAutoFit/>
          </a:bodyPr>
          <a:lstStyle/>
          <a:p>
            <a:r>
              <a:rPr lang="en-US" altLang="zh-CN" b="1" dirty="0"/>
              <a:t>Fig. 14. </a:t>
            </a:r>
            <a:r>
              <a:rPr lang="en-US" altLang="zh-CN" dirty="0"/>
              <a:t>Bending moment diagram (unit q </a:t>
            </a:r>
            <a:r>
              <a:rPr lang="en-US" altLang="zh-CN" dirty="0" err="1"/>
              <a:t>kN</a:t>
            </a:r>
            <a:r>
              <a:rPr lang="en-US" altLang="zh-CN" dirty="0"/>
              <a:t> · m)</a:t>
            </a:r>
          </a:p>
          <a:p>
            <a:r>
              <a:rPr lang="en-US" altLang="zh-CN" dirty="0"/>
              <a:t>                    point of bending failure</a:t>
            </a:r>
            <a:endParaRPr lang="zh-CN" altLang="en-US" b="1" dirty="0"/>
          </a:p>
        </p:txBody>
      </p:sp>
      <p:sp>
        <p:nvSpPr>
          <p:cNvPr id="10" name="流程图: 接点 9">
            <a:extLst>
              <a:ext uri="{FF2B5EF4-FFF2-40B4-BE49-F238E27FC236}">
                <a16:creationId xmlns:a16="http://schemas.microsoft.com/office/drawing/2014/main" id="{01A0DF35-9E91-723A-58A3-E0F84DED4EC2}"/>
              </a:ext>
            </a:extLst>
          </p:cNvPr>
          <p:cNvSpPr/>
          <p:nvPr/>
        </p:nvSpPr>
        <p:spPr>
          <a:xfrm>
            <a:off x="6974540" y="5951976"/>
            <a:ext cx="116541" cy="13643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DA837A3-DF8C-ADEC-5CBE-E123BAAFAF33}"/>
              </a:ext>
            </a:extLst>
          </p:cNvPr>
          <p:cNvSpPr txBox="1"/>
          <p:nvPr/>
        </p:nvSpPr>
        <p:spPr>
          <a:xfrm>
            <a:off x="264695" y="5541309"/>
            <a:ext cx="5136599" cy="369332"/>
          </a:xfrm>
          <a:prstGeom prst="rect">
            <a:avLst/>
          </a:prstGeom>
          <a:noFill/>
        </p:spPr>
        <p:txBody>
          <a:bodyPr wrap="none" rtlCol="0">
            <a:spAutoFit/>
          </a:bodyPr>
          <a:lstStyle/>
          <a:p>
            <a:r>
              <a:rPr lang="en-US" altLang="zh-CN" b="1" dirty="0"/>
              <a:t>Fig. 13. </a:t>
            </a:r>
            <a:r>
              <a:rPr lang="en-US" altLang="zh-CN" dirty="0"/>
              <a:t>Flow chart of the calculation of the P(Failure)</a:t>
            </a:r>
            <a:endParaRPr lang="zh-CN" altLang="en-US" dirty="0"/>
          </a:p>
        </p:txBody>
      </p:sp>
      <p:pic>
        <p:nvPicPr>
          <p:cNvPr id="22" name="图片 21">
            <a:extLst>
              <a:ext uri="{FF2B5EF4-FFF2-40B4-BE49-F238E27FC236}">
                <a16:creationId xmlns:a16="http://schemas.microsoft.com/office/drawing/2014/main" id="{480EB442-FAB9-02B5-EC27-A57254E1D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32209"/>
            <a:ext cx="2644901" cy="1097470"/>
          </a:xfrm>
          <a:prstGeom prst="rect">
            <a:avLst/>
          </a:prstGeom>
        </p:spPr>
      </p:pic>
      <p:sp>
        <p:nvSpPr>
          <p:cNvPr id="26" name="文本框 25">
            <a:extLst>
              <a:ext uri="{FF2B5EF4-FFF2-40B4-BE49-F238E27FC236}">
                <a16:creationId xmlns:a16="http://schemas.microsoft.com/office/drawing/2014/main" id="{70343A88-7C91-4B42-FB72-B56088A3A557}"/>
              </a:ext>
            </a:extLst>
          </p:cNvPr>
          <p:cNvSpPr txBox="1"/>
          <p:nvPr/>
        </p:nvSpPr>
        <p:spPr>
          <a:xfrm>
            <a:off x="6096000" y="3809950"/>
            <a:ext cx="3314497" cy="369332"/>
          </a:xfrm>
          <a:prstGeom prst="rect">
            <a:avLst/>
          </a:prstGeom>
          <a:noFill/>
        </p:spPr>
        <p:txBody>
          <a:bodyPr wrap="none" rtlCol="0">
            <a:spAutoFit/>
          </a:bodyPr>
          <a:lstStyle/>
          <a:p>
            <a:r>
              <a:rPr lang="en-US" altLang="zh-CN" dirty="0"/>
              <a:t>Application of </a:t>
            </a:r>
            <a:r>
              <a:rPr lang="en-US" altLang="zh-CN" b="1" dirty="0"/>
              <a:t>unit load method</a:t>
            </a:r>
            <a:r>
              <a:rPr lang="en-US" altLang="zh-CN" dirty="0"/>
              <a:t>:</a:t>
            </a:r>
            <a:endParaRPr lang="zh-CN" altLang="en-US" dirty="0"/>
          </a:p>
        </p:txBody>
      </p:sp>
      <p:pic>
        <p:nvPicPr>
          <p:cNvPr id="6" name="图片 5">
            <a:extLst>
              <a:ext uri="{FF2B5EF4-FFF2-40B4-BE49-F238E27FC236}">
                <a16:creationId xmlns:a16="http://schemas.microsoft.com/office/drawing/2014/main" id="{8A12BE47-7A21-51DB-BFD1-A724B31C4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90264"/>
            <a:ext cx="4754377" cy="4889445"/>
          </a:xfrm>
          <a:prstGeom prst="rect">
            <a:avLst/>
          </a:prstGeom>
        </p:spPr>
      </p:pic>
    </p:spTree>
    <p:extLst>
      <p:ext uri="{BB962C8B-B14F-4D97-AF65-F5344CB8AC3E}">
        <p14:creationId xmlns:p14="http://schemas.microsoft.com/office/powerpoint/2010/main" val="107570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E6503ED-3B0B-BB21-C2D1-145FAE08F4E9}"/>
              </a:ext>
            </a:extLst>
          </p:cNvPr>
          <p:cNvSpPr>
            <a:spLocks noGrp="1"/>
          </p:cNvSpPr>
          <p:nvPr>
            <p:ph type="sldNum" sz="quarter" idx="12"/>
          </p:nvPr>
        </p:nvSpPr>
        <p:spPr/>
        <p:txBody>
          <a:bodyPr/>
          <a:lstStyle/>
          <a:p>
            <a:fld id="{565CE74E-AB26-4998-AD42-012C4C1AD076}" type="slidenum">
              <a:rPr lang="zh-CN" altLang="en-US" smtClean="0"/>
              <a:t>22</a:t>
            </a:fld>
            <a:endParaRPr lang="zh-CN" altLang="en-US" dirty="0"/>
          </a:p>
        </p:txBody>
      </p:sp>
      <p:sp>
        <p:nvSpPr>
          <p:cNvPr id="5" name="文本框 4">
            <a:extLst>
              <a:ext uri="{FF2B5EF4-FFF2-40B4-BE49-F238E27FC236}">
                <a16:creationId xmlns:a16="http://schemas.microsoft.com/office/drawing/2014/main" id="{69B6731F-ED18-2675-0E33-E73DC65D2F6D}"/>
              </a:ext>
            </a:extLst>
          </p:cNvPr>
          <p:cNvSpPr txBox="1"/>
          <p:nvPr/>
        </p:nvSpPr>
        <p:spPr>
          <a:xfrm>
            <a:off x="573283" y="115214"/>
            <a:ext cx="2723246" cy="461665"/>
          </a:xfrm>
          <a:prstGeom prst="rect">
            <a:avLst/>
          </a:prstGeom>
          <a:noFill/>
        </p:spPr>
        <p:txBody>
          <a:bodyPr wrap="none" rtlCol="0">
            <a:spAutoFit/>
          </a:bodyPr>
          <a:lstStyle/>
          <a:p>
            <a:r>
              <a:rPr lang="en-US" altLang="zh-CN" sz="2400" dirty="0">
                <a:solidFill>
                  <a:schemeClr val="accent1"/>
                </a:solidFill>
              </a:rPr>
              <a:t>Probability of failure</a:t>
            </a:r>
            <a:endParaRPr lang="zh-CN" altLang="en-US" sz="2400" dirty="0">
              <a:solidFill>
                <a:schemeClr val="accent1"/>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484EB9A-C284-32F4-55A1-EBC7C793F1FF}"/>
                  </a:ext>
                </a:extLst>
              </p:cNvPr>
              <p:cNvSpPr txBox="1"/>
              <p:nvPr/>
            </p:nvSpPr>
            <p:spPr>
              <a:xfrm>
                <a:off x="534235" y="4911722"/>
                <a:ext cx="5524589" cy="1477328"/>
              </a:xfrm>
              <a:prstGeom prst="rect">
                <a:avLst/>
              </a:prstGeom>
              <a:noFill/>
            </p:spPr>
            <p:txBody>
              <a:bodyPr wrap="none" rtlCol="0">
                <a:spAutoFit/>
              </a:bodyPr>
              <a:lstStyle/>
              <a:p>
                <a:r>
                  <a:rPr lang="en-US" altLang="zh-CN" b="1" dirty="0"/>
                  <a:t>Fig. 15. </a:t>
                </a:r>
                <a:r>
                  <a:rPr lang="en-US" altLang="zh-CN" dirty="0"/>
                  <a:t>Probability of failure of our structure at </a:t>
                </a:r>
                <a:r>
                  <a:rPr lang="en-US" altLang="zh-CN" b="1" dirty="0">
                    <a:solidFill>
                      <a:srgbClr val="FF0000"/>
                    </a:solidFill>
                  </a:rPr>
                  <a:t>B</a:t>
                </a:r>
                <a:r>
                  <a:rPr lang="en-US" altLang="zh-CN" dirty="0">
                    <a:solidFill>
                      <a:srgbClr val="FF0000"/>
                    </a:solidFill>
                  </a:rPr>
                  <a:t> = 12m</a:t>
                </a:r>
                <a:r>
                  <a:rPr lang="en-US" altLang="zh-CN" dirty="0"/>
                  <a:t>, </a:t>
                </a:r>
              </a:p>
              <a:p>
                <a:r>
                  <a:rPr lang="en-US" altLang="zh-CN" dirty="0"/>
                  <a:t>computed by MC method  --</a:t>
                </a:r>
                <a:r>
                  <a:rPr lang="zh-CN" altLang="en-US" dirty="0"/>
                  <a:t>（</a:t>
                </a:r>
                <a:r>
                  <a:rPr lang="en-US" altLang="zh-CN" dirty="0"/>
                  <a:t>a</a:t>
                </a:r>
                <a:r>
                  <a:rPr lang="zh-CN" altLang="en-US" dirty="0"/>
                  <a:t>）</a:t>
                </a:r>
                <a:r>
                  <a:rPr lang="en-US" altLang="zh-CN" dirty="0"/>
                  <a:t>scatter plot of 100 </a:t>
                </a:r>
              </a:p>
              <a:p>
                <a:r>
                  <a:rPr lang="en-US" altLang="zh-CN" dirty="0"/>
                  <a:t>consecutive MC simulations as a function of the No. of</a:t>
                </a:r>
              </a:p>
              <a:p>
                <a:r>
                  <a:rPr lang="en-US" altLang="zh-CN" dirty="0"/>
                  <a:t>Monte Carlo simulations(N</a:t>
                </a:r>
                <a:r>
                  <a:rPr lang="en-US" altLang="zh-CN" baseline="-25000" dirty="0"/>
                  <a:t>MC</a:t>
                </a:r>
                <a:r>
                  <a:rPr lang="en-US" altLang="zh-CN" dirty="0"/>
                  <a:t>)</a:t>
                </a:r>
                <a:r>
                  <a:rPr lang="zh-CN" altLang="en-US" dirty="0"/>
                  <a:t>，</a:t>
                </a:r>
                <a14:m>
                  <m:oMath xmlns:m="http://schemas.openxmlformats.org/officeDocument/2006/math">
                    <m:r>
                      <a:rPr lang="zh-CN" altLang="en-US" i="1" smtClean="0">
                        <a:solidFill>
                          <a:srgbClr val="FF0000"/>
                        </a:solidFill>
                        <a:latin typeface="Cambria Math" panose="02040503050406030204" pitchFamily="18" charset="0"/>
                      </a:rPr>
                      <m:t>𝜇</m:t>
                    </m:r>
                  </m:oMath>
                </a14:m>
                <a:r>
                  <a:rPr lang="en-US" altLang="zh-CN" dirty="0">
                    <a:solidFill>
                      <a:srgbClr val="FF0000"/>
                    </a:solidFill>
                  </a:rPr>
                  <a:t> = 0.0111</a:t>
                </a:r>
                <a:r>
                  <a:rPr lang="en-US" altLang="zh-CN" dirty="0"/>
                  <a:t> when N</a:t>
                </a:r>
                <a:r>
                  <a:rPr lang="en-US" altLang="zh-CN" baseline="-25000" dirty="0"/>
                  <a:t>MC </a:t>
                </a:r>
                <a:r>
                  <a:rPr lang="en-US" altLang="zh-CN" dirty="0"/>
                  <a:t>= </a:t>
                </a:r>
              </a:p>
              <a:p>
                <a:r>
                  <a:rPr lang="en-US" altLang="zh-CN" dirty="0"/>
                  <a:t>100,000;</a:t>
                </a:r>
                <a:r>
                  <a:rPr lang="zh-CN" altLang="en-US" dirty="0"/>
                  <a:t>（</a:t>
                </a:r>
                <a:r>
                  <a:rPr lang="en-US" altLang="zh-CN" dirty="0"/>
                  <a:t>b</a:t>
                </a:r>
                <a:r>
                  <a:rPr lang="zh-CN" altLang="en-US" dirty="0"/>
                  <a:t>）</a:t>
                </a:r>
                <a:r>
                  <a:rPr lang="en-US" altLang="zh-CN" dirty="0"/>
                  <a:t>Coefficient of  Variation vs. N</a:t>
                </a:r>
                <a:r>
                  <a:rPr lang="en-US" altLang="zh-CN" baseline="-25000" dirty="0"/>
                  <a:t>MC</a:t>
                </a:r>
                <a:r>
                  <a:rPr lang="en-US" altLang="zh-CN" dirty="0"/>
                  <a:t>. </a:t>
                </a:r>
                <a:endParaRPr lang="zh-CN" altLang="en-US" dirty="0"/>
              </a:p>
            </p:txBody>
          </p:sp>
        </mc:Choice>
        <mc:Fallback xmlns="">
          <p:sp>
            <p:nvSpPr>
              <p:cNvPr id="10" name="文本框 9">
                <a:extLst>
                  <a:ext uri="{FF2B5EF4-FFF2-40B4-BE49-F238E27FC236}">
                    <a16:creationId xmlns:a16="http://schemas.microsoft.com/office/drawing/2014/main" id="{E484EB9A-C284-32F4-55A1-EBC7C793F1FF}"/>
                  </a:ext>
                </a:extLst>
              </p:cNvPr>
              <p:cNvSpPr txBox="1">
                <a:spLocks noRot="1" noChangeAspect="1" noMove="1" noResize="1" noEditPoints="1" noAdjustHandles="1" noChangeArrowheads="1" noChangeShapeType="1" noTextEdit="1"/>
              </p:cNvSpPr>
              <p:nvPr/>
            </p:nvSpPr>
            <p:spPr>
              <a:xfrm>
                <a:off x="534235" y="4911722"/>
                <a:ext cx="5524589" cy="1477328"/>
              </a:xfrm>
              <a:prstGeom prst="rect">
                <a:avLst/>
              </a:prstGeom>
              <a:blipFill>
                <a:blip r:embed="rId2"/>
                <a:stretch>
                  <a:fillRect l="-993" t="-2479" b="-578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DCCBE45-0E34-D5E0-7715-81DCBA5E517C}"/>
              </a:ext>
            </a:extLst>
          </p:cNvPr>
          <p:cNvSpPr txBox="1"/>
          <p:nvPr/>
        </p:nvSpPr>
        <p:spPr>
          <a:xfrm>
            <a:off x="264695" y="789076"/>
            <a:ext cx="295274" cy="369332"/>
          </a:xfrm>
          <a:prstGeom prst="rect">
            <a:avLst/>
          </a:prstGeom>
          <a:noFill/>
        </p:spPr>
        <p:txBody>
          <a:bodyPr wrap="none" rtlCol="0">
            <a:spAutoFit/>
          </a:bodyPr>
          <a:lstStyle/>
          <a:p>
            <a:r>
              <a:rPr lang="en-US" altLang="zh-CN" dirty="0"/>
              <a:t>a</a:t>
            </a:r>
            <a:endParaRPr lang="zh-CN" altLang="en-US" dirty="0"/>
          </a:p>
        </p:txBody>
      </p:sp>
      <p:sp>
        <p:nvSpPr>
          <p:cNvPr id="12" name="文本框 11">
            <a:extLst>
              <a:ext uri="{FF2B5EF4-FFF2-40B4-BE49-F238E27FC236}">
                <a16:creationId xmlns:a16="http://schemas.microsoft.com/office/drawing/2014/main" id="{88CBEE2D-2FA9-81D1-155E-D4EEE5912D67}"/>
              </a:ext>
            </a:extLst>
          </p:cNvPr>
          <p:cNvSpPr txBox="1"/>
          <p:nvPr/>
        </p:nvSpPr>
        <p:spPr>
          <a:xfrm>
            <a:off x="6312862" y="0"/>
            <a:ext cx="306494" cy="369332"/>
          </a:xfrm>
          <a:prstGeom prst="rect">
            <a:avLst/>
          </a:prstGeom>
          <a:noFill/>
        </p:spPr>
        <p:txBody>
          <a:bodyPr wrap="none" rtlCol="0">
            <a:spAutoFit/>
          </a:bodyPr>
          <a:lstStyle/>
          <a:p>
            <a:r>
              <a:rPr lang="en-US" altLang="zh-CN" dirty="0"/>
              <a:t>b</a:t>
            </a:r>
            <a:endParaRPr lang="zh-CN" altLang="en-US" dirty="0"/>
          </a:p>
        </p:txBody>
      </p:sp>
      <p:sp>
        <p:nvSpPr>
          <p:cNvPr id="16" name="文本框 15">
            <a:extLst>
              <a:ext uri="{FF2B5EF4-FFF2-40B4-BE49-F238E27FC236}">
                <a16:creationId xmlns:a16="http://schemas.microsoft.com/office/drawing/2014/main" id="{F4972300-8BCC-A2A3-3382-60BFC46AE92E}"/>
              </a:ext>
            </a:extLst>
          </p:cNvPr>
          <p:cNvSpPr txBox="1"/>
          <p:nvPr/>
        </p:nvSpPr>
        <p:spPr>
          <a:xfrm>
            <a:off x="6655765" y="3904336"/>
            <a:ext cx="2899127" cy="584775"/>
          </a:xfrm>
          <a:prstGeom prst="rect">
            <a:avLst/>
          </a:prstGeom>
          <a:noFill/>
        </p:spPr>
        <p:txBody>
          <a:bodyPr wrap="none" rtlCol="0">
            <a:spAutoFit/>
          </a:bodyPr>
          <a:lstStyle/>
          <a:p>
            <a:r>
              <a:rPr lang="en-US" altLang="zh-CN" sz="1600" b="1" dirty="0"/>
              <a:t>Table 7</a:t>
            </a:r>
          </a:p>
          <a:p>
            <a:r>
              <a:rPr lang="en-US" altLang="zh-CN" sz="1600" dirty="0"/>
              <a:t>MC validation: run time vs. N</a:t>
            </a:r>
            <a:r>
              <a:rPr lang="en-US" altLang="zh-CN" sz="1600" baseline="-25000" dirty="0"/>
              <a:t>MC</a:t>
            </a:r>
            <a:r>
              <a:rPr lang="en-US" altLang="zh-CN" sz="1600" dirty="0"/>
              <a:t>.</a:t>
            </a:r>
            <a:endParaRPr lang="zh-CN" altLang="en-US" sz="1600" dirty="0"/>
          </a:p>
        </p:txBody>
      </p:sp>
      <p:graphicFrame>
        <p:nvGraphicFramePr>
          <p:cNvPr id="17" name="表格 17">
            <a:extLst>
              <a:ext uri="{FF2B5EF4-FFF2-40B4-BE49-F238E27FC236}">
                <a16:creationId xmlns:a16="http://schemas.microsoft.com/office/drawing/2014/main" id="{9BB236DE-8C5E-2271-7EE5-55EE1E01E90C}"/>
              </a:ext>
            </a:extLst>
          </p:cNvPr>
          <p:cNvGraphicFramePr>
            <a:graphicFrameLocks noGrp="1"/>
          </p:cNvGraphicFramePr>
          <p:nvPr>
            <p:extLst>
              <p:ext uri="{D42A27DB-BD31-4B8C-83A1-F6EECF244321}">
                <p14:modId xmlns:p14="http://schemas.microsoft.com/office/powerpoint/2010/main" val="444562146"/>
              </p:ext>
            </p:extLst>
          </p:nvPr>
        </p:nvGraphicFramePr>
        <p:xfrm>
          <a:off x="6655765" y="4489111"/>
          <a:ext cx="3528141" cy="1824656"/>
        </p:xfrm>
        <a:graphic>
          <a:graphicData uri="http://schemas.openxmlformats.org/drawingml/2006/table">
            <a:tbl>
              <a:tblPr firstRow="1" bandRow="1">
                <a:tableStyleId>{5C22544A-7EE6-4342-B048-85BDC9FD1C3A}</a:tableStyleId>
              </a:tblPr>
              <a:tblGrid>
                <a:gridCol w="1468280">
                  <a:extLst>
                    <a:ext uri="{9D8B030D-6E8A-4147-A177-3AD203B41FA5}">
                      <a16:colId xmlns:a16="http://schemas.microsoft.com/office/drawing/2014/main" val="2778613778"/>
                    </a:ext>
                  </a:extLst>
                </a:gridCol>
                <a:gridCol w="2059861">
                  <a:extLst>
                    <a:ext uri="{9D8B030D-6E8A-4147-A177-3AD203B41FA5}">
                      <a16:colId xmlns:a16="http://schemas.microsoft.com/office/drawing/2014/main" val="236063411"/>
                    </a:ext>
                  </a:extLst>
                </a:gridCol>
              </a:tblGrid>
              <a:tr h="319828">
                <a:tc>
                  <a:txBody>
                    <a:bodyPr/>
                    <a:lstStyle/>
                    <a:p>
                      <a:pPr algn="ctr"/>
                      <a:r>
                        <a:rPr lang="en-US" altLang="zh-CN" sz="1200" dirty="0">
                          <a:solidFill>
                            <a:schemeClr val="tx1"/>
                          </a:solidFill>
                        </a:rPr>
                        <a:t>N</a:t>
                      </a:r>
                      <a:r>
                        <a:rPr lang="en-US" altLang="zh-CN" sz="1200" baseline="-25000" dirty="0">
                          <a:solidFill>
                            <a:schemeClr val="tx1"/>
                          </a:solidFill>
                        </a:rPr>
                        <a:t>MC</a:t>
                      </a:r>
                      <a:endParaRPr lang="zh-CN" altLang="en-US" sz="1200" baseline="-25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solidFill>
                            <a:schemeClr val="tx1"/>
                          </a:solidFill>
                        </a:rPr>
                        <a:t>Average relative run time </a:t>
                      </a:r>
                      <a:r>
                        <a:rPr lang="en-US" altLang="zh-CN" sz="1200" baseline="30000" dirty="0">
                          <a:solidFill>
                            <a:schemeClr val="tx1"/>
                          </a:solidFill>
                        </a:rPr>
                        <a:t>a</a:t>
                      </a:r>
                      <a:endParaRPr lang="zh-CN" altLang="en-US" sz="1200" baseline="30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7223399"/>
                  </a:ext>
                </a:extLst>
              </a:tr>
              <a:tr h="307627">
                <a:tc>
                  <a:txBody>
                    <a:bodyPr/>
                    <a:lstStyle/>
                    <a:p>
                      <a:pPr algn="ctr"/>
                      <a:r>
                        <a:rPr lang="en-US" altLang="zh-CN" sz="1200" dirty="0"/>
                        <a:t>1,000</a:t>
                      </a:r>
                      <a:endParaRPr lang="zh-CN" altLang="en-US" sz="1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t>0.0097</a:t>
                      </a:r>
                      <a:endParaRPr lang="zh-CN" altLang="en-US" sz="1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3155212"/>
                  </a:ext>
                </a:extLst>
              </a:tr>
              <a:tr h="307627">
                <a:tc>
                  <a:txBody>
                    <a:bodyPr/>
                    <a:lstStyle/>
                    <a:p>
                      <a:pPr algn="ctr"/>
                      <a:r>
                        <a:rPr lang="en-US" altLang="zh-CN" sz="1200" dirty="0"/>
                        <a:t>5,000</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t>0.0483</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8252292"/>
                  </a:ext>
                </a:extLst>
              </a:tr>
              <a:tr h="307627">
                <a:tc>
                  <a:txBody>
                    <a:bodyPr/>
                    <a:lstStyle/>
                    <a:p>
                      <a:pPr algn="ctr"/>
                      <a:r>
                        <a:rPr lang="en-US" altLang="zh-CN" sz="1200" dirty="0"/>
                        <a:t>10,000</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t>0.0965</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9901637"/>
                  </a:ext>
                </a:extLst>
              </a:tr>
              <a:tr h="0">
                <a:tc>
                  <a:txBody>
                    <a:bodyPr/>
                    <a:lstStyle/>
                    <a:p>
                      <a:pPr algn="ctr"/>
                      <a:r>
                        <a:rPr lang="en-US" altLang="zh-CN" sz="1200" dirty="0"/>
                        <a:t>50,000</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t>0.4961</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6878465"/>
                  </a:ext>
                </a:extLst>
              </a:tr>
              <a:tr h="307627">
                <a:tc>
                  <a:txBody>
                    <a:bodyPr/>
                    <a:lstStyle/>
                    <a:p>
                      <a:pPr algn="ctr"/>
                      <a:r>
                        <a:rPr lang="en-US" altLang="zh-CN" sz="1200" dirty="0"/>
                        <a:t>100,000</a:t>
                      </a:r>
                      <a:endParaRPr lang="zh-CN" altLang="en-US" sz="12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1.0000</a:t>
                      </a:r>
                      <a:endParaRPr lang="zh-CN" altLang="en-US" sz="12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6331813"/>
                  </a:ext>
                </a:extLst>
              </a:tr>
            </a:tbl>
          </a:graphicData>
        </a:graphic>
      </p:graphicFrame>
      <p:sp>
        <p:nvSpPr>
          <p:cNvPr id="13" name="文本框 12">
            <a:extLst>
              <a:ext uri="{FF2B5EF4-FFF2-40B4-BE49-F238E27FC236}">
                <a16:creationId xmlns:a16="http://schemas.microsoft.com/office/drawing/2014/main" id="{5CA87C86-EE17-A8BE-246E-840F4FE7163E}"/>
              </a:ext>
            </a:extLst>
          </p:cNvPr>
          <p:cNvSpPr txBox="1"/>
          <p:nvPr/>
        </p:nvSpPr>
        <p:spPr>
          <a:xfrm>
            <a:off x="6619356" y="6355398"/>
            <a:ext cx="3362844" cy="338554"/>
          </a:xfrm>
          <a:prstGeom prst="rect">
            <a:avLst/>
          </a:prstGeom>
          <a:noFill/>
        </p:spPr>
        <p:txBody>
          <a:bodyPr wrap="none" rtlCol="0">
            <a:spAutoFit/>
          </a:bodyPr>
          <a:lstStyle/>
          <a:p>
            <a:r>
              <a:rPr lang="en-US" altLang="zh-CN" sz="1600" baseline="30000" dirty="0"/>
              <a:t>a</a:t>
            </a:r>
            <a:r>
              <a:rPr lang="en-US" altLang="zh-CN" sz="1600" dirty="0"/>
              <a:t> Run time relative to N</a:t>
            </a:r>
            <a:r>
              <a:rPr lang="en-US" altLang="zh-CN" sz="1600" baseline="-25000" dirty="0"/>
              <a:t>MC</a:t>
            </a:r>
            <a:r>
              <a:rPr lang="en-US" altLang="zh-CN" sz="1600" dirty="0"/>
              <a:t> = 100,000.</a:t>
            </a:r>
            <a:endParaRPr lang="zh-CN" altLang="en-US" sz="1600" dirty="0"/>
          </a:p>
        </p:txBody>
      </p:sp>
      <p:pic>
        <p:nvPicPr>
          <p:cNvPr id="18" name="图片 17">
            <a:extLst>
              <a:ext uri="{FF2B5EF4-FFF2-40B4-BE49-F238E27FC236}">
                <a16:creationId xmlns:a16="http://schemas.microsoft.com/office/drawing/2014/main" id="{B47E649A-F74B-B558-AC62-1C99AA37E0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38" t="7936" r="11970" b="2392"/>
          <a:stretch/>
        </p:blipFill>
        <p:spPr>
          <a:xfrm>
            <a:off x="6655765" y="2645"/>
            <a:ext cx="4627893" cy="3901691"/>
          </a:xfrm>
          <a:prstGeom prst="rect">
            <a:avLst/>
          </a:prstGeom>
        </p:spPr>
      </p:pic>
      <p:pic>
        <p:nvPicPr>
          <p:cNvPr id="6" name="图片 5">
            <a:extLst>
              <a:ext uri="{FF2B5EF4-FFF2-40B4-BE49-F238E27FC236}">
                <a16:creationId xmlns:a16="http://schemas.microsoft.com/office/drawing/2014/main" id="{4107F2A4-9CA4-4451-4558-1E7B28459C8C}"/>
              </a:ext>
            </a:extLst>
          </p:cNvPr>
          <p:cNvPicPr>
            <a:picLocks noChangeAspect="1"/>
          </p:cNvPicPr>
          <p:nvPr/>
        </p:nvPicPr>
        <p:blipFill rotWithShape="1">
          <a:blip r:embed="rId4">
            <a:extLst>
              <a:ext uri="{28A0092B-C50C-407E-A947-70E740481C1C}">
                <a14:useLocalDpi xmlns:a14="http://schemas.microsoft.com/office/drawing/2010/main" val="0"/>
              </a:ext>
            </a:extLst>
          </a:blip>
          <a:srcRect r="8128" b="6588"/>
          <a:stretch/>
        </p:blipFill>
        <p:spPr>
          <a:xfrm>
            <a:off x="534235" y="690264"/>
            <a:ext cx="5381969" cy="4108073"/>
          </a:xfrm>
          <a:prstGeom prst="rect">
            <a:avLst/>
          </a:prstGeom>
        </p:spPr>
      </p:pic>
    </p:spTree>
    <p:extLst>
      <p:ext uri="{BB962C8B-B14F-4D97-AF65-F5344CB8AC3E}">
        <p14:creationId xmlns:p14="http://schemas.microsoft.com/office/powerpoint/2010/main" val="384260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3FC22B7-1813-F8A9-0395-C27CB5C41291}"/>
              </a:ext>
            </a:extLst>
          </p:cNvPr>
          <p:cNvSpPr>
            <a:spLocks noGrp="1"/>
          </p:cNvSpPr>
          <p:nvPr>
            <p:ph type="sldNum" sz="quarter" idx="12"/>
          </p:nvPr>
        </p:nvSpPr>
        <p:spPr/>
        <p:txBody>
          <a:bodyPr/>
          <a:lstStyle/>
          <a:p>
            <a:fld id="{565CE74E-AB26-4998-AD42-012C4C1AD076}" type="slidenum">
              <a:rPr lang="zh-CN" altLang="en-US" smtClean="0"/>
              <a:t>23</a:t>
            </a:fld>
            <a:endParaRPr lang="zh-CN" altLang="en-US"/>
          </a:p>
        </p:txBody>
      </p:sp>
      <p:sp>
        <p:nvSpPr>
          <p:cNvPr id="5" name="文本框 4">
            <a:extLst>
              <a:ext uri="{FF2B5EF4-FFF2-40B4-BE49-F238E27FC236}">
                <a16:creationId xmlns:a16="http://schemas.microsoft.com/office/drawing/2014/main" id="{20B23C6C-DA0E-777A-1051-272FFC466395}"/>
              </a:ext>
            </a:extLst>
          </p:cNvPr>
          <p:cNvSpPr txBox="1"/>
          <p:nvPr/>
        </p:nvSpPr>
        <p:spPr>
          <a:xfrm>
            <a:off x="103330" y="226277"/>
            <a:ext cx="3589765" cy="461665"/>
          </a:xfrm>
          <a:prstGeom prst="rect">
            <a:avLst/>
          </a:prstGeom>
          <a:noFill/>
        </p:spPr>
        <p:txBody>
          <a:bodyPr wrap="none" rtlCol="0">
            <a:spAutoFit/>
          </a:bodyPr>
          <a:lstStyle/>
          <a:p>
            <a:r>
              <a:rPr lang="en-US" altLang="zh-CN" sz="2400" dirty="0">
                <a:solidFill>
                  <a:schemeClr val="accent1"/>
                </a:solidFill>
              </a:rPr>
              <a:t>Suggestion for design value</a:t>
            </a:r>
            <a:endParaRPr lang="zh-CN" altLang="en-US" sz="2400" dirty="0">
              <a:solidFill>
                <a:schemeClr val="accent1"/>
              </a:solidFill>
            </a:endParaRPr>
          </a:p>
        </p:txBody>
      </p:sp>
      <p:sp>
        <p:nvSpPr>
          <p:cNvPr id="8" name="文本框 7">
            <a:extLst>
              <a:ext uri="{FF2B5EF4-FFF2-40B4-BE49-F238E27FC236}">
                <a16:creationId xmlns:a16="http://schemas.microsoft.com/office/drawing/2014/main" id="{DA2A21F3-6D73-0DCC-87F2-B182B3C2318D}"/>
              </a:ext>
            </a:extLst>
          </p:cNvPr>
          <p:cNvSpPr txBox="1"/>
          <p:nvPr/>
        </p:nvSpPr>
        <p:spPr>
          <a:xfrm>
            <a:off x="5307106" y="5844570"/>
            <a:ext cx="6228180" cy="646331"/>
          </a:xfrm>
          <a:prstGeom prst="rect">
            <a:avLst/>
          </a:prstGeom>
          <a:noFill/>
        </p:spPr>
        <p:txBody>
          <a:bodyPr wrap="none" rtlCol="0">
            <a:spAutoFit/>
          </a:bodyPr>
          <a:lstStyle/>
          <a:p>
            <a:r>
              <a:rPr lang="en-US" altLang="zh-CN" b="1" dirty="0"/>
              <a:t>Fig. 16. </a:t>
            </a:r>
            <a:r>
              <a:rPr lang="en-US" altLang="zh-CN" dirty="0"/>
              <a:t>Probability of failure as a function of the increased width</a:t>
            </a:r>
          </a:p>
          <a:p>
            <a:r>
              <a:rPr lang="en-US" altLang="zh-CN" dirty="0"/>
              <a:t>of the container when N</a:t>
            </a:r>
            <a:r>
              <a:rPr lang="en-US" altLang="zh-CN" baseline="-25000" dirty="0"/>
              <a:t>MC</a:t>
            </a:r>
            <a:r>
              <a:rPr lang="en-US" altLang="zh-CN" dirty="0"/>
              <a:t> = 10,000.</a:t>
            </a:r>
            <a:endParaRPr lang="zh-CN" altLang="en-US" dirty="0"/>
          </a:p>
        </p:txBody>
      </p:sp>
      <p:sp>
        <p:nvSpPr>
          <p:cNvPr id="11" name="文本框 10">
            <a:extLst>
              <a:ext uri="{FF2B5EF4-FFF2-40B4-BE49-F238E27FC236}">
                <a16:creationId xmlns:a16="http://schemas.microsoft.com/office/drawing/2014/main" id="{2E2C7D35-BB69-4D4C-E31E-90850D2A7944}"/>
              </a:ext>
            </a:extLst>
          </p:cNvPr>
          <p:cNvSpPr txBox="1"/>
          <p:nvPr/>
        </p:nvSpPr>
        <p:spPr>
          <a:xfrm>
            <a:off x="103330" y="1513419"/>
            <a:ext cx="5203776" cy="4801314"/>
          </a:xfrm>
          <a:prstGeom prst="rect">
            <a:avLst/>
          </a:prstGeom>
          <a:noFill/>
        </p:spPr>
        <p:txBody>
          <a:bodyPr wrap="square" rtlCol="0">
            <a:spAutoFit/>
          </a:bodyPr>
          <a:lstStyle/>
          <a:p>
            <a:r>
              <a:rPr lang="en-US" altLang="zh-CN" b="0" i="0" dirty="0">
                <a:solidFill>
                  <a:srgbClr val="000000"/>
                </a:solidFill>
                <a:effectLst/>
              </a:rPr>
              <a:t>Without additional support,  the unit lode </a:t>
            </a:r>
            <a:r>
              <a:rPr lang="en-US" altLang="zh-CN" b="1" i="0" dirty="0">
                <a:solidFill>
                  <a:srgbClr val="000000"/>
                </a:solidFill>
                <a:effectLst/>
              </a:rPr>
              <a:t>q</a:t>
            </a:r>
            <a:r>
              <a:rPr lang="en-US" altLang="zh-CN" dirty="0">
                <a:solidFill>
                  <a:srgbClr val="000000"/>
                </a:solidFill>
              </a:rPr>
              <a:t> is</a:t>
            </a:r>
          </a:p>
          <a:p>
            <a:r>
              <a:rPr lang="en-US" altLang="zh-CN" dirty="0">
                <a:solidFill>
                  <a:srgbClr val="000000"/>
                </a:solidFill>
              </a:rPr>
              <a:t>proportional to the width </a:t>
            </a:r>
            <a:r>
              <a:rPr lang="en-US" altLang="zh-CN" b="1" dirty="0">
                <a:solidFill>
                  <a:srgbClr val="000000"/>
                </a:solidFill>
              </a:rPr>
              <a:t>B</a:t>
            </a:r>
            <a:r>
              <a:rPr lang="en-US" altLang="zh-CN" dirty="0">
                <a:solidFill>
                  <a:srgbClr val="000000"/>
                </a:solidFill>
              </a:rPr>
              <a:t>, so with the increase of </a:t>
            </a:r>
            <a:r>
              <a:rPr lang="en-US" altLang="zh-CN" b="1" dirty="0">
                <a:solidFill>
                  <a:srgbClr val="000000"/>
                </a:solidFill>
              </a:rPr>
              <a:t>B</a:t>
            </a:r>
            <a:r>
              <a:rPr lang="en-US" altLang="zh-CN" dirty="0">
                <a:solidFill>
                  <a:srgbClr val="000000"/>
                </a:solidFill>
              </a:rPr>
              <a:t>, the probability of failure rises respectively.</a:t>
            </a:r>
            <a:endParaRPr lang="en-US" altLang="zh-CN" dirty="0"/>
          </a:p>
          <a:p>
            <a:endParaRPr lang="en-US" altLang="zh-CN" dirty="0"/>
          </a:p>
          <a:p>
            <a:endParaRPr lang="en-US" altLang="zh-CN" dirty="0"/>
          </a:p>
          <a:p>
            <a:r>
              <a:rPr lang="en-US" altLang="zh-CN" dirty="0"/>
              <a:t>If the maximum tolerance of the </a:t>
            </a:r>
            <a:r>
              <a:rPr lang="en-US" altLang="zh-CN" b="1" dirty="0"/>
              <a:t>P(Failure) </a:t>
            </a:r>
            <a:r>
              <a:rPr lang="en-US" altLang="zh-CN" dirty="0"/>
              <a:t>= </a:t>
            </a:r>
            <a:r>
              <a:rPr lang="en-US" altLang="zh-CN" b="1" dirty="0"/>
              <a:t>0.01%</a:t>
            </a:r>
            <a:r>
              <a:rPr lang="en-US" altLang="zh-CN" dirty="0"/>
              <a:t>,</a:t>
            </a:r>
          </a:p>
          <a:p>
            <a:r>
              <a:rPr lang="en-US" altLang="zh-CN" dirty="0"/>
              <a:t>then the theoretical threshold of the design value of the width will be </a:t>
            </a:r>
            <a:r>
              <a:rPr lang="en-US" altLang="zh-CN" dirty="0">
                <a:solidFill>
                  <a:srgbClr val="FF0000"/>
                </a:solidFill>
              </a:rPr>
              <a:t>11.6m</a:t>
            </a:r>
            <a:r>
              <a:rPr lang="en-US" altLang="zh-CN" dirty="0"/>
              <a:t>.</a:t>
            </a:r>
          </a:p>
          <a:p>
            <a:endParaRPr lang="en-US" altLang="zh-CN" dirty="0"/>
          </a:p>
          <a:p>
            <a:endParaRPr lang="en-US" altLang="zh-CN" dirty="0"/>
          </a:p>
          <a:p>
            <a:r>
              <a:rPr lang="en-US" altLang="zh-CN" dirty="0"/>
              <a:t>However, in fact, the realistic design value of the width of the type of</a:t>
            </a:r>
            <a:r>
              <a:rPr lang="zh-CN" altLang="en-US" dirty="0"/>
              <a:t> </a:t>
            </a:r>
            <a:r>
              <a:rPr lang="en-US" altLang="zh-CN" dirty="0"/>
              <a:t>our container is usually between </a:t>
            </a:r>
          </a:p>
          <a:p>
            <a:r>
              <a:rPr lang="en-US" altLang="zh-CN" dirty="0">
                <a:solidFill>
                  <a:srgbClr val="FF0000"/>
                </a:solidFill>
              </a:rPr>
              <a:t>8m</a:t>
            </a:r>
            <a:r>
              <a:rPr lang="en-US" altLang="zh-CN" dirty="0"/>
              <a:t> and </a:t>
            </a:r>
            <a:r>
              <a:rPr lang="en-US" altLang="zh-CN" dirty="0">
                <a:solidFill>
                  <a:srgbClr val="FF0000"/>
                </a:solidFill>
              </a:rPr>
              <a:t>10m</a:t>
            </a:r>
            <a:r>
              <a:rPr lang="en-US" altLang="zh-CN" dirty="0"/>
              <a:t>, due to the </a:t>
            </a:r>
            <a:r>
              <a:rPr lang="en-US" altLang="zh-CN" b="0" i="0" dirty="0">
                <a:solidFill>
                  <a:srgbClr val="000000"/>
                </a:solidFill>
                <a:effectLst/>
              </a:rPr>
              <a:t>unpredictable uncertainties caused by </a:t>
            </a:r>
            <a:r>
              <a:rPr lang="en-US" altLang="zh-CN" dirty="0">
                <a:solidFill>
                  <a:srgbClr val="000000"/>
                </a:solidFill>
              </a:rPr>
              <a:t>manual manipulation especially when installing, so setting up the design value a bit less than the theoretical threshold can guarantee the safety to the utmost extent.   </a:t>
            </a:r>
            <a:endParaRPr lang="zh-CN" altLang="en-US" dirty="0"/>
          </a:p>
        </p:txBody>
      </p:sp>
      <p:pic>
        <p:nvPicPr>
          <p:cNvPr id="12" name="图片 11">
            <a:extLst>
              <a:ext uri="{FF2B5EF4-FFF2-40B4-BE49-F238E27FC236}">
                <a16:creationId xmlns:a16="http://schemas.microsoft.com/office/drawing/2014/main" id="{BA1B06B1-E5F6-1A9E-43C2-49CA281A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0" y="687942"/>
            <a:ext cx="2916579" cy="820288"/>
          </a:xfrm>
          <a:prstGeom prst="rect">
            <a:avLst/>
          </a:prstGeom>
        </p:spPr>
      </p:pic>
      <p:pic>
        <p:nvPicPr>
          <p:cNvPr id="3" name="图片 2">
            <a:extLst>
              <a:ext uri="{FF2B5EF4-FFF2-40B4-BE49-F238E27FC236}">
                <a16:creationId xmlns:a16="http://schemas.microsoft.com/office/drawing/2014/main" id="{78204EE5-8568-11D5-1358-D54FD28214F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86" t="3333" r="9888" b="3333"/>
          <a:stretch/>
        </p:blipFill>
        <p:spPr>
          <a:xfrm>
            <a:off x="5293947" y="194902"/>
            <a:ext cx="6462408" cy="5473500"/>
          </a:xfrm>
          <a:prstGeom prst="rect">
            <a:avLst/>
          </a:prstGeom>
        </p:spPr>
      </p:pic>
    </p:spTree>
    <p:extLst>
      <p:ext uri="{BB962C8B-B14F-4D97-AF65-F5344CB8AC3E}">
        <p14:creationId xmlns:p14="http://schemas.microsoft.com/office/powerpoint/2010/main" val="3117312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B593A-DC1A-AFD5-3F4B-9253C78F55C0}"/>
              </a:ext>
            </a:extLst>
          </p:cNvPr>
          <p:cNvSpPr>
            <a:spLocks noGrp="1"/>
          </p:cNvSpPr>
          <p:nvPr>
            <p:ph type="title"/>
          </p:nvPr>
        </p:nvSpPr>
        <p:spPr>
          <a:xfrm>
            <a:off x="753979" y="0"/>
            <a:ext cx="10515600" cy="1325563"/>
          </a:xfrm>
        </p:spPr>
        <p:txBody>
          <a:bodyPr>
            <a:normAutofit/>
          </a:bodyPr>
          <a:lstStyle/>
          <a:p>
            <a:r>
              <a:rPr lang="en-US" altLang="zh-CN" sz="3600" dirty="0"/>
              <a:t>Contents</a:t>
            </a:r>
            <a:endParaRPr lang="zh-CN" altLang="en-US" sz="3600" dirty="0"/>
          </a:p>
        </p:txBody>
      </p:sp>
      <p:sp>
        <p:nvSpPr>
          <p:cNvPr id="3" name="内容占位符 2">
            <a:extLst>
              <a:ext uri="{FF2B5EF4-FFF2-40B4-BE49-F238E27FC236}">
                <a16:creationId xmlns:a16="http://schemas.microsoft.com/office/drawing/2014/main" id="{D2F62ECA-CF6E-152C-84DD-EC7CE359B532}"/>
              </a:ext>
            </a:extLst>
          </p:cNvPr>
          <p:cNvSpPr>
            <a:spLocks noGrp="1"/>
          </p:cNvSpPr>
          <p:nvPr>
            <p:ph idx="1"/>
          </p:nvPr>
        </p:nvSpPr>
        <p:spPr>
          <a:xfrm>
            <a:off x="753979" y="1015331"/>
            <a:ext cx="10515600" cy="5706144"/>
          </a:xfrm>
        </p:spPr>
        <p:txBody>
          <a:bodyPr>
            <a:normAutofit/>
          </a:bodyPr>
          <a:lstStyle/>
          <a:p>
            <a:r>
              <a:rPr lang="en-US" altLang="zh-CN" b="1" dirty="0"/>
              <a:t>Background</a:t>
            </a:r>
          </a:p>
          <a:p>
            <a:r>
              <a:rPr lang="en-US" altLang="zh-CN" b="1" dirty="0"/>
              <a:t>Structural analysis</a:t>
            </a:r>
            <a:r>
              <a:rPr lang="en-US" altLang="zh-CN" dirty="0"/>
              <a:t>(by Atom-</a:t>
            </a:r>
            <a:r>
              <a:rPr lang="en-US" altLang="zh-CN" dirty="0" err="1"/>
              <a:t>Yatong</a:t>
            </a:r>
            <a:r>
              <a:rPr lang="en-US" altLang="zh-CN" dirty="0"/>
              <a:t> Wu)</a:t>
            </a:r>
          </a:p>
          <a:p>
            <a:pPr lvl="1">
              <a:buClr>
                <a:schemeClr val="tx1"/>
              </a:buClr>
            </a:pPr>
            <a:r>
              <a:rPr lang="en-US" altLang="zh-CN" dirty="0">
                <a:solidFill>
                  <a:schemeClr val="accent1"/>
                </a:solidFill>
              </a:rPr>
              <a:t>Structure layout</a:t>
            </a:r>
          </a:p>
          <a:p>
            <a:pPr lvl="1">
              <a:buClr>
                <a:schemeClr val="tx1"/>
              </a:buClr>
            </a:pPr>
            <a:r>
              <a:rPr lang="en-US" altLang="zh-CN" dirty="0">
                <a:solidFill>
                  <a:schemeClr val="accent1"/>
                </a:solidFill>
              </a:rPr>
              <a:t>Loads</a:t>
            </a:r>
          </a:p>
          <a:p>
            <a:pPr lvl="1">
              <a:buClr>
                <a:schemeClr val="tx1"/>
              </a:buClr>
            </a:pPr>
            <a:r>
              <a:rPr lang="en-US" altLang="zh-CN" dirty="0">
                <a:solidFill>
                  <a:schemeClr val="accent1"/>
                </a:solidFill>
              </a:rPr>
              <a:t>Displacement method</a:t>
            </a:r>
          </a:p>
          <a:p>
            <a:r>
              <a:rPr lang="en-US" altLang="zh-CN" b="1" dirty="0"/>
              <a:t>Probabilistic analysis</a:t>
            </a:r>
            <a:r>
              <a:rPr lang="en-US" altLang="zh-CN" dirty="0"/>
              <a:t>(by Delos-</a:t>
            </a:r>
            <a:r>
              <a:rPr lang="en-US" altLang="zh-CN" dirty="0" err="1"/>
              <a:t>Haoran</a:t>
            </a:r>
            <a:r>
              <a:rPr lang="en-US" altLang="zh-CN" dirty="0"/>
              <a:t> Liang)</a:t>
            </a:r>
          </a:p>
          <a:p>
            <a:pPr lvl="1">
              <a:buClr>
                <a:schemeClr val="tx1"/>
              </a:buClr>
            </a:pPr>
            <a:r>
              <a:rPr lang="en-US" altLang="zh-CN" dirty="0">
                <a:solidFill>
                  <a:schemeClr val="accent1"/>
                </a:solidFill>
              </a:rPr>
              <a:t>Uncertainties in capacities</a:t>
            </a:r>
          </a:p>
          <a:p>
            <a:pPr lvl="1">
              <a:buClr>
                <a:schemeClr val="tx1"/>
              </a:buClr>
            </a:pPr>
            <a:r>
              <a:rPr lang="en-US" altLang="zh-CN" dirty="0">
                <a:solidFill>
                  <a:schemeClr val="accent1"/>
                </a:solidFill>
              </a:rPr>
              <a:t>Uncertainties in loads</a:t>
            </a:r>
          </a:p>
          <a:p>
            <a:pPr lvl="1">
              <a:buClr>
                <a:schemeClr val="tx1"/>
              </a:buClr>
            </a:pPr>
            <a:r>
              <a:rPr lang="en-US" altLang="zh-CN" dirty="0">
                <a:solidFill>
                  <a:schemeClr val="accent1"/>
                </a:solidFill>
              </a:rPr>
              <a:t>Fragility analysis</a:t>
            </a:r>
          </a:p>
          <a:p>
            <a:r>
              <a:rPr lang="en-US" altLang="zh-CN" b="1" dirty="0">
                <a:solidFill>
                  <a:srgbClr val="FF0000"/>
                </a:solidFill>
              </a:rPr>
              <a:t>Additional insight</a:t>
            </a:r>
            <a:r>
              <a:rPr lang="en-US" altLang="zh-CN" dirty="0"/>
              <a:t>(by Rick-</a:t>
            </a:r>
            <a:r>
              <a:rPr lang="en-US" altLang="zh-CN" dirty="0" err="1"/>
              <a:t>Shoupei</a:t>
            </a:r>
            <a:r>
              <a:rPr lang="en-US" altLang="zh-CN" dirty="0"/>
              <a:t> Wang)</a:t>
            </a:r>
          </a:p>
          <a:p>
            <a:pPr lvl="1">
              <a:buClr>
                <a:schemeClr val="tx1"/>
              </a:buClr>
            </a:pPr>
            <a:r>
              <a:rPr lang="en-US" altLang="zh-CN" dirty="0">
                <a:solidFill>
                  <a:schemeClr val="accent1"/>
                </a:solidFill>
              </a:rPr>
              <a:t>Expected losses</a:t>
            </a:r>
          </a:p>
          <a:p>
            <a:pPr lvl="1">
              <a:buClr>
                <a:schemeClr val="tx1"/>
              </a:buClr>
            </a:pPr>
            <a:r>
              <a:rPr lang="en-US" altLang="zh-CN" dirty="0">
                <a:solidFill>
                  <a:schemeClr val="accent1"/>
                </a:solidFill>
              </a:rPr>
              <a:t>Measures to reduce the losses</a:t>
            </a:r>
          </a:p>
          <a:p>
            <a:r>
              <a:rPr lang="en-US" altLang="zh-CN" b="1" dirty="0"/>
              <a:t>Conclusion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69485973-2810-4D79-E063-B95DA46A2335}"/>
              </a:ext>
            </a:extLst>
          </p:cNvPr>
          <p:cNvSpPr>
            <a:spLocks noGrp="1"/>
          </p:cNvSpPr>
          <p:nvPr>
            <p:ph type="sldNum" sz="quarter" idx="12"/>
          </p:nvPr>
        </p:nvSpPr>
        <p:spPr/>
        <p:txBody>
          <a:bodyPr/>
          <a:lstStyle/>
          <a:p>
            <a:fld id="{565CE74E-AB26-4998-AD42-012C4C1AD076}" type="slidenum">
              <a:rPr lang="zh-CN" altLang="en-US" smtClean="0"/>
              <a:t>24</a:t>
            </a:fld>
            <a:endParaRPr lang="zh-CN" altLang="en-US"/>
          </a:p>
        </p:txBody>
      </p:sp>
    </p:spTree>
    <p:extLst>
      <p:ext uri="{BB962C8B-B14F-4D97-AF65-F5344CB8AC3E}">
        <p14:creationId xmlns:p14="http://schemas.microsoft.com/office/powerpoint/2010/main" val="28455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id="{38905970-2831-8084-E318-2513EE42FE2A}"/>
              </a:ext>
            </a:extLst>
          </p:cNvPr>
          <p:cNvSpPr/>
          <p:nvPr/>
        </p:nvSpPr>
        <p:spPr>
          <a:xfrm>
            <a:off x="3325325" y="3716395"/>
            <a:ext cx="2089129" cy="74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59790CD-04E8-12C4-2034-2A3F67FB8795}"/>
              </a:ext>
            </a:extLst>
          </p:cNvPr>
          <p:cNvSpPr/>
          <p:nvPr/>
        </p:nvSpPr>
        <p:spPr>
          <a:xfrm>
            <a:off x="3325325" y="2586025"/>
            <a:ext cx="2089129" cy="74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272716" y="-18612"/>
            <a:ext cx="10515600" cy="1040523"/>
          </a:xfrm>
        </p:spPr>
        <p:txBody>
          <a:bodyPr>
            <a:normAutofit/>
          </a:bodyPr>
          <a:lstStyle/>
          <a:p>
            <a:r>
              <a:rPr lang="en-US" altLang="zh-CN" sz="3600" dirty="0"/>
              <a:t>Additional insight</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25</a:t>
            </a:fld>
            <a:endParaRPr lang="zh-CN" altLang="en-US"/>
          </a:p>
        </p:txBody>
      </p:sp>
      <p:sp>
        <p:nvSpPr>
          <p:cNvPr id="5" name="文本框 4">
            <a:extLst>
              <a:ext uri="{FF2B5EF4-FFF2-40B4-BE49-F238E27FC236}">
                <a16:creationId xmlns:a16="http://schemas.microsoft.com/office/drawing/2014/main" id="{88B06B65-064A-8425-0C9D-443015A9C857}"/>
              </a:ext>
            </a:extLst>
          </p:cNvPr>
          <p:cNvSpPr txBox="1"/>
          <p:nvPr/>
        </p:nvSpPr>
        <p:spPr>
          <a:xfrm>
            <a:off x="524641" y="3317440"/>
            <a:ext cx="1870897" cy="461665"/>
          </a:xfrm>
          <a:prstGeom prst="rect">
            <a:avLst/>
          </a:prstGeom>
          <a:noFill/>
        </p:spPr>
        <p:txBody>
          <a:bodyPr wrap="none" rtlCol="0">
            <a:spAutoFit/>
          </a:bodyPr>
          <a:lstStyle/>
          <a:p>
            <a:r>
              <a:rPr lang="en-US" altLang="zh-CN" sz="2400" dirty="0">
                <a:solidFill>
                  <a:schemeClr val="accent1"/>
                </a:solidFill>
              </a:rPr>
              <a:t>Expected loss</a:t>
            </a:r>
            <a:endParaRPr lang="zh-CN" altLang="en-US" sz="2400" dirty="0">
              <a:solidFill>
                <a:schemeClr val="accent1"/>
              </a:solidFill>
            </a:endParaRPr>
          </a:p>
        </p:txBody>
      </p:sp>
      <p:cxnSp>
        <p:nvCxnSpPr>
          <p:cNvPr id="12" name="直接箭头连接符 11">
            <a:extLst>
              <a:ext uri="{FF2B5EF4-FFF2-40B4-BE49-F238E27FC236}">
                <a16:creationId xmlns:a16="http://schemas.microsoft.com/office/drawing/2014/main" id="{1E4CC054-DE06-0945-D073-1BD63448755E}"/>
              </a:ext>
            </a:extLst>
          </p:cNvPr>
          <p:cNvCxnSpPr>
            <a:stCxn id="5" idx="3"/>
          </p:cNvCxnSpPr>
          <p:nvPr/>
        </p:nvCxnSpPr>
        <p:spPr>
          <a:xfrm flipV="1">
            <a:off x="2395538" y="3014427"/>
            <a:ext cx="929787" cy="5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010354A-B441-2162-BAF6-1C35DA775E8D}"/>
              </a:ext>
            </a:extLst>
          </p:cNvPr>
          <p:cNvCxnSpPr>
            <a:cxnSpLocks/>
          </p:cNvCxnSpPr>
          <p:nvPr/>
        </p:nvCxnSpPr>
        <p:spPr>
          <a:xfrm>
            <a:off x="2395538" y="3700673"/>
            <a:ext cx="921320" cy="45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EBD569C-1004-A2F7-997C-02F8788A99FA}"/>
              </a:ext>
            </a:extLst>
          </p:cNvPr>
          <p:cNvSpPr txBox="1"/>
          <p:nvPr/>
        </p:nvSpPr>
        <p:spPr>
          <a:xfrm>
            <a:off x="272715" y="909425"/>
            <a:ext cx="11646569" cy="830997"/>
          </a:xfrm>
          <a:prstGeom prst="rect">
            <a:avLst/>
          </a:prstGeom>
          <a:noFill/>
        </p:spPr>
        <p:txBody>
          <a:bodyPr wrap="square" rtlCol="0">
            <a:spAutoFit/>
          </a:bodyPr>
          <a:lstStyle/>
          <a:p>
            <a:r>
              <a:rPr lang="en-US" altLang="zh-CN" sz="2400" dirty="0">
                <a:solidFill>
                  <a:schemeClr val="accent1"/>
                </a:solidFill>
              </a:rPr>
              <a:t>Expected loss:</a:t>
            </a:r>
            <a:r>
              <a:rPr lang="zh-CN" altLang="en-US" sz="2400" dirty="0">
                <a:solidFill>
                  <a:schemeClr val="accent1"/>
                </a:solidFill>
              </a:rPr>
              <a:t> </a:t>
            </a:r>
            <a:r>
              <a:rPr lang="en-US" altLang="zh-CN" sz="2400" dirty="0">
                <a:solidFill>
                  <a:schemeClr val="accent1"/>
                </a:solidFill>
              </a:rPr>
              <a:t>the loss of construction refers to the loss of value caused by the diminishing utility of buildings due to various reasons during the using of buildings </a:t>
            </a:r>
            <a:r>
              <a:rPr lang="en-US" altLang="zh-CN" sz="2400" i="1" dirty="0">
                <a:solidFill>
                  <a:schemeClr val="accent1"/>
                </a:solidFill>
              </a:rPr>
              <a:t>(Shen, 2001).</a:t>
            </a:r>
            <a:endParaRPr lang="zh-CN" altLang="en-US" sz="2400" i="1" dirty="0">
              <a:solidFill>
                <a:schemeClr val="accent1"/>
              </a:solidFill>
            </a:endParaRPr>
          </a:p>
        </p:txBody>
      </p:sp>
      <p:sp>
        <p:nvSpPr>
          <p:cNvPr id="18" name="文本框 17">
            <a:extLst>
              <a:ext uri="{FF2B5EF4-FFF2-40B4-BE49-F238E27FC236}">
                <a16:creationId xmlns:a16="http://schemas.microsoft.com/office/drawing/2014/main" id="{6E9BFD99-243B-E0E2-EDDE-A0845609BFDC}"/>
              </a:ext>
            </a:extLst>
          </p:cNvPr>
          <p:cNvSpPr txBox="1"/>
          <p:nvPr/>
        </p:nvSpPr>
        <p:spPr>
          <a:xfrm>
            <a:off x="3548061" y="2751649"/>
            <a:ext cx="2799863" cy="369332"/>
          </a:xfrm>
          <a:prstGeom prst="rect">
            <a:avLst/>
          </a:prstGeom>
          <a:noFill/>
        </p:spPr>
        <p:txBody>
          <a:bodyPr wrap="square" rtlCol="0">
            <a:spAutoFit/>
          </a:bodyPr>
          <a:lstStyle/>
          <a:p>
            <a:r>
              <a:rPr lang="en-US" altLang="zh-CN" dirty="0"/>
              <a:t>Material loss </a:t>
            </a:r>
            <a:endParaRPr lang="zh-CN" altLang="en-US" dirty="0"/>
          </a:p>
        </p:txBody>
      </p:sp>
      <p:sp>
        <p:nvSpPr>
          <p:cNvPr id="19" name="文本框 18">
            <a:extLst>
              <a:ext uri="{FF2B5EF4-FFF2-40B4-BE49-F238E27FC236}">
                <a16:creationId xmlns:a16="http://schemas.microsoft.com/office/drawing/2014/main" id="{BBA3145D-D4A1-4088-117E-3C6A6EDE862C}"/>
              </a:ext>
            </a:extLst>
          </p:cNvPr>
          <p:cNvSpPr txBox="1"/>
          <p:nvPr/>
        </p:nvSpPr>
        <p:spPr>
          <a:xfrm>
            <a:off x="3548061" y="3908037"/>
            <a:ext cx="2799863" cy="369332"/>
          </a:xfrm>
          <a:prstGeom prst="rect">
            <a:avLst/>
          </a:prstGeom>
          <a:noFill/>
        </p:spPr>
        <p:txBody>
          <a:bodyPr wrap="square" rtlCol="0">
            <a:spAutoFit/>
          </a:bodyPr>
          <a:lstStyle/>
          <a:p>
            <a:r>
              <a:rPr lang="en-US" altLang="zh-CN" dirty="0"/>
              <a:t>Invisible waste</a:t>
            </a:r>
            <a:endParaRPr lang="zh-CN" altLang="en-US" dirty="0"/>
          </a:p>
        </p:txBody>
      </p:sp>
      <p:sp>
        <p:nvSpPr>
          <p:cNvPr id="22" name="星形: 五角 21">
            <a:extLst>
              <a:ext uri="{FF2B5EF4-FFF2-40B4-BE49-F238E27FC236}">
                <a16:creationId xmlns:a16="http://schemas.microsoft.com/office/drawing/2014/main" id="{BF0FEB8F-8F07-4F2A-220B-8AC99606630C}"/>
              </a:ext>
            </a:extLst>
          </p:cNvPr>
          <p:cNvSpPr/>
          <p:nvPr/>
        </p:nvSpPr>
        <p:spPr>
          <a:xfrm>
            <a:off x="4843043" y="2557297"/>
            <a:ext cx="706357" cy="63846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A8DD492-6C32-19B1-5AF9-3EA434ED7915}"/>
              </a:ext>
            </a:extLst>
          </p:cNvPr>
          <p:cNvSpPr txBox="1"/>
          <p:nvPr/>
        </p:nvSpPr>
        <p:spPr>
          <a:xfrm>
            <a:off x="5530516" y="2735264"/>
            <a:ext cx="5935665" cy="369332"/>
          </a:xfrm>
          <a:prstGeom prst="rect">
            <a:avLst/>
          </a:prstGeom>
          <a:noFill/>
        </p:spPr>
        <p:txBody>
          <a:bodyPr wrap="square" rtlCol="0">
            <a:spAutoFit/>
          </a:bodyPr>
          <a:lstStyle/>
          <a:p>
            <a:r>
              <a:rPr lang="en-US" altLang="zh-CN" dirty="0"/>
              <a:t>Energy loss, material loss (concrete, steel), structure damage </a:t>
            </a:r>
            <a:endParaRPr lang="zh-CN" altLang="en-US" dirty="0"/>
          </a:p>
        </p:txBody>
      </p:sp>
      <p:sp>
        <p:nvSpPr>
          <p:cNvPr id="24" name="文本框 23">
            <a:extLst>
              <a:ext uri="{FF2B5EF4-FFF2-40B4-BE49-F238E27FC236}">
                <a16:creationId xmlns:a16="http://schemas.microsoft.com/office/drawing/2014/main" id="{94287CF0-77AC-9C73-3B6B-BB02620E8115}"/>
              </a:ext>
            </a:extLst>
          </p:cNvPr>
          <p:cNvSpPr txBox="1"/>
          <p:nvPr/>
        </p:nvSpPr>
        <p:spPr>
          <a:xfrm>
            <a:off x="5549400" y="3951055"/>
            <a:ext cx="5858321" cy="372857"/>
          </a:xfrm>
          <a:prstGeom prst="rect">
            <a:avLst/>
          </a:prstGeom>
          <a:noFill/>
        </p:spPr>
        <p:txBody>
          <a:bodyPr wrap="square" rtlCol="0">
            <a:spAutoFit/>
          </a:bodyPr>
          <a:lstStyle/>
          <a:p>
            <a:r>
              <a:rPr lang="en-US" altLang="zh-CN" dirty="0"/>
              <a:t>Economic loss, space waste</a:t>
            </a:r>
            <a:endParaRPr lang="zh-CN" altLang="en-US" dirty="0"/>
          </a:p>
        </p:txBody>
      </p:sp>
      <p:sp>
        <p:nvSpPr>
          <p:cNvPr id="26" name="文本框 25">
            <a:extLst>
              <a:ext uri="{FF2B5EF4-FFF2-40B4-BE49-F238E27FC236}">
                <a16:creationId xmlns:a16="http://schemas.microsoft.com/office/drawing/2014/main" id="{0F11DA5A-A946-8BFE-0F93-17DF099D6C32}"/>
              </a:ext>
            </a:extLst>
          </p:cNvPr>
          <p:cNvSpPr txBox="1"/>
          <p:nvPr/>
        </p:nvSpPr>
        <p:spPr>
          <a:xfrm>
            <a:off x="524641" y="5208353"/>
            <a:ext cx="10980004" cy="646331"/>
          </a:xfrm>
          <a:prstGeom prst="rect">
            <a:avLst/>
          </a:prstGeom>
          <a:noFill/>
        </p:spPr>
        <p:txBody>
          <a:bodyPr wrap="square" rtlCol="0">
            <a:spAutoFit/>
          </a:bodyPr>
          <a:lstStyle/>
          <a:p>
            <a:r>
              <a:rPr lang="en-US" altLang="zh-CN" dirty="0"/>
              <a:t>Building loss is an important problem in building construction. And reasonable estimation of loss can effectively prolong the lifespan of buildings and save energy to achieve sustainability</a:t>
            </a:r>
            <a:r>
              <a:rPr lang="en-US" altLang="zh-CN" i="1" dirty="0"/>
              <a:t>(Zeng, 2012).</a:t>
            </a:r>
            <a:endParaRPr lang="zh-CN" altLang="en-US" i="1" dirty="0"/>
          </a:p>
        </p:txBody>
      </p:sp>
    </p:spTree>
    <p:extLst>
      <p:ext uri="{BB962C8B-B14F-4D97-AF65-F5344CB8AC3E}">
        <p14:creationId xmlns:p14="http://schemas.microsoft.com/office/powerpoint/2010/main" val="3292498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301280" y="4804"/>
            <a:ext cx="10515600" cy="1040523"/>
          </a:xfrm>
        </p:spPr>
        <p:txBody>
          <a:bodyPr>
            <a:normAutofit/>
          </a:bodyPr>
          <a:lstStyle/>
          <a:p>
            <a:r>
              <a:rPr lang="en-US" altLang="zh-CN" sz="3600" dirty="0"/>
              <a:t>Expected loss in the structure</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26</a:t>
            </a:fld>
            <a:endParaRPr lang="zh-CN" altLang="en-US"/>
          </a:p>
        </p:txBody>
      </p:sp>
      <p:sp>
        <p:nvSpPr>
          <p:cNvPr id="3" name="文本框 2">
            <a:extLst>
              <a:ext uri="{FF2B5EF4-FFF2-40B4-BE49-F238E27FC236}">
                <a16:creationId xmlns:a16="http://schemas.microsoft.com/office/drawing/2014/main" id="{D4F84EC1-4971-2B9D-DC2A-757E94FABD21}"/>
              </a:ext>
            </a:extLst>
          </p:cNvPr>
          <p:cNvSpPr txBox="1"/>
          <p:nvPr/>
        </p:nvSpPr>
        <p:spPr>
          <a:xfrm>
            <a:off x="301280" y="1276563"/>
            <a:ext cx="8262667" cy="369332"/>
          </a:xfrm>
          <a:prstGeom prst="rect">
            <a:avLst/>
          </a:prstGeom>
          <a:noFill/>
        </p:spPr>
        <p:txBody>
          <a:bodyPr wrap="square" rtlCol="0">
            <a:spAutoFit/>
          </a:bodyPr>
          <a:lstStyle/>
          <a:p>
            <a:r>
              <a:rPr lang="en-US" altLang="zh-CN" dirty="0">
                <a:solidFill>
                  <a:schemeClr val="accent1"/>
                </a:solidFill>
              </a:rPr>
              <a:t>Material factors</a:t>
            </a:r>
            <a:r>
              <a:rPr lang="en-US" altLang="zh-CN" dirty="0"/>
              <a:t>: Dimensional error of steel, corrosion of steel</a:t>
            </a:r>
            <a:endParaRPr lang="zh-CN" altLang="en-US" dirty="0"/>
          </a:p>
        </p:txBody>
      </p:sp>
      <p:pic>
        <p:nvPicPr>
          <p:cNvPr id="1026" name="Picture 2">
            <a:extLst>
              <a:ext uri="{FF2B5EF4-FFF2-40B4-BE49-F238E27FC236}">
                <a16:creationId xmlns:a16="http://schemas.microsoft.com/office/drawing/2014/main" id="{CBB06517-5814-2228-FF8B-7E2EB4B43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964912"/>
            <a:ext cx="2819400" cy="18859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04CF3CD-C34A-5B17-AFFB-8C4624676423}"/>
              </a:ext>
            </a:extLst>
          </p:cNvPr>
          <p:cNvSpPr txBox="1"/>
          <p:nvPr/>
        </p:nvSpPr>
        <p:spPr>
          <a:xfrm>
            <a:off x="8683703" y="2880063"/>
            <a:ext cx="2596993" cy="369332"/>
          </a:xfrm>
          <a:prstGeom prst="rect">
            <a:avLst/>
          </a:prstGeom>
          <a:noFill/>
        </p:spPr>
        <p:txBody>
          <a:bodyPr wrap="none" rtlCol="0">
            <a:spAutoFit/>
          </a:bodyPr>
          <a:lstStyle/>
          <a:p>
            <a:r>
              <a:rPr lang="en-US" altLang="zh-CN" b="1" dirty="0"/>
              <a:t>Fig. 17. </a:t>
            </a:r>
            <a:r>
              <a:rPr lang="en-US" altLang="zh-CN" dirty="0"/>
              <a:t>Corrosion of steel</a:t>
            </a:r>
            <a:endParaRPr lang="zh-CN" altLang="en-US" dirty="0"/>
          </a:p>
        </p:txBody>
      </p:sp>
      <p:sp>
        <p:nvSpPr>
          <p:cNvPr id="7" name="文本框 6">
            <a:extLst>
              <a:ext uri="{FF2B5EF4-FFF2-40B4-BE49-F238E27FC236}">
                <a16:creationId xmlns:a16="http://schemas.microsoft.com/office/drawing/2014/main" id="{92B2D38B-76D0-EC6E-4EF5-E1544B03340A}"/>
              </a:ext>
            </a:extLst>
          </p:cNvPr>
          <p:cNvSpPr txBox="1"/>
          <p:nvPr/>
        </p:nvSpPr>
        <p:spPr>
          <a:xfrm>
            <a:off x="301280" y="2063712"/>
            <a:ext cx="8262667" cy="369332"/>
          </a:xfrm>
          <a:prstGeom prst="rect">
            <a:avLst/>
          </a:prstGeom>
          <a:noFill/>
        </p:spPr>
        <p:txBody>
          <a:bodyPr wrap="square" rtlCol="0">
            <a:spAutoFit/>
          </a:bodyPr>
          <a:lstStyle/>
          <a:p>
            <a:r>
              <a:rPr lang="en-US" altLang="zh-CN" dirty="0">
                <a:solidFill>
                  <a:schemeClr val="accent1"/>
                </a:solidFill>
              </a:rPr>
              <a:t>Economic factors</a:t>
            </a:r>
            <a:r>
              <a:rPr lang="en-US" altLang="zh-CN" dirty="0"/>
              <a:t>: Changes in material prices, reduced utilization of space </a:t>
            </a:r>
            <a:endParaRPr lang="zh-CN" altLang="en-US" dirty="0"/>
          </a:p>
        </p:txBody>
      </p:sp>
      <p:sp>
        <p:nvSpPr>
          <p:cNvPr id="8" name="文本框 7">
            <a:extLst>
              <a:ext uri="{FF2B5EF4-FFF2-40B4-BE49-F238E27FC236}">
                <a16:creationId xmlns:a16="http://schemas.microsoft.com/office/drawing/2014/main" id="{2816F473-5A31-7401-F70B-301374AD32F7}"/>
              </a:ext>
            </a:extLst>
          </p:cNvPr>
          <p:cNvSpPr txBox="1"/>
          <p:nvPr/>
        </p:nvSpPr>
        <p:spPr>
          <a:xfrm>
            <a:off x="301280" y="2850861"/>
            <a:ext cx="5001208" cy="369332"/>
          </a:xfrm>
          <a:prstGeom prst="rect">
            <a:avLst/>
          </a:prstGeom>
          <a:noFill/>
        </p:spPr>
        <p:txBody>
          <a:bodyPr wrap="square" rtlCol="0">
            <a:spAutoFit/>
          </a:bodyPr>
          <a:lstStyle/>
          <a:p>
            <a:r>
              <a:rPr lang="en-US" altLang="zh-CN" dirty="0">
                <a:solidFill>
                  <a:schemeClr val="accent1"/>
                </a:solidFill>
              </a:rPr>
              <a:t>Determination of building loss </a:t>
            </a:r>
            <a:r>
              <a:rPr lang="en-US" altLang="zh-CN" i="1" dirty="0">
                <a:solidFill>
                  <a:schemeClr val="accent1"/>
                </a:solidFill>
              </a:rPr>
              <a:t>(Gao, Zhang, 2021):</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077E5A-1337-A452-C803-244D89A1D7F8}"/>
                  </a:ext>
                </a:extLst>
              </p:cNvPr>
              <p:cNvSpPr txBox="1"/>
              <p:nvPr/>
            </p:nvSpPr>
            <p:spPr>
              <a:xfrm>
                <a:off x="301280" y="4003606"/>
                <a:ext cx="11448797" cy="14984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𝐶𝑜𝑒𝑓𝑓𝑖𝑐𝑖𝑒𝑛𝑡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𝑜𝑓</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𝑙𝑜𝑠𝑠</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 </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𝑅𝑒𝑠𝑖𝑑𝑢𝑎𝑙</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𝑣𝑎𝑙𝑢𝑒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𝑟𝑎𝑡𝑒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𝑜𝑓</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𝑏𝑢𝑖𝑙𝑑𝑖𝑛𝑔𝑠</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𝐷𝑒𝑠𝑖𝑔𝑛𝑒𝑑</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𝑆𝑒𝑟𝑣𝑖𝑐𝑒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𝑙𝑖𝑓𝑒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𝑜𝑓</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𝑏𝑢𝑖𝑙𝑑𝑖𝑛𝑔𝑠</m:t>
                          </m:r>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𝑆𝑒𝑟𝑣𝑖𝑐𝑒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𝑙𝑖𝑓𝑒</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𝑜𝑓</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𝑏𝑢𝑖𝑙𝑑𝑖𝑛𝑔𝑠</m:t>
                      </m:r>
                    </m:oMath>
                  </m:oMathPara>
                </a14:m>
                <a:endParaRPr kumimoji="0" lang="en-US" altLang="zh-CN" sz="1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Calibri"/>
                  <a:ea typeface="微软雅黑" panose="020B0503020204020204" pitchFamily="34" charset="-122"/>
                </a:endParaRPr>
              </a:p>
              <a:p>
                <a:pPr lvl="0">
                  <a:defRPr/>
                </a:pPr>
                <a14:m>
                  <m:oMathPara xmlns:m="http://schemas.openxmlformats.org/officeDocument/2006/math">
                    <m:oMathParaPr>
                      <m:jc m:val="left"/>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𝐿𝑜𝑠𝑠</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𝑜𝑓</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𝑏𝑢𝑖𝑙𝑑𝑖𝑛𝑔</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𝑐𝑜𝑒𝑓𝑓𝑖𝑐𝑖𝑒𝑛𝑡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𝑜𝑓</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mn-cs"/>
                        </a:rPr>
                        <m:t>𝑙𝑜𝑠𝑠</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𝑅𝑒𝑝𝑙𝑎𝑐𝑒𝑚𝑒𝑛𝑡</m:t>
                      </m:r>
                      <m:r>
                        <a:rPr lang="en-US" altLang="zh-CN" i="1">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𝑝𝑟𝑖𝑐𝑒</m:t>
                      </m:r>
                      <m:r>
                        <a:rPr lang="en-US" altLang="zh-CN" i="1">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𝑜𝑓</m:t>
                      </m:r>
                      <m:r>
                        <a:rPr lang="en-US" altLang="zh-CN" i="1">
                          <a:solidFill>
                            <a:prstClr val="black"/>
                          </a:solidFill>
                          <a:latin typeface="Cambria Math" panose="02040503050406030204" pitchFamily="18" charset="0"/>
                          <a:ea typeface="Cambria Math" panose="02040503050406030204" pitchFamily="18" charset="0"/>
                        </a:rPr>
                        <m:t> </m:t>
                      </m:r>
                      <m:r>
                        <a:rPr lang="en-US" altLang="zh-CN" i="1">
                          <a:solidFill>
                            <a:prstClr val="black"/>
                          </a:solidFill>
                          <a:latin typeface="Cambria Math" panose="02040503050406030204" pitchFamily="18" charset="0"/>
                          <a:ea typeface="Cambria Math" panose="02040503050406030204" pitchFamily="18" charset="0"/>
                        </a:rPr>
                        <m:t>𝑏𝑢𝑖𝑙𝑑𝑖𝑛𝑔𝑠</m:t>
                      </m:r>
                    </m:oMath>
                  </m:oMathPara>
                </a14:m>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mc:Choice>
        <mc:Fallback xmlns="">
          <p:sp>
            <p:nvSpPr>
              <p:cNvPr id="10" name="文本框 9">
                <a:extLst>
                  <a:ext uri="{FF2B5EF4-FFF2-40B4-BE49-F238E27FC236}">
                    <a16:creationId xmlns:a16="http://schemas.microsoft.com/office/drawing/2014/main" id="{00077E5A-1337-A452-C803-244D89A1D7F8}"/>
                  </a:ext>
                </a:extLst>
              </p:cNvPr>
              <p:cNvSpPr txBox="1">
                <a:spLocks noRot="1" noChangeAspect="1" noMove="1" noResize="1" noEditPoints="1" noAdjustHandles="1" noChangeArrowheads="1" noChangeShapeType="1" noTextEdit="1"/>
              </p:cNvSpPr>
              <p:nvPr/>
            </p:nvSpPr>
            <p:spPr>
              <a:xfrm>
                <a:off x="301280" y="4003606"/>
                <a:ext cx="11448797" cy="1498487"/>
              </a:xfrm>
              <a:prstGeom prst="rect">
                <a:avLst/>
              </a:prstGeom>
              <a:blipFill>
                <a:blip r:embed="rId3"/>
                <a:stretch>
                  <a:fillRect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638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424133" y="46653"/>
            <a:ext cx="10515600" cy="1040523"/>
          </a:xfrm>
        </p:spPr>
        <p:txBody>
          <a:bodyPr>
            <a:normAutofit/>
          </a:bodyPr>
          <a:lstStyle/>
          <a:p>
            <a:r>
              <a:rPr lang="en-US" altLang="zh-CN" sz="3600" dirty="0"/>
              <a:t>Measures to reduce the losses </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27</a:t>
            </a:fld>
            <a:endParaRPr lang="zh-CN" altLang="en-US"/>
          </a:p>
        </p:txBody>
      </p:sp>
      <p:sp>
        <p:nvSpPr>
          <p:cNvPr id="9" name="文本框 8">
            <a:extLst>
              <a:ext uri="{FF2B5EF4-FFF2-40B4-BE49-F238E27FC236}">
                <a16:creationId xmlns:a16="http://schemas.microsoft.com/office/drawing/2014/main" id="{B60527DA-BD77-C03D-033B-6157EC8AC1D3}"/>
              </a:ext>
            </a:extLst>
          </p:cNvPr>
          <p:cNvSpPr txBox="1"/>
          <p:nvPr/>
        </p:nvSpPr>
        <p:spPr>
          <a:xfrm>
            <a:off x="424133" y="1087176"/>
            <a:ext cx="9923516" cy="1107996"/>
          </a:xfrm>
          <a:prstGeom prst="rect">
            <a:avLst/>
          </a:prstGeom>
          <a:noFill/>
        </p:spPr>
        <p:txBody>
          <a:bodyPr wrap="square" rtlCol="0">
            <a:spAutoFit/>
          </a:bodyPr>
          <a:lstStyle/>
          <a:p>
            <a:r>
              <a:rPr lang="en-US" altLang="zh-CN" sz="2400" dirty="0">
                <a:solidFill>
                  <a:schemeClr val="accent1"/>
                </a:solidFill>
              </a:rPr>
              <a:t>Protection of Steel——</a:t>
            </a:r>
            <a:r>
              <a:rPr lang="en-US" altLang="zh-CN" sz="2400" b="0" i="0" dirty="0">
                <a:solidFill>
                  <a:schemeClr val="accent1"/>
                </a:solidFill>
                <a:effectLst/>
                <a:latin typeface="Helvetica Neue"/>
              </a:rPr>
              <a:t>Anti-rust paint</a:t>
            </a:r>
          </a:p>
          <a:p>
            <a:endParaRPr lang="en-US" altLang="zh-CN" sz="2400" b="0" i="0" dirty="0">
              <a:solidFill>
                <a:srgbClr val="333333"/>
              </a:solidFill>
              <a:effectLst/>
              <a:latin typeface="Helvetica Neue"/>
            </a:endParaRPr>
          </a:p>
          <a:p>
            <a:r>
              <a:rPr lang="en-US" altLang="zh-CN" dirty="0">
                <a:solidFill>
                  <a:srgbClr val="333333"/>
                </a:solidFill>
                <a:latin typeface="Helvetica Neue"/>
              </a:rPr>
              <a:t>TN-922G (Specially developed for long-term exposed steel) </a:t>
            </a:r>
            <a:r>
              <a:rPr lang="en-US" altLang="zh-CN" i="1" dirty="0">
                <a:solidFill>
                  <a:srgbClr val="333333"/>
                </a:solidFill>
                <a:latin typeface="Helvetica Neue"/>
              </a:rPr>
              <a:t>(Ye,2012)</a:t>
            </a:r>
            <a:endParaRPr lang="zh-CN" altLang="en-US" i="1" dirty="0">
              <a:solidFill>
                <a:schemeClr val="accent1"/>
              </a:solidFill>
            </a:endParaRPr>
          </a:p>
        </p:txBody>
      </p:sp>
      <p:sp>
        <p:nvSpPr>
          <p:cNvPr id="11" name="文本框 10">
            <a:extLst>
              <a:ext uri="{FF2B5EF4-FFF2-40B4-BE49-F238E27FC236}">
                <a16:creationId xmlns:a16="http://schemas.microsoft.com/office/drawing/2014/main" id="{CC09C4FD-892B-D771-42DE-B4C0C5531E7C}"/>
              </a:ext>
            </a:extLst>
          </p:cNvPr>
          <p:cNvSpPr txBox="1"/>
          <p:nvPr/>
        </p:nvSpPr>
        <p:spPr>
          <a:xfrm>
            <a:off x="424133" y="2459842"/>
            <a:ext cx="9442579" cy="3416320"/>
          </a:xfrm>
          <a:prstGeom prst="rect">
            <a:avLst/>
          </a:prstGeom>
          <a:noFill/>
        </p:spPr>
        <p:txBody>
          <a:bodyPr wrap="square" rtlCol="0">
            <a:spAutoFit/>
          </a:bodyPr>
          <a:lstStyle/>
          <a:p>
            <a:r>
              <a:rPr lang="en-US" altLang="zh-CN" dirty="0"/>
              <a:t>The material is made of inorganic cementitious materials and non-toxic polymer additives.</a:t>
            </a:r>
          </a:p>
          <a:p>
            <a:endParaRPr lang="en-US" altLang="zh-CN" dirty="0"/>
          </a:p>
          <a:p>
            <a:endParaRPr lang="en-US" altLang="zh-CN" dirty="0"/>
          </a:p>
          <a:p>
            <a:r>
              <a:rPr lang="en-US" altLang="zh-CN" b="1" dirty="0"/>
              <a:t>Properties:</a:t>
            </a:r>
          </a:p>
          <a:p>
            <a:r>
              <a:rPr lang="en-US" altLang="zh-CN" dirty="0">
                <a:solidFill>
                  <a:srgbClr val="FF0000"/>
                </a:solidFill>
              </a:rPr>
              <a:t>Non-toxic</a:t>
            </a:r>
          </a:p>
          <a:p>
            <a:r>
              <a:rPr lang="en-US" altLang="zh-CN" dirty="0">
                <a:solidFill>
                  <a:srgbClr val="FF0000"/>
                </a:solidFill>
              </a:rPr>
              <a:t>Tasteless</a:t>
            </a:r>
          </a:p>
          <a:p>
            <a:r>
              <a:rPr lang="en-US" altLang="zh-CN" dirty="0">
                <a:solidFill>
                  <a:srgbClr val="FF0000"/>
                </a:solidFill>
              </a:rPr>
              <a:t>Non combustible</a:t>
            </a:r>
          </a:p>
          <a:p>
            <a:r>
              <a:rPr lang="en-US" altLang="zh-CN" dirty="0">
                <a:solidFill>
                  <a:srgbClr val="FF0000"/>
                </a:solidFill>
              </a:rPr>
              <a:t>Nonvolatile</a:t>
            </a:r>
          </a:p>
          <a:p>
            <a:r>
              <a:rPr lang="en-US" altLang="zh-CN" dirty="0">
                <a:solidFill>
                  <a:srgbClr val="FF0000"/>
                </a:solidFill>
              </a:rPr>
              <a:t>Corrosion resistance</a:t>
            </a:r>
          </a:p>
          <a:p>
            <a:r>
              <a:rPr lang="en-US" altLang="zh-CN" dirty="0">
                <a:solidFill>
                  <a:srgbClr val="FF0000"/>
                </a:solidFill>
              </a:rPr>
              <a:t>Strong sealing</a:t>
            </a:r>
          </a:p>
          <a:p>
            <a:r>
              <a:rPr lang="en-US" altLang="zh-CN" dirty="0">
                <a:solidFill>
                  <a:srgbClr val="FF0000"/>
                </a:solidFill>
              </a:rPr>
              <a:t>Simple operation</a:t>
            </a:r>
          </a:p>
          <a:p>
            <a:r>
              <a:rPr lang="en-US" altLang="zh-CN" dirty="0">
                <a:solidFill>
                  <a:srgbClr val="FF0000"/>
                </a:solidFill>
              </a:rPr>
              <a:t>No special maintenance needed</a:t>
            </a:r>
          </a:p>
        </p:txBody>
      </p:sp>
      <p:graphicFrame>
        <p:nvGraphicFramePr>
          <p:cNvPr id="12" name="图示 11">
            <a:extLst>
              <a:ext uri="{FF2B5EF4-FFF2-40B4-BE49-F238E27FC236}">
                <a16:creationId xmlns:a16="http://schemas.microsoft.com/office/drawing/2014/main" id="{6334B335-4B91-02FB-3DC5-5C103298D056}"/>
              </a:ext>
            </a:extLst>
          </p:cNvPr>
          <p:cNvGraphicFramePr/>
          <p:nvPr>
            <p:extLst>
              <p:ext uri="{D42A27DB-BD31-4B8C-83A1-F6EECF244321}">
                <p14:modId xmlns:p14="http://schemas.microsoft.com/office/powerpoint/2010/main" val="979099050"/>
              </p:ext>
            </p:extLst>
          </p:nvPr>
        </p:nvGraphicFramePr>
        <p:xfrm>
          <a:off x="4403531" y="3041780"/>
          <a:ext cx="5720183" cy="304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EE321A9C-949A-24A2-293D-1FAB8F28C653}"/>
              </a:ext>
            </a:extLst>
          </p:cNvPr>
          <p:cNvSpPr txBox="1"/>
          <p:nvPr/>
        </p:nvSpPr>
        <p:spPr>
          <a:xfrm>
            <a:off x="6349429" y="5876162"/>
            <a:ext cx="1828386" cy="369332"/>
          </a:xfrm>
          <a:prstGeom prst="rect">
            <a:avLst/>
          </a:prstGeom>
          <a:noFill/>
        </p:spPr>
        <p:txBody>
          <a:bodyPr wrap="none" rtlCol="0">
            <a:spAutoFit/>
          </a:bodyPr>
          <a:lstStyle/>
          <a:p>
            <a:r>
              <a:rPr lang="en-US" altLang="zh-CN" b="1" dirty="0"/>
              <a:t>Fig. 18. </a:t>
            </a:r>
            <a:r>
              <a:rPr lang="en-US" altLang="zh-CN" dirty="0"/>
              <a:t>Workflow</a:t>
            </a:r>
            <a:endParaRPr lang="zh-CN" altLang="en-US" dirty="0"/>
          </a:p>
        </p:txBody>
      </p:sp>
    </p:spTree>
    <p:extLst>
      <p:ext uri="{BB962C8B-B14F-4D97-AF65-F5344CB8AC3E}">
        <p14:creationId xmlns:p14="http://schemas.microsoft.com/office/powerpoint/2010/main" val="400121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424133" y="46653"/>
            <a:ext cx="10515600" cy="1040523"/>
          </a:xfrm>
        </p:spPr>
        <p:txBody>
          <a:bodyPr>
            <a:normAutofit/>
          </a:bodyPr>
          <a:lstStyle/>
          <a:p>
            <a:r>
              <a:rPr lang="en-US" altLang="zh-CN" sz="3600" dirty="0"/>
              <a:t>Measures to reduce the losses </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28</a:t>
            </a:fld>
            <a:endParaRPr lang="zh-CN" altLang="en-US"/>
          </a:p>
        </p:txBody>
      </p:sp>
      <p:sp>
        <p:nvSpPr>
          <p:cNvPr id="9" name="文本框 8">
            <a:extLst>
              <a:ext uri="{FF2B5EF4-FFF2-40B4-BE49-F238E27FC236}">
                <a16:creationId xmlns:a16="http://schemas.microsoft.com/office/drawing/2014/main" id="{B60527DA-BD77-C03D-033B-6157EC8AC1D3}"/>
              </a:ext>
            </a:extLst>
          </p:cNvPr>
          <p:cNvSpPr txBox="1"/>
          <p:nvPr/>
        </p:nvSpPr>
        <p:spPr>
          <a:xfrm>
            <a:off x="424133" y="1245797"/>
            <a:ext cx="9923516" cy="461665"/>
          </a:xfrm>
          <a:prstGeom prst="rect">
            <a:avLst/>
          </a:prstGeom>
          <a:noFill/>
        </p:spPr>
        <p:txBody>
          <a:bodyPr wrap="square" rtlCol="0">
            <a:spAutoFit/>
          </a:bodyPr>
          <a:lstStyle/>
          <a:p>
            <a:r>
              <a:rPr lang="en-US" altLang="zh-CN" sz="2400" b="0" i="0" dirty="0">
                <a:solidFill>
                  <a:schemeClr val="accent1"/>
                </a:solidFill>
                <a:effectLst/>
                <a:latin typeface="Helvetica Neue"/>
              </a:rPr>
              <a:t>Refined management to reduce the loss of steel </a:t>
            </a:r>
            <a:r>
              <a:rPr lang="en-US" altLang="zh-CN" sz="2400" b="0" i="1" dirty="0">
                <a:solidFill>
                  <a:schemeClr val="accent1"/>
                </a:solidFill>
                <a:effectLst/>
                <a:latin typeface="Helvetica Neue"/>
              </a:rPr>
              <a:t>(Bi, Ye, 2014)</a:t>
            </a:r>
            <a:endParaRPr lang="en-US" altLang="zh-CN" sz="2400" b="0" i="1" dirty="0">
              <a:solidFill>
                <a:srgbClr val="333333"/>
              </a:solidFill>
              <a:effectLst/>
              <a:latin typeface="Helvetica Neue"/>
            </a:endParaRPr>
          </a:p>
        </p:txBody>
      </p:sp>
      <p:sp>
        <p:nvSpPr>
          <p:cNvPr id="3" name="文本框 2">
            <a:extLst>
              <a:ext uri="{FF2B5EF4-FFF2-40B4-BE49-F238E27FC236}">
                <a16:creationId xmlns:a16="http://schemas.microsoft.com/office/drawing/2014/main" id="{67FACF3D-5C78-A099-E573-408AAACD3FCF}"/>
              </a:ext>
            </a:extLst>
          </p:cNvPr>
          <p:cNvSpPr txBox="1"/>
          <p:nvPr/>
        </p:nvSpPr>
        <p:spPr>
          <a:xfrm>
            <a:off x="424133" y="2127699"/>
            <a:ext cx="10095722" cy="1938992"/>
          </a:xfrm>
          <a:prstGeom prst="rect">
            <a:avLst/>
          </a:prstGeom>
          <a:noFill/>
        </p:spPr>
        <p:txBody>
          <a:bodyPr wrap="square" rtlCol="0">
            <a:spAutoFit/>
          </a:bodyPr>
          <a:lstStyle/>
          <a:p>
            <a:pPr marL="342900" indent="-342900">
              <a:buAutoNum type="arabicPeriod"/>
            </a:pPr>
            <a:r>
              <a:rPr lang="en-US" altLang="zh-CN" sz="2400" dirty="0">
                <a:latin typeface="+mj-lt"/>
              </a:rPr>
              <a:t>Build backstage steel management system.</a:t>
            </a:r>
          </a:p>
          <a:p>
            <a:pPr marL="342900" indent="-342900">
              <a:buAutoNum type="arabicPeriod"/>
            </a:pPr>
            <a:endParaRPr lang="en-US" altLang="zh-CN" sz="2400" dirty="0">
              <a:latin typeface="+mj-lt"/>
            </a:endParaRPr>
          </a:p>
          <a:p>
            <a:pPr marL="342900" indent="-342900">
              <a:buAutoNum type="arabicPeriod"/>
            </a:pPr>
            <a:r>
              <a:rPr lang="en-US" altLang="zh-CN" sz="2400" dirty="0">
                <a:latin typeface="+mj-lt"/>
              </a:rPr>
              <a:t>Build using scattered material management system.</a:t>
            </a:r>
          </a:p>
          <a:p>
            <a:pPr marL="342900" indent="-342900">
              <a:buAutoNum type="arabicPeriod"/>
            </a:pPr>
            <a:endParaRPr lang="en-US" altLang="zh-CN" sz="2400" dirty="0">
              <a:latin typeface="+mj-lt"/>
            </a:endParaRPr>
          </a:p>
          <a:p>
            <a:pPr marL="342900" indent="-342900">
              <a:buAutoNum type="arabicPeriod"/>
            </a:pPr>
            <a:r>
              <a:rPr lang="en-US" altLang="zh-CN" sz="2400" dirty="0">
                <a:latin typeface="+mj-lt"/>
              </a:rPr>
              <a:t>Build </a:t>
            </a:r>
            <a:r>
              <a:rPr lang="en-US" altLang="zh-CN" sz="2400" b="0" i="0" dirty="0">
                <a:solidFill>
                  <a:srgbClr val="333333"/>
                </a:solidFill>
                <a:latin typeface="+mj-lt"/>
                <a:ea typeface="Microsoft Yahei" panose="020B0503020204020204" pitchFamily="34" charset="-122"/>
              </a:rPr>
              <a:t>accountability system</a:t>
            </a:r>
            <a:r>
              <a:rPr lang="en-US" altLang="zh-CN" sz="2400" dirty="0">
                <a:solidFill>
                  <a:srgbClr val="333333"/>
                </a:solidFill>
                <a:latin typeface="+mj-lt"/>
                <a:ea typeface="Microsoft Yahei" panose="020B0503020204020204" pitchFamily="34" charset="-122"/>
              </a:rPr>
              <a:t>.</a:t>
            </a:r>
            <a:endParaRPr lang="zh-CN" altLang="en-US" sz="2400" dirty="0">
              <a:latin typeface="+mj-lt"/>
            </a:endParaRPr>
          </a:p>
        </p:txBody>
      </p:sp>
      <p:sp>
        <p:nvSpPr>
          <p:cNvPr id="5" name="箭头: 下 4">
            <a:extLst>
              <a:ext uri="{FF2B5EF4-FFF2-40B4-BE49-F238E27FC236}">
                <a16:creationId xmlns:a16="http://schemas.microsoft.com/office/drawing/2014/main" id="{C86DAE60-16A3-5B3E-DE2A-7E039ED36BFB}"/>
              </a:ext>
            </a:extLst>
          </p:cNvPr>
          <p:cNvSpPr/>
          <p:nvPr/>
        </p:nvSpPr>
        <p:spPr>
          <a:xfrm>
            <a:off x="4817296" y="4370095"/>
            <a:ext cx="1729273" cy="1420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C19DFB6-65BA-A3F9-BA72-B2C5683CA82D}"/>
              </a:ext>
            </a:extLst>
          </p:cNvPr>
          <p:cNvSpPr txBox="1"/>
          <p:nvPr/>
        </p:nvSpPr>
        <p:spPr>
          <a:xfrm>
            <a:off x="4344749" y="5790865"/>
            <a:ext cx="3138402" cy="461665"/>
          </a:xfrm>
          <a:prstGeom prst="rect">
            <a:avLst/>
          </a:prstGeom>
          <a:noFill/>
        </p:spPr>
        <p:txBody>
          <a:bodyPr wrap="square" rtlCol="0">
            <a:spAutoFit/>
          </a:bodyPr>
          <a:lstStyle/>
          <a:p>
            <a:r>
              <a:rPr lang="en-US" altLang="zh-CN" sz="2400" dirty="0">
                <a:solidFill>
                  <a:schemeClr val="accent1"/>
                </a:solidFill>
              </a:rPr>
              <a:t>Economic measures</a:t>
            </a:r>
            <a:endParaRPr lang="zh-CN" altLang="en-US" sz="2400" dirty="0">
              <a:solidFill>
                <a:schemeClr val="accent1"/>
              </a:solidFill>
            </a:endParaRPr>
          </a:p>
        </p:txBody>
      </p:sp>
    </p:spTree>
    <p:extLst>
      <p:ext uri="{BB962C8B-B14F-4D97-AF65-F5344CB8AC3E}">
        <p14:creationId xmlns:p14="http://schemas.microsoft.com/office/powerpoint/2010/main" val="206299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B593A-DC1A-AFD5-3F4B-9253C78F55C0}"/>
              </a:ext>
            </a:extLst>
          </p:cNvPr>
          <p:cNvSpPr>
            <a:spLocks noGrp="1"/>
          </p:cNvSpPr>
          <p:nvPr>
            <p:ph type="title"/>
          </p:nvPr>
        </p:nvSpPr>
        <p:spPr>
          <a:xfrm>
            <a:off x="753979" y="0"/>
            <a:ext cx="10515600" cy="1325563"/>
          </a:xfrm>
        </p:spPr>
        <p:txBody>
          <a:bodyPr>
            <a:normAutofit/>
          </a:bodyPr>
          <a:lstStyle/>
          <a:p>
            <a:r>
              <a:rPr lang="en-US" altLang="zh-CN" sz="3600" dirty="0"/>
              <a:t>Contents</a:t>
            </a:r>
            <a:endParaRPr lang="zh-CN" altLang="en-US" sz="3600" dirty="0"/>
          </a:p>
        </p:txBody>
      </p:sp>
      <p:sp>
        <p:nvSpPr>
          <p:cNvPr id="3" name="内容占位符 2">
            <a:extLst>
              <a:ext uri="{FF2B5EF4-FFF2-40B4-BE49-F238E27FC236}">
                <a16:creationId xmlns:a16="http://schemas.microsoft.com/office/drawing/2014/main" id="{D2F62ECA-CF6E-152C-84DD-EC7CE359B532}"/>
              </a:ext>
            </a:extLst>
          </p:cNvPr>
          <p:cNvSpPr>
            <a:spLocks noGrp="1"/>
          </p:cNvSpPr>
          <p:nvPr>
            <p:ph idx="1"/>
          </p:nvPr>
        </p:nvSpPr>
        <p:spPr>
          <a:xfrm>
            <a:off x="753979" y="1015331"/>
            <a:ext cx="10515600" cy="5706144"/>
          </a:xfrm>
        </p:spPr>
        <p:txBody>
          <a:bodyPr>
            <a:normAutofit/>
          </a:bodyPr>
          <a:lstStyle/>
          <a:p>
            <a:r>
              <a:rPr lang="en-US" altLang="zh-CN" b="1" dirty="0"/>
              <a:t>Background</a:t>
            </a:r>
          </a:p>
          <a:p>
            <a:r>
              <a:rPr lang="en-US" altLang="zh-CN" b="1" dirty="0"/>
              <a:t>Structural analysis</a:t>
            </a:r>
            <a:r>
              <a:rPr lang="en-US" altLang="zh-CN" dirty="0"/>
              <a:t>(by Atom-</a:t>
            </a:r>
            <a:r>
              <a:rPr lang="en-US" altLang="zh-CN" dirty="0" err="1"/>
              <a:t>Yatong</a:t>
            </a:r>
            <a:r>
              <a:rPr lang="en-US" altLang="zh-CN" dirty="0"/>
              <a:t> Wu)</a:t>
            </a:r>
          </a:p>
          <a:p>
            <a:pPr lvl="1">
              <a:buClr>
                <a:schemeClr val="tx1"/>
              </a:buClr>
            </a:pPr>
            <a:r>
              <a:rPr lang="en-US" altLang="zh-CN" dirty="0">
                <a:solidFill>
                  <a:schemeClr val="accent1"/>
                </a:solidFill>
              </a:rPr>
              <a:t>Structure layout</a:t>
            </a:r>
          </a:p>
          <a:p>
            <a:pPr lvl="1">
              <a:buClr>
                <a:schemeClr val="tx1"/>
              </a:buClr>
            </a:pPr>
            <a:r>
              <a:rPr lang="en-US" altLang="zh-CN" dirty="0">
                <a:solidFill>
                  <a:schemeClr val="accent1"/>
                </a:solidFill>
              </a:rPr>
              <a:t>Loads</a:t>
            </a:r>
          </a:p>
          <a:p>
            <a:pPr lvl="1">
              <a:buClr>
                <a:schemeClr val="tx1"/>
              </a:buClr>
            </a:pPr>
            <a:r>
              <a:rPr lang="en-US" altLang="zh-CN" dirty="0">
                <a:solidFill>
                  <a:schemeClr val="accent1"/>
                </a:solidFill>
              </a:rPr>
              <a:t>Displacement method</a:t>
            </a:r>
          </a:p>
          <a:p>
            <a:r>
              <a:rPr lang="en-US" altLang="zh-CN" b="1" dirty="0"/>
              <a:t>Probabilistic analysis</a:t>
            </a:r>
            <a:r>
              <a:rPr lang="en-US" altLang="zh-CN" dirty="0"/>
              <a:t>(by Delos-</a:t>
            </a:r>
            <a:r>
              <a:rPr lang="en-US" altLang="zh-CN" dirty="0" err="1"/>
              <a:t>Haoran</a:t>
            </a:r>
            <a:r>
              <a:rPr lang="en-US" altLang="zh-CN" dirty="0"/>
              <a:t> Liang)</a:t>
            </a:r>
          </a:p>
          <a:p>
            <a:pPr lvl="1">
              <a:buClr>
                <a:schemeClr val="tx1"/>
              </a:buClr>
            </a:pPr>
            <a:r>
              <a:rPr lang="en-US" altLang="zh-CN" dirty="0">
                <a:solidFill>
                  <a:schemeClr val="accent1"/>
                </a:solidFill>
              </a:rPr>
              <a:t>Uncertainties in capacities</a:t>
            </a:r>
          </a:p>
          <a:p>
            <a:pPr lvl="1">
              <a:buClr>
                <a:schemeClr val="tx1"/>
              </a:buClr>
            </a:pPr>
            <a:r>
              <a:rPr lang="en-US" altLang="zh-CN" dirty="0">
                <a:solidFill>
                  <a:schemeClr val="accent1"/>
                </a:solidFill>
              </a:rPr>
              <a:t>Uncertainties in loads</a:t>
            </a:r>
          </a:p>
          <a:p>
            <a:pPr lvl="1">
              <a:buClr>
                <a:schemeClr val="tx1"/>
              </a:buClr>
            </a:pPr>
            <a:r>
              <a:rPr lang="en-US" altLang="zh-CN" dirty="0">
                <a:solidFill>
                  <a:schemeClr val="accent1"/>
                </a:solidFill>
              </a:rPr>
              <a:t>Fragility analysis</a:t>
            </a:r>
          </a:p>
          <a:p>
            <a:r>
              <a:rPr lang="en-US" altLang="zh-CN" b="1" dirty="0"/>
              <a:t>Additional insight</a:t>
            </a:r>
            <a:r>
              <a:rPr lang="en-US" altLang="zh-CN" dirty="0"/>
              <a:t>(by Rick-</a:t>
            </a:r>
            <a:r>
              <a:rPr lang="en-US" altLang="zh-CN" dirty="0" err="1"/>
              <a:t>Shoupei</a:t>
            </a:r>
            <a:r>
              <a:rPr lang="en-US" altLang="zh-CN" dirty="0"/>
              <a:t> Wang)</a:t>
            </a:r>
          </a:p>
          <a:p>
            <a:pPr lvl="1">
              <a:buClr>
                <a:schemeClr val="tx1"/>
              </a:buClr>
            </a:pPr>
            <a:r>
              <a:rPr lang="en-US" altLang="zh-CN" dirty="0">
                <a:solidFill>
                  <a:schemeClr val="accent1"/>
                </a:solidFill>
              </a:rPr>
              <a:t>Expected losses</a:t>
            </a:r>
          </a:p>
          <a:p>
            <a:pPr lvl="1">
              <a:buClr>
                <a:schemeClr val="tx1"/>
              </a:buClr>
            </a:pPr>
            <a:r>
              <a:rPr lang="en-US" altLang="zh-CN" dirty="0">
                <a:solidFill>
                  <a:schemeClr val="accent1"/>
                </a:solidFill>
              </a:rPr>
              <a:t>Measures to reduce the losses</a:t>
            </a:r>
          </a:p>
          <a:p>
            <a:r>
              <a:rPr lang="en-US" altLang="zh-CN" b="1" dirty="0">
                <a:solidFill>
                  <a:srgbClr val="FF0000"/>
                </a:solidFill>
              </a:rPr>
              <a:t>Conclusion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69485973-2810-4D79-E063-B95DA46A2335}"/>
              </a:ext>
            </a:extLst>
          </p:cNvPr>
          <p:cNvSpPr>
            <a:spLocks noGrp="1"/>
          </p:cNvSpPr>
          <p:nvPr>
            <p:ph type="sldNum" sz="quarter" idx="12"/>
          </p:nvPr>
        </p:nvSpPr>
        <p:spPr/>
        <p:txBody>
          <a:bodyPr/>
          <a:lstStyle/>
          <a:p>
            <a:fld id="{565CE74E-AB26-4998-AD42-012C4C1AD076}" type="slidenum">
              <a:rPr lang="zh-CN" altLang="en-US" smtClean="0"/>
              <a:t>29</a:t>
            </a:fld>
            <a:endParaRPr lang="zh-CN" altLang="en-US"/>
          </a:p>
        </p:txBody>
      </p:sp>
    </p:spTree>
    <p:extLst>
      <p:ext uri="{BB962C8B-B14F-4D97-AF65-F5344CB8AC3E}">
        <p14:creationId xmlns:p14="http://schemas.microsoft.com/office/powerpoint/2010/main" val="407548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10" name="矩形 9">
            <a:extLst>
              <a:ext uri="{FF2B5EF4-FFF2-40B4-BE49-F238E27FC236}">
                <a16:creationId xmlns:a16="http://schemas.microsoft.com/office/drawing/2014/main" id="{DEE6FF4D-9002-A7D6-82E3-96FC52950ED4}"/>
              </a:ext>
            </a:extLst>
          </p:cNvPr>
          <p:cNvSpPr/>
          <p:nvPr/>
        </p:nvSpPr>
        <p:spPr>
          <a:xfrm>
            <a:off x="619443" y="4776187"/>
            <a:ext cx="10868370" cy="1015663"/>
          </a:xfrm>
          <a:prstGeom prst="rect">
            <a:avLst/>
          </a:prstGeom>
        </p:spPr>
        <p:txBody>
          <a:bodyPr wrap="square">
            <a:spAutoFit/>
          </a:bodyPr>
          <a:lstStyle/>
          <a:p>
            <a:r>
              <a:rPr lang="en-US" altLang="zh-CN" sz="2000" dirty="0">
                <a:solidFill>
                  <a:schemeClr val="accent1"/>
                </a:solidFill>
                <a:latin typeface="+mj-lt"/>
              </a:rPr>
              <a:t>In foreign countries, the idea of container house has been widely used. </a:t>
            </a:r>
          </a:p>
          <a:p>
            <a:endParaRPr lang="en-US" altLang="zh-CN" sz="2000" dirty="0">
              <a:solidFill>
                <a:schemeClr val="accent1"/>
              </a:solidFill>
              <a:latin typeface="+mj-lt"/>
            </a:endParaRPr>
          </a:p>
          <a:p>
            <a:r>
              <a:rPr lang="en-US" altLang="zh-CN" sz="2000" dirty="0">
                <a:solidFill>
                  <a:schemeClr val="accent1"/>
                </a:solidFill>
                <a:latin typeface="+mj-lt"/>
              </a:rPr>
              <a:t>A container can be transformed into a warm house with windows and doors after a little change.</a:t>
            </a:r>
            <a:endParaRPr lang="zh-CN" altLang="en-US" sz="2000" dirty="0">
              <a:solidFill>
                <a:schemeClr val="accent1"/>
              </a:solidFill>
              <a:latin typeface="+mj-lt"/>
            </a:endParaRPr>
          </a:p>
        </p:txBody>
      </p:sp>
      <p:sp>
        <p:nvSpPr>
          <p:cNvPr id="11" name="文本框 10">
            <a:extLst>
              <a:ext uri="{FF2B5EF4-FFF2-40B4-BE49-F238E27FC236}">
                <a16:creationId xmlns:a16="http://schemas.microsoft.com/office/drawing/2014/main" id="{3CF3DEF9-108E-7C06-6FEE-74D7B48D19F1}"/>
              </a:ext>
            </a:extLst>
          </p:cNvPr>
          <p:cNvSpPr txBox="1"/>
          <p:nvPr/>
        </p:nvSpPr>
        <p:spPr>
          <a:xfrm>
            <a:off x="502024" y="0"/>
            <a:ext cx="4950356" cy="646331"/>
          </a:xfrm>
          <a:prstGeom prst="rect">
            <a:avLst/>
          </a:prstGeom>
          <a:noFill/>
        </p:spPr>
        <p:txBody>
          <a:bodyPr wrap="square" rtlCol="0">
            <a:spAutoFit/>
          </a:bodyPr>
          <a:lstStyle/>
          <a:p>
            <a:r>
              <a:rPr lang="en-US" altLang="zh-CN" sz="3600" dirty="0">
                <a:latin typeface="+mj-lt"/>
              </a:rPr>
              <a:t>Background</a:t>
            </a:r>
          </a:p>
        </p:txBody>
      </p:sp>
      <p:pic>
        <p:nvPicPr>
          <p:cNvPr id="12" name="图片 11">
            <a:extLst>
              <a:ext uri="{FF2B5EF4-FFF2-40B4-BE49-F238E27FC236}">
                <a16:creationId xmlns:a16="http://schemas.microsoft.com/office/drawing/2014/main" id="{A7A06954-7D9A-59DA-C179-9253EFE1CBA5}"/>
              </a:ext>
            </a:extLst>
          </p:cNvPr>
          <p:cNvPicPr>
            <a:picLocks noChangeAspect="1"/>
          </p:cNvPicPr>
          <p:nvPr/>
        </p:nvPicPr>
        <p:blipFill rotWithShape="1">
          <a:blip r:embed="rId2"/>
          <a:srcRect l="1223" b="9203"/>
          <a:stretch/>
        </p:blipFill>
        <p:spPr>
          <a:xfrm>
            <a:off x="683683" y="1242874"/>
            <a:ext cx="4875034" cy="3260065"/>
          </a:xfrm>
          <a:prstGeom prst="rect">
            <a:avLst/>
          </a:prstGeom>
        </p:spPr>
      </p:pic>
      <p:pic>
        <p:nvPicPr>
          <p:cNvPr id="13" name="图片 12">
            <a:extLst>
              <a:ext uri="{FF2B5EF4-FFF2-40B4-BE49-F238E27FC236}">
                <a16:creationId xmlns:a16="http://schemas.microsoft.com/office/drawing/2014/main" id="{FB10C934-2C8C-8B95-AB62-85FF0C4D36F7}"/>
              </a:ext>
            </a:extLst>
          </p:cNvPr>
          <p:cNvPicPr>
            <a:picLocks noChangeAspect="1"/>
          </p:cNvPicPr>
          <p:nvPr/>
        </p:nvPicPr>
        <p:blipFill>
          <a:blip r:embed="rId3"/>
          <a:stretch>
            <a:fillRect/>
          </a:stretch>
        </p:blipFill>
        <p:spPr>
          <a:xfrm>
            <a:off x="6168825" y="1242874"/>
            <a:ext cx="4939595" cy="3260065"/>
          </a:xfrm>
          <a:prstGeom prst="rect">
            <a:avLst/>
          </a:prstGeom>
        </p:spPr>
      </p:pic>
    </p:spTree>
    <p:extLst>
      <p:ext uri="{BB962C8B-B14F-4D97-AF65-F5344CB8AC3E}">
        <p14:creationId xmlns:p14="http://schemas.microsoft.com/office/powerpoint/2010/main" val="40071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42CD-4CDD-ED6C-1AAE-817535BB0AB3}"/>
              </a:ext>
            </a:extLst>
          </p:cNvPr>
          <p:cNvSpPr>
            <a:spLocks noGrp="1"/>
          </p:cNvSpPr>
          <p:nvPr>
            <p:ph type="title"/>
          </p:nvPr>
        </p:nvSpPr>
        <p:spPr>
          <a:xfrm>
            <a:off x="246082" y="0"/>
            <a:ext cx="2545976" cy="825919"/>
          </a:xfrm>
        </p:spPr>
        <p:txBody>
          <a:bodyPr>
            <a:normAutofit/>
          </a:bodyPr>
          <a:lstStyle/>
          <a:p>
            <a:r>
              <a:rPr lang="en-US" altLang="zh-CN" sz="3600" dirty="0"/>
              <a:t>Conclusion </a:t>
            </a:r>
            <a:endParaRPr lang="zh-CN" altLang="en-US" sz="3600" dirty="0"/>
          </a:p>
        </p:txBody>
      </p:sp>
      <p:sp>
        <p:nvSpPr>
          <p:cNvPr id="4" name="灯片编号占位符 3">
            <a:extLst>
              <a:ext uri="{FF2B5EF4-FFF2-40B4-BE49-F238E27FC236}">
                <a16:creationId xmlns:a16="http://schemas.microsoft.com/office/drawing/2014/main" id="{DA553F16-F1BC-711D-CFE4-2951FC165D6B}"/>
              </a:ext>
            </a:extLst>
          </p:cNvPr>
          <p:cNvSpPr>
            <a:spLocks noGrp="1"/>
          </p:cNvSpPr>
          <p:nvPr>
            <p:ph type="sldNum" sz="quarter" idx="12"/>
          </p:nvPr>
        </p:nvSpPr>
        <p:spPr/>
        <p:txBody>
          <a:bodyPr/>
          <a:lstStyle/>
          <a:p>
            <a:fld id="{565CE74E-AB26-4998-AD42-012C4C1AD076}" type="slidenum">
              <a:rPr lang="zh-CN" altLang="en-US" smtClean="0"/>
              <a:t>30</a:t>
            </a:fld>
            <a:endParaRPr lang="zh-CN" altLang="en-US"/>
          </a:p>
        </p:txBody>
      </p:sp>
      <p:sp>
        <p:nvSpPr>
          <p:cNvPr id="8" name="文本框 7">
            <a:extLst>
              <a:ext uri="{FF2B5EF4-FFF2-40B4-BE49-F238E27FC236}">
                <a16:creationId xmlns:a16="http://schemas.microsoft.com/office/drawing/2014/main" id="{E8096FA0-4F93-5F01-99F2-8DA84F9E21EC}"/>
              </a:ext>
            </a:extLst>
          </p:cNvPr>
          <p:cNvSpPr txBox="1"/>
          <p:nvPr/>
        </p:nvSpPr>
        <p:spPr>
          <a:xfrm>
            <a:off x="246082" y="825919"/>
            <a:ext cx="11945918" cy="5816977"/>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t>Related areas</a:t>
            </a:r>
          </a:p>
          <a:p>
            <a:endParaRPr lang="en-US" altLang="zh-CN" b="1" dirty="0"/>
          </a:p>
          <a:p>
            <a:pPr marL="742950" lvl="1" indent="-285750">
              <a:buFont typeface="Arial" panose="020B0604020202020204" pitchFamily="34" charset="0"/>
              <a:buChar char="•"/>
            </a:pPr>
            <a:r>
              <a:rPr lang="en-US" altLang="zh-CN" b="1" dirty="0"/>
              <a:t>Structural analysis:</a:t>
            </a:r>
            <a:r>
              <a:rPr lang="zh-CN" altLang="en-US" b="1" dirty="0"/>
              <a:t> </a:t>
            </a:r>
            <a:r>
              <a:rPr lang="en-US" altLang="zh-CN" b="0" i="0" dirty="0">
                <a:effectLst/>
                <a:ea typeface="Microsoft YaHei" panose="020B0503020204020204" pitchFamily="34" charset="-122"/>
              </a:rPr>
              <a:t>Structural</a:t>
            </a:r>
            <a:r>
              <a:rPr lang="en-US" altLang="zh-CN" b="0" i="0" dirty="0">
                <a:solidFill>
                  <a:srgbClr val="454545"/>
                </a:solidFill>
                <a:effectLst/>
                <a:ea typeface="Microsoft YaHei" panose="020B0503020204020204" pitchFamily="34" charset="-122"/>
              </a:rPr>
              <a:t> mechanics</a:t>
            </a:r>
            <a:r>
              <a:rPr lang="en-US" altLang="zh-CN" dirty="0">
                <a:solidFill>
                  <a:srgbClr val="454545"/>
                </a:solidFill>
                <a:ea typeface="Microsoft YaHei" panose="020B0503020204020204" pitchFamily="34" charset="-122"/>
              </a:rPr>
              <a:t>, </a:t>
            </a:r>
            <a:r>
              <a:rPr lang="en-US" altLang="zh-CN" b="0" i="0" dirty="0">
                <a:solidFill>
                  <a:srgbClr val="454545"/>
                </a:solidFill>
                <a:effectLst/>
                <a:ea typeface="Microsoft YaHei" panose="020B0503020204020204" pitchFamily="34" charset="-122"/>
              </a:rPr>
              <a:t>Material mechanics</a:t>
            </a:r>
          </a:p>
          <a:p>
            <a:endParaRPr lang="en-US" altLang="zh-CN" dirty="0">
              <a:solidFill>
                <a:srgbClr val="454545"/>
              </a:solidFill>
              <a:ea typeface="Microsoft YaHei" panose="020B0503020204020204" pitchFamily="34" charset="-122"/>
            </a:endParaRPr>
          </a:p>
          <a:p>
            <a:pPr marL="742950" lvl="1" indent="-285750">
              <a:buFont typeface="Arial" panose="020B0604020202020204" pitchFamily="34" charset="0"/>
              <a:buChar char="•"/>
            </a:pPr>
            <a:r>
              <a:rPr lang="en-US" altLang="zh-CN" b="1" dirty="0"/>
              <a:t>Probabilistic analysis:</a:t>
            </a:r>
            <a:r>
              <a:rPr lang="zh-CN" altLang="en-US" b="1" dirty="0"/>
              <a:t> </a:t>
            </a:r>
            <a:r>
              <a:rPr lang="en-US" altLang="zh-CN" dirty="0">
                <a:solidFill>
                  <a:srgbClr val="333333"/>
                </a:solidFill>
              </a:rPr>
              <a:t>P</a:t>
            </a:r>
            <a:r>
              <a:rPr lang="en-US" altLang="zh-CN" b="0" i="0" dirty="0">
                <a:solidFill>
                  <a:srgbClr val="333333"/>
                </a:solidFill>
                <a:effectLst/>
              </a:rPr>
              <a:t>robability Theory, Numerical analysis</a:t>
            </a:r>
          </a:p>
          <a:p>
            <a:endParaRPr lang="en-US" altLang="zh-CN" dirty="0"/>
          </a:p>
          <a:p>
            <a:pPr marL="742950" lvl="1" indent="-285750">
              <a:buFont typeface="Arial" panose="020B0604020202020204" pitchFamily="34" charset="0"/>
              <a:buChar char="•"/>
            </a:pPr>
            <a:r>
              <a:rPr lang="en-US" altLang="zh-CN" b="1" dirty="0"/>
              <a:t>Additional insight:</a:t>
            </a:r>
            <a:r>
              <a:rPr lang="en-US" altLang="zh-CN" dirty="0"/>
              <a:t> Material Science, Engineering Management</a:t>
            </a:r>
          </a:p>
          <a:p>
            <a:pPr marL="742950" lvl="1" indent="-28575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sz="2400" b="1" dirty="0"/>
              <a:t>Strengths</a:t>
            </a:r>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en-US" altLang="zh-CN" b="1" dirty="0"/>
              <a:t>Visualization: </a:t>
            </a:r>
            <a:r>
              <a:rPr lang="en-US" altLang="zh-CN" dirty="0"/>
              <a:t>To the best of our knowledge, we utilize MATLAB and Origin to perform our results, which are</a:t>
            </a:r>
          </a:p>
          <a:p>
            <a:pPr lvl="1"/>
            <a:r>
              <a:rPr lang="en-US" altLang="zh-CN" dirty="0"/>
              <a:t>generally thought to be precise and intuitive.</a:t>
            </a:r>
          </a:p>
          <a:p>
            <a:pPr lvl="1"/>
            <a:endParaRPr lang="en-US" altLang="zh-CN" dirty="0"/>
          </a:p>
          <a:p>
            <a:pPr marL="742950" lvl="1" indent="-285750">
              <a:buFont typeface="Arial" panose="020B0604020202020204" pitchFamily="34" charset="0"/>
              <a:buChar char="•"/>
            </a:pPr>
            <a:r>
              <a:rPr lang="en-US" altLang="zh-CN" b="1"/>
              <a:t>Simpleness &amp; Effectiveness</a:t>
            </a:r>
            <a:r>
              <a:rPr lang="en-US" altLang="zh-CN" b="1" dirty="0"/>
              <a:t>: </a:t>
            </a:r>
            <a:r>
              <a:rPr lang="en-US" altLang="zh-CN" dirty="0"/>
              <a:t>We build a simple and effective methodology without considering all</a:t>
            </a:r>
            <a:r>
              <a:rPr lang="en-US" altLang="zh-CN" b="1" dirty="0"/>
              <a:t> </a:t>
            </a:r>
            <a:r>
              <a:rPr lang="en-US" altLang="zh-CN" dirty="0"/>
              <a:t>the details</a:t>
            </a:r>
          </a:p>
          <a:p>
            <a:pPr lvl="1"/>
            <a:r>
              <a:rPr lang="en-US" altLang="zh-CN" dirty="0"/>
              <a:t>of the structural and probabilistic analysis.</a:t>
            </a:r>
          </a:p>
          <a:p>
            <a:pPr lvl="1"/>
            <a:endParaRPr lang="en-US" altLang="zh-CN" dirty="0"/>
          </a:p>
          <a:p>
            <a:pPr marL="285750" indent="-285750">
              <a:buFont typeface="Arial" panose="020B0604020202020204" pitchFamily="34" charset="0"/>
              <a:buChar char="•"/>
            </a:pPr>
            <a:r>
              <a:rPr lang="en-US" altLang="zh-CN" sz="2400" b="1" dirty="0"/>
              <a:t>Weakness</a:t>
            </a:r>
          </a:p>
          <a:p>
            <a:pPr marL="285750" indent="-285750">
              <a:buFont typeface="Arial" panose="020B0604020202020204" pitchFamily="34" charset="0"/>
              <a:buChar char="•"/>
            </a:pPr>
            <a:endParaRPr lang="en-US" altLang="zh-CN" sz="2400" b="1" dirty="0"/>
          </a:p>
          <a:p>
            <a:pPr marL="742950" lvl="1" indent="-285750">
              <a:buFont typeface="Arial" panose="020B0604020202020204" pitchFamily="34" charset="0"/>
              <a:buChar char="•"/>
            </a:pPr>
            <a:r>
              <a:rPr lang="en-US" altLang="zh-CN" dirty="0"/>
              <a:t>Missing the consideration of the combination of the influences by all possible loads. </a:t>
            </a:r>
          </a:p>
        </p:txBody>
      </p:sp>
    </p:spTree>
    <p:extLst>
      <p:ext uri="{BB962C8B-B14F-4D97-AF65-F5344CB8AC3E}">
        <p14:creationId xmlns:p14="http://schemas.microsoft.com/office/powerpoint/2010/main" val="423885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5B3BE-C8A7-DC87-D10A-3A8F128CD2E2}"/>
              </a:ext>
            </a:extLst>
          </p:cNvPr>
          <p:cNvSpPr>
            <a:spLocks noGrp="1"/>
          </p:cNvSpPr>
          <p:nvPr>
            <p:ph type="title"/>
          </p:nvPr>
        </p:nvSpPr>
        <p:spPr>
          <a:xfrm>
            <a:off x="0" y="18256"/>
            <a:ext cx="2734235" cy="639942"/>
          </a:xfrm>
        </p:spPr>
        <p:txBody>
          <a:bodyPr>
            <a:normAutofit/>
          </a:bodyPr>
          <a:lstStyle/>
          <a:p>
            <a:r>
              <a:rPr lang="en-US" altLang="zh-CN" sz="3600" dirty="0"/>
              <a:t>Reference list</a:t>
            </a:r>
            <a:endParaRPr lang="zh-CN" altLang="en-US" sz="3600" dirty="0"/>
          </a:p>
        </p:txBody>
      </p:sp>
      <p:sp>
        <p:nvSpPr>
          <p:cNvPr id="4" name="灯片编号占位符 3">
            <a:extLst>
              <a:ext uri="{FF2B5EF4-FFF2-40B4-BE49-F238E27FC236}">
                <a16:creationId xmlns:a16="http://schemas.microsoft.com/office/drawing/2014/main" id="{04C5B253-60AB-DA22-1A12-EA25E425BC44}"/>
              </a:ext>
            </a:extLst>
          </p:cNvPr>
          <p:cNvSpPr>
            <a:spLocks noGrp="1"/>
          </p:cNvSpPr>
          <p:nvPr>
            <p:ph type="sldNum" sz="quarter" idx="12"/>
          </p:nvPr>
        </p:nvSpPr>
        <p:spPr/>
        <p:txBody>
          <a:bodyPr/>
          <a:lstStyle/>
          <a:p>
            <a:fld id="{565CE74E-AB26-4998-AD42-012C4C1AD076}" type="slidenum">
              <a:rPr lang="zh-CN" altLang="en-US" smtClean="0"/>
              <a:t>31</a:t>
            </a:fld>
            <a:endParaRPr lang="zh-CN" altLang="en-US" dirty="0"/>
          </a:p>
        </p:txBody>
      </p:sp>
      <p:sp>
        <p:nvSpPr>
          <p:cNvPr id="5" name="文本框 4">
            <a:extLst>
              <a:ext uri="{FF2B5EF4-FFF2-40B4-BE49-F238E27FC236}">
                <a16:creationId xmlns:a16="http://schemas.microsoft.com/office/drawing/2014/main" id="{14B3747D-DB7B-9B7D-7890-029D8580385F}"/>
              </a:ext>
            </a:extLst>
          </p:cNvPr>
          <p:cNvSpPr txBox="1"/>
          <p:nvPr/>
        </p:nvSpPr>
        <p:spPr>
          <a:xfrm>
            <a:off x="-1" y="658198"/>
            <a:ext cx="12192000" cy="840230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Chen </a:t>
            </a:r>
            <a:r>
              <a:rPr lang="en-US" altLang="zh-CN" i="1" dirty="0" err="1">
                <a:latin typeface="Times New Roman" panose="02020603050405020304" pitchFamily="18" charset="0"/>
                <a:cs typeface="Times New Roman" panose="02020603050405020304" pitchFamily="18" charset="0"/>
              </a:rPr>
              <a:t>Shaofan</a:t>
            </a:r>
            <a:r>
              <a:rPr lang="en-US" altLang="zh-CN" i="1" dirty="0">
                <a:latin typeface="Times New Roman" panose="02020603050405020304" pitchFamily="18" charset="0"/>
                <a:cs typeface="Times New Roman" panose="02020603050405020304" pitchFamily="18" charset="0"/>
              </a:rPr>
              <a:t>, Gu </a:t>
            </a:r>
            <a:r>
              <a:rPr lang="en-US" altLang="zh-CN" i="1" dirty="0" err="1">
                <a:latin typeface="Times New Roman" panose="02020603050405020304" pitchFamily="18" charset="0"/>
                <a:cs typeface="Times New Roman" panose="02020603050405020304" pitchFamily="18" charset="0"/>
              </a:rPr>
              <a:t>Qiang</a:t>
            </a:r>
            <a:r>
              <a:rPr lang="en-US" altLang="zh-CN" i="1" dirty="0">
                <a:latin typeface="Times New Roman" panose="02020603050405020304" pitchFamily="18" charset="0"/>
                <a:cs typeface="Times New Roman" panose="02020603050405020304" pitchFamily="18" charset="0"/>
              </a:rPr>
              <a:t>. Steel structure foundation[M].Peking: China Architecture &amp; Building Press, 2014.48-51.</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Liu Jiaxing, Li </a:t>
            </a:r>
            <a:r>
              <a:rPr lang="en-US" altLang="zh-CN" i="1" dirty="0" err="1">
                <a:latin typeface="Times New Roman" panose="02020603050405020304" pitchFamily="18" charset="0"/>
                <a:cs typeface="Times New Roman" panose="02020603050405020304" pitchFamily="18" charset="0"/>
              </a:rPr>
              <a:t>Yeping</a:t>
            </a:r>
            <a:r>
              <a:rPr lang="en-US" altLang="zh-CN" i="1" dirty="0">
                <a:latin typeface="Times New Roman" panose="02020603050405020304" pitchFamily="18" charset="0"/>
                <a:cs typeface="Times New Roman" panose="02020603050405020304" pitchFamily="18" charset="0"/>
              </a:rPr>
              <a:t>, and </a:t>
            </a:r>
            <a:r>
              <a:rPr lang="en-US" altLang="zh-CN" i="1" dirty="0" err="1">
                <a:latin typeface="Times New Roman" panose="02020603050405020304" pitchFamily="18" charset="0"/>
                <a:cs typeface="Times New Roman" panose="02020603050405020304" pitchFamily="18" charset="0"/>
              </a:rPr>
              <a:t>Xie</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Xianjiao</a:t>
            </a:r>
            <a:r>
              <a:rPr lang="en-US" altLang="zh-CN" i="1" dirty="0">
                <a:latin typeface="Times New Roman" panose="02020603050405020304" pitchFamily="18" charset="0"/>
                <a:cs typeface="Times New Roman" panose="02020603050405020304" pitchFamily="18" charset="0"/>
              </a:rPr>
              <a:t>. Evaluation of Uncertainties in Tensile Strength Measurement of Q235 Steel. Physical and Chemical Inspection-Physical Volume 56.6(2020):27-28.</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Ministry of Construction, PRC. “GB50009-2012, Load Code for Building Structures.”(2012).</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Smith, </a:t>
            </a:r>
            <a:r>
              <a:rPr lang="en-US" altLang="zh-CN" i="1" dirty="0" err="1">
                <a:latin typeface="Times New Roman" panose="02020603050405020304" pitchFamily="18" charset="0"/>
                <a:cs typeface="Times New Roman" panose="02020603050405020304" pitchFamily="18" charset="0"/>
              </a:rPr>
              <a:t>Marra</a:t>
            </a:r>
            <a:r>
              <a:rPr lang="en-US" altLang="zh-CN" i="1" dirty="0">
                <a:latin typeface="Times New Roman" panose="02020603050405020304" pitchFamily="18" charset="0"/>
                <a:cs typeface="Times New Roman" panose="02020603050405020304" pitchFamily="18" charset="0"/>
              </a:rPr>
              <a:t> A. , and Luca </a:t>
            </a:r>
            <a:r>
              <a:rPr lang="en-US" altLang="zh-CN" i="1" dirty="0" err="1">
                <a:latin typeface="Times New Roman" panose="02020603050405020304" pitchFamily="18" charset="0"/>
                <a:cs typeface="Times New Roman" panose="02020603050405020304" pitchFamily="18" charset="0"/>
              </a:rPr>
              <a:t>Caracoglia</a:t>
            </a:r>
            <a:r>
              <a:rPr lang="en-US" altLang="zh-CN" i="1" dirty="0">
                <a:latin typeface="Times New Roman" panose="02020603050405020304" pitchFamily="18" charset="0"/>
                <a:cs typeface="Times New Roman" panose="02020603050405020304" pitchFamily="18" charset="0"/>
              </a:rPr>
              <a:t>. “A Monte Carlo based method for the dynamic “fragility analysis” of tall buildings under</a:t>
            </a:r>
          </a:p>
          <a:p>
            <a:r>
              <a:rPr lang="en-US" altLang="zh-CN" i="1" dirty="0">
                <a:latin typeface="Times New Roman" panose="02020603050405020304" pitchFamily="18" charset="0"/>
                <a:cs typeface="Times New Roman" panose="02020603050405020304" pitchFamily="18" charset="0"/>
              </a:rPr>
              <a:t>turbulent wind loading.” Engineering Structure 33.2(2011): 410-420.</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Shen </a:t>
            </a:r>
            <a:r>
              <a:rPr lang="en-US" altLang="zh-CN" i="1" dirty="0" err="1">
                <a:latin typeface="Times New Roman" panose="02020603050405020304" pitchFamily="18" charset="0"/>
                <a:cs typeface="Times New Roman" panose="02020603050405020304" pitchFamily="18" charset="0"/>
              </a:rPr>
              <a:t>Liangfeng</a:t>
            </a:r>
            <a:r>
              <a:rPr lang="en-US" altLang="zh-CN" i="1" dirty="0">
                <a:latin typeface="Times New Roman" panose="02020603050405020304" pitchFamily="18" charset="0"/>
                <a:cs typeface="Times New Roman" panose="02020603050405020304" pitchFamily="18" charset="0"/>
              </a:rPr>
              <a:t>. Using Fuzzy Theory Determine the Proportion of Building Damage. J.OF Wuhan Urban Construction On Institute Vol.18 No.2 Jun.2002</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Zeng </a:t>
            </a:r>
            <a:r>
              <a:rPr lang="en-US" altLang="zh-CN" i="1" dirty="0" err="1">
                <a:latin typeface="Times New Roman" panose="02020603050405020304" pitchFamily="18" charset="0"/>
                <a:cs typeface="Times New Roman" panose="02020603050405020304" pitchFamily="18" charset="0"/>
              </a:rPr>
              <a:t>Miaoxin</a:t>
            </a:r>
            <a:r>
              <a:rPr lang="en-US" altLang="zh-CN" i="1" dirty="0">
                <a:latin typeface="Times New Roman" panose="02020603050405020304" pitchFamily="18" charset="0"/>
                <a:cs typeface="Times New Roman" panose="02020603050405020304" pitchFamily="18" charset="0"/>
              </a:rPr>
              <a:t>. Optimize Building Construction Techniques to Reduce Building Energy Loss. Private Science and Technology. 43.8(2012):313</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Gao </a:t>
            </a:r>
            <a:r>
              <a:rPr lang="en-US" altLang="zh-CN" i="1" dirty="0" err="1">
                <a:latin typeface="Times New Roman" panose="02020603050405020304" pitchFamily="18" charset="0"/>
                <a:cs typeface="Times New Roman" panose="02020603050405020304" pitchFamily="18" charset="0"/>
              </a:rPr>
              <a:t>Xiaolou</a:t>
            </a:r>
            <a:r>
              <a:rPr lang="en-US" altLang="zh-CN" i="1" dirty="0">
                <a:latin typeface="Times New Roman" panose="02020603050405020304" pitchFamily="18" charset="0"/>
                <a:cs typeface="Times New Roman" panose="02020603050405020304" pitchFamily="18" charset="0"/>
              </a:rPr>
              <a:t>, Zhang Ting. Construction Materials Management Method Based on BIM. Engineering management. 12(2012):105-106</a:t>
            </a:r>
          </a:p>
          <a:p>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Ye </a:t>
            </a:r>
            <a:r>
              <a:rPr lang="en-US" altLang="zh-CN" i="1" dirty="0" err="1">
                <a:latin typeface="Times New Roman" panose="02020603050405020304" pitchFamily="18" charset="0"/>
                <a:cs typeface="Times New Roman" panose="02020603050405020304" pitchFamily="18" charset="0"/>
              </a:rPr>
              <a:t>Jinfeng</a:t>
            </a:r>
            <a:r>
              <a:rPr lang="en-US" altLang="zh-CN" i="1" dirty="0">
                <a:latin typeface="Times New Roman" panose="02020603050405020304" pitchFamily="18" charset="0"/>
                <a:cs typeface="Times New Roman" panose="02020603050405020304" pitchFamily="18" charset="0"/>
              </a:rPr>
              <a:t>. Study on Anticorrosion Technology of Long-term Exposed Rebar. China Three Gorges Construction. 06(2016):20-21</a:t>
            </a: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04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CFDDE86-9139-C41A-D9E6-849E36DCEC9B}"/>
              </a:ext>
            </a:extLst>
          </p:cNvPr>
          <p:cNvSpPr>
            <a:spLocks noGrp="1"/>
          </p:cNvSpPr>
          <p:nvPr>
            <p:ph type="sldNum" sz="quarter" idx="12"/>
          </p:nvPr>
        </p:nvSpPr>
        <p:spPr/>
        <p:txBody>
          <a:bodyPr/>
          <a:lstStyle/>
          <a:p>
            <a:fld id="{565CE74E-AB26-4998-AD42-012C4C1AD076}" type="slidenum">
              <a:rPr lang="zh-CN" altLang="en-US" smtClean="0"/>
              <a:t>32</a:t>
            </a:fld>
            <a:endParaRPr lang="zh-CN" altLang="en-US"/>
          </a:p>
        </p:txBody>
      </p:sp>
      <p:sp>
        <p:nvSpPr>
          <p:cNvPr id="6" name="标题 1">
            <a:extLst>
              <a:ext uri="{FF2B5EF4-FFF2-40B4-BE49-F238E27FC236}">
                <a16:creationId xmlns:a16="http://schemas.microsoft.com/office/drawing/2014/main" id="{632D434A-C89D-E345-4951-1F2B54CF76A4}"/>
              </a:ext>
            </a:extLst>
          </p:cNvPr>
          <p:cNvSpPr txBox="1">
            <a:spLocks/>
          </p:cNvSpPr>
          <p:nvPr/>
        </p:nvSpPr>
        <p:spPr>
          <a:xfrm>
            <a:off x="866273" y="2664472"/>
            <a:ext cx="10459453" cy="1529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6600" dirty="0">
                <a:solidFill>
                  <a:schemeClr val="bg2">
                    <a:lumMod val="10000"/>
                  </a:schemeClr>
                </a:solidFill>
                <a:latin typeface="Old English Text MT" panose="03040902040508030806" pitchFamily="66" charset="0"/>
              </a:rPr>
              <a:t>Thanks for Listening</a:t>
            </a:r>
            <a:endParaRPr lang="zh-CN" altLang="en-US" sz="6600" dirty="0">
              <a:solidFill>
                <a:schemeClr val="bg2">
                  <a:lumMod val="10000"/>
                </a:schemeClr>
              </a:solidFill>
              <a:latin typeface="Old English Text MT" panose="03040902040508030806" pitchFamily="66" charset="0"/>
            </a:endParaRPr>
          </a:p>
        </p:txBody>
      </p:sp>
    </p:spTree>
    <p:extLst>
      <p:ext uri="{BB962C8B-B14F-4D97-AF65-F5344CB8AC3E}">
        <p14:creationId xmlns:p14="http://schemas.microsoft.com/office/powerpoint/2010/main" val="73804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8" name="矩形 7">
            <a:extLst>
              <a:ext uri="{FF2B5EF4-FFF2-40B4-BE49-F238E27FC236}">
                <a16:creationId xmlns:a16="http://schemas.microsoft.com/office/drawing/2014/main" id="{D13EFAA9-13DC-37A8-30D3-E8D92C9C47E6}"/>
              </a:ext>
            </a:extLst>
          </p:cNvPr>
          <p:cNvSpPr/>
          <p:nvPr/>
        </p:nvSpPr>
        <p:spPr>
          <a:xfrm>
            <a:off x="715823" y="899777"/>
            <a:ext cx="10109225" cy="830997"/>
          </a:xfrm>
          <a:prstGeom prst="rect">
            <a:avLst/>
          </a:prstGeom>
        </p:spPr>
        <p:txBody>
          <a:bodyPr wrap="square">
            <a:spAutoFit/>
          </a:bodyPr>
          <a:lstStyle/>
          <a:p>
            <a:r>
              <a:rPr lang="en-US" altLang="zh-CN" sz="2400" dirty="0">
                <a:solidFill>
                  <a:schemeClr val="accent1"/>
                </a:solidFill>
                <a:latin typeface="+mj-lt"/>
              </a:rPr>
              <a:t>Domestically, such containers are commonly used as dormitories for workers on construction sites.</a:t>
            </a:r>
            <a:endParaRPr lang="zh-CN" altLang="en-US" sz="2400" dirty="0">
              <a:solidFill>
                <a:schemeClr val="accent1"/>
              </a:solidFill>
              <a:latin typeface="+mj-lt"/>
            </a:endParaRPr>
          </a:p>
        </p:txBody>
      </p:sp>
      <p:pic>
        <p:nvPicPr>
          <p:cNvPr id="10" name="图片 9">
            <a:extLst>
              <a:ext uri="{FF2B5EF4-FFF2-40B4-BE49-F238E27FC236}">
                <a16:creationId xmlns:a16="http://schemas.microsoft.com/office/drawing/2014/main" id="{B0654AE4-A891-F030-9BAC-7411AB9DC381}"/>
              </a:ext>
            </a:extLst>
          </p:cNvPr>
          <p:cNvPicPr>
            <a:picLocks noChangeAspect="1"/>
          </p:cNvPicPr>
          <p:nvPr/>
        </p:nvPicPr>
        <p:blipFill rotWithShape="1">
          <a:blip r:embed="rId2">
            <a:extLst>
              <a:ext uri="{28A0092B-C50C-407E-A947-70E740481C1C}">
                <a14:useLocalDpi xmlns:a14="http://schemas.microsoft.com/office/drawing/2010/main" val="0"/>
              </a:ext>
            </a:extLst>
          </a:blip>
          <a:srcRect l="17306" t="15116" r="21292" b="23318"/>
          <a:stretch/>
        </p:blipFill>
        <p:spPr>
          <a:xfrm>
            <a:off x="3863472" y="1727820"/>
            <a:ext cx="2978868" cy="2986792"/>
          </a:xfrm>
          <a:prstGeom prst="rect">
            <a:avLst/>
          </a:prstGeom>
        </p:spPr>
      </p:pic>
      <p:sp>
        <p:nvSpPr>
          <p:cNvPr id="11" name="文本框 10">
            <a:extLst>
              <a:ext uri="{FF2B5EF4-FFF2-40B4-BE49-F238E27FC236}">
                <a16:creationId xmlns:a16="http://schemas.microsoft.com/office/drawing/2014/main" id="{4DB4ECE9-ADA1-6E2A-522B-17D79F0C9EE5}"/>
              </a:ext>
            </a:extLst>
          </p:cNvPr>
          <p:cNvSpPr txBox="1"/>
          <p:nvPr/>
        </p:nvSpPr>
        <p:spPr>
          <a:xfrm>
            <a:off x="715823" y="5531260"/>
            <a:ext cx="10414871" cy="1015663"/>
          </a:xfrm>
          <a:prstGeom prst="rect">
            <a:avLst/>
          </a:prstGeom>
          <a:noFill/>
        </p:spPr>
        <p:txBody>
          <a:bodyPr wrap="square">
            <a:spAutoFit/>
          </a:bodyPr>
          <a:lstStyle/>
          <a:p>
            <a:r>
              <a:rPr lang="en-US" altLang="zh-CN" sz="2000" dirty="0">
                <a:solidFill>
                  <a:schemeClr val="accent1"/>
                </a:solidFill>
              </a:rPr>
              <a:t>It is worth studying whether such buildings are safe in daily life and stable in windy weather. Therefore, we chose the most common container on the construction site as the research object for structural analysis and research.</a:t>
            </a:r>
            <a:endParaRPr lang="zh-CN" altLang="en-US" sz="2000" dirty="0">
              <a:solidFill>
                <a:schemeClr val="accent1"/>
              </a:solidFill>
            </a:endParaRPr>
          </a:p>
        </p:txBody>
      </p:sp>
      <p:sp>
        <p:nvSpPr>
          <p:cNvPr id="12" name="矩形 11">
            <a:extLst>
              <a:ext uri="{FF2B5EF4-FFF2-40B4-BE49-F238E27FC236}">
                <a16:creationId xmlns:a16="http://schemas.microsoft.com/office/drawing/2014/main" id="{D6506DD8-0B32-9857-6A60-214DCE4B448B}"/>
              </a:ext>
            </a:extLst>
          </p:cNvPr>
          <p:cNvSpPr/>
          <p:nvPr/>
        </p:nvSpPr>
        <p:spPr>
          <a:xfrm>
            <a:off x="276849" y="2160869"/>
            <a:ext cx="358662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6"/>
                </a:solidFill>
                <a:effectLst>
                  <a:outerShdw blurRad="38100" dist="38100" dir="2700000" algn="tl">
                    <a:srgbClr val="000000">
                      <a:alpha val="43137"/>
                    </a:srgbClr>
                  </a:outerShdw>
                </a:effectLst>
              </a:rPr>
              <a:t>inexpensive</a:t>
            </a:r>
            <a:endParaRPr lang="zh-CN" altLang="en-US" sz="5400" b="1" cap="none" spc="0" dirty="0">
              <a:ln/>
              <a:solidFill>
                <a:schemeClr val="accent6"/>
              </a:solidFill>
              <a:effectLst>
                <a:outerShdw blurRad="38100" dist="38100" dir="2700000" algn="tl">
                  <a:srgbClr val="000000">
                    <a:alpha val="43137"/>
                  </a:srgbClr>
                </a:outerShdw>
              </a:effectLst>
            </a:endParaRPr>
          </a:p>
        </p:txBody>
      </p:sp>
      <p:sp>
        <p:nvSpPr>
          <p:cNvPr id="13" name="矩形 12">
            <a:extLst>
              <a:ext uri="{FF2B5EF4-FFF2-40B4-BE49-F238E27FC236}">
                <a16:creationId xmlns:a16="http://schemas.microsoft.com/office/drawing/2014/main" id="{32911720-A451-D39D-A7D1-FC103E75C9A0}"/>
              </a:ext>
            </a:extLst>
          </p:cNvPr>
          <p:cNvSpPr/>
          <p:nvPr/>
        </p:nvSpPr>
        <p:spPr>
          <a:xfrm>
            <a:off x="6686671" y="2229767"/>
            <a:ext cx="560987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6"/>
                </a:solidFill>
                <a:effectLst>
                  <a:outerShdw blurRad="38100" dist="38100" dir="2700000" algn="tl">
                    <a:srgbClr val="000000">
                      <a:alpha val="43137"/>
                    </a:srgbClr>
                  </a:outerShdw>
                </a:effectLst>
              </a:rPr>
              <a:t>sturdy and durable</a:t>
            </a:r>
            <a:endParaRPr lang="zh-CN" altLang="en-US" sz="5400" b="1" cap="none" spc="0" dirty="0">
              <a:ln/>
              <a:solidFill>
                <a:schemeClr val="accent6"/>
              </a:solidFill>
              <a:effectLst>
                <a:outerShdw blurRad="38100" dist="38100" dir="2700000" algn="tl">
                  <a:srgbClr val="000000">
                    <a:alpha val="43137"/>
                  </a:srgbClr>
                </a:outerShdw>
              </a:effectLst>
            </a:endParaRPr>
          </a:p>
        </p:txBody>
      </p:sp>
      <p:sp>
        <p:nvSpPr>
          <p:cNvPr id="14" name="矩形 13">
            <a:extLst>
              <a:ext uri="{FF2B5EF4-FFF2-40B4-BE49-F238E27FC236}">
                <a16:creationId xmlns:a16="http://schemas.microsoft.com/office/drawing/2014/main" id="{B98F5A1A-C48E-4708-3A39-2ACBCA15A966}"/>
              </a:ext>
            </a:extLst>
          </p:cNvPr>
          <p:cNvSpPr/>
          <p:nvPr/>
        </p:nvSpPr>
        <p:spPr>
          <a:xfrm>
            <a:off x="2957620" y="4557870"/>
            <a:ext cx="464479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6"/>
                </a:solidFill>
                <a:effectLst>
                  <a:outerShdw blurRad="38100" dist="38100" dir="2700000" algn="tl">
                    <a:srgbClr val="000000">
                      <a:alpha val="43137"/>
                    </a:srgbClr>
                  </a:outerShdw>
                </a:effectLst>
              </a:rPr>
              <a:t>construct easily</a:t>
            </a:r>
            <a:endParaRPr lang="zh-CN" altLang="en-US" sz="5400" b="1" cap="none" spc="0" dirty="0">
              <a:ln/>
              <a:solidFill>
                <a:schemeClr val="accent6"/>
              </a:solidFill>
              <a:effectLst>
                <a:outerShdw blurRad="38100" dist="38100" dir="2700000" algn="tl">
                  <a:srgbClr val="000000">
                    <a:alpha val="43137"/>
                  </a:srgbClr>
                </a:outerShdw>
              </a:effectLst>
            </a:endParaRPr>
          </a:p>
        </p:txBody>
      </p:sp>
      <p:sp>
        <p:nvSpPr>
          <p:cNvPr id="15" name="文本框 14">
            <a:extLst>
              <a:ext uri="{FF2B5EF4-FFF2-40B4-BE49-F238E27FC236}">
                <a16:creationId xmlns:a16="http://schemas.microsoft.com/office/drawing/2014/main" id="{097C4AFE-5A22-9430-B39C-F49177EB68F1}"/>
              </a:ext>
            </a:extLst>
          </p:cNvPr>
          <p:cNvSpPr txBox="1"/>
          <p:nvPr/>
        </p:nvSpPr>
        <p:spPr>
          <a:xfrm>
            <a:off x="715823" y="-118"/>
            <a:ext cx="4950356" cy="646331"/>
          </a:xfrm>
          <a:prstGeom prst="rect">
            <a:avLst/>
          </a:prstGeom>
          <a:noFill/>
        </p:spPr>
        <p:txBody>
          <a:bodyPr wrap="square" rtlCol="0">
            <a:spAutoFit/>
          </a:bodyPr>
          <a:lstStyle/>
          <a:p>
            <a:r>
              <a:rPr lang="en-US" altLang="zh-CN" sz="3600" dirty="0">
                <a:latin typeface="+mj-lt"/>
              </a:rPr>
              <a:t>Background</a:t>
            </a:r>
          </a:p>
        </p:txBody>
      </p:sp>
    </p:spTree>
    <p:extLst>
      <p:ext uri="{BB962C8B-B14F-4D97-AF65-F5344CB8AC3E}">
        <p14:creationId xmlns:p14="http://schemas.microsoft.com/office/powerpoint/2010/main" val="213666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8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B593A-DC1A-AFD5-3F4B-9253C78F55C0}"/>
              </a:ext>
            </a:extLst>
          </p:cNvPr>
          <p:cNvSpPr>
            <a:spLocks noGrp="1"/>
          </p:cNvSpPr>
          <p:nvPr>
            <p:ph type="title"/>
          </p:nvPr>
        </p:nvSpPr>
        <p:spPr>
          <a:xfrm>
            <a:off x="753979" y="0"/>
            <a:ext cx="10515600" cy="1325563"/>
          </a:xfrm>
        </p:spPr>
        <p:txBody>
          <a:bodyPr>
            <a:normAutofit/>
          </a:bodyPr>
          <a:lstStyle/>
          <a:p>
            <a:r>
              <a:rPr lang="en-US" altLang="zh-CN" sz="3600" dirty="0"/>
              <a:t>Contents</a:t>
            </a:r>
            <a:endParaRPr lang="zh-CN" altLang="en-US" sz="3600" dirty="0"/>
          </a:p>
        </p:txBody>
      </p:sp>
      <p:sp>
        <p:nvSpPr>
          <p:cNvPr id="3" name="内容占位符 2">
            <a:extLst>
              <a:ext uri="{FF2B5EF4-FFF2-40B4-BE49-F238E27FC236}">
                <a16:creationId xmlns:a16="http://schemas.microsoft.com/office/drawing/2014/main" id="{D2F62ECA-CF6E-152C-84DD-EC7CE359B532}"/>
              </a:ext>
            </a:extLst>
          </p:cNvPr>
          <p:cNvSpPr>
            <a:spLocks noGrp="1"/>
          </p:cNvSpPr>
          <p:nvPr>
            <p:ph idx="1"/>
          </p:nvPr>
        </p:nvSpPr>
        <p:spPr>
          <a:xfrm>
            <a:off x="753979" y="1015331"/>
            <a:ext cx="10515600" cy="5706144"/>
          </a:xfrm>
        </p:spPr>
        <p:txBody>
          <a:bodyPr>
            <a:normAutofit/>
          </a:bodyPr>
          <a:lstStyle/>
          <a:p>
            <a:r>
              <a:rPr lang="en-US" altLang="zh-CN" b="1" dirty="0"/>
              <a:t>Background</a:t>
            </a:r>
          </a:p>
          <a:p>
            <a:r>
              <a:rPr lang="en-US" altLang="zh-CN" b="1" dirty="0">
                <a:solidFill>
                  <a:srgbClr val="FF0000"/>
                </a:solidFill>
              </a:rPr>
              <a:t>Structural analysis</a:t>
            </a:r>
            <a:r>
              <a:rPr lang="en-US" altLang="zh-CN" dirty="0"/>
              <a:t>(by Atom-</a:t>
            </a:r>
            <a:r>
              <a:rPr lang="en-US" altLang="zh-CN" dirty="0" err="1"/>
              <a:t>Yatong</a:t>
            </a:r>
            <a:r>
              <a:rPr lang="en-US" altLang="zh-CN" dirty="0"/>
              <a:t> Wu)</a:t>
            </a:r>
          </a:p>
          <a:p>
            <a:pPr lvl="1">
              <a:buClr>
                <a:schemeClr val="tx1"/>
              </a:buClr>
            </a:pPr>
            <a:r>
              <a:rPr lang="en-US" altLang="zh-CN" dirty="0">
                <a:solidFill>
                  <a:schemeClr val="accent1"/>
                </a:solidFill>
              </a:rPr>
              <a:t>Structure layout</a:t>
            </a:r>
          </a:p>
          <a:p>
            <a:pPr lvl="1">
              <a:buClr>
                <a:schemeClr val="tx1"/>
              </a:buClr>
            </a:pPr>
            <a:r>
              <a:rPr lang="en-US" altLang="zh-CN" dirty="0">
                <a:solidFill>
                  <a:schemeClr val="accent1"/>
                </a:solidFill>
              </a:rPr>
              <a:t>Loads</a:t>
            </a:r>
          </a:p>
          <a:p>
            <a:pPr lvl="1">
              <a:buClr>
                <a:schemeClr val="tx1"/>
              </a:buClr>
            </a:pPr>
            <a:r>
              <a:rPr lang="en-US" altLang="zh-CN" dirty="0">
                <a:solidFill>
                  <a:schemeClr val="accent1"/>
                </a:solidFill>
              </a:rPr>
              <a:t>Displacement method</a:t>
            </a:r>
          </a:p>
          <a:p>
            <a:r>
              <a:rPr lang="en-US" altLang="zh-CN" b="1" dirty="0"/>
              <a:t>Probabilistic analysis</a:t>
            </a:r>
            <a:r>
              <a:rPr lang="en-US" altLang="zh-CN" dirty="0"/>
              <a:t>(by Delos-</a:t>
            </a:r>
            <a:r>
              <a:rPr lang="en-US" altLang="zh-CN" dirty="0" err="1"/>
              <a:t>Haoran</a:t>
            </a:r>
            <a:r>
              <a:rPr lang="en-US" altLang="zh-CN" dirty="0"/>
              <a:t> Liang)</a:t>
            </a:r>
          </a:p>
          <a:p>
            <a:pPr lvl="1">
              <a:buClr>
                <a:schemeClr val="tx1"/>
              </a:buClr>
            </a:pPr>
            <a:r>
              <a:rPr lang="en-US" altLang="zh-CN" dirty="0">
                <a:solidFill>
                  <a:schemeClr val="accent1"/>
                </a:solidFill>
              </a:rPr>
              <a:t>Uncertainties in capacities</a:t>
            </a:r>
          </a:p>
          <a:p>
            <a:pPr lvl="1">
              <a:buClr>
                <a:schemeClr val="tx1"/>
              </a:buClr>
            </a:pPr>
            <a:r>
              <a:rPr lang="en-US" altLang="zh-CN" dirty="0">
                <a:solidFill>
                  <a:schemeClr val="accent1"/>
                </a:solidFill>
              </a:rPr>
              <a:t>Uncertainties in loads</a:t>
            </a:r>
          </a:p>
          <a:p>
            <a:pPr lvl="1">
              <a:buClr>
                <a:schemeClr val="tx1"/>
              </a:buClr>
            </a:pPr>
            <a:r>
              <a:rPr lang="en-US" altLang="zh-CN" dirty="0">
                <a:solidFill>
                  <a:schemeClr val="accent1"/>
                </a:solidFill>
              </a:rPr>
              <a:t>Fragility analysis</a:t>
            </a:r>
          </a:p>
          <a:p>
            <a:r>
              <a:rPr lang="en-US" altLang="zh-CN" b="1" dirty="0"/>
              <a:t>Additional insight</a:t>
            </a:r>
            <a:r>
              <a:rPr lang="en-US" altLang="zh-CN" dirty="0"/>
              <a:t>(by Rick-</a:t>
            </a:r>
            <a:r>
              <a:rPr lang="en-US" altLang="zh-CN" dirty="0" err="1"/>
              <a:t>Shoupei</a:t>
            </a:r>
            <a:r>
              <a:rPr lang="en-US" altLang="zh-CN" dirty="0"/>
              <a:t> Wang)</a:t>
            </a:r>
          </a:p>
          <a:p>
            <a:pPr lvl="1">
              <a:buClr>
                <a:schemeClr val="tx1"/>
              </a:buClr>
            </a:pPr>
            <a:r>
              <a:rPr lang="en-US" altLang="zh-CN" dirty="0">
                <a:solidFill>
                  <a:schemeClr val="accent1"/>
                </a:solidFill>
              </a:rPr>
              <a:t>Expected losses</a:t>
            </a:r>
          </a:p>
          <a:p>
            <a:pPr lvl="1">
              <a:buClr>
                <a:schemeClr val="tx1"/>
              </a:buClr>
            </a:pPr>
            <a:r>
              <a:rPr lang="en-US" altLang="zh-CN" dirty="0">
                <a:solidFill>
                  <a:schemeClr val="accent1"/>
                </a:solidFill>
              </a:rPr>
              <a:t>Measures to reduce the losses</a:t>
            </a:r>
          </a:p>
          <a:p>
            <a:r>
              <a:rPr lang="en-US" altLang="zh-CN" b="1" dirty="0"/>
              <a:t>Conclusion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69485973-2810-4D79-E063-B95DA46A2335}"/>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92177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8" name="矩形 7">
            <a:extLst>
              <a:ext uri="{FF2B5EF4-FFF2-40B4-BE49-F238E27FC236}">
                <a16:creationId xmlns:a16="http://schemas.microsoft.com/office/drawing/2014/main" id="{049F7D2E-024A-27CD-5DFE-93B2CF370422}"/>
              </a:ext>
            </a:extLst>
          </p:cNvPr>
          <p:cNvSpPr/>
          <p:nvPr/>
        </p:nvSpPr>
        <p:spPr>
          <a:xfrm>
            <a:off x="112601" y="4684353"/>
            <a:ext cx="11966798" cy="1323439"/>
          </a:xfrm>
          <a:prstGeom prst="rect">
            <a:avLst/>
          </a:prstGeom>
        </p:spPr>
        <p:txBody>
          <a:bodyPr wrap="square">
            <a:spAutoFit/>
          </a:bodyPr>
          <a:lstStyle/>
          <a:p>
            <a:r>
              <a:rPr lang="en-US" altLang="zh-CN" sz="2000" dirty="0">
                <a:solidFill>
                  <a:schemeClr val="accent1"/>
                </a:solidFill>
                <a:latin typeface="+mj-lt"/>
              </a:rPr>
              <a:t>We assumed the element </a:t>
            </a:r>
            <a:r>
              <a:rPr lang="en-US" altLang="zh-CN" sz="2000" dirty="0">
                <a:solidFill>
                  <a:schemeClr val="accent1"/>
                </a:solidFill>
              </a:rPr>
              <a:t>DF</a:t>
            </a:r>
            <a:r>
              <a:rPr lang="en-US" altLang="zh-CN" sz="2000" dirty="0">
                <a:solidFill>
                  <a:schemeClr val="accent1"/>
                </a:solidFill>
                <a:latin typeface="+mj-lt"/>
              </a:rPr>
              <a:t> is loaded by a uniform load </a:t>
            </a:r>
            <a:r>
              <a:rPr lang="en-US" altLang="zh-CN" sz="2000" b="1" dirty="0">
                <a:solidFill>
                  <a:schemeClr val="accent1"/>
                </a:solidFill>
                <a:latin typeface="+mj-lt"/>
              </a:rPr>
              <a:t>q </a:t>
            </a:r>
            <a:r>
              <a:rPr lang="en-US" altLang="zh-CN" sz="2000" dirty="0">
                <a:solidFill>
                  <a:schemeClr val="accent1"/>
                </a:solidFill>
                <a:latin typeface="+mj-lt"/>
              </a:rPr>
              <a:t>and the length is L; A B C E node is the rigid joint; node</a:t>
            </a:r>
            <a:r>
              <a:rPr lang="en-US" altLang="zh-CN" sz="2000" dirty="0">
                <a:solidFill>
                  <a:schemeClr val="accent1"/>
                </a:solidFill>
              </a:rPr>
              <a:t> D F</a:t>
            </a:r>
            <a:r>
              <a:rPr lang="en-US" altLang="zh-CN" sz="2000" dirty="0">
                <a:solidFill>
                  <a:schemeClr val="accent1"/>
                </a:solidFill>
                <a:latin typeface="+mj-lt"/>
              </a:rPr>
              <a:t> is the hinge joint individually;</a:t>
            </a:r>
          </a:p>
          <a:p>
            <a:endParaRPr lang="en-US" altLang="zh-CN" sz="2000" dirty="0">
              <a:solidFill>
                <a:schemeClr val="accent1"/>
              </a:solidFill>
              <a:latin typeface="+mj-lt"/>
            </a:endParaRPr>
          </a:p>
          <a:p>
            <a:r>
              <a:rPr lang="en-US" altLang="zh-CN" sz="2000" dirty="0">
                <a:solidFill>
                  <a:schemeClr val="accent1"/>
                </a:solidFill>
                <a:latin typeface="+mj-lt"/>
              </a:rPr>
              <a:t>The structure have 3 superfluous constraint.</a:t>
            </a:r>
            <a:endParaRPr lang="zh-CN" altLang="en-US" sz="2000" dirty="0">
              <a:solidFill>
                <a:schemeClr val="accent1"/>
              </a:solidFill>
              <a:latin typeface="+mj-lt"/>
            </a:endParaRPr>
          </a:p>
        </p:txBody>
      </p:sp>
      <p:sp>
        <p:nvSpPr>
          <p:cNvPr id="9" name="文本框 8">
            <a:extLst>
              <a:ext uri="{FF2B5EF4-FFF2-40B4-BE49-F238E27FC236}">
                <a16:creationId xmlns:a16="http://schemas.microsoft.com/office/drawing/2014/main" id="{C70AA5B1-D620-BD40-1C07-B11A64AB0B21}"/>
              </a:ext>
            </a:extLst>
          </p:cNvPr>
          <p:cNvSpPr txBox="1"/>
          <p:nvPr/>
        </p:nvSpPr>
        <p:spPr>
          <a:xfrm>
            <a:off x="112601" y="-8965"/>
            <a:ext cx="4950356" cy="646331"/>
          </a:xfrm>
          <a:prstGeom prst="rect">
            <a:avLst/>
          </a:prstGeom>
          <a:noFill/>
        </p:spPr>
        <p:txBody>
          <a:bodyPr wrap="square" rtlCol="0">
            <a:spAutoFit/>
          </a:bodyPr>
          <a:lstStyle/>
          <a:p>
            <a:r>
              <a:rPr lang="en-US" altLang="zh-CN" sz="3600" dirty="0">
                <a:latin typeface="+mj-lt"/>
              </a:rPr>
              <a:t>Structure layout &amp; Load</a:t>
            </a:r>
          </a:p>
        </p:txBody>
      </p:sp>
      <p:pic>
        <p:nvPicPr>
          <p:cNvPr id="10" name="图片 9">
            <a:extLst>
              <a:ext uri="{FF2B5EF4-FFF2-40B4-BE49-F238E27FC236}">
                <a16:creationId xmlns:a16="http://schemas.microsoft.com/office/drawing/2014/main" id="{CFB5594F-FA4D-962A-8CE6-399F49940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022" y="917474"/>
            <a:ext cx="4409155" cy="2611977"/>
          </a:xfrm>
          <a:prstGeom prst="rect">
            <a:avLst/>
          </a:prstGeom>
        </p:spPr>
      </p:pic>
      <p:pic>
        <p:nvPicPr>
          <p:cNvPr id="11" name="图片 10">
            <a:extLst>
              <a:ext uri="{FF2B5EF4-FFF2-40B4-BE49-F238E27FC236}">
                <a16:creationId xmlns:a16="http://schemas.microsoft.com/office/drawing/2014/main" id="{ECEA7AFC-33DC-0B06-CD79-D2E326269F14}"/>
              </a:ext>
            </a:extLst>
          </p:cNvPr>
          <p:cNvPicPr>
            <a:picLocks noChangeAspect="1"/>
          </p:cNvPicPr>
          <p:nvPr/>
        </p:nvPicPr>
        <p:blipFill>
          <a:blip r:embed="rId3"/>
          <a:stretch>
            <a:fillRect/>
          </a:stretch>
        </p:blipFill>
        <p:spPr>
          <a:xfrm>
            <a:off x="840295" y="969725"/>
            <a:ext cx="5001691" cy="2609342"/>
          </a:xfrm>
          <a:prstGeom prst="rect">
            <a:avLst/>
          </a:prstGeom>
        </p:spPr>
      </p:pic>
      <p:sp>
        <p:nvSpPr>
          <p:cNvPr id="12" name="文本框 11">
            <a:extLst>
              <a:ext uri="{FF2B5EF4-FFF2-40B4-BE49-F238E27FC236}">
                <a16:creationId xmlns:a16="http://schemas.microsoft.com/office/drawing/2014/main" id="{028E0260-FC8F-494A-2FE8-CCF109908D1D}"/>
              </a:ext>
            </a:extLst>
          </p:cNvPr>
          <p:cNvSpPr txBox="1"/>
          <p:nvPr/>
        </p:nvSpPr>
        <p:spPr>
          <a:xfrm>
            <a:off x="2491644" y="3598083"/>
            <a:ext cx="1698991" cy="369332"/>
          </a:xfrm>
          <a:prstGeom prst="rect">
            <a:avLst/>
          </a:prstGeom>
          <a:noFill/>
        </p:spPr>
        <p:txBody>
          <a:bodyPr wrap="none" rtlCol="0">
            <a:spAutoFit/>
          </a:bodyPr>
          <a:lstStyle/>
          <a:p>
            <a:r>
              <a:rPr lang="en-US" altLang="zh-CN" b="1" dirty="0"/>
              <a:t>Fig.1. </a:t>
            </a:r>
            <a:r>
              <a:rPr lang="en-US" altLang="zh-CN" dirty="0"/>
              <a:t>Schematic</a:t>
            </a:r>
            <a:endParaRPr lang="zh-CN" altLang="en-US" dirty="0"/>
          </a:p>
        </p:txBody>
      </p:sp>
      <p:sp>
        <p:nvSpPr>
          <p:cNvPr id="15" name="文本框 14">
            <a:extLst>
              <a:ext uri="{FF2B5EF4-FFF2-40B4-BE49-F238E27FC236}">
                <a16:creationId xmlns:a16="http://schemas.microsoft.com/office/drawing/2014/main" id="{A7310377-BCCC-56C9-9AC0-1F8DD4F16543}"/>
              </a:ext>
            </a:extLst>
          </p:cNvPr>
          <p:cNvSpPr txBox="1"/>
          <p:nvPr/>
        </p:nvSpPr>
        <p:spPr>
          <a:xfrm>
            <a:off x="7232176" y="3598083"/>
            <a:ext cx="2756845" cy="369332"/>
          </a:xfrm>
          <a:prstGeom prst="rect">
            <a:avLst/>
          </a:prstGeom>
          <a:noFill/>
        </p:spPr>
        <p:txBody>
          <a:bodyPr wrap="none" rtlCol="0">
            <a:spAutoFit/>
          </a:bodyPr>
          <a:lstStyle/>
          <a:p>
            <a:r>
              <a:rPr lang="en-US" altLang="zh-CN" b="1" dirty="0"/>
              <a:t>Fig. 2. </a:t>
            </a:r>
            <a:r>
              <a:rPr lang="en-US" altLang="zh-CN" dirty="0"/>
              <a:t>Vertical uniform load</a:t>
            </a:r>
            <a:endParaRPr lang="zh-CN" altLang="en-US" dirty="0"/>
          </a:p>
        </p:txBody>
      </p:sp>
    </p:spTree>
    <p:extLst>
      <p:ext uri="{BB962C8B-B14F-4D97-AF65-F5344CB8AC3E}">
        <p14:creationId xmlns:p14="http://schemas.microsoft.com/office/powerpoint/2010/main" val="20406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8" name="矩形 7">
            <a:extLst>
              <a:ext uri="{FF2B5EF4-FFF2-40B4-BE49-F238E27FC236}">
                <a16:creationId xmlns:a16="http://schemas.microsoft.com/office/drawing/2014/main" id="{6401FFCF-9B81-EF3D-69CA-150BAD9BB0AD}"/>
              </a:ext>
            </a:extLst>
          </p:cNvPr>
          <p:cNvSpPr/>
          <p:nvPr/>
        </p:nvSpPr>
        <p:spPr>
          <a:xfrm>
            <a:off x="8979567" y="2041436"/>
            <a:ext cx="3663413" cy="400110"/>
          </a:xfrm>
          <a:prstGeom prst="rect">
            <a:avLst/>
          </a:prstGeom>
        </p:spPr>
        <p:txBody>
          <a:bodyPr wrap="square">
            <a:spAutoFit/>
          </a:bodyPr>
          <a:lstStyle/>
          <a:p>
            <a:r>
              <a:rPr lang="en-US" altLang="zh-CN" sz="2000" b="1" dirty="0">
                <a:solidFill>
                  <a:schemeClr val="accent1"/>
                </a:solidFill>
                <a:latin typeface="+mj-lt"/>
              </a:rPr>
              <a:t>We can assume the angle is 1</a:t>
            </a:r>
            <a:endParaRPr lang="zh-CN" altLang="en-US" sz="2000" b="1" dirty="0">
              <a:solidFill>
                <a:schemeClr val="accent1"/>
              </a:solidFill>
              <a:latin typeface="+mj-lt"/>
            </a:endParaRPr>
          </a:p>
        </p:txBody>
      </p:sp>
      <p:sp>
        <p:nvSpPr>
          <p:cNvPr id="9" name="文本框 8">
            <a:extLst>
              <a:ext uri="{FF2B5EF4-FFF2-40B4-BE49-F238E27FC236}">
                <a16:creationId xmlns:a16="http://schemas.microsoft.com/office/drawing/2014/main" id="{47D6D6DB-B450-5ADA-8B40-EBC339C56F9A}"/>
              </a:ext>
            </a:extLst>
          </p:cNvPr>
          <p:cNvSpPr txBox="1"/>
          <p:nvPr/>
        </p:nvSpPr>
        <p:spPr>
          <a:xfrm>
            <a:off x="259383" y="1016892"/>
            <a:ext cx="8720184" cy="523220"/>
          </a:xfrm>
          <a:prstGeom prst="rect">
            <a:avLst/>
          </a:prstGeom>
          <a:noFill/>
        </p:spPr>
        <p:txBody>
          <a:bodyPr wrap="square" rtlCol="0">
            <a:spAutoFit/>
          </a:bodyPr>
          <a:lstStyle/>
          <a:p>
            <a:r>
              <a:rPr lang="en-US" altLang="zh-CN" sz="2800" dirty="0">
                <a:solidFill>
                  <a:srgbClr val="FF0000"/>
                </a:solidFill>
                <a:latin typeface="+mj-lt"/>
              </a:rPr>
              <a:t>1. Fix the structure and then break it down</a:t>
            </a:r>
          </a:p>
        </p:txBody>
      </p:sp>
      <p:pic>
        <p:nvPicPr>
          <p:cNvPr id="10" name="图片 9">
            <a:extLst>
              <a:ext uri="{FF2B5EF4-FFF2-40B4-BE49-F238E27FC236}">
                <a16:creationId xmlns:a16="http://schemas.microsoft.com/office/drawing/2014/main" id="{4B10D88A-89B3-C86F-F65A-3330B64096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528" y="1588851"/>
            <a:ext cx="2053781" cy="1840149"/>
          </a:xfrm>
          <a:prstGeom prst="rect">
            <a:avLst/>
          </a:prstGeom>
        </p:spPr>
      </p:pic>
      <p:pic>
        <p:nvPicPr>
          <p:cNvPr id="11" name="图片 10">
            <a:extLst>
              <a:ext uri="{FF2B5EF4-FFF2-40B4-BE49-F238E27FC236}">
                <a16:creationId xmlns:a16="http://schemas.microsoft.com/office/drawing/2014/main" id="{A0AEF411-0FFE-622B-15E0-C2C7B4739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219" y="1588851"/>
            <a:ext cx="2053781" cy="1840149"/>
          </a:xfrm>
          <a:prstGeom prst="rect">
            <a:avLst/>
          </a:prstGeom>
        </p:spPr>
      </p:pic>
      <p:pic>
        <p:nvPicPr>
          <p:cNvPr id="12" name="图片 11">
            <a:extLst>
              <a:ext uri="{FF2B5EF4-FFF2-40B4-BE49-F238E27FC236}">
                <a16:creationId xmlns:a16="http://schemas.microsoft.com/office/drawing/2014/main" id="{B5CF43E9-C4A2-E3E3-F6DB-02FEDE08D9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5786" y="1582010"/>
            <a:ext cx="2053781" cy="1840150"/>
          </a:xfrm>
          <a:prstGeom prst="rect">
            <a:avLst/>
          </a:prstGeom>
        </p:spPr>
      </p:pic>
      <p:sp>
        <p:nvSpPr>
          <p:cNvPr id="13" name="矩形 12">
            <a:extLst>
              <a:ext uri="{FF2B5EF4-FFF2-40B4-BE49-F238E27FC236}">
                <a16:creationId xmlns:a16="http://schemas.microsoft.com/office/drawing/2014/main" id="{A9963814-FDA3-EB32-D419-4A4CAFF8BFF6}"/>
              </a:ext>
            </a:extLst>
          </p:cNvPr>
          <p:cNvSpPr/>
          <p:nvPr/>
        </p:nvSpPr>
        <p:spPr>
          <a:xfrm>
            <a:off x="3263550" y="1997475"/>
            <a:ext cx="500582" cy="915299"/>
          </a:xfrm>
          <a:prstGeom prst="rect">
            <a:avLst/>
          </a:prstGeom>
          <a:noFill/>
        </p:spPr>
        <p:txBody>
          <a:bodyPr wrap="square" lIns="91440" tIns="45720" rIns="91440" bIns="45720">
            <a:spAutoFit/>
          </a:bodyPr>
          <a:lstStyle/>
          <a:p>
            <a:pPr algn="ctr"/>
            <a:r>
              <a:rPr lang="en-US" altLang="zh-CN" sz="5400" dirty="0">
                <a:ln w="0"/>
                <a:solidFill>
                  <a:srgbClr val="FF0000"/>
                </a:solidFill>
                <a:effectLst>
                  <a:outerShdw blurRad="38100" dist="25400" dir="5400000" algn="ctr" rotWithShape="0">
                    <a:srgbClr val="6E747A">
                      <a:alpha val="43000"/>
                    </a:srgbClr>
                  </a:outerShdw>
                </a:effectLst>
              </a:rPr>
              <a:t>=</a:t>
            </a:r>
            <a:endParaRPr lang="zh-CN" altLang="en-US" sz="5400" b="0" cap="none" spc="0" dirty="0">
              <a:ln w="0"/>
              <a:solidFill>
                <a:srgbClr val="FF0000"/>
              </a:solidFill>
              <a:effectLst>
                <a:outerShdw blurRad="38100" dist="25400" dir="5400000" algn="ctr" rotWithShape="0">
                  <a:srgbClr val="6E747A">
                    <a:alpha val="43000"/>
                  </a:srgbClr>
                </a:outerShdw>
              </a:effectLst>
            </a:endParaRPr>
          </a:p>
        </p:txBody>
      </p:sp>
      <p:sp>
        <p:nvSpPr>
          <p:cNvPr id="14" name="矩形 13">
            <a:extLst>
              <a:ext uri="{FF2B5EF4-FFF2-40B4-BE49-F238E27FC236}">
                <a16:creationId xmlns:a16="http://schemas.microsoft.com/office/drawing/2014/main" id="{233B4228-63C2-DC98-8C01-E158D0381497}"/>
              </a:ext>
            </a:extLst>
          </p:cNvPr>
          <p:cNvSpPr/>
          <p:nvPr/>
        </p:nvSpPr>
        <p:spPr>
          <a:xfrm>
            <a:off x="6251565" y="1989444"/>
            <a:ext cx="374182" cy="923330"/>
          </a:xfrm>
          <a:prstGeom prst="rect">
            <a:avLst/>
          </a:prstGeom>
          <a:noFill/>
        </p:spPr>
        <p:txBody>
          <a:bodyPr wrap="square" lIns="91440" tIns="45720" rIns="91440" bIns="45720">
            <a:spAutoFit/>
          </a:bodyPr>
          <a:lstStyle/>
          <a:p>
            <a:pPr algn="ctr"/>
            <a:r>
              <a:rPr lang="en-US" altLang="zh-CN" sz="5400" dirty="0">
                <a:ln w="0"/>
                <a:solidFill>
                  <a:srgbClr val="FF0000"/>
                </a:solidFill>
                <a:effectLst>
                  <a:outerShdw blurRad="38100" dist="25400" dir="5400000" algn="ctr" rotWithShape="0">
                    <a:srgbClr val="6E747A">
                      <a:alpha val="43000"/>
                    </a:srgbClr>
                  </a:outerShdw>
                </a:effectLst>
              </a:rPr>
              <a:t>+</a:t>
            </a:r>
            <a:endParaRPr lang="zh-CN" altLang="en-US" sz="5400" b="0" cap="none" spc="0" dirty="0">
              <a:ln w="0"/>
              <a:solidFill>
                <a:srgbClr val="FF0000"/>
              </a:solidFill>
              <a:effectLst>
                <a:outerShdw blurRad="38100" dist="25400" dir="5400000" algn="ctr" rotWithShape="0">
                  <a:srgbClr val="6E747A">
                    <a:alpha val="43000"/>
                  </a:srgbClr>
                </a:outerShdw>
              </a:effectLst>
            </a:endParaRPr>
          </a:p>
        </p:txBody>
      </p:sp>
      <p:pic>
        <p:nvPicPr>
          <p:cNvPr id="15" name="图片 14">
            <a:extLst>
              <a:ext uri="{FF2B5EF4-FFF2-40B4-BE49-F238E27FC236}">
                <a16:creationId xmlns:a16="http://schemas.microsoft.com/office/drawing/2014/main" id="{51262F33-A4A9-9FAC-D440-28F62CE070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138" y="4028848"/>
            <a:ext cx="2656490" cy="2380164"/>
          </a:xfrm>
          <a:prstGeom prst="rect">
            <a:avLst/>
          </a:prstGeom>
        </p:spPr>
      </p:pic>
      <p:sp>
        <p:nvSpPr>
          <p:cNvPr id="16" name="文本框 15">
            <a:extLst>
              <a:ext uri="{FF2B5EF4-FFF2-40B4-BE49-F238E27FC236}">
                <a16:creationId xmlns:a16="http://schemas.microsoft.com/office/drawing/2014/main" id="{F5A2C72F-4FD2-F6F2-A197-7C42BCCE4C89}"/>
              </a:ext>
            </a:extLst>
          </p:cNvPr>
          <p:cNvSpPr txBox="1"/>
          <p:nvPr/>
        </p:nvSpPr>
        <p:spPr>
          <a:xfrm>
            <a:off x="406341" y="3512622"/>
            <a:ext cx="5550068" cy="523220"/>
          </a:xfrm>
          <a:prstGeom prst="rect">
            <a:avLst/>
          </a:prstGeom>
          <a:noFill/>
        </p:spPr>
        <p:txBody>
          <a:bodyPr wrap="square" rtlCol="0">
            <a:spAutoFit/>
          </a:bodyPr>
          <a:lstStyle/>
          <a:p>
            <a:r>
              <a:rPr lang="en-US" altLang="zh-CN" sz="2800" dirty="0">
                <a:solidFill>
                  <a:srgbClr val="FF0000"/>
                </a:solidFill>
                <a:latin typeface="+mj-lt"/>
              </a:rPr>
              <a:t>2. Analyze the node E</a:t>
            </a:r>
          </a:p>
        </p:txBody>
      </p:sp>
      <p:pic>
        <p:nvPicPr>
          <p:cNvPr id="17" name="图片 16">
            <a:extLst>
              <a:ext uri="{FF2B5EF4-FFF2-40B4-BE49-F238E27FC236}">
                <a16:creationId xmlns:a16="http://schemas.microsoft.com/office/drawing/2014/main" id="{1A9121B3-647E-998E-0AC7-D39AE9395A1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92" t="19159" r="56506" b="51456"/>
          <a:stretch/>
        </p:blipFill>
        <p:spPr>
          <a:xfrm>
            <a:off x="6393790" y="4268374"/>
            <a:ext cx="2148396" cy="2015231"/>
          </a:xfrm>
          <a:prstGeom prst="rect">
            <a:avLst/>
          </a:prstGeom>
        </p:spPr>
      </p:pic>
      <p:sp>
        <p:nvSpPr>
          <p:cNvPr id="18" name="矩形 17">
            <a:extLst>
              <a:ext uri="{FF2B5EF4-FFF2-40B4-BE49-F238E27FC236}">
                <a16:creationId xmlns:a16="http://schemas.microsoft.com/office/drawing/2014/main" id="{601E7DD6-5D57-030C-1D02-C93BC9AC9016}"/>
              </a:ext>
            </a:extLst>
          </p:cNvPr>
          <p:cNvSpPr/>
          <p:nvPr/>
        </p:nvSpPr>
        <p:spPr>
          <a:xfrm>
            <a:off x="3208494" y="4717978"/>
            <a:ext cx="3185296" cy="400110"/>
          </a:xfrm>
          <a:prstGeom prst="rect">
            <a:avLst/>
          </a:prstGeom>
        </p:spPr>
        <p:txBody>
          <a:bodyPr wrap="none">
            <a:spAutoFit/>
          </a:bodyPr>
          <a:lstStyle/>
          <a:p>
            <a:r>
              <a:rPr lang="en-US" altLang="zh-CN" sz="2000" b="1" dirty="0">
                <a:solidFill>
                  <a:schemeClr val="accent1"/>
                </a:solidFill>
                <a:latin typeface="+mj-lt"/>
              </a:rPr>
              <a:t>We can look up in the table:</a:t>
            </a:r>
            <a:endParaRPr lang="zh-CN" altLang="en-US" sz="2000" b="1" dirty="0">
              <a:solidFill>
                <a:schemeClr val="accent1"/>
              </a:solidFill>
              <a:latin typeface="+mj-lt"/>
            </a:endParaRPr>
          </a:p>
        </p:txBody>
      </p:sp>
      <p:pic>
        <p:nvPicPr>
          <p:cNvPr id="19" name="图片 18">
            <a:extLst>
              <a:ext uri="{FF2B5EF4-FFF2-40B4-BE49-F238E27FC236}">
                <a16:creationId xmlns:a16="http://schemas.microsoft.com/office/drawing/2014/main" id="{59212DC4-229B-ABCB-A4E9-EAF985C39F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9567" y="4555279"/>
            <a:ext cx="2845662" cy="1125618"/>
          </a:xfrm>
          <a:prstGeom prst="rect">
            <a:avLst/>
          </a:prstGeom>
        </p:spPr>
      </p:pic>
      <p:sp>
        <p:nvSpPr>
          <p:cNvPr id="21" name="文本框 20">
            <a:extLst>
              <a:ext uri="{FF2B5EF4-FFF2-40B4-BE49-F238E27FC236}">
                <a16:creationId xmlns:a16="http://schemas.microsoft.com/office/drawing/2014/main" id="{5F1DF73A-8BC4-DAA6-C9E5-AA276C3C66A4}"/>
              </a:ext>
            </a:extLst>
          </p:cNvPr>
          <p:cNvSpPr txBox="1"/>
          <p:nvPr/>
        </p:nvSpPr>
        <p:spPr>
          <a:xfrm>
            <a:off x="259383" y="0"/>
            <a:ext cx="4320029" cy="646331"/>
          </a:xfrm>
          <a:prstGeom prst="rect">
            <a:avLst/>
          </a:prstGeom>
          <a:noFill/>
        </p:spPr>
        <p:txBody>
          <a:bodyPr wrap="none" rtlCol="0">
            <a:spAutoFit/>
          </a:bodyPr>
          <a:lstStyle/>
          <a:p>
            <a:r>
              <a:rPr lang="en-US" altLang="zh-CN" sz="3600" dirty="0"/>
              <a:t>Displacement method</a:t>
            </a:r>
            <a:endParaRPr lang="zh-CN" altLang="en-US" sz="3600" dirty="0"/>
          </a:p>
        </p:txBody>
      </p:sp>
    </p:spTree>
    <p:extLst>
      <p:ext uri="{BB962C8B-B14F-4D97-AF65-F5344CB8AC3E}">
        <p14:creationId xmlns:p14="http://schemas.microsoft.com/office/powerpoint/2010/main" val="12309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1000"/>
                                        <p:tgtEl>
                                          <p:spTgt spid="18"/>
                                        </p:tgtEl>
                                      </p:cBhvr>
                                    </p:animEffect>
                                    <p:anim calcmode="lin" valueType="num">
                                      <p:cBhvr>
                                        <p:cTn id="72" dur="1000" fill="hold"/>
                                        <p:tgtEl>
                                          <p:spTgt spid="18"/>
                                        </p:tgtEl>
                                        <p:attrNameLst>
                                          <p:attrName>ppt_x</p:attrName>
                                        </p:attrNameLst>
                                      </p:cBhvr>
                                      <p:tavLst>
                                        <p:tav tm="0">
                                          <p:val>
                                            <p:strVal val="#ppt_x"/>
                                          </p:val>
                                        </p:tav>
                                        <p:tav tm="100000">
                                          <p:val>
                                            <p:strVal val="#ppt_x"/>
                                          </p:val>
                                        </p:tav>
                                      </p:tavLst>
                                    </p:anim>
                                    <p:anim calcmode="lin" valueType="num">
                                      <p:cBhvr>
                                        <p:cTn id="7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6"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3" name="图片 2">
            <a:extLst>
              <a:ext uri="{FF2B5EF4-FFF2-40B4-BE49-F238E27FC236}">
                <a16:creationId xmlns:a16="http://schemas.microsoft.com/office/drawing/2014/main" id="{183DE174-5611-3ACF-B79A-99419B4771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55" y="1582079"/>
            <a:ext cx="2693136" cy="2413000"/>
          </a:xfrm>
          <a:prstGeom prst="rect">
            <a:avLst/>
          </a:prstGeom>
        </p:spPr>
      </p:pic>
      <p:pic>
        <p:nvPicPr>
          <p:cNvPr id="5" name="图片 4">
            <a:extLst>
              <a:ext uri="{FF2B5EF4-FFF2-40B4-BE49-F238E27FC236}">
                <a16:creationId xmlns:a16="http://schemas.microsoft.com/office/drawing/2014/main" id="{A375CAFD-7FFE-9A2D-30EC-339F12E075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000" t="15895" r="6362" b="48738"/>
          <a:stretch/>
        </p:blipFill>
        <p:spPr>
          <a:xfrm>
            <a:off x="6348286" y="1858017"/>
            <a:ext cx="2261703" cy="2137062"/>
          </a:xfrm>
          <a:prstGeom prst="rect">
            <a:avLst/>
          </a:prstGeom>
        </p:spPr>
      </p:pic>
      <p:sp>
        <p:nvSpPr>
          <p:cNvPr id="6" name="矩形 5">
            <a:extLst>
              <a:ext uri="{FF2B5EF4-FFF2-40B4-BE49-F238E27FC236}">
                <a16:creationId xmlns:a16="http://schemas.microsoft.com/office/drawing/2014/main" id="{79B24BDA-7500-F894-A8AC-8B92A03AEA34}"/>
              </a:ext>
            </a:extLst>
          </p:cNvPr>
          <p:cNvSpPr/>
          <p:nvPr/>
        </p:nvSpPr>
        <p:spPr>
          <a:xfrm>
            <a:off x="3194741" y="2504172"/>
            <a:ext cx="3185296" cy="400110"/>
          </a:xfrm>
          <a:prstGeom prst="rect">
            <a:avLst/>
          </a:prstGeom>
        </p:spPr>
        <p:txBody>
          <a:bodyPr wrap="none">
            <a:spAutoFit/>
          </a:bodyPr>
          <a:lstStyle/>
          <a:p>
            <a:r>
              <a:rPr lang="en-US" altLang="zh-CN" sz="2000" b="1" dirty="0">
                <a:solidFill>
                  <a:schemeClr val="accent1"/>
                </a:solidFill>
                <a:latin typeface="+mj-lt"/>
              </a:rPr>
              <a:t>We can look up in the table:</a:t>
            </a:r>
            <a:endParaRPr lang="zh-CN" altLang="en-US" sz="2000" b="1" dirty="0">
              <a:solidFill>
                <a:schemeClr val="accent1"/>
              </a:solidFill>
              <a:latin typeface="+mj-lt"/>
            </a:endParaRPr>
          </a:p>
        </p:txBody>
      </p:sp>
      <p:pic>
        <p:nvPicPr>
          <p:cNvPr id="7" name="图片 6">
            <a:extLst>
              <a:ext uri="{FF2B5EF4-FFF2-40B4-BE49-F238E27FC236}">
                <a16:creationId xmlns:a16="http://schemas.microsoft.com/office/drawing/2014/main" id="{43741ABA-1D27-7A7A-7B72-6267FA0D9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4838" y="1858017"/>
            <a:ext cx="2799466" cy="1046265"/>
          </a:xfrm>
          <a:prstGeom prst="rect">
            <a:avLst/>
          </a:prstGeom>
        </p:spPr>
      </p:pic>
      <p:pic>
        <p:nvPicPr>
          <p:cNvPr id="8" name="图片 7">
            <a:extLst>
              <a:ext uri="{FF2B5EF4-FFF2-40B4-BE49-F238E27FC236}">
                <a16:creationId xmlns:a16="http://schemas.microsoft.com/office/drawing/2014/main" id="{769B044B-F3A4-64B2-BC59-6813DF98F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4838" y="2904282"/>
            <a:ext cx="2799466" cy="1027796"/>
          </a:xfrm>
          <a:prstGeom prst="rect">
            <a:avLst/>
          </a:prstGeom>
        </p:spPr>
      </p:pic>
      <p:sp>
        <p:nvSpPr>
          <p:cNvPr id="9" name="矩形 8">
            <a:extLst>
              <a:ext uri="{FF2B5EF4-FFF2-40B4-BE49-F238E27FC236}">
                <a16:creationId xmlns:a16="http://schemas.microsoft.com/office/drawing/2014/main" id="{A63B4F5B-4D16-160C-C1D9-2F9BBC21F766}"/>
              </a:ext>
            </a:extLst>
          </p:cNvPr>
          <p:cNvSpPr/>
          <p:nvPr/>
        </p:nvSpPr>
        <p:spPr>
          <a:xfrm>
            <a:off x="533355" y="4118324"/>
            <a:ext cx="6883038" cy="523220"/>
          </a:xfrm>
          <a:prstGeom prst="rect">
            <a:avLst/>
          </a:prstGeom>
        </p:spPr>
        <p:txBody>
          <a:bodyPr wrap="none">
            <a:spAutoFit/>
          </a:bodyPr>
          <a:lstStyle/>
          <a:p>
            <a:r>
              <a:rPr lang="en-US" altLang="zh-CN" sz="2800" dirty="0">
                <a:solidFill>
                  <a:srgbClr val="FF0000"/>
                </a:solidFill>
              </a:rPr>
              <a:t>4. Build the equation of </a:t>
            </a:r>
            <a:r>
              <a:rPr lang="en-US" altLang="zh-CN" sz="2800" b="1" dirty="0">
                <a:solidFill>
                  <a:srgbClr val="FF0000"/>
                </a:solidFill>
              </a:rPr>
              <a:t>displacement method</a:t>
            </a:r>
          </a:p>
        </p:txBody>
      </p:sp>
      <p:pic>
        <p:nvPicPr>
          <p:cNvPr id="10" name="图片 9">
            <a:extLst>
              <a:ext uri="{FF2B5EF4-FFF2-40B4-BE49-F238E27FC236}">
                <a16:creationId xmlns:a16="http://schemas.microsoft.com/office/drawing/2014/main" id="{D421021F-F464-A9FA-00BF-0CBC09A2457F}"/>
              </a:ext>
            </a:extLst>
          </p:cNvPr>
          <p:cNvPicPr>
            <a:picLocks noChangeAspect="1"/>
          </p:cNvPicPr>
          <p:nvPr/>
        </p:nvPicPr>
        <p:blipFill>
          <a:blip r:embed="rId6"/>
          <a:stretch>
            <a:fillRect/>
          </a:stretch>
        </p:blipFill>
        <p:spPr>
          <a:xfrm>
            <a:off x="4065169" y="4703234"/>
            <a:ext cx="4061661" cy="1462198"/>
          </a:xfrm>
          <a:prstGeom prst="rect">
            <a:avLst/>
          </a:prstGeom>
        </p:spPr>
      </p:pic>
      <p:sp>
        <p:nvSpPr>
          <p:cNvPr id="11" name="文本框 10">
            <a:extLst>
              <a:ext uri="{FF2B5EF4-FFF2-40B4-BE49-F238E27FC236}">
                <a16:creationId xmlns:a16="http://schemas.microsoft.com/office/drawing/2014/main" id="{D2021EA7-53EA-1A86-F29C-CFBCAD866652}"/>
              </a:ext>
            </a:extLst>
          </p:cNvPr>
          <p:cNvSpPr txBox="1"/>
          <p:nvPr/>
        </p:nvSpPr>
        <p:spPr>
          <a:xfrm>
            <a:off x="533355" y="0"/>
            <a:ext cx="4320029" cy="646331"/>
          </a:xfrm>
          <a:prstGeom prst="rect">
            <a:avLst/>
          </a:prstGeom>
          <a:noFill/>
        </p:spPr>
        <p:txBody>
          <a:bodyPr wrap="none" rtlCol="0">
            <a:spAutoFit/>
          </a:bodyPr>
          <a:lstStyle/>
          <a:p>
            <a:r>
              <a:rPr lang="en-US" altLang="zh-CN" sz="3600" dirty="0"/>
              <a:t>Displacement method</a:t>
            </a:r>
            <a:endParaRPr lang="zh-CN" altLang="en-US" sz="3600" dirty="0"/>
          </a:p>
        </p:txBody>
      </p:sp>
      <p:sp>
        <p:nvSpPr>
          <p:cNvPr id="12" name="文本框 11">
            <a:extLst>
              <a:ext uri="{FF2B5EF4-FFF2-40B4-BE49-F238E27FC236}">
                <a16:creationId xmlns:a16="http://schemas.microsoft.com/office/drawing/2014/main" id="{6E5CC7B2-15EC-D7BA-2B53-382512A0A007}"/>
              </a:ext>
            </a:extLst>
          </p:cNvPr>
          <p:cNvSpPr txBox="1"/>
          <p:nvPr/>
        </p:nvSpPr>
        <p:spPr>
          <a:xfrm>
            <a:off x="533355" y="793214"/>
            <a:ext cx="5488133" cy="523220"/>
          </a:xfrm>
          <a:prstGeom prst="rect">
            <a:avLst/>
          </a:prstGeom>
          <a:noFill/>
        </p:spPr>
        <p:txBody>
          <a:bodyPr wrap="square" rtlCol="0">
            <a:spAutoFit/>
          </a:bodyPr>
          <a:lstStyle/>
          <a:p>
            <a:r>
              <a:rPr lang="en-US" altLang="zh-CN" sz="2800" dirty="0">
                <a:solidFill>
                  <a:srgbClr val="FF0000"/>
                </a:solidFill>
                <a:latin typeface="+mj-lt"/>
              </a:rPr>
              <a:t>3. Analyze the node E</a:t>
            </a:r>
          </a:p>
        </p:txBody>
      </p:sp>
    </p:spTree>
    <p:extLst>
      <p:ext uri="{BB962C8B-B14F-4D97-AF65-F5344CB8AC3E}">
        <p14:creationId xmlns:p14="http://schemas.microsoft.com/office/powerpoint/2010/main" val="345386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437A33-151E-723F-A981-421697A99413}"/>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8" name="矩形 7">
            <a:extLst>
              <a:ext uri="{FF2B5EF4-FFF2-40B4-BE49-F238E27FC236}">
                <a16:creationId xmlns:a16="http://schemas.microsoft.com/office/drawing/2014/main" id="{2A68AC2F-80BF-6CB1-3E27-16ABF39D4654}"/>
              </a:ext>
            </a:extLst>
          </p:cNvPr>
          <p:cNvSpPr/>
          <p:nvPr/>
        </p:nvSpPr>
        <p:spPr>
          <a:xfrm>
            <a:off x="406341" y="160186"/>
            <a:ext cx="2255617" cy="523220"/>
          </a:xfrm>
          <a:prstGeom prst="rect">
            <a:avLst/>
          </a:prstGeom>
        </p:spPr>
        <p:txBody>
          <a:bodyPr wrap="none">
            <a:spAutoFit/>
          </a:bodyPr>
          <a:lstStyle/>
          <a:p>
            <a:r>
              <a:rPr lang="en-US" altLang="zh-CN" sz="2800" dirty="0">
                <a:solidFill>
                  <a:srgbClr val="FF0000"/>
                </a:solidFill>
              </a:rPr>
              <a:t>5. We can get:</a:t>
            </a:r>
          </a:p>
        </p:txBody>
      </p:sp>
      <p:pic>
        <p:nvPicPr>
          <p:cNvPr id="9" name="图片 8">
            <a:extLst>
              <a:ext uri="{FF2B5EF4-FFF2-40B4-BE49-F238E27FC236}">
                <a16:creationId xmlns:a16="http://schemas.microsoft.com/office/drawing/2014/main" id="{793826C8-74D2-B945-FA46-27C8751919DA}"/>
              </a:ext>
            </a:extLst>
          </p:cNvPr>
          <p:cNvPicPr>
            <a:picLocks noChangeAspect="1"/>
          </p:cNvPicPr>
          <p:nvPr/>
        </p:nvPicPr>
        <p:blipFill>
          <a:blip r:embed="rId2"/>
          <a:stretch>
            <a:fillRect/>
          </a:stretch>
        </p:blipFill>
        <p:spPr>
          <a:xfrm>
            <a:off x="3632148" y="231832"/>
            <a:ext cx="4927702" cy="1613367"/>
          </a:xfrm>
          <a:prstGeom prst="rect">
            <a:avLst/>
          </a:prstGeom>
        </p:spPr>
      </p:pic>
      <p:pic>
        <p:nvPicPr>
          <p:cNvPr id="10" name="图片 9">
            <a:extLst>
              <a:ext uri="{FF2B5EF4-FFF2-40B4-BE49-F238E27FC236}">
                <a16:creationId xmlns:a16="http://schemas.microsoft.com/office/drawing/2014/main" id="{46D49F90-9E74-BBCE-2C83-900B8B8FFD53}"/>
              </a:ext>
            </a:extLst>
          </p:cNvPr>
          <p:cNvPicPr>
            <a:picLocks noChangeAspect="1"/>
          </p:cNvPicPr>
          <p:nvPr/>
        </p:nvPicPr>
        <p:blipFill>
          <a:blip r:embed="rId3"/>
          <a:stretch>
            <a:fillRect/>
          </a:stretch>
        </p:blipFill>
        <p:spPr>
          <a:xfrm>
            <a:off x="4502592" y="1447526"/>
            <a:ext cx="3740748" cy="1059168"/>
          </a:xfrm>
          <a:prstGeom prst="rect">
            <a:avLst/>
          </a:prstGeom>
        </p:spPr>
      </p:pic>
      <p:pic>
        <p:nvPicPr>
          <p:cNvPr id="11" name="图片 10">
            <a:extLst>
              <a:ext uri="{FF2B5EF4-FFF2-40B4-BE49-F238E27FC236}">
                <a16:creationId xmlns:a16="http://schemas.microsoft.com/office/drawing/2014/main" id="{1AC61F6B-0AA8-9A9C-BB3B-BFA235DFA741}"/>
              </a:ext>
            </a:extLst>
          </p:cNvPr>
          <p:cNvPicPr>
            <a:picLocks noChangeAspect="1"/>
          </p:cNvPicPr>
          <p:nvPr/>
        </p:nvPicPr>
        <p:blipFill>
          <a:blip r:embed="rId4"/>
          <a:stretch>
            <a:fillRect/>
          </a:stretch>
        </p:blipFill>
        <p:spPr>
          <a:xfrm>
            <a:off x="4629046" y="2471647"/>
            <a:ext cx="2933906" cy="963702"/>
          </a:xfrm>
          <a:prstGeom prst="rect">
            <a:avLst/>
          </a:prstGeom>
        </p:spPr>
      </p:pic>
      <p:pic>
        <p:nvPicPr>
          <p:cNvPr id="12" name="图片 11">
            <a:extLst>
              <a:ext uri="{FF2B5EF4-FFF2-40B4-BE49-F238E27FC236}">
                <a16:creationId xmlns:a16="http://schemas.microsoft.com/office/drawing/2014/main" id="{8723BE84-3856-BEAF-DFE3-05A16EB08150}"/>
              </a:ext>
            </a:extLst>
          </p:cNvPr>
          <p:cNvPicPr>
            <a:picLocks noChangeAspect="1"/>
          </p:cNvPicPr>
          <p:nvPr/>
        </p:nvPicPr>
        <p:blipFill>
          <a:blip r:embed="rId5"/>
          <a:stretch>
            <a:fillRect/>
          </a:stretch>
        </p:blipFill>
        <p:spPr>
          <a:xfrm>
            <a:off x="5292403" y="3247020"/>
            <a:ext cx="1607192" cy="932463"/>
          </a:xfrm>
          <a:prstGeom prst="rect">
            <a:avLst/>
          </a:prstGeom>
        </p:spPr>
      </p:pic>
      <p:sp>
        <p:nvSpPr>
          <p:cNvPr id="13" name="矩形 12">
            <a:extLst>
              <a:ext uri="{FF2B5EF4-FFF2-40B4-BE49-F238E27FC236}">
                <a16:creationId xmlns:a16="http://schemas.microsoft.com/office/drawing/2014/main" id="{186AFC4D-59B5-CD83-A4EE-D5A21BB3FF4B}"/>
              </a:ext>
            </a:extLst>
          </p:cNvPr>
          <p:cNvSpPr/>
          <p:nvPr/>
        </p:nvSpPr>
        <p:spPr>
          <a:xfrm>
            <a:off x="406341" y="4511010"/>
            <a:ext cx="9555308" cy="584775"/>
          </a:xfrm>
          <a:prstGeom prst="rect">
            <a:avLst/>
          </a:prstGeom>
        </p:spPr>
        <p:txBody>
          <a:bodyPr wrap="none">
            <a:spAutoFit/>
          </a:bodyPr>
          <a:lstStyle/>
          <a:p>
            <a:r>
              <a:rPr lang="en-US" altLang="zh-CN" sz="2800" dirty="0">
                <a:solidFill>
                  <a:srgbClr val="FF0000"/>
                </a:solidFill>
              </a:rPr>
              <a:t>6. Calculating the </a:t>
            </a:r>
            <a:r>
              <a:rPr lang="en-US" altLang="zh-CN" sz="3200" dirty="0">
                <a:solidFill>
                  <a:srgbClr val="FF0000"/>
                </a:solidFill>
              </a:rPr>
              <a:t>bending moment of the </a:t>
            </a:r>
            <a:r>
              <a:rPr lang="en-US" altLang="zh-CN" sz="3200" b="1" dirty="0">
                <a:solidFill>
                  <a:srgbClr val="FF0000"/>
                </a:solidFill>
              </a:rPr>
              <a:t>left</a:t>
            </a:r>
            <a:r>
              <a:rPr lang="en-US" altLang="zh-CN" sz="2800" dirty="0">
                <a:solidFill>
                  <a:srgbClr val="FF0000"/>
                </a:solidFill>
              </a:rPr>
              <a:t> side of node E</a:t>
            </a:r>
          </a:p>
        </p:txBody>
      </p:sp>
      <p:pic>
        <p:nvPicPr>
          <p:cNvPr id="14" name="图片 13">
            <a:extLst>
              <a:ext uri="{FF2B5EF4-FFF2-40B4-BE49-F238E27FC236}">
                <a16:creationId xmlns:a16="http://schemas.microsoft.com/office/drawing/2014/main" id="{AB15A51A-5FDE-96FA-53FA-B46AE2A60156}"/>
              </a:ext>
            </a:extLst>
          </p:cNvPr>
          <p:cNvPicPr>
            <a:picLocks noChangeAspect="1"/>
          </p:cNvPicPr>
          <p:nvPr/>
        </p:nvPicPr>
        <p:blipFill>
          <a:blip r:embed="rId6"/>
          <a:stretch>
            <a:fillRect/>
          </a:stretch>
        </p:blipFill>
        <p:spPr>
          <a:xfrm>
            <a:off x="2666092" y="5095785"/>
            <a:ext cx="5412588" cy="1401821"/>
          </a:xfrm>
          <a:prstGeom prst="rect">
            <a:avLst/>
          </a:prstGeom>
        </p:spPr>
      </p:pic>
    </p:spTree>
    <p:extLst>
      <p:ext uri="{BB962C8B-B14F-4D97-AF65-F5344CB8AC3E}">
        <p14:creationId xmlns:p14="http://schemas.microsoft.com/office/powerpoint/2010/main" val="13580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2145</Words>
  <Application>Microsoft Office PowerPoint</Application>
  <PresentationFormat>宽屏</PresentationFormat>
  <Paragraphs>434</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Helvetica Neue</vt:lpstr>
      <vt:lpstr>等线</vt:lpstr>
      <vt:lpstr>宋体</vt:lpstr>
      <vt:lpstr>Arial</vt:lpstr>
      <vt:lpstr>Calibri</vt:lpstr>
      <vt:lpstr>Cambria Math</vt:lpstr>
      <vt:lpstr>Old English Text MT</vt:lpstr>
      <vt:lpstr>Times New Roman</vt:lpstr>
      <vt:lpstr>Office 主题</vt:lpstr>
      <vt:lpstr>Probabilistic Analysis of Structure</vt:lpstr>
      <vt:lpstr>Contents</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Contents</vt:lpstr>
      <vt:lpstr>Uncertainties in capacities</vt:lpstr>
      <vt:lpstr>PowerPoint 演示文稿</vt:lpstr>
      <vt:lpstr>PowerPoint 演示文稿</vt:lpstr>
      <vt:lpstr>Uncertainties in loads</vt:lpstr>
      <vt:lpstr>PowerPoint 演示文稿</vt:lpstr>
      <vt:lpstr>PowerPoint 演示文稿</vt:lpstr>
      <vt:lpstr>PowerPoint 演示文稿</vt:lpstr>
      <vt:lpstr>Fragility analysis</vt:lpstr>
      <vt:lpstr>PowerPoint 演示文稿</vt:lpstr>
      <vt:lpstr>PowerPoint 演示文稿</vt:lpstr>
      <vt:lpstr>PowerPoint 演示文稿</vt:lpstr>
      <vt:lpstr>Contents</vt:lpstr>
      <vt:lpstr>Additional insight</vt:lpstr>
      <vt:lpstr>Expected loss in the structure</vt:lpstr>
      <vt:lpstr>Measures to reduce the losses </vt:lpstr>
      <vt:lpstr>Measures to reduce the losses </vt:lpstr>
      <vt:lpstr>Contents</vt:lpstr>
      <vt:lpstr>Conclusion </vt:lpstr>
      <vt:lpstr>Reference list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Analysis of the Structure</dc:title>
  <dc:creator>梁皓然</dc:creator>
  <cp:lastModifiedBy>梁皓然</cp:lastModifiedBy>
  <cp:revision>61</cp:revision>
  <dcterms:created xsi:type="dcterms:W3CDTF">2022-08-19T01:55:59Z</dcterms:created>
  <dcterms:modified xsi:type="dcterms:W3CDTF">2022-08-29T05:18:38Z</dcterms:modified>
</cp:coreProperties>
</file>