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1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1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1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87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2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BFD2BB-D4B0-4E79-95E5-024ABDF21542}" type="datetimeFigureOut">
              <a:rPr lang="zh-CN" altLang="en-US" smtClean="0"/>
              <a:t>2018/6/11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18401B-4DBF-4481-8BE4-1F7DBAE6F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2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99E09-9388-4411-969C-3F048444B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迈克耳逊干涉仪</a:t>
            </a:r>
            <a:b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94AA6-4293-482C-BDFC-B6BFA96DF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测定玻璃，水，蔗糖溶液，食盐溶液的折射率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屏幕剪辑">
            <a:extLst>
              <a:ext uri="{FF2B5EF4-FFF2-40B4-BE49-F238E27FC236}">
                <a16:creationId xmlns:a16="http://schemas.microsoft.com/office/drawing/2014/main" id="{DBB10824-F687-41D3-A28B-BCC2AE925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38533"/>
            <a:ext cx="9867900" cy="6019129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996074-EAB8-4025-B719-0769B442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14" y="-91614"/>
            <a:ext cx="5965372" cy="1014723"/>
          </a:xfrm>
        </p:spPr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华文新魏" panose="02010800040101010101" pitchFamily="2" charset="-122"/>
              </a:rPr>
              <a:t>实验内容与操作步骤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4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5B486-2D43-4BD5-BABC-2632A291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点亮钠灯，并注意不要伤人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旋转粗动手轮，并使距离合适，调试手轮直至观察到九个光点，有可能观察到少于九个，因为有光点在显示屏之外，不需要担心，只需调试即可观察到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仔细调节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背后的两个螺丝，改变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的相对方位，直到九个完全重合成为三个光点，这时可以向激光发射器上弹入散射装置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或者其他名字的装置。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细致缓慢调节较大的螺纹，使干涉条纹成圆形并保证精细螺纹旋转时可以看到稳定的明暗变化。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调整读数系统。在整个测量过程中只能以同方向转动微调手轮使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镜移动，开始测量前应将微调手轮转动若干周，消除空程差，直到干涉条纹稳定移动后方可开始计数测量。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让调好的等倾干涉条纹“涌出”（或“陷入”）。依次记录当干涉条纹“涌出”（或“陷入”）的条纹数</a:t>
            </a:r>
            <a:r>
              <a:rPr lang="el-GR" altLang="zh-CN" sz="2400" b="1" dirty="0">
                <a:latin typeface="华文新魏" panose="02010800040101010101" pitchFamily="2" charset="-122"/>
                <a:ea typeface="宋体" panose="02010600030101010101" pitchFamily="2" charset="-122"/>
              </a:rPr>
              <a:t>Δ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k=50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镜位置所对应的读数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 ……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，将数据填入表格，连续测量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11/12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值，使用逐差法进行数据处理。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使用公式得出结果</a:t>
            </a: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3089C4-BD09-4B81-B354-D5D687581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18D1A31-DBEB-4E08-BC17-F29CDA242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11268"/>
              </p:ext>
            </p:extLst>
          </p:nvPr>
        </p:nvGraphicFramePr>
        <p:xfrm>
          <a:off x="3639947" y="5745246"/>
          <a:ext cx="3015048" cy="80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459866" imgH="393529" progId="Equation.3">
                  <p:embed/>
                </p:oleObj>
              </mc:Choice>
              <mc:Fallback>
                <p:oleObj r:id="rId3" imgW="1459866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947" y="5745246"/>
                        <a:ext cx="3015048" cy="807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59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683CD9-24DC-4CE1-AA46-CD0055B2E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3554" y="542583"/>
            <a:ext cx="3857466" cy="77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i="0" dirty="0">
                <a:latin typeface="华文新魏" panose="02010800040101010101" pitchFamily="2" charset="-122"/>
              </a:rPr>
              <a:t>测量玻璃的折射率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F18C-F9FE-4B8A-BA2D-6343E50B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2046"/>
            <a:ext cx="10430691" cy="49813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）未放置玻璃使干涉条纹的转折点，将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放在较远的地方，再将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拉近观察到条纹吞，粗调拉近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至圆形条纹在接受屏上近似展现为平行条纹，再细调至条纹变化方法突然从吞变为吐的时候停止，记录下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镜与分束板的距离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）放置标准玻璃在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镜前，重复上步操作找出干涉条纹的转折点，记录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镜的位置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 marL="0" indent="0"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）移去标准玻璃，放置待测玻璃在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镜前，重复上述操作，记录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）重复上述操作，测量三组数据。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）用游标卡尺测量玻璃片的厚度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三次取平均值。</a:t>
            </a: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1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D77A1CB8-8D2C-4D71-BFF7-7EBAF2799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70319"/>
              </p:ext>
            </p:extLst>
          </p:nvPr>
        </p:nvGraphicFramePr>
        <p:xfrm>
          <a:off x="-1" y="370701"/>
          <a:ext cx="11961342" cy="296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557">
                  <a:extLst>
                    <a:ext uri="{9D8B030D-6E8A-4147-A177-3AD203B41FA5}">
                      <a16:colId xmlns:a16="http://schemas.microsoft.com/office/drawing/2014/main" val="2692949790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885939919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1336733677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3008982363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247499718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653960632"/>
                    </a:ext>
                  </a:extLst>
                </a:gridCol>
              </a:tblGrid>
              <a:tr h="1763080"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</a:t>
                      </a:r>
                      <a:r>
                        <a:rPr lang="en-US" altLang="zh-CN" dirty="0"/>
                        <a:t>/mm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6420"/>
                  </a:ext>
                </a:extLst>
              </a:tr>
              <a:tr h="120254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2869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983723-9261-4CC9-9606-4BF1DB158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3561"/>
              </p:ext>
            </p:extLst>
          </p:nvPr>
        </p:nvGraphicFramePr>
        <p:xfrm>
          <a:off x="-1" y="3629711"/>
          <a:ext cx="11961342" cy="2965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557">
                  <a:extLst>
                    <a:ext uri="{9D8B030D-6E8A-4147-A177-3AD203B41FA5}">
                      <a16:colId xmlns:a16="http://schemas.microsoft.com/office/drawing/2014/main" val="4221925590"/>
                    </a:ext>
                  </a:extLst>
                </a:gridCol>
                <a:gridCol w="1762898">
                  <a:extLst>
                    <a:ext uri="{9D8B030D-6E8A-4147-A177-3AD203B41FA5}">
                      <a16:colId xmlns:a16="http://schemas.microsoft.com/office/drawing/2014/main" val="273249584"/>
                    </a:ext>
                  </a:extLst>
                </a:gridCol>
                <a:gridCol w="2224216">
                  <a:extLst>
                    <a:ext uri="{9D8B030D-6E8A-4147-A177-3AD203B41FA5}">
                      <a16:colId xmlns:a16="http://schemas.microsoft.com/office/drawing/2014/main" val="1846853806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906113602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061528304"/>
                    </a:ext>
                  </a:extLst>
                </a:gridCol>
                <a:gridCol w="1993557">
                  <a:extLst>
                    <a:ext uri="{9D8B030D-6E8A-4147-A177-3AD203B41FA5}">
                      <a16:colId xmlns:a16="http://schemas.microsoft.com/office/drawing/2014/main" val="2349931585"/>
                    </a:ext>
                  </a:extLst>
                </a:gridCol>
              </a:tblGrid>
              <a:tr h="176308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/>
                        <a:t>D</a:t>
                      </a:r>
                      <a:r>
                        <a:rPr lang="en-US" altLang="zh-CN" i="1" baseline="-25000" dirty="0"/>
                        <a:t>6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r>
                        <a:rPr lang="en-US" altLang="zh-CN" baseline="-25000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5577"/>
                  </a:ext>
                </a:extLst>
              </a:tr>
              <a:tr h="12025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4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86A9D0-4A0A-4EB0-83A3-577B888DC4EB}"/>
              </a:ext>
            </a:extLst>
          </p:cNvPr>
          <p:cNvSpPr txBox="1"/>
          <p:nvPr/>
        </p:nvSpPr>
        <p:spPr>
          <a:xfrm>
            <a:off x="296562" y="321276"/>
            <a:ext cx="9193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分别使用逐差法取得水，饱和蔗糖水，饱和食盐水的Δ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0.01033mm,0.01172mm,0.01147mm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C072B7-EF46-4D7C-B007-52300C204B34}"/>
              </a:ext>
            </a:extLst>
          </p:cNvPr>
          <p:cNvSpPr txBox="1"/>
          <p:nvPr/>
        </p:nvSpPr>
        <p:spPr>
          <a:xfrm>
            <a:off x="296561" y="1804086"/>
            <a:ext cx="10305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水：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1.531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，饱和蔗糖水：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1.350</a:t>
            </a:r>
            <a:r>
              <a:rPr lang="zh-CN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，饱和食盐水：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1.379</a:t>
            </a:r>
            <a:endParaRPr lang="zh-CN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6F1C3A-F277-4E50-9CBF-DFE032D01A8C}"/>
              </a:ext>
            </a:extLst>
          </p:cNvPr>
          <p:cNvSpPr txBox="1"/>
          <p:nvPr/>
        </p:nvSpPr>
        <p:spPr>
          <a:xfrm>
            <a:off x="914400" y="2881304"/>
            <a:ext cx="7908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本次测得的折射率误差十分大</a:t>
            </a:r>
            <a:endParaRPr lang="zh-CN" altLang="en-US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9C1F9A-0E39-491B-8374-CE5A07677A36}"/>
              </a:ext>
            </a:extLst>
          </p:cNvPr>
          <p:cNvSpPr txBox="1"/>
          <p:nvPr/>
        </p:nvSpPr>
        <p:spPr>
          <a:xfrm>
            <a:off x="296561" y="4250724"/>
            <a:ext cx="9885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水的理论折射率约为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1.333.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而蔗糖与氯化钠的饱和溶液折射率应在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1.5</a:t>
            </a:r>
            <a:r>
              <a:rPr lang="zh-CN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左右，可以看到误差几乎将他们反了过来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2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49CC3-AB91-4B69-A461-2C16B6D9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6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38DC9-0204-44FB-9FDC-18947E1A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2638044"/>
            <a:ext cx="9823269" cy="3823716"/>
          </a:xfrm>
        </p:spPr>
        <p:txBody>
          <a:bodyPr>
            <a:normAutofit/>
          </a:bodyPr>
          <a:lstStyle/>
          <a:p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条数错误，将水的条数计数偏大，蔗糖与氯化钠的饱和溶液计数偏小，原因可能是计数时的系统误差，因为条纹十分模糊，计数误差不可避免地存在</a:t>
            </a: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同时屏幕上的条纹在不断抖动，无法准确的判断出条数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也可能是仪器的精确度不够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最后的可能性是溶液的静置时间不够长，导致的溶液中有未溶解的固体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晶体，导致了溶解度的错误</a:t>
            </a:r>
          </a:p>
        </p:txBody>
      </p:sp>
    </p:spTree>
    <p:extLst>
      <p:ext uri="{BB962C8B-B14F-4D97-AF65-F5344CB8AC3E}">
        <p14:creationId xmlns:p14="http://schemas.microsoft.com/office/powerpoint/2010/main" val="22296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AA92E-661E-4D68-95AE-63EC5B7A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06202-856B-439F-A876-2DA4AB73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实验背景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实验目的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实验原理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仪器介绍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实验内容与步骤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数据处理</a:t>
            </a:r>
          </a:p>
          <a:p>
            <a:pPr>
              <a:spcBef>
                <a:spcPct val="30000"/>
              </a:spcBef>
              <a:buFontTx/>
              <a:buAutoNum type="ea1ChsPeriod"/>
            </a:pP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思考题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2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B5ECA-0C3A-4B9D-A8A9-E9913CA6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实验背景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C9005-457A-455E-BB77-1509DA60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迈克尔逊干涉仪于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1881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年问世，完成了三个著名实验：否定“以太”的迈克尔逊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—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莫雷实验；光谱精细结构，利用光波波长标定长度单位。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0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F3AD0-FCF0-4C84-9261-D0442B0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华文新魏" panose="02010800040101010101" pitchFamily="2" charset="-122"/>
              </a:rPr>
              <a:t>实验目的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1FFB4-EE82-475E-9BC7-82B1BA06F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使用迈克尔逊干涉仪测得测定玻璃，水，蔗糖溶液，食盐溶液的折射率</a:t>
            </a:r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学习“零光程差法”，测量玻璃的折射率</a:t>
            </a:r>
          </a:p>
          <a:p>
            <a:endParaRPr lang="en-US" altLang="zh-CN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1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D0F7C-C946-4DEE-889A-84220405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780" y="140388"/>
            <a:ext cx="3948219" cy="872866"/>
          </a:xfrm>
        </p:spPr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华文新魏" panose="02010800040101010101" pitchFamily="2" charset="-122"/>
              </a:rPr>
              <a:t>实验原理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62C158-2FB3-4920-92D3-1F9F2874E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566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53F7607-7F37-4C6A-8765-4BA6D3602EE3}"/>
              </a:ext>
            </a:extLst>
          </p:cNvPr>
          <p:cNvSpPr txBox="1"/>
          <p:nvPr/>
        </p:nvSpPr>
        <p:spPr>
          <a:xfrm>
            <a:off x="5461686" y="1013254"/>
            <a:ext cx="673031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是两块完全相同的玻璃板，在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的后表面上镀有半透明的银膜，能使入射光分为振幅相等的反射光和透射光，称为分光板。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45°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角。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由光源发出的光束，通过分光板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分成反射光束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和透射光束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，分别射向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，并被反射回到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。由于两束光是相干光，从而产生干涉。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干涉仪中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称为补偿板，是为了使光束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一样三次通过玻璃板，保证两光束间的光程差不致过大。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由于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银膜的反射，使在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附近形成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的一个虚象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。则光束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和光束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的干涉等效于由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之间空气薄膜而产生。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74AC22-44F7-43EB-8615-576D6E320FA4}"/>
              </a:ext>
            </a:extLst>
          </p:cNvPr>
          <p:cNvSpPr txBox="1"/>
          <p:nvPr/>
        </p:nvSpPr>
        <p:spPr>
          <a:xfrm>
            <a:off x="5580575" y="0"/>
            <a:ext cx="1030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0978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faf032">
            <a:extLst>
              <a:ext uri="{FF2B5EF4-FFF2-40B4-BE49-F238E27FC236}">
                <a16:creationId xmlns:a16="http://schemas.microsoft.com/office/drawing/2014/main" id="{6B5E6AF9-BDC2-41F9-BD15-FF8A8189F12B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56783" cy="294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24">
            <a:extLst>
              <a:ext uri="{FF2B5EF4-FFF2-40B4-BE49-F238E27FC236}">
                <a16:creationId xmlns:a16="http://schemas.microsoft.com/office/drawing/2014/main" id="{27B06283-975D-414C-97F9-BD27068C0B05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35055516"/>
              </p:ext>
            </p:extLst>
          </p:nvPr>
        </p:nvGraphicFramePr>
        <p:xfrm>
          <a:off x="7957547" y="866503"/>
          <a:ext cx="41560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公式" r:id="rId4" imgW="1028520" imgH="393480" progId="Equation.3">
                  <p:embed/>
                </p:oleObj>
              </mc:Choice>
              <mc:Fallback>
                <p:oleObj name="公式" r:id="rId4" imgW="1028520" imgH="393480" progId="Equation.3">
                  <p:embed/>
                  <p:pic>
                    <p:nvPicPr>
                      <p:cNvPr id="93208" name="Object 24">
                        <a:extLst>
                          <a:ext uri="{FF2B5EF4-FFF2-40B4-BE49-F238E27FC236}">
                            <a16:creationId xmlns:a16="http://schemas.microsoft.com/office/drawing/2014/main" id="{B8B7AB92-D760-417B-9C5C-6D6088DAD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7547" y="866503"/>
                        <a:ext cx="4156075" cy="14525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 descr="t6">
            <a:extLst>
              <a:ext uri="{FF2B5EF4-FFF2-40B4-BE49-F238E27FC236}">
                <a16:creationId xmlns:a16="http://schemas.microsoft.com/office/drawing/2014/main" id="{21BEF551-66DF-4625-8D91-E6042D1BB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1419"/>
            <a:ext cx="11420696" cy="30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8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A1BB1-F473-4A91-B4EC-12902A91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19" y="395947"/>
            <a:ext cx="2842888" cy="118872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</a:rPr>
              <a:t>零光程差法</a:t>
            </a:r>
            <a:endParaRPr lang="zh-CN" altLang="en-US" dirty="0"/>
          </a:p>
        </p:txBody>
      </p:sp>
      <p:pic>
        <p:nvPicPr>
          <p:cNvPr id="4" name="图片 100366">
            <a:extLst>
              <a:ext uri="{FF2B5EF4-FFF2-40B4-BE49-F238E27FC236}">
                <a16:creationId xmlns:a16="http://schemas.microsoft.com/office/drawing/2014/main" id="{EA5FDC22-F870-40FD-B4B3-6EC8896574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6" y="2439810"/>
            <a:ext cx="3966633" cy="392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0368">
            <a:extLst>
              <a:ext uri="{FF2B5EF4-FFF2-40B4-BE49-F238E27FC236}">
                <a16:creationId xmlns:a16="http://schemas.microsoft.com/office/drawing/2014/main" id="{C3BA95A7-FBB2-4057-B3D0-384F0F504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6" y="150361"/>
            <a:ext cx="2513408" cy="214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52AE19-8C88-4AEA-A0CE-27B89332D9FE}"/>
              </a:ext>
            </a:extLst>
          </p:cNvPr>
          <p:cNvSpPr txBox="1"/>
          <p:nvPr/>
        </p:nvSpPr>
        <p:spPr>
          <a:xfrm>
            <a:off x="4885157" y="2302710"/>
            <a:ext cx="709305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对称光路的光程差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动镜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移动过程中等倾圆环条纹吞吐变化时，对某一特定级次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的亮纹满足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kλ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，全微分得：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)*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/di)*di=0</a:t>
            </a: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di=1/[(X-X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tani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                                                 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由此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由远及近，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减小，条纹吞，经过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增大，条纹吐，所以圆环吞吐变化的转折点在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’重合处（即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X=X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），此时光程差为零。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  非对称光路的光程差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光程差为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L=2(x-x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)+2(n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-1)D+[(n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-1)D/n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]i²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L=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kλ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，得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+(n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-1)D/n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故当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x&gt;x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减小，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减小，条纹吞；当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x&lt;x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减小，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增大，条纹吞，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L=2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²-1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D/n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最终，玻璃折射率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=D/[D-(x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-x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)]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0FD098-C5FD-4F47-8E38-4A60D5D93C57}"/>
              </a:ext>
            </a:extLst>
          </p:cNvPr>
          <p:cNvSpPr txBox="1"/>
          <p:nvPr/>
        </p:nvSpPr>
        <p:spPr>
          <a:xfrm>
            <a:off x="8601559" y="542441"/>
            <a:ext cx="27522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099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99488-EFEE-4FC5-BBA7-C056A4DA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852" y="868898"/>
            <a:ext cx="3560064" cy="1188720"/>
          </a:xfrm>
        </p:spPr>
        <p:txBody>
          <a:bodyPr/>
          <a:lstStyle/>
          <a:p>
            <a:r>
              <a:rPr lang="zh-CN" altLang="en-US" dirty="0"/>
              <a:t>仪器介绍</a:t>
            </a:r>
          </a:p>
        </p:txBody>
      </p:sp>
      <p:pic>
        <p:nvPicPr>
          <p:cNvPr id="4" name="Picture 5" descr="图片2">
            <a:extLst>
              <a:ext uri="{FF2B5EF4-FFF2-40B4-BE49-F238E27FC236}">
                <a16:creationId xmlns:a16="http://schemas.microsoft.com/office/drawing/2014/main" id="{093ECE2B-07DF-458D-9437-A3ECBD6F8D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8820" y="3249395"/>
            <a:ext cx="4869767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图片3">
            <a:extLst>
              <a:ext uri="{FF2B5EF4-FFF2-40B4-BE49-F238E27FC236}">
                <a16:creationId xmlns:a16="http://schemas.microsoft.com/office/drawing/2014/main" id="{9972B4A2-FDE1-4D2E-8C22-B9D064F8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6913"/>
            <a:ext cx="6104238" cy="40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1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7AE68-BCFE-4120-9EFB-03C549349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4351338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可动全反镜在导轨上可由粗动手轮和微动手轮的转动而前后移动。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位置的读数为：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××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□□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××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刻度尺上读出；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□□由读数窗口内刻度盘读出；</a:t>
            </a:r>
          </a:p>
          <a:p>
            <a:pPr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最后一位△要估读。</a:t>
            </a:r>
          </a:p>
        </p:txBody>
      </p:sp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151E107F-320B-4E9B-825D-9453BA0F7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625" y="2713808"/>
            <a:ext cx="9187284" cy="37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79</TotalTime>
  <Words>1121</Words>
  <Application>Microsoft Office PowerPoint</Application>
  <PresentationFormat>宽屏</PresentationFormat>
  <Paragraphs>86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华文新魏</vt:lpstr>
      <vt:lpstr>华文中宋</vt:lpstr>
      <vt:lpstr>宋体</vt:lpstr>
      <vt:lpstr>Arial</vt:lpstr>
      <vt:lpstr>Gill Sans MT</vt:lpstr>
      <vt:lpstr>Times New Roman</vt:lpstr>
      <vt:lpstr>包裹</vt:lpstr>
      <vt:lpstr>公式</vt:lpstr>
      <vt:lpstr>Equation.3</vt:lpstr>
      <vt:lpstr>迈克耳逊干涉仪 </vt:lpstr>
      <vt:lpstr>顺序</vt:lpstr>
      <vt:lpstr>实验背景</vt:lpstr>
      <vt:lpstr>实验目的</vt:lpstr>
      <vt:lpstr>实验原理</vt:lpstr>
      <vt:lpstr>PowerPoint 演示文稿</vt:lpstr>
      <vt:lpstr>零光程差法</vt:lpstr>
      <vt:lpstr>仪器介绍</vt:lpstr>
      <vt:lpstr>PowerPoint 演示文稿</vt:lpstr>
      <vt:lpstr>实验内容与操作步骤</vt:lpstr>
      <vt:lpstr>PowerPoint 演示文稿</vt:lpstr>
      <vt:lpstr>测量玻璃的折射率</vt:lpstr>
      <vt:lpstr>PowerPoint 演示文稿</vt:lpstr>
      <vt:lpstr>PowerPoint 演示文稿</vt:lpstr>
      <vt:lpstr>Why？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迈克耳逊干涉仪</dc:title>
  <dc:creator>孙中夏</dc:creator>
  <cp:lastModifiedBy>孙中夏</cp:lastModifiedBy>
  <cp:revision>13</cp:revision>
  <dcterms:created xsi:type="dcterms:W3CDTF">2018-06-10T06:48:43Z</dcterms:created>
  <dcterms:modified xsi:type="dcterms:W3CDTF">2018-06-10T23:55:04Z</dcterms:modified>
</cp:coreProperties>
</file>