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7"/>
  </p:notesMasterIdLst>
  <p:sldIdLst>
    <p:sldId id="401" r:id="rId2"/>
    <p:sldId id="402" r:id="rId3"/>
    <p:sldId id="406" r:id="rId4"/>
    <p:sldId id="414" r:id="rId5"/>
    <p:sldId id="400" r:id="rId6"/>
    <p:sldId id="361" r:id="rId7"/>
    <p:sldId id="362" r:id="rId8"/>
    <p:sldId id="363" r:id="rId9"/>
    <p:sldId id="364" r:id="rId10"/>
    <p:sldId id="416" r:id="rId11"/>
    <p:sldId id="40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417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413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49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9" autoAdjust="0"/>
  </p:normalViewPr>
  <p:slideViewPr>
    <p:cSldViewPr>
      <p:cViewPr varScale="1">
        <p:scale>
          <a:sx n="94" d="100"/>
          <a:sy n="94" d="100"/>
        </p:scale>
        <p:origin x="-7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2BC268E-68BD-4DEC-8B83-F39D871D30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35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i</a:t>
            </a:r>
            <a:endParaRPr lang="zh-CN" altLang="en-US" smtClean="0"/>
          </a:p>
        </p:txBody>
      </p:sp>
      <p:sp>
        <p:nvSpPr>
          <p:cNvPr id="1290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8B5A336-C803-4DFD-9DB4-D1A208538467}" type="slidenum">
              <a:rPr lang="zh-CN" altLang="en-US" sz="1200">
                <a:ea typeface="仿宋_GB2312" pitchFamily="49" charset="-122"/>
              </a:rPr>
              <a:pPr algn="r" eaLnBrk="0" hangingPunct="0"/>
              <a:t>42</a:t>
            </a:fld>
            <a:endParaRPr lang="en-US" altLang="zh-CN" sz="1200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282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D6385-BB3A-4DAD-AF31-74876CAD24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8DAFB-B258-4E12-86DB-7AD44E4921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465E3-0D32-4E41-AE67-7B4B9F6D1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34CCE-B8E0-4C97-B7B3-BE52AA1BC2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D67E3-ACEF-4E80-936C-C038D8D80A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9774E-4608-4F4E-80A0-681124CFD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1C696-E1E2-4F2B-A87C-4DC1501366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454F-52C2-4E51-AE82-575846F146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D112B-B619-4B1D-81A0-1A264413C3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3493-5A8E-4A19-B5D6-CEE96CFD5E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8819A-8ED4-4BD2-92DD-C060AB262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6179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796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17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8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charset="-122"/>
              </a:defRPr>
            </a:lvl1pPr>
          </a:lstStyle>
          <a:p>
            <a:pPr>
              <a:defRPr/>
            </a:pPr>
            <a:fld id="{D0003BC3-0398-4A81-BDE6-A09FBDDB9C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emf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836613"/>
            <a:ext cx="8353425" cy="50403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第二讲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测量的不确定度与数据处理</a:t>
            </a:r>
            <a:br>
              <a:rPr lang="zh-CN" altLang="en-US" dirty="0" smtClean="0"/>
            </a:br>
            <a:r>
              <a:rPr lang="zh-CN" altLang="en-US" dirty="0" smtClean="0"/>
              <a:t>（续）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en-US" altLang="zh-CN" sz="3600" b="1" dirty="0" smtClean="0"/>
          </a:p>
        </p:txBody>
      </p:sp>
      <p:graphicFrame>
        <p:nvGraphicFramePr>
          <p:cNvPr id="86215" name="Object 199"/>
          <p:cNvGraphicFramePr>
            <a:graphicFrameLocks noChangeAspect="1"/>
          </p:cNvGraphicFramePr>
          <p:nvPr/>
        </p:nvGraphicFramePr>
        <p:xfrm>
          <a:off x="4622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9" name="Equation" r:id="rId3" imgW="435285" imgH="677109" progId="">
                  <p:embed/>
                </p:oleObj>
              </mc:Choice>
              <mc:Fallback>
                <p:oleObj name="Equation" r:id="rId3" imgW="435285" imgH="677109" progId="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16" name="Object 200"/>
          <p:cNvGraphicFramePr>
            <a:graphicFrameLocks noChangeAspect="1"/>
          </p:cNvGraphicFramePr>
          <p:nvPr/>
        </p:nvGraphicFramePr>
        <p:xfrm>
          <a:off x="4622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0" name="Equation" r:id="rId5" imgW="435285" imgH="677109" progId="">
                  <p:embed/>
                </p:oleObj>
              </mc:Choice>
              <mc:Fallback>
                <p:oleObj name="Equation" r:id="rId5" imgW="435285" imgH="677109" progId="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间接测量量不确定度的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算术合成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24510"/>
              </p:ext>
            </p:extLst>
          </p:nvPr>
        </p:nvGraphicFramePr>
        <p:xfrm>
          <a:off x="1115616" y="2180297"/>
          <a:ext cx="5256584" cy="467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3" imgW="2628720" imgH="2336760" progId="Equation.DSMT4">
                  <p:embed/>
                </p:oleObj>
              </mc:Choice>
              <mc:Fallback>
                <p:oleObj name="Equation" r:id="rId3" imgW="2628720" imgH="2336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180297"/>
                        <a:ext cx="5256584" cy="4672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7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effectLst/>
              </a:rPr>
              <a:t>间接测量量不确定度的</a:t>
            </a:r>
            <a:br>
              <a:rPr lang="zh-CN" altLang="en-US" sz="4000" smtClean="0">
                <a:effectLst/>
              </a:rPr>
            </a:br>
            <a:r>
              <a:rPr lang="zh-CN" altLang="en-US" sz="4000" smtClean="0">
                <a:effectLst/>
              </a:rPr>
              <a:t>算术合成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对函数</a:t>
            </a:r>
            <a:r>
              <a:rPr lang="zh-CN" altLang="en-US" smtClean="0">
                <a:solidFill>
                  <a:schemeClr val="tx2"/>
                </a:solidFill>
              </a:rPr>
              <a:t>求全微分</a:t>
            </a:r>
            <a:r>
              <a:rPr lang="zh-CN" altLang="en-US" smtClean="0"/>
              <a:t>（对加减法），</a:t>
            </a:r>
            <a:endParaRPr lang="en-US" altLang="zh-CN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或先取对数再求全微分（对乘除法）；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>
                <a:solidFill>
                  <a:schemeClr val="tx2"/>
                </a:solidFill>
              </a:rPr>
              <a:t>合并同一分量的系数</a:t>
            </a:r>
            <a:r>
              <a:rPr lang="zh-CN" altLang="en-US" smtClean="0"/>
              <a:t>，合并时，有的项可以相互抵消，从而可以得到最简单的形式；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3.</a:t>
            </a:r>
            <a:r>
              <a:rPr lang="zh-CN" altLang="en-US" smtClean="0">
                <a:solidFill>
                  <a:schemeClr val="tx2"/>
                </a:solidFill>
              </a:rPr>
              <a:t>系数取绝对值</a:t>
            </a:r>
            <a:r>
              <a:rPr lang="zh-CN" altLang="en-US" smtClean="0"/>
              <a:t>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4.</a:t>
            </a:r>
            <a:r>
              <a:rPr lang="zh-CN" altLang="en-US" smtClean="0">
                <a:solidFill>
                  <a:schemeClr val="tx2"/>
                </a:solidFill>
              </a:rPr>
              <a:t>将微分号变为不确定度符号。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908050"/>
            <a:ext cx="7772400" cy="808038"/>
          </a:xfrm>
          <a:noFill/>
        </p:spPr>
        <p:txBody>
          <a:bodyPr/>
          <a:lstStyle/>
          <a:p>
            <a:pPr algn="l"/>
            <a:r>
              <a:rPr lang="zh-CN" altLang="en-US" sz="3200" b="1" smtClean="0">
                <a:effectLst/>
              </a:rPr>
              <a:t>                不确定度分析的意义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2051050"/>
            <a:ext cx="6980238" cy="4044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/>
              <a:t>    </a:t>
            </a:r>
            <a:r>
              <a:rPr lang="en-US" altLang="zh-CN" sz="2400" smtClean="0"/>
              <a:t>1.</a:t>
            </a:r>
            <a:r>
              <a:rPr lang="zh-CN" altLang="en-US" sz="2800" smtClean="0"/>
              <a:t>不确定度表征测量结果的</a:t>
            </a:r>
            <a:r>
              <a:rPr lang="zh-CN" altLang="en-US" sz="2800" smtClean="0">
                <a:solidFill>
                  <a:schemeClr val="tx2"/>
                </a:solidFill>
              </a:rPr>
              <a:t>可靠程度</a:t>
            </a:r>
            <a:r>
              <a:rPr lang="zh-CN" altLang="en-US" sz="2800" smtClean="0"/>
              <a:t>，反映测量的</a:t>
            </a:r>
            <a:r>
              <a:rPr lang="zh-CN" altLang="en-US" sz="2800" smtClean="0">
                <a:solidFill>
                  <a:schemeClr val="tx2"/>
                </a:solidFill>
              </a:rPr>
              <a:t>精确度</a:t>
            </a:r>
            <a:r>
              <a:rPr lang="zh-CN" altLang="en-US" sz="280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2.</a:t>
            </a:r>
            <a:r>
              <a:rPr lang="zh-CN" altLang="en-US" sz="2800" smtClean="0"/>
              <a:t>根据对测量不确定度的要求</a:t>
            </a:r>
            <a:r>
              <a:rPr lang="zh-CN" altLang="en-US" sz="2800" smtClean="0">
                <a:solidFill>
                  <a:schemeClr val="tx2"/>
                </a:solidFill>
              </a:rPr>
              <a:t>设计实验方案，选择仪器、测量方法</a:t>
            </a:r>
            <a:r>
              <a:rPr lang="zh-CN" altLang="en-US" sz="2800" smtClean="0"/>
              <a:t>等；在实验过程和实验后，通过</a:t>
            </a:r>
            <a:r>
              <a:rPr lang="zh-CN" altLang="en-US" sz="2800" smtClean="0">
                <a:solidFill>
                  <a:schemeClr val="tx2"/>
                </a:solidFill>
              </a:rPr>
              <a:t>对不确定度大小及其成因的分析，找到影响实验精确度的原因并加以校正。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algn="l"/>
            <a:r>
              <a:rPr lang="zh-CN" altLang="en-US" sz="3200" b="1" smtClean="0">
                <a:effectLst/>
              </a:rPr>
              <a:t>不确定度均分原理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smtClean="0"/>
              <a:t>         </a:t>
            </a:r>
            <a:r>
              <a:rPr lang="zh-CN" altLang="en-US" smtClean="0"/>
              <a:t>在间接测量中，按均分原理，将测量结果的</a:t>
            </a:r>
            <a:r>
              <a:rPr lang="zh-CN" altLang="en-US" smtClean="0">
                <a:solidFill>
                  <a:srgbClr val="FFAE0D"/>
                </a:solidFill>
              </a:rPr>
              <a:t>总不确定度均匀分配到各个分量</a:t>
            </a:r>
            <a:r>
              <a:rPr lang="zh-CN" altLang="en-US" smtClean="0"/>
              <a:t>中，由此分析各物理量的</a:t>
            </a:r>
            <a:r>
              <a:rPr lang="zh-CN" altLang="en-US" smtClean="0">
                <a:solidFill>
                  <a:schemeClr val="tx2"/>
                </a:solidFill>
              </a:rPr>
              <a:t>测量方法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chemeClr val="tx2"/>
                </a:solidFill>
              </a:rPr>
              <a:t>使用的仪器，</a:t>
            </a:r>
            <a:r>
              <a:rPr lang="zh-CN" altLang="en-US" smtClean="0"/>
              <a:t>指导实验。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一般而言，这样做比较经济合理，对测量结果影响较大的物理量，应采用精确度较高的仪器，而对测量结果影响不大的物理量，就不必追求高精度仪器。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</a:rPr>
              <a:t>例</a:t>
            </a:r>
            <a:r>
              <a:rPr lang="en-US" altLang="zh-CN" sz="3600" smtClean="0">
                <a:effectLst/>
              </a:rPr>
              <a:t>:</a:t>
            </a:r>
            <a:r>
              <a:rPr lang="zh-CN" altLang="en-US" sz="3600" smtClean="0">
                <a:effectLst/>
              </a:rPr>
              <a:t>单摆测重力加速度的设计性实验</a:t>
            </a:r>
          </a:p>
        </p:txBody>
      </p:sp>
      <p:sp>
        <p:nvSpPr>
          <p:cNvPr id="51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5175"/>
            <a:ext cx="9144000" cy="5084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mtClean="0"/>
              <a:t>                 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mtClean="0"/>
              <a:t>                   </a:t>
            </a:r>
            <a:r>
              <a:rPr lang="zh-CN" altLang="en-US" sz="2800" smtClean="0"/>
              <a:t>（</a:t>
            </a:r>
            <a:r>
              <a:rPr lang="en-US" altLang="zh-CN" sz="2800" smtClean="0"/>
              <a:t> </a:t>
            </a:r>
            <a:r>
              <a:rPr lang="zh-CN" altLang="en-US" sz="2800" smtClean="0"/>
              <a:t>大学物理实验教材，</a:t>
            </a:r>
            <a:r>
              <a:rPr lang="en-US" altLang="zh-CN" sz="2800" smtClean="0"/>
              <a:t>p126)</a:t>
            </a:r>
            <a:endParaRPr lang="zh-CN" altLang="en-US" sz="2800" smtClean="0"/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</a:pPr>
            <a:r>
              <a:rPr lang="zh-CN" altLang="en-US" sz="2800" smtClean="0"/>
              <a:t>实验原理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 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</a:pPr>
            <a:r>
              <a:rPr lang="zh-CN" altLang="en-US" sz="2800" smtClean="0"/>
              <a:t>实验内容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  </a:t>
            </a:r>
            <a:r>
              <a:rPr lang="en-US" altLang="zh-CN" sz="2800" smtClean="0"/>
              <a:t>1. </a:t>
            </a:r>
            <a:r>
              <a:rPr lang="zh-CN" altLang="en-US" sz="2800" smtClean="0"/>
              <a:t>用不确定度均分原理，根据测量精度要求，自行设计实验方案，测量重力加速度。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 </a:t>
            </a:r>
            <a:r>
              <a:rPr lang="en-US" altLang="zh-CN" sz="2800" smtClean="0"/>
              <a:t>2.</a:t>
            </a:r>
            <a:r>
              <a:rPr lang="zh-CN" altLang="en-US" sz="2800" smtClean="0"/>
              <a:t>对重力加速度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的测量结果进行误差分析和数据处理，检验实验结果是否达到设计要求。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mtClean="0"/>
              <a:t>  3.</a:t>
            </a:r>
            <a:r>
              <a:rPr lang="zh-CN" altLang="en-US" sz="2800" smtClean="0"/>
              <a:t>测量结果与深圳地区重力加速度比较。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</p:txBody>
      </p:sp>
      <p:graphicFrame>
        <p:nvGraphicFramePr>
          <p:cNvPr id="51400" name="Object 200"/>
          <p:cNvGraphicFramePr>
            <a:graphicFrameLocks noChangeAspect="1"/>
          </p:cNvGraphicFramePr>
          <p:nvPr/>
        </p:nvGraphicFramePr>
        <p:xfrm>
          <a:off x="2195513" y="2349500"/>
          <a:ext cx="142716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4" name="Equation" r:id="rId3" imgW="710891" imgH="469696" progId="">
                  <p:embed/>
                </p:oleObj>
              </mc:Choice>
              <mc:Fallback>
                <p:oleObj name="Equation" r:id="rId3" imgW="710891" imgH="469696" progId="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9500"/>
                        <a:ext cx="1427162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1" name="Object 201"/>
          <p:cNvGraphicFramePr>
            <a:graphicFrameLocks noChangeAspect="1"/>
          </p:cNvGraphicFramePr>
          <p:nvPr/>
        </p:nvGraphicFramePr>
        <p:xfrm>
          <a:off x="5076825" y="2420938"/>
          <a:ext cx="11731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5" name="Equation" r:id="rId5" imgW="583947" imgH="418918" progId="">
                  <p:embed/>
                </p:oleObj>
              </mc:Choice>
              <mc:Fallback>
                <p:oleObj name="Equation" r:id="rId5" imgW="583947" imgH="418918" progId="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20938"/>
                        <a:ext cx="117316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765175"/>
            <a:ext cx="7772400" cy="5327650"/>
          </a:xfrm>
        </p:spPr>
        <p:txBody>
          <a:bodyPr/>
          <a:lstStyle/>
          <a:p>
            <a:r>
              <a:rPr lang="zh-CN" altLang="en-US" sz="2800" smtClean="0"/>
              <a:t>假设摆长：约</a:t>
            </a:r>
            <a:r>
              <a:rPr lang="en-US" altLang="zh-CN" sz="2800" smtClean="0"/>
              <a:t>70.00cm</a:t>
            </a:r>
          </a:p>
          <a:p>
            <a:r>
              <a:rPr lang="en-US" altLang="zh-CN" sz="2800" smtClean="0"/>
              <a:t> </a:t>
            </a:r>
            <a:r>
              <a:rPr lang="zh-CN" altLang="en-US" sz="2800" smtClean="0"/>
              <a:t>摆球直径：约</a:t>
            </a:r>
            <a:r>
              <a:rPr lang="en-US" altLang="zh-CN" sz="2800" smtClean="0"/>
              <a:t>2.00cm</a:t>
            </a:r>
          </a:p>
          <a:p>
            <a:r>
              <a:rPr lang="en-US" altLang="zh-CN" sz="2800" smtClean="0"/>
              <a:t> </a:t>
            </a:r>
            <a:r>
              <a:rPr lang="zh-CN" altLang="en-US" sz="2800" smtClean="0"/>
              <a:t>摆动周期：</a:t>
            </a:r>
            <a:r>
              <a:rPr lang="en-US" altLang="zh-CN" sz="2800" smtClean="0"/>
              <a:t>1.700s</a:t>
            </a:r>
          </a:p>
          <a:p>
            <a:r>
              <a:rPr lang="zh-CN" altLang="en-US" sz="2800" smtClean="0"/>
              <a:t>米尺精度△米≈</a:t>
            </a:r>
            <a:r>
              <a:rPr lang="en-US" altLang="zh-CN" sz="2800" smtClean="0"/>
              <a:t>0.05cm,</a:t>
            </a:r>
          </a:p>
          <a:p>
            <a:r>
              <a:rPr lang="zh-CN" altLang="en-US" sz="2800" smtClean="0"/>
              <a:t>卡尺精度△卡≈</a:t>
            </a:r>
            <a:r>
              <a:rPr lang="en-US" altLang="zh-CN" sz="2800" smtClean="0"/>
              <a:t>0.002cm,</a:t>
            </a:r>
          </a:p>
          <a:p>
            <a:r>
              <a:rPr lang="zh-CN" altLang="en-US" sz="2800" smtClean="0"/>
              <a:t>千分尺精度△千≈</a:t>
            </a:r>
            <a:r>
              <a:rPr lang="en-US" altLang="zh-CN" sz="2800" smtClean="0"/>
              <a:t>0.001cm;</a:t>
            </a:r>
          </a:p>
          <a:p>
            <a:r>
              <a:rPr lang="zh-CN" altLang="en-US" sz="2800" smtClean="0"/>
              <a:t>秒表精度△秒≈</a:t>
            </a:r>
            <a:r>
              <a:rPr lang="en-US" altLang="zh-CN" sz="2800" smtClean="0"/>
              <a:t>0.01s;</a:t>
            </a:r>
            <a:r>
              <a:rPr lang="zh-CN" altLang="en-US" sz="2800" smtClean="0"/>
              <a:t>根据统计分析</a:t>
            </a:r>
            <a:r>
              <a:rPr lang="en-US" altLang="zh-CN" sz="2800" smtClean="0"/>
              <a:t>,</a:t>
            </a:r>
            <a:r>
              <a:rPr lang="zh-CN" altLang="en-US" sz="2800" smtClean="0"/>
              <a:t>实验人员开或停秒表反应时间为</a:t>
            </a:r>
            <a:r>
              <a:rPr lang="en-US" altLang="zh-CN" sz="2800" smtClean="0"/>
              <a:t>0.1s</a:t>
            </a:r>
            <a:r>
              <a:rPr lang="zh-CN" altLang="en-US" sz="2800" smtClean="0"/>
              <a:t>左右</a:t>
            </a:r>
            <a:r>
              <a:rPr lang="en-US" altLang="zh-CN" sz="2800" smtClean="0"/>
              <a:t>,</a:t>
            </a:r>
            <a:r>
              <a:rPr lang="zh-CN" altLang="en-US" sz="2800" smtClean="0"/>
              <a:t>所以实验人员开</a:t>
            </a:r>
            <a:r>
              <a:rPr lang="en-US" altLang="zh-CN" sz="2800" smtClean="0"/>
              <a:t>,</a:t>
            </a:r>
            <a:r>
              <a:rPr lang="zh-CN" altLang="en-US" sz="2800" smtClean="0"/>
              <a:t>停秒表总的反应时间近似为△人≈</a:t>
            </a:r>
            <a:r>
              <a:rPr lang="en-US" altLang="zh-CN" sz="2800" smtClean="0"/>
              <a:t>0.2s.</a:t>
            </a:r>
          </a:p>
          <a:p>
            <a:r>
              <a:rPr lang="zh-CN" altLang="en-US" sz="2800" smtClean="0"/>
              <a:t>要求细丝直径、摆球直径，周期各测</a:t>
            </a:r>
            <a:r>
              <a:rPr lang="en-US" altLang="zh-CN" sz="2800" smtClean="0"/>
              <a:t>6</a:t>
            </a:r>
            <a:r>
              <a:rPr lang="zh-CN" altLang="en-US" sz="2800" smtClean="0"/>
              <a:t>次</a:t>
            </a:r>
            <a:r>
              <a:rPr lang="en-US" altLang="zh-CN" sz="2800" smtClean="0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33375"/>
            <a:ext cx="8229600" cy="706438"/>
          </a:xfrm>
          <a:noFill/>
        </p:spPr>
        <p:txBody>
          <a:bodyPr/>
          <a:lstStyle/>
          <a:p>
            <a:r>
              <a:rPr lang="zh-CN" altLang="en-US" sz="3200" smtClean="0">
                <a:effectLst/>
              </a:rPr>
              <a:t>实验原理</a:t>
            </a:r>
          </a:p>
        </p:txBody>
      </p:sp>
      <p:sp>
        <p:nvSpPr>
          <p:cNvPr id="53663" name="Text Box 3"/>
          <p:cNvSpPr txBox="1">
            <a:spLocks noChangeArrowheads="1"/>
          </p:cNvSpPr>
          <p:nvPr/>
        </p:nvSpPr>
        <p:spPr bwMode="auto">
          <a:xfrm>
            <a:off x="0" y="1133475"/>
            <a:ext cx="44989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  <a:ea typeface="仿宋_GB2312" pitchFamily="49" charset="-122"/>
              </a:rPr>
              <a:t>线的质量</a:t>
            </a:r>
            <a:r>
              <a:rPr kumimoji="0" lang="en-US" altLang="zh-CN" sz="2800">
                <a:latin typeface="Arial" charset="0"/>
                <a:ea typeface="仿宋_GB2312" pitchFamily="49" charset="-122"/>
              </a:rPr>
              <a:t>&lt;&lt;</a:t>
            </a:r>
            <a:r>
              <a:rPr kumimoji="0" lang="zh-CN" altLang="en-US" sz="2800">
                <a:latin typeface="Arial" charset="0"/>
                <a:ea typeface="仿宋_GB2312" pitchFamily="49" charset="-122"/>
              </a:rPr>
              <a:t>小球的质量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  <a:ea typeface="仿宋_GB2312" pitchFamily="49" charset="-122"/>
              </a:rPr>
              <a:t>球的直径</a:t>
            </a:r>
            <a:r>
              <a:rPr kumimoji="0" lang="en-US" altLang="zh-CN" sz="2800">
                <a:latin typeface="Arial" charset="0"/>
                <a:ea typeface="仿宋_GB2312" pitchFamily="49" charset="-122"/>
              </a:rPr>
              <a:t>&lt;&lt;</a:t>
            </a:r>
            <a:r>
              <a:rPr kumimoji="0" lang="zh-CN" altLang="en-US" sz="2800">
                <a:latin typeface="Arial" charset="0"/>
                <a:ea typeface="仿宋_GB2312" pitchFamily="49" charset="-122"/>
              </a:rPr>
              <a:t>线的长度</a:t>
            </a:r>
          </a:p>
        </p:txBody>
      </p:sp>
      <p:graphicFrame>
        <p:nvGraphicFramePr>
          <p:cNvPr id="53658" name="Object 410"/>
          <p:cNvGraphicFramePr>
            <a:graphicFrameLocks noGrp="1" noChangeAspect="1"/>
          </p:cNvGraphicFramePr>
          <p:nvPr>
            <p:ph idx="4294967295"/>
          </p:nvPr>
        </p:nvGraphicFramePr>
        <p:xfrm>
          <a:off x="2498725" y="5175250"/>
          <a:ext cx="14271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6" name="Equation" r:id="rId3" imgW="710891" imgH="469696" progId="">
                  <p:embed/>
                </p:oleObj>
              </mc:Choice>
              <mc:Fallback>
                <p:oleObj name="Equation" r:id="rId3" imgW="710891" imgH="469696" progId="">
                  <p:embed/>
                  <p:pic>
                    <p:nvPicPr>
                      <p:cNvPr id="0" name="Picture 4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5175250"/>
                        <a:ext cx="1427163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4" name="Text Box 5"/>
          <p:cNvSpPr txBox="1">
            <a:spLocks noChangeArrowheads="1"/>
          </p:cNvSpPr>
          <p:nvPr/>
        </p:nvSpPr>
        <p:spPr bwMode="auto">
          <a:xfrm>
            <a:off x="179388" y="2924175"/>
            <a:ext cx="4951412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忽略</a:t>
            </a:r>
            <a:r>
              <a:rPr kumimoji="0" lang="zh-CN" altLang="en-US" sz="2800">
                <a:latin typeface="Arial" charset="0"/>
                <a:ea typeface="仿宋_GB2312" pitchFamily="49" charset="-122"/>
              </a:rPr>
              <a:t>：空气阻力、浮力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  <a:ea typeface="仿宋_GB2312" pitchFamily="49" charset="-122"/>
              </a:rPr>
              <a:t>线的伸长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近似</a:t>
            </a:r>
            <a:r>
              <a:rPr kumimoji="0" lang="zh-CN" altLang="en-US" sz="2800">
                <a:latin typeface="Arial" charset="0"/>
                <a:ea typeface="仿宋_GB2312" pitchFamily="49" charset="-122"/>
              </a:rPr>
              <a:t>：小摆角作简谐振动</a:t>
            </a:r>
          </a:p>
        </p:txBody>
      </p:sp>
      <p:graphicFrame>
        <p:nvGraphicFramePr>
          <p:cNvPr id="53659" name="Object 411"/>
          <p:cNvGraphicFramePr>
            <a:graphicFrameLocks noChangeAspect="1"/>
          </p:cNvGraphicFramePr>
          <p:nvPr/>
        </p:nvGraphicFramePr>
        <p:xfrm>
          <a:off x="5580063" y="3860800"/>
          <a:ext cx="15668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7" name="Equation" r:id="rId5" imgW="736280" imgH="253890" progId="">
                  <p:embed/>
                </p:oleObj>
              </mc:Choice>
              <mc:Fallback>
                <p:oleObj name="Equation" r:id="rId5" imgW="736280" imgH="253890" progId="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860800"/>
                        <a:ext cx="15668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5" name="Text Box 7"/>
          <p:cNvSpPr txBox="1">
            <a:spLocks noChangeArrowheads="1"/>
          </p:cNvSpPr>
          <p:nvPr/>
        </p:nvSpPr>
        <p:spPr bwMode="auto">
          <a:xfrm>
            <a:off x="6372225" y="1133475"/>
            <a:ext cx="2563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rgbClr val="66FFFF"/>
                </a:solidFill>
                <a:latin typeface="Arial" charset="0"/>
                <a:ea typeface="仿宋_GB2312" pitchFamily="49" charset="-122"/>
              </a:rPr>
              <a:t>无质量细线系一质点</a:t>
            </a: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4662488" y="1673225"/>
            <a:ext cx="1530350" cy="495300"/>
          </a:xfrm>
          <a:prstGeom prst="rightArrow">
            <a:avLst>
              <a:gd name="adj1" fmla="val 50000"/>
              <a:gd name="adj2" fmla="val 77244"/>
            </a:avLst>
          </a:prstGeom>
          <a:noFill/>
          <a:ln w="222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4000" smtClean="0">
              <a:ea typeface="仿宋_GB2312" pitchFamily="49" charset="-122"/>
            </a:endParaRPr>
          </a:p>
        </p:txBody>
      </p:sp>
      <p:sp>
        <p:nvSpPr>
          <p:cNvPr id="53667" name="AutoShape 9"/>
          <p:cNvSpPr>
            <a:spLocks noChangeArrowheads="1"/>
          </p:cNvSpPr>
          <p:nvPr/>
        </p:nvSpPr>
        <p:spPr bwMode="auto">
          <a:xfrm>
            <a:off x="476250" y="5634038"/>
            <a:ext cx="1439863" cy="720725"/>
          </a:xfrm>
          <a:prstGeom prst="wedgeRoundRectCallout">
            <a:avLst>
              <a:gd name="adj1" fmla="val 86495"/>
              <a:gd name="adj2" fmla="val -39648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80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周期</a:t>
            </a:r>
          </a:p>
        </p:txBody>
      </p:sp>
      <p:sp>
        <p:nvSpPr>
          <p:cNvPr id="53668" name="AutoShape 10"/>
          <p:cNvSpPr>
            <a:spLocks noChangeArrowheads="1"/>
          </p:cNvSpPr>
          <p:nvPr/>
        </p:nvSpPr>
        <p:spPr bwMode="auto">
          <a:xfrm>
            <a:off x="4257675" y="5138738"/>
            <a:ext cx="1439863" cy="630237"/>
          </a:xfrm>
          <a:prstGeom prst="wedgeRoundRectCallout">
            <a:avLst>
              <a:gd name="adj1" fmla="val -79106"/>
              <a:gd name="adj2" fmla="val -2139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80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摆长</a:t>
            </a:r>
          </a:p>
        </p:txBody>
      </p:sp>
      <p:sp>
        <p:nvSpPr>
          <p:cNvPr id="53669" name="Line 11"/>
          <p:cNvSpPr>
            <a:spLocks noChangeShapeType="1"/>
          </p:cNvSpPr>
          <p:nvPr/>
        </p:nvSpPr>
        <p:spPr bwMode="auto">
          <a:xfrm>
            <a:off x="6372225" y="2573338"/>
            <a:ext cx="2430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670" name="Line 12"/>
          <p:cNvSpPr>
            <a:spLocks noChangeShapeType="1"/>
          </p:cNvSpPr>
          <p:nvPr/>
        </p:nvSpPr>
        <p:spPr bwMode="auto">
          <a:xfrm>
            <a:off x="7586663" y="2573338"/>
            <a:ext cx="0" cy="279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671" name="Oval 13"/>
          <p:cNvSpPr>
            <a:spLocks noChangeArrowheads="1"/>
          </p:cNvSpPr>
          <p:nvPr/>
        </p:nvSpPr>
        <p:spPr bwMode="auto">
          <a:xfrm>
            <a:off x="7497763" y="5319713"/>
            <a:ext cx="179387" cy="1793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4000">
              <a:ea typeface="仿宋_GB2312" pitchFamily="49" charset="-122"/>
            </a:endParaRPr>
          </a:p>
        </p:txBody>
      </p:sp>
      <p:sp>
        <p:nvSpPr>
          <p:cNvPr id="53672" name="Line 14"/>
          <p:cNvSpPr>
            <a:spLocks noChangeShapeType="1"/>
          </p:cNvSpPr>
          <p:nvPr/>
        </p:nvSpPr>
        <p:spPr bwMode="auto">
          <a:xfrm>
            <a:off x="7586663" y="5319713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673" name="Line 15"/>
          <p:cNvSpPr>
            <a:spLocks noChangeShapeType="1"/>
          </p:cNvSpPr>
          <p:nvPr/>
        </p:nvSpPr>
        <p:spPr bwMode="auto">
          <a:xfrm>
            <a:off x="7586663" y="5499100"/>
            <a:ext cx="1260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674" name="Line 16"/>
          <p:cNvSpPr>
            <a:spLocks noChangeShapeType="1"/>
          </p:cNvSpPr>
          <p:nvPr/>
        </p:nvSpPr>
        <p:spPr bwMode="auto">
          <a:xfrm>
            <a:off x="7181850" y="54086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675" name="Line 17"/>
          <p:cNvSpPr>
            <a:spLocks noChangeShapeType="1"/>
          </p:cNvSpPr>
          <p:nvPr/>
        </p:nvSpPr>
        <p:spPr bwMode="auto">
          <a:xfrm>
            <a:off x="7181850" y="2573338"/>
            <a:ext cx="0" cy="283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676" name="Line 18"/>
          <p:cNvSpPr>
            <a:spLocks noChangeShapeType="1"/>
          </p:cNvSpPr>
          <p:nvPr/>
        </p:nvSpPr>
        <p:spPr bwMode="auto">
          <a:xfrm flipV="1">
            <a:off x="7902575" y="53197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660" name="Object 412"/>
          <p:cNvGraphicFramePr>
            <a:graphicFrameLocks noChangeAspect="1"/>
          </p:cNvGraphicFramePr>
          <p:nvPr/>
        </p:nvGraphicFramePr>
        <p:xfrm>
          <a:off x="8486775" y="3698875"/>
          <a:ext cx="242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8" name="Equation" r:id="rId7" imgW="114250" imgH="228501" progId="">
                  <p:embed/>
                </p:oleObj>
              </mc:Choice>
              <mc:Fallback>
                <p:oleObj name="Equation" r:id="rId7" imgW="114250" imgH="228501" progId="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5" y="3698875"/>
                        <a:ext cx="2428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77" name="Line 20"/>
          <p:cNvSpPr>
            <a:spLocks noChangeShapeType="1"/>
          </p:cNvSpPr>
          <p:nvPr/>
        </p:nvSpPr>
        <p:spPr bwMode="auto">
          <a:xfrm>
            <a:off x="8442325" y="2619375"/>
            <a:ext cx="0" cy="283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661" name="Object 413"/>
          <p:cNvGraphicFramePr>
            <a:graphicFrameLocks noChangeAspect="1"/>
          </p:cNvGraphicFramePr>
          <p:nvPr/>
        </p:nvGraphicFramePr>
        <p:xfrm>
          <a:off x="7993063" y="5184775"/>
          <a:ext cx="296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9" name="Equation" r:id="rId9" imgW="139579" imgH="177646" progId="">
                  <p:embed/>
                </p:oleObj>
              </mc:Choice>
              <mc:Fallback>
                <p:oleObj name="Equation" r:id="rId9" imgW="139579" imgH="177646" progId="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3" y="5184775"/>
                        <a:ext cx="2968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78" name="Rectangle 22"/>
          <p:cNvSpPr>
            <a:spLocks noChangeArrowheads="1"/>
          </p:cNvSpPr>
          <p:nvPr/>
        </p:nvSpPr>
        <p:spPr bwMode="auto">
          <a:xfrm>
            <a:off x="7308850" y="2133600"/>
            <a:ext cx="50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仿宋_GB2312" pitchFamily="49" charset="-122"/>
              </a:rPr>
              <a:t>O</a:t>
            </a:r>
          </a:p>
        </p:txBody>
      </p:sp>
      <p:sp>
        <p:nvSpPr>
          <p:cNvPr id="53679" name="Rectangle 23"/>
          <p:cNvSpPr>
            <a:spLocks noChangeArrowheads="1"/>
          </p:cNvSpPr>
          <p:nvPr/>
        </p:nvSpPr>
        <p:spPr bwMode="auto">
          <a:xfrm>
            <a:off x="7362825" y="554355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仿宋_GB2312" pitchFamily="49" charset="-12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41350" y="3460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/>
              <a:t>不确定度均分原理设计单摆装置和测量条件</a:t>
            </a:r>
            <a:endParaRPr lang="zh-CN" altLang="en-US" sz="4000" dirty="0"/>
          </a:p>
        </p:txBody>
      </p:sp>
      <p:sp>
        <p:nvSpPr>
          <p:cNvPr id="102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4000">
              <a:ea typeface="仿宋_GB2312" pitchFamily="49" charset="-122"/>
            </a:endParaRPr>
          </a:p>
        </p:txBody>
      </p:sp>
      <p:sp>
        <p:nvSpPr>
          <p:cNvPr id="102403" name="Rectangle 11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1800" i="1"/>
              <a:t> </a:t>
            </a:r>
            <a:endParaRPr lang="en-US" altLang="zh-CN" sz="900"/>
          </a:p>
          <a:p>
            <a:pPr algn="ctr" eaLnBrk="0" hangingPunct="0"/>
            <a:endParaRPr lang="en-US" altLang="zh-CN" sz="4000"/>
          </a:p>
        </p:txBody>
      </p:sp>
      <p:sp>
        <p:nvSpPr>
          <p:cNvPr id="102404" name="Rectangle 12"/>
          <p:cNvSpPr>
            <a:spLocks noChangeArrowheads="1"/>
          </p:cNvSpPr>
          <p:nvPr/>
        </p:nvSpPr>
        <p:spPr bwMode="auto">
          <a:xfrm>
            <a:off x="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lang="zh-CN" altLang="zh-CN" sz="4000">
              <a:ea typeface="仿宋_GB2312" pitchFamily="49" charset="-122"/>
            </a:endParaRPr>
          </a:p>
        </p:txBody>
      </p:sp>
      <p:sp>
        <p:nvSpPr>
          <p:cNvPr id="102405" name="Rectangle 13"/>
          <p:cNvSpPr>
            <a:spLocks noChangeArrowheads="1"/>
          </p:cNvSpPr>
          <p:nvPr/>
        </p:nvSpPr>
        <p:spPr bwMode="auto">
          <a:xfrm>
            <a:off x="0" y="3048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lang="zh-CN" altLang="zh-CN" sz="4000">
              <a:ea typeface="仿宋_GB2312" pitchFamily="49" charset="-122"/>
            </a:endParaRPr>
          </a:p>
        </p:txBody>
      </p:sp>
      <p:sp>
        <p:nvSpPr>
          <p:cNvPr id="102406" name="Rectangle 17"/>
          <p:cNvSpPr>
            <a:spLocks noChangeArrowheads="1"/>
          </p:cNvSpPr>
          <p:nvPr/>
        </p:nvSpPr>
        <p:spPr bwMode="auto">
          <a:xfrm>
            <a:off x="0" y="724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lang="zh-CN" altLang="zh-CN" sz="4000">
              <a:ea typeface="仿宋_GB2312" pitchFamily="49" charset="-122"/>
            </a:endParaRPr>
          </a:p>
        </p:txBody>
      </p:sp>
      <p:sp>
        <p:nvSpPr>
          <p:cNvPr id="102407" name="Rectangle 18"/>
          <p:cNvSpPr>
            <a:spLocks noChangeArrowheads="1"/>
          </p:cNvSpPr>
          <p:nvPr/>
        </p:nvSpPr>
        <p:spPr bwMode="auto">
          <a:xfrm>
            <a:off x="0" y="771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1600" i="1"/>
              <a:t>        </a:t>
            </a:r>
            <a:r>
              <a:rPr lang="en-US" altLang="zh-CN" sz="1600" i="1">
                <a:latin typeface="Cambria Math" pitchFamily="18" charset="0"/>
              </a:rPr>
              <a:t/>
            </a:r>
            <a:br>
              <a:rPr lang="en-US" altLang="zh-CN" sz="1600" i="1">
                <a:latin typeface="Cambria Math" pitchFamily="18" charset="0"/>
              </a:rPr>
            </a:br>
            <a:endParaRPr lang="en-US" altLang="zh-CN" sz="4000"/>
          </a:p>
        </p:txBody>
      </p:sp>
      <p:sp>
        <p:nvSpPr>
          <p:cNvPr id="102408" name="Rectangle 19"/>
          <p:cNvSpPr>
            <a:spLocks noChangeArrowheads="1"/>
          </p:cNvSpPr>
          <p:nvPr/>
        </p:nvSpPr>
        <p:spPr bwMode="auto">
          <a:xfrm>
            <a:off x="0" y="801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lang="zh-CN" altLang="zh-CN" sz="4000">
              <a:ea typeface="仿宋_GB2312" pitchFamily="49" charset="-122"/>
            </a:endParaRPr>
          </a:p>
        </p:txBody>
      </p:sp>
      <p:sp>
        <p:nvSpPr>
          <p:cNvPr id="10240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4000">
              <a:ea typeface="仿宋_GB2312" pitchFamily="49" charset="-122"/>
            </a:endParaRPr>
          </a:p>
        </p:txBody>
      </p:sp>
      <p:pic>
        <p:nvPicPr>
          <p:cNvPr id="102410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438" y="1652588"/>
            <a:ext cx="9096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1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1652588"/>
            <a:ext cx="3905250" cy="3248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02412" name="TextBox 3"/>
          <p:cNvSpPr txBox="1">
            <a:spLocks noChangeArrowheads="1"/>
          </p:cNvSpPr>
          <p:nvPr/>
        </p:nvSpPr>
        <p:spPr bwMode="auto">
          <a:xfrm>
            <a:off x="250825" y="5492750"/>
            <a:ext cx="7129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ea typeface="仿宋_GB2312" pitchFamily="49" charset="-122"/>
              </a:rPr>
              <a:t>问题：为了满足测量精度需求，需测多少个周期的时间？使得                   </a:t>
            </a:r>
          </a:p>
        </p:txBody>
      </p:sp>
      <p:pic>
        <p:nvPicPr>
          <p:cNvPr id="10241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4725" y="5438775"/>
            <a:ext cx="1082675" cy="508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02414" name="TextBox 5"/>
          <p:cNvSpPr txBox="1">
            <a:spLocks noChangeArrowheads="1"/>
          </p:cNvSpPr>
          <p:nvPr/>
        </p:nvSpPr>
        <p:spPr bwMode="auto">
          <a:xfrm>
            <a:off x="471488" y="6146800"/>
            <a:ext cx="727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ea typeface="仿宋_GB2312" pitchFamily="49" charset="-122"/>
              </a:rPr>
              <a:t>（注意：测量时间的误差主要由人为计时滞后引起的，约</a:t>
            </a:r>
            <a:r>
              <a:rPr lang="en-US" altLang="zh-CN" sz="2000">
                <a:ea typeface="仿宋_GB2312" pitchFamily="49" charset="-122"/>
              </a:rPr>
              <a:t>0.2s</a:t>
            </a:r>
            <a:r>
              <a:rPr lang="zh-CN" altLang="en-US" sz="2000">
                <a:ea typeface="仿宋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" descr="P10002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0"/>
            <a:ext cx="2925763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3" descr="P10002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25" y="368300"/>
            <a:ext cx="3900488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4" descr="P10002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2484438"/>
            <a:ext cx="2565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5" descr="P100023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36950" y="4202113"/>
            <a:ext cx="2820988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9" name="Picture 6" descr="P100023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313" y="4202113"/>
            <a:ext cx="2820987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0" name="Rectangle 7"/>
          <p:cNvSpPr>
            <a:spLocks noChangeArrowheads="1"/>
          </p:cNvSpPr>
          <p:nvPr/>
        </p:nvSpPr>
        <p:spPr bwMode="auto">
          <a:xfrm>
            <a:off x="3581400" y="2663825"/>
            <a:ext cx="20701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440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单摆</a:t>
            </a:r>
          </a:p>
        </p:txBody>
      </p:sp>
      <p:sp>
        <p:nvSpPr>
          <p:cNvPr id="103431" name="Rectangle 8"/>
          <p:cNvSpPr>
            <a:spLocks noChangeArrowheads="1"/>
          </p:cNvSpPr>
          <p:nvPr/>
        </p:nvSpPr>
        <p:spPr bwMode="auto">
          <a:xfrm>
            <a:off x="6416675" y="5319713"/>
            <a:ext cx="20701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440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秒表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检验实验结果是否达到设计要求</a:t>
            </a:r>
            <a:br>
              <a:rPr lang="zh-CN" altLang="en-US" sz="4000" dirty="0"/>
            </a:br>
            <a:r>
              <a:rPr lang="zh-CN" altLang="en-US" sz="4000" dirty="0"/>
              <a:t>用不确定度传递公式计算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80520"/>
              </p:ext>
            </p:extLst>
          </p:nvPr>
        </p:nvGraphicFramePr>
        <p:xfrm>
          <a:off x="1331640" y="2265778"/>
          <a:ext cx="3672408" cy="343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3" imgW="1574640" imgH="1473120" progId="Equation.DSMT4">
                  <p:embed/>
                </p:oleObj>
              </mc:Choice>
              <mc:Fallback>
                <p:oleObj name="Equation" r:id="rId3" imgW="157464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265778"/>
                        <a:ext cx="3672408" cy="3435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4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ffectLst/>
              </a:rPr>
              <a:t>测量的不确定度与数据处理</a:t>
            </a:r>
            <a:endParaRPr lang="en-US" altLang="zh-CN" smtClean="0">
              <a:effectLst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r>
              <a:rPr lang="zh-CN" altLang="en-US" smtClean="0"/>
              <a:t>（一）测量</a:t>
            </a:r>
          </a:p>
          <a:p>
            <a:r>
              <a:rPr lang="zh-CN" altLang="en-US" smtClean="0"/>
              <a:t>（二）测量误差</a:t>
            </a:r>
          </a:p>
          <a:p>
            <a:r>
              <a:rPr lang="zh-CN" altLang="en-US" smtClean="0"/>
              <a:t>（三）测量的不确定度</a:t>
            </a:r>
          </a:p>
          <a:p>
            <a:r>
              <a:rPr lang="zh-CN" altLang="en-US" smtClean="0"/>
              <a:t>（四）数据处理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ffectLst/>
              </a:rPr>
              <a:t>四</a:t>
            </a:r>
            <a:r>
              <a:rPr lang="en-US" altLang="zh-CN" smtClean="0">
                <a:effectLst/>
              </a:rPr>
              <a:t>.</a:t>
            </a:r>
            <a:r>
              <a:rPr lang="zh-CN" altLang="en-US" smtClean="0">
                <a:effectLst/>
              </a:rPr>
              <a:t>有效数字与数据处理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有效数字及运算规则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测量结果的有效数字</a:t>
            </a:r>
          </a:p>
          <a:p>
            <a:r>
              <a:rPr lang="en-US" altLang="zh-CN" smtClean="0"/>
              <a:t>3.</a:t>
            </a:r>
            <a:r>
              <a:rPr lang="zh-CN" altLang="en-US" smtClean="0"/>
              <a:t>常用数据处理方法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）实验数据的列表法、图示法与图解法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）用逐差法处理数据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）用最小二乘法处理数据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ffectLst/>
              </a:rPr>
              <a:t>1.</a:t>
            </a:r>
            <a:r>
              <a:rPr lang="zh-CN" altLang="en-US" smtClean="0">
                <a:effectLst/>
              </a:rPr>
              <a:t>有效数字及运算规则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                   </a:t>
            </a:r>
            <a:r>
              <a:rPr lang="zh-CN" altLang="en-US" smtClean="0">
                <a:solidFill>
                  <a:schemeClr val="tx2"/>
                </a:solidFill>
              </a:rPr>
              <a:t> </a:t>
            </a:r>
            <a:r>
              <a:rPr lang="zh-CN" altLang="en-US" sz="3600" smtClean="0">
                <a:solidFill>
                  <a:schemeClr val="tx2"/>
                </a:solidFill>
              </a:rPr>
              <a:t>有效数字</a:t>
            </a:r>
          </a:p>
          <a:p>
            <a:r>
              <a:rPr lang="zh-CN" altLang="en-US" smtClean="0">
                <a:solidFill>
                  <a:srgbClr val="FFCC00"/>
                </a:solidFill>
              </a:rPr>
              <a:t>有效数字</a:t>
            </a:r>
            <a:r>
              <a:rPr lang="zh-CN" altLang="en-US" smtClean="0"/>
              <a:t>由几位可靠数字与</a:t>
            </a:r>
            <a:r>
              <a:rPr lang="zh-CN" altLang="en-US" smtClean="0">
                <a:solidFill>
                  <a:srgbClr val="FFAE0D"/>
                </a:solidFill>
              </a:rPr>
              <a:t>最后一位可疑数字</a:t>
            </a:r>
            <a:r>
              <a:rPr lang="zh-CN" altLang="en-US" smtClean="0"/>
              <a:t>组成。例如</a:t>
            </a:r>
            <a:r>
              <a:rPr lang="en-US" altLang="zh-CN" smtClean="0"/>
              <a:t>,146.6mm</a:t>
            </a:r>
          </a:p>
          <a:p>
            <a:r>
              <a:rPr kumimoji="0" lang="zh-CN" altLang="en-US" smtClean="0">
                <a:latin typeface="Arial" charset="0"/>
                <a:ea typeface="仿宋_GB2312" pitchFamily="49" charset="-122"/>
              </a:rPr>
              <a:t>测量结果的有效数字：</a:t>
            </a:r>
            <a:r>
              <a:rPr kumimoji="0" lang="zh-CN" altLang="en-US" u="sng" smtClean="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测量结果中可靠的几位数加有误差的一位数</a:t>
            </a:r>
          </a:p>
          <a:p>
            <a:r>
              <a:rPr kumimoji="0" lang="zh-CN" altLang="en-US" u="sng" smtClean="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测量结果的有效数字反映了测量精确程度</a:t>
            </a:r>
            <a:r>
              <a:rPr kumimoji="0" lang="en-US" altLang="zh-CN" u="sng" smtClean="0">
                <a:solidFill>
                  <a:schemeClr val="tx2"/>
                </a:solidFill>
                <a:latin typeface="Arial" charset="0"/>
                <a:ea typeface="仿宋_GB2312" pitchFamily="49" charset="-122"/>
              </a:rPr>
              <a:t>,</a:t>
            </a:r>
            <a:r>
              <a:rPr lang="zh-CN" altLang="en-US" smtClean="0"/>
              <a:t>例如，</a:t>
            </a:r>
            <a:r>
              <a:rPr lang="en-US" altLang="zh-CN" smtClean="0"/>
              <a:t>146.56mm</a:t>
            </a:r>
            <a:r>
              <a:rPr lang="zh-CN" altLang="en-US" smtClean="0"/>
              <a:t>、     </a:t>
            </a:r>
            <a:r>
              <a:rPr lang="en-US" altLang="zh-CN" smtClean="0"/>
              <a:t>146.6mm</a:t>
            </a:r>
          </a:p>
          <a:p>
            <a:endParaRPr kumimoji="0" lang="en-US" altLang="zh-CN" u="sng" smtClean="0">
              <a:solidFill>
                <a:schemeClr val="tx2"/>
              </a:solidFill>
              <a:latin typeface="Arial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ffectLst/>
              </a:rPr>
              <a:t>  有效数字的处理原则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424862" cy="49688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）直接测量量：</a:t>
            </a:r>
            <a:r>
              <a:rPr lang="zh-CN" altLang="en-US" dirty="0" smtClean="0"/>
              <a:t>测量结果的有效数字与测量仪器的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最小分度值密切相关</a:t>
            </a:r>
            <a:r>
              <a:rPr lang="zh-CN" altLang="en-US" dirty="0" smtClean="0"/>
              <a:t>，读数规则：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1)</a:t>
            </a:r>
            <a:r>
              <a:rPr lang="zh-CN" altLang="en-US" dirty="0" smtClean="0"/>
              <a:t>对于能</a:t>
            </a:r>
            <a:r>
              <a:rPr lang="zh-CN" altLang="en-US" dirty="0" smtClean="0">
                <a:solidFill>
                  <a:schemeClr val="tx2"/>
                </a:solidFill>
              </a:rPr>
              <a:t>连续读数</a:t>
            </a:r>
            <a:r>
              <a:rPr lang="zh-CN" altLang="en-US" dirty="0" smtClean="0"/>
              <a:t>仪器，必须估读到</a:t>
            </a:r>
            <a:r>
              <a:rPr lang="zh-CN" altLang="en-US" dirty="0" smtClean="0">
                <a:solidFill>
                  <a:schemeClr val="tx2"/>
                </a:solidFill>
              </a:rPr>
              <a:t>最小分度值的下一位：例如，用米尺测长度：</a:t>
            </a:r>
            <a:r>
              <a:rPr lang="en-US" altLang="zh-CN" dirty="0" smtClean="0">
                <a:solidFill>
                  <a:schemeClr val="tx2"/>
                </a:solidFill>
              </a:rPr>
              <a:t>130.5mm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130.0mm</a:t>
            </a:r>
          </a:p>
          <a:p>
            <a:pPr>
              <a:defRPr/>
            </a:pPr>
            <a:r>
              <a:rPr lang="zh-CN" altLang="en-US" dirty="0" smtClean="0"/>
              <a:t>长度为</a:t>
            </a:r>
            <a:r>
              <a:rPr lang="en-US" altLang="zh-CN" dirty="0" smtClean="0"/>
              <a:t>130mm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130.</a:t>
            </a:r>
            <a:r>
              <a:rPr lang="en-US" altLang="zh-CN" dirty="0" smtClean="0">
                <a:solidFill>
                  <a:srgbClr val="FFCC00"/>
                </a:solidFill>
              </a:rPr>
              <a:t>0</a:t>
            </a:r>
            <a:r>
              <a:rPr lang="en-US" altLang="zh-CN" dirty="0" smtClean="0"/>
              <a:t>mm</a:t>
            </a:r>
            <a:r>
              <a:rPr lang="zh-CN" altLang="en-US" dirty="0" smtClean="0"/>
              <a:t>代表不同的测量精度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2)</a:t>
            </a:r>
            <a:r>
              <a:rPr lang="zh-CN" altLang="en-US" dirty="0" smtClean="0"/>
              <a:t>对于</a:t>
            </a:r>
            <a:r>
              <a:rPr lang="zh-CN" altLang="en-US" dirty="0" smtClean="0">
                <a:solidFill>
                  <a:schemeClr val="tx2"/>
                </a:solidFill>
              </a:rPr>
              <a:t>不能连续读数</a:t>
            </a:r>
            <a:r>
              <a:rPr lang="zh-CN" altLang="en-US" dirty="0" smtClean="0"/>
              <a:t>的仪器，读到仪器</a:t>
            </a:r>
            <a:r>
              <a:rPr lang="zh-CN" altLang="en-US" dirty="0" smtClean="0">
                <a:solidFill>
                  <a:schemeClr val="tx2"/>
                </a:solidFill>
              </a:rPr>
              <a:t>最小分度值</a:t>
            </a:r>
            <a:r>
              <a:rPr lang="zh-CN" altLang="en-US" dirty="0" smtClean="0"/>
              <a:t>。如，游标类仪器，数字式仪表等。</a:t>
            </a: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ffectLst/>
              </a:rPr>
              <a:t>有效数字的处理原则</a:t>
            </a:r>
          </a:p>
        </p:txBody>
      </p:sp>
      <p:sp>
        <p:nvSpPr>
          <p:cNvPr id="108546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（</a:t>
            </a:r>
            <a:r>
              <a:rPr lang="en-US" altLang="zh-CN" sz="2800" smtClean="0"/>
              <a:t>2.</a:t>
            </a:r>
            <a:r>
              <a:rPr lang="zh-CN" altLang="en-US" sz="2800" smtClean="0"/>
              <a:t>）十进制单位的变化只改变有效数字中的小数点的位置，有效数字的位数仍保持不变。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smtClean="0">
                <a:latin typeface="Arial" charset="0"/>
              </a:rPr>
              <a:t>    </a:t>
            </a:r>
            <a:r>
              <a:rPr kumimoji="0" lang="en-US" altLang="zh-CN" sz="2800" smtClean="0">
                <a:solidFill>
                  <a:srgbClr val="FFCC00"/>
                </a:solidFill>
                <a:latin typeface="Arial" charset="0"/>
              </a:rPr>
              <a:t>0</a:t>
            </a:r>
            <a:r>
              <a:rPr kumimoji="0" lang="zh-CN" altLang="en-US" sz="2800" smtClean="0">
                <a:solidFill>
                  <a:srgbClr val="FFCC00"/>
                </a:solidFill>
                <a:latin typeface="Arial" charset="0"/>
              </a:rPr>
              <a:t>是否为有效数字</a:t>
            </a:r>
            <a:r>
              <a:rPr kumimoji="0" lang="en-US" altLang="zh-CN" sz="2800" smtClean="0">
                <a:solidFill>
                  <a:srgbClr val="FFCC00"/>
                </a:solidFill>
                <a:latin typeface="Arial" charset="0"/>
              </a:rPr>
              <a:t> </a:t>
            </a:r>
            <a:r>
              <a:rPr kumimoji="0" lang="zh-CN" altLang="en-US" sz="2800" smtClean="0">
                <a:solidFill>
                  <a:srgbClr val="FFCC00"/>
                </a:solidFill>
                <a:latin typeface="Arial" charset="0"/>
              </a:rPr>
              <a:t>？</a:t>
            </a:r>
            <a:endParaRPr kumimoji="0" lang="en-US" altLang="zh-CN" sz="2800" smtClean="0">
              <a:solidFill>
                <a:srgbClr val="FFCC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smtClean="0">
                <a:latin typeface="Arial" charset="0"/>
              </a:rPr>
              <a:t>非零数字之前的“</a:t>
            </a:r>
            <a:r>
              <a:rPr kumimoji="0" lang="en-US" altLang="zh-CN" sz="2800" smtClean="0">
                <a:latin typeface="Arial" charset="0"/>
              </a:rPr>
              <a:t>0</a:t>
            </a:r>
            <a:r>
              <a:rPr kumimoji="0" lang="zh-CN" altLang="en-US" sz="2800" smtClean="0">
                <a:latin typeface="Arial" charset="0"/>
              </a:rPr>
              <a:t>”不是有效数字，在非零数字之间或之后的“</a:t>
            </a:r>
            <a:r>
              <a:rPr kumimoji="0" lang="en-US" altLang="zh-CN" sz="2800" smtClean="0">
                <a:latin typeface="Arial" charset="0"/>
              </a:rPr>
              <a:t>0</a:t>
            </a:r>
            <a:r>
              <a:rPr kumimoji="0" lang="zh-CN" altLang="en-US" sz="2800" smtClean="0">
                <a:latin typeface="Arial" charset="0"/>
              </a:rPr>
              <a:t>”都是有效数字。</a:t>
            </a:r>
            <a:endParaRPr kumimoji="0" lang="en-US" altLang="zh-CN" sz="28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smtClean="0">
                <a:latin typeface="Arial" charset="0"/>
              </a:rPr>
              <a:t>例：</a:t>
            </a:r>
            <a:r>
              <a:rPr kumimoji="0" lang="en-US" altLang="zh-CN" sz="2800" smtClean="0">
                <a:latin typeface="Arial" charset="0"/>
              </a:rPr>
              <a:t>0.0</a:t>
            </a:r>
            <a:r>
              <a:rPr kumimoji="0" lang="en-US" altLang="zh-CN" sz="2800" smtClean="0">
                <a:solidFill>
                  <a:srgbClr val="FFC000"/>
                </a:solidFill>
                <a:latin typeface="Arial" charset="0"/>
              </a:rPr>
              <a:t>123</a:t>
            </a:r>
            <a:r>
              <a:rPr kumimoji="0" lang="zh-CN" altLang="en-US" sz="2800" smtClean="0">
                <a:latin typeface="Arial" charset="0"/>
              </a:rPr>
              <a:t>与</a:t>
            </a:r>
            <a:r>
              <a:rPr kumimoji="0" lang="en-US" altLang="zh-CN" sz="2800" smtClean="0">
                <a:latin typeface="Arial" charset="0"/>
              </a:rPr>
              <a:t>0.0</a:t>
            </a:r>
            <a:r>
              <a:rPr kumimoji="0" lang="en-US" altLang="zh-CN" sz="2800" smtClean="0">
                <a:solidFill>
                  <a:schemeClr val="tx2"/>
                </a:solidFill>
                <a:latin typeface="Arial" charset="0"/>
              </a:rPr>
              <a:t>1230</a:t>
            </a:r>
            <a:r>
              <a:rPr kumimoji="0" lang="en-US" altLang="zh-CN" sz="2800" smtClean="0">
                <a:latin typeface="Arial" charset="0"/>
              </a:rPr>
              <a:t>;  </a:t>
            </a:r>
            <a:r>
              <a:rPr kumimoji="0" lang="en-US" altLang="zh-CN" sz="2800" smtClean="0">
                <a:solidFill>
                  <a:schemeClr val="tx2"/>
                </a:solidFill>
                <a:latin typeface="Arial" charset="0"/>
              </a:rPr>
              <a:t>1.35</a:t>
            </a:r>
            <a:r>
              <a:rPr kumimoji="0" lang="en-US" altLang="zh-CN" sz="2800" smtClean="0">
                <a:latin typeface="Arial" charset="0"/>
              </a:rPr>
              <a:t> </a:t>
            </a:r>
            <a:r>
              <a:rPr kumimoji="0" lang="zh-CN" altLang="en-US" sz="2800" smtClean="0">
                <a:latin typeface="Arial" charset="0"/>
              </a:rPr>
              <a:t>与</a:t>
            </a:r>
            <a:r>
              <a:rPr kumimoji="0" lang="en-US" altLang="zh-CN" sz="2800" smtClean="0">
                <a:solidFill>
                  <a:schemeClr val="tx2"/>
                </a:solidFill>
                <a:latin typeface="Arial" charset="0"/>
              </a:rPr>
              <a:t>1.3500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smtClean="0">
                <a:solidFill>
                  <a:schemeClr val="tx2"/>
                </a:solidFill>
                <a:latin typeface="Arial" charset="0"/>
              </a:rPr>
              <a:t>当遇到测量结果对某一单位数值过大或过小时，用</a:t>
            </a:r>
            <a:r>
              <a:rPr kumimoji="0" lang="zh-CN" altLang="en-US" sz="2800" smtClean="0">
                <a:solidFill>
                  <a:srgbClr val="FFC000"/>
                </a:solidFill>
                <a:latin typeface="Arial" charset="0"/>
              </a:rPr>
              <a:t>科学计数法表达</a:t>
            </a:r>
            <a:r>
              <a:rPr kumimoji="0" lang="zh-CN" altLang="en-US" sz="2800" smtClean="0">
                <a:solidFill>
                  <a:schemeClr val="tx2"/>
                </a:solidFill>
                <a:latin typeface="Arial" charset="0"/>
              </a:rPr>
              <a:t>：例如，</a:t>
            </a:r>
            <a:r>
              <a:rPr kumimoji="0" lang="en-US" altLang="zh-CN" sz="2800" smtClean="0">
                <a:solidFill>
                  <a:srgbClr val="FF0066"/>
                </a:solidFill>
                <a:latin typeface="Arial" charset="0"/>
              </a:rPr>
              <a:t>1.060x10</a:t>
            </a:r>
            <a:r>
              <a:rPr kumimoji="0" lang="en-US" altLang="zh-CN" sz="2800" b="1" baseline="30000" smtClean="0">
                <a:solidFill>
                  <a:srgbClr val="FF0066"/>
                </a:solidFill>
                <a:latin typeface="Arial" charset="0"/>
              </a:rPr>
              <a:t>4</a:t>
            </a:r>
            <a:r>
              <a:rPr kumimoji="0" lang="en-US" altLang="zh-CN" sz="2800" smtClean="0">
                <a:solidFill>
                  <a:schemeClr val="tx2"/>
                </a:solidFill>
                <a:latin typeface="Arial" charset="0"/>
              </a:rPr>
              <a:t>um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ffectLst/>
              </a:rPr>
              <a:t>有效数字的运算规则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smtClean="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）可靠数字与可靠数字相运算，其结果为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smtClean="0"/>
              <a:t>     可靠数字。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）可靠数字与可疑数字或可疑数字与可疑数字运算，其结果为可疑数字。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chemeClr val="tx2"/>
                </a:solidFill>
              </a:rPr>
              <a:t>运算结果</a:t>
            </a:r>
            <a:r>
              <a:rPr lang="zh-CN" altLang="en-US" sz="2800" smtClean="0"/>
              <a:t>只保留一位可疑数字，末尾多余的  数字，</a:t>
            </a:r>
            <a:r>
              <a:rPr kumimoji="0" lang="zh-CN" altLang="en-US" sz="2800" u="sng" smtClean="0">
                <a:solidFill>
                  <a:schemeClr val="tx2"/>
                </a:solidFill>
                <a:latin typeface="Arial" charset="0"/>
              </a:rPr>
              <a:t>四舍六入五凑偶</a:t>
            </a:r>
            <a:endParaRPr lang="zh-CN" altLang="en-US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2"/>
                </a:solidFill>
                <a:latin typeface="Arial" charset="0"/>
              </a:rPr>
              <a:t>     </a:t>
            </a:r>
            <a:r>
              <a:rPr kumimoji="0" lang="zh-CN" altLang="en-US" sz="2800" smtClean="0">
                <a:latin typeface="Arial" charset="0"/>
              </a:rPr>
              <a:t>即当要舍弃的数字的最后一位为</a:t>
            </a:r>
            <a:r>
              <a:rPr kumimoji="0" lang="en-US" altLang="zh-CN" sz="2800" smtClean="0">
                <a:latin typeface="Arial" charset="0"/>
              </a:rPr>
              <a:t>5</a:t>
            </a:r>
            <a:r>
              <a:rPr kumimoji="0" lang="zh-CN" altLang="en-US" sz="2800" smtClean="0">
                <a:latin typeface="Arial" charset="0"/>
              </a:rPr>
              <a:t>时，若前一位为奇数，则进</a:t>
            </a:r>
            <a:r>
              <a:rPr kumimoji="0" lang="en-US" altLang="zh-CN" sz="2800" smtClean="0">
                <a:latin typeface="Arial" charset="0"/>
              </a:rPr>
              <a:t>1</a:t>
            </a:r>
            <a:r>
              <a:rPr kumimoji="0" lang="zh-CN" altLang="en-US" sz="2800" smtClean="0">
                <a:latin typeface="Arial" charset="0"/>
              </a:rPr>
              <a:t>；为偶数则舍弃。</a:t>
            </a:r>
            <a:endParaRPr kumimoji="0" lang="zh-CN" altLang="el-GR" sz="2800" smtClean="0">
              <a:latin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800" smtClean="0">
                <a:latin typeface="Arial" charset="0"/>
              </a:rPr>
              <a:t>     3.1415 --&gt; 3.142</a:t>
            </a:r>
            <a:r>
              <a:rPr kumimoji="0" lang="zh-CN" altLang="en-US" sz="2800" smtClean="0">
                <a:latin typeface="Arial" charset="0"/>
              </a:rPr>
              <a:t>；</a:t>
            </a:r>
            <a:r>
              <a:rPr kumimoji="0" lang="en-US" altLang="zh-CN" sz="2800" smtClean="0">
                <a:latin typeface="Arial" charset="0"/>
              </a:rPr>
              <a:t>4.5105 --&gt;4.510</a:t>
            </a:r>
          </a:p>
          <a:p>
            <a:pPr>
              <a:lnSpc>
                <a:spcPct val="80000"/>
              </a:lnSpc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20713"/>
            <a:ext cx="7772400" cy="1143000"/>
          </a:xfrm>
          <a:noFill/>
        </p:spPr>
        <p:txBody>
          <a:bodyPr/>
          <a:lstStyle/>
          <a:p>
            <a:pPr algn="l"/>
            <a:r>
              <a:rPr lang="zh-CN" altLang="en-US" sz="3200" b="1" smtClean="0">
                <a:effectLst/>
              </a:rPr>
              <a:t>               </a:t>
            </a:r>
            <a:r>
              <a:rPr lang="en-US" altLang="zh-CN" sz="3200" b="1" smtClean="0">
                <a:effectLst/>
              </a:rPr>
              <a:t>2. </a:t>
            </a:r>
            <a:r>
              <a:rPr lang="zh-CN" altLang="en-US" sz="3200" b="1" smtClean="0">
                <a:effectLst/>
              </a:rPr>
              <a:t>测量结果的有效数字</a:t>
            </a:r>
          </a:p>
        </p:txBody>
      </p:sp>
      <p:sp>
        <p:nvSpPr>
          <p:cNvPr id="625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9228138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CC00"/>
                </a:solidFill>
              </a:rPr>
              <a:t>    测量结果有效数字位数取决于测量结果的不确定度，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CC00"/>
                </a:solidFill>
              </a:rPr>
              <a:t>    如何确定</a:t>
            </a:r>
            <a:r>
              <a:rPr lang="zh-CN" altLang="en-US" sz="2800" b="1" smtClean="0"/>
              <a:t>测量结果有效数字？</a:t>
            </a:r>
          </a:p>
          <a:p>
            <a:r>
              <a:rPr lang="en-US" altLang="zh-CN" sz="2800" b="1" smtClean="0">
                <a:solidFill>
                  <a:srgbClr val="FFCC00"/>
                </a:solidFill>
              </a:rPr>
              <a:t>(1).</a:t>
            </a:r>
            <a:r>
              <a:rPr lang="zh-CN" altLang="en-US" sz="2800" b="1" smtClean="0">
                <a:solidFill>
                  <a:srgbClr val="FFCC00"/>
                </a:solidFill>
              </a:rPr>
              <a:t>计算测量结果的不确定度：</a:t>
            </a:r>
            <a:endParaRPr lang="zh-CN" altLang="en-US" sz="2800" smtClean="0">
              <a:solidFill>
                <a:srgbClr val="FFCC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）不确定度通常只取一位有效数字，首位数字小于等于</a:t>
            </a:r>
            <a:r>
              <a:rPr lang="en-US" altLang="zh-CN" sz="2800" smtClean="0"/>
              <a:t>3</a:t>
            </a:r>
            <a:r>
              <a:rPr lang="zh-CN" altLang="en-US" sz="2800" smtClean="0"/>
              <a:t>时，</a:t>
            </a:r>
            <a:r>
              <a:rPr lang="zh-CN" altLang="en-US" sz="2800" smtClean="0">
                <a:solidFill>
                  <a:srgbClr val="FFCC00"/>
                </a:solidFill>
              </a:rPr>
              <a:t>也可取</a:t>
            </a:r>
            <a:r>
              <a:rPr lang="zh-CN" altLang="en-US" sz="2800" smtClean="0"/>
              <a:t>两位有效数字。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）不确定度的取舍采用</a:t>
            </a:r>
            <a:r>
              <a:rPr lang="zh-CN" altLang="en-US" sz="2800" b="1" smtClean="0">
                <a:solidFill>
                  <a:srgbClr val="FFCC00"/>
                </a:solidFill>
              </a:rPr>
              <a:t>四舍六入五凑偶</a:t>
            </a:r>
            <a:r>
              <a:rPr lang="zh-CN" altLang="en-US" sz="280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FFCC00"/>
                </a:solidFill>
              </a:rPr>
              <a:t>    </a:t>
            </a:r>
            <a:r>
              <a:rPr lang="en-US" altLang="zh-CN" sz="2800" smtClean="0"/>
              <a:t>3)</a:t>
            </a:r>
            <a:r>
              <a:rPr kumimoji="0" lang="zh-CN" altLang="en-US" sz="2800" smtClean="0">
                <a:latin typeface="Arial" charset="0"/>
              </a:rPr>
              <a:t>数值运算在</a:t>
            </a:r>
            <a:r>
              <a:rPr kumimoji="0" lang="zh-CN" altLang="en-US" sz="2800" smtClean="0">
                <a:solidFill>
                  <a:srgbClr val="FFCC00"/>
                </a:solidFill>
                <a:latin typeface="Arial" charset="0"/>
              </a:rPr>
              <a:t>中途不必进行取舍</a:t>
            </a:r>
            <a:r>
              <a:rPr kumimoji="0" lang="zh-CN" altLang="en-US" sz="2800" smtClean="0">
                <a:latin typeface="Arial" charset="0"/>
              </a:rPr>
              <a:t>，最后进行一次取舍即可</a:t>
            </a:r>
          </a:p>
          <a:p>
            <a:r>
              <a:rPr lang="en-US" altLang="zh-CN" sz="2800" smtClean="0">
                <a:solidFill>
                  <a:srgbClr val="FFCC00"/>
                </a:solidFill>
              </a:rPr>
              <a:t>(2).</a:t>
            </a:r>
            <a:r>
              <a:rPr lang="zh-CN" altLang="en-US" sz="2800" smtClean="0">
                <a:solidFill>
                  <a:srgbClr val="FFCC00"/>
                </a:solidFill>
              </a:rPr>
              <a:t>测量结果的有效位数向不确定度看齐。</a:t>
            </a:r>
            <a:endParaRPr lang="en-US" altLang="zh-CN" sz="2800" smtClean="0">
              <a:solidFill>
                <a:srgbClr val="FFCC00"/>
              </a:solidFill>
            </a:endParaRPr>
          </a:p>
          <a:p>
            <a:r>
              <a:rPr lang="en-US" altLang="zh-CN" sz="2800" smtClean="0">
                <a:solidFill>
                  <a:srgbClr val="FFCC00"/>
                </a:solidFill>
              </a:rPr>
              <a:t>                                                                          </a:t>
            </a:r>
            <a:endParaRPr lang="zh-CN" altLang="en-US" sz="2800" smtClean="0">
              <a:solidFill>
                <a:srgbClr val="FFCC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l-GR" sz="2800" smtClean="0">
              <a:latin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graphicFrame>
        <p:nvGraphicFramePr>
          <p:cNvPr id="62566" name="Object 102"/>
          <p:cNvGraphicFramePr>
            <a:graphicFrameLocks noChangeAspect="1"/>
          </p:cNvGraphicFramePr>
          <p:nvPr/>
        </p:nvGraphicFramePr>
        <p:xfrm>
          <a:off x="6891338" y="5589588"/>
          <a:ext cx="22336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Equation" r:id="rId3" imgW="698197" imgH="177723" progId="">
                  <p:embed/>
                </p:oleObj>
              </mc:Choice>
              <mc:Fallback>
                <p:oleObj name="Equation" r:id="rId3" imgW="698197" imgH="177723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5589588"/>
                        <a:ext cx="223361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algn="l"/>
            <a:r>
              <a:rPr lang="zh-CN" altLang="en-US" sz="3200" b="1" smtClean="0">
                <a:effectLst/>
              </a:rPr>
              <a:t>              </a:t>
            </a:r>
            <a:r>
              <a:rPr lang="en-US" altLang="zh-CN" sz="3200" b="1" smtClean="0">
                <a:effectLst/>
              </a:rPr>
              <a:t>3. </a:t>
            </a:r>
            <a:r>
              <a:rPr lang="zh-CN" altLang="en-US" sz="3200" b="1" smtClean="0">
                <a:effectLst/>
              </a:rPr>
              <a:t>常用数据处理方法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(1)</a:t>
            </a:r>
            <a:r>
              <a:rPr lang="zh-CN" altLang="en-US" sz="2800" smtClean="0"/>
              <a:t>列表法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(2)</a:t>
            </a:r>
            <a:r>
              <a:rPr lang="zh-CN" altLang="en-US" sz="2800" smtClean="0"/>
              <a:t>作图法：图示法，图解法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(3</a:t>
            </a:r>
            <a:r>
              <a:rPr lang="zh-CN" altLang="en-US" sz="2800" smtClean="0"/>
              <a:t>）逐差法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(4)</a:t>
            </a:r>
            <a:r>
              <a:rPr lang="zh-CN" altLang="en-US" sz="2800" smtClean="0"/>
              <a:t>最小二乘法与线性回归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 algn="ctr" eaLnBrk="0" hangingPunct="0"/>
            <a:r>
              <a:rPr lang="en-US" altLang="zh-CN" sz="1000">
                <a:latin typeface="Calibri" pitchFamily="34" charset="0"/>
              </a:rPr>
              <a:t>,</a:t>
            </a:r>
            <a:endParaRPr lang="en-US" altLang="zh-CN" sz="4000"/>
          </a:p>
        </p:txBody>
      </p:sp>
      <p:sp>
        <p:nvSpPr>
          <p:cNvPr id="112642" name="Rectangle 9"/>
          <p:cNvSpPr>
            <a:spLocks noChangeArrowheads="1"/>
          </p:cNvSpPr>
          <p:nvPr/>
        </p:nvSpPr>
        <p:spPr bwMode="auto">
          <a:xfrm>
            <a:off x="0" y="333375"/>
            <a:ext cx="8459788" cy="16144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eaLnBrk="0" hangingPunct="0"/>
            <a:r>
              <a:rPr lang="en-US" altLang="zh-CN" sz="2800">
                <a:latin typeface="宋体" charset="-122"/>
                <a:cs typeface="Times New Roman" pitchFamily="18" charset="0"/>
              </a:rPr>
              <a:t>  </a:t>
            </a:r>
            <a:r>
              <a:rPr lang="zh-CN" altLang="en-US" sz="2800">
                <a:solidFill>
                  <a:schemeClr val="tx2"/>
                </a:solidFill>
                <a:latin typeface="宋体" charset="-122"/>
                <a:cs typeface="Times New Roman" pitchFamily="18" charset="0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宋体" charset="-122"/>
                <a:cs typeface="Times New Roman" pitchFamily="18" charset="0"/>
              </a:rPr>
              <a:t>）列表法：</a:t>
            </a:r>
            <a:r>
              <a:rPr lang="zh-CN" altLang="en-US">
                <a:latin typeface="宋体" charset="-122"/>
                <a:cs typeface="Times New Roman" pitchFamily="18" charset="0"/>
              </a:rPr>
              <a:t>例如，表面张力系数的测定实验</a:t>
            </a:r>
          </a:p>
          <a:p>
            <a:pPr indent="266700" eaLnBrk="0" hangingPunct="0"/>
            <a:endParaRPr lang="zh-CN" altLang="zh-CN">
              <a:latin typeface="宋体" charset="-122"/>
              <a:cs typeface="Times New Roman" pitchFamily="18" charset="0"/>
            </a:endParaRPr>
          </a:p>
          <a:p>
            <a:pPr indent="266700" eaLnBrk="0" hangingPunct="0"/>
            <a:r>
              <a:rPr lang="zh-CN" altLang="en-US">
                <a:latin typeface="宋体" charset="-122"/>
                <a:cs typeface="Times New Roman" pitchFamily="18" charset="0"/>
              </a:rPr>
              <a:t>      焦利氏秤的弹簧伸长量与所加的砝码重量的关系</a:t>
            </a:r>
          </a:p>
          <a:p>
            <a:pPr indent="266700" eaLnBrk="0" hangingPunct="0"/>
            <a:r>
              <a:rPr lang="en-US" altLang="zh-CN" i="1">
                <a:cs typeface="Times New Roman" pitchFamily="18" charset="0"/>
              </a:rPr>
              <a:t>l</a:t>
            </a:r>
            <a:r>
              <a:rPr lang="en-US" altLang="zh-CN" baseline="-25000">
                <a:latin typeface="宋体" charset="-122"/>
                <a:cs typeface="Times New Roman" pitchFamily="18" charset="0"/>
              </a:rPr>
              <a:t>0</a:t>
            </a:r>
            <a:r>
              <a:rPr lang="en-US" altLang="zh-CN">
                <a:latin typeface="宋体" charset="-122"/>
                <a:cs typeface="Times New Roman" pitchFamily="18" charset="0"/>
              </a:rPr>
              <a:t>=37.3mm</a:t>
            </a:r>
            <a:endParaRPr lang="zh-CN" altLang="zh-CN">
              <a:latin typeface="宋体" charset="-122"/>
              <a:cs typeface="Times New Roman" pitchFamily="18" charset="0"/>
            </a:endParaRPr>
          </a:p>
        </p:txBody>
      </p:sp>
      <p:sp>
        <p:nvSpPr>
          <p:cNvPr id="112643" name="Rectangle 10"/>
          <p:cNvSpPr>
            <a:spLocks noChangeArrowheads="1"/>
          </p:cNvSpPr>
          <p:nvPr/>
        </p:nvSpPr>
        <p:spPr bwMode="auto">
          <a:xfrm>
            <a:off x="4330700" y="498475"/>
            <a:ext cx="482600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 algn="ctr" eaLnBrk="0" hangingPunct="0"/>
            <a:r>
              <a:rPr lang="en-US" altLang="zh-CN" sz="1000">
                <a:latin typeface="Calibri" pitchFamily="34" charset="0"/>
              </a:rPr>
              <a:t>,</a:t>
            </a:r>
            <a:endParaRPr lang="en-US" altLang="zh-CN" sz="4000"/>
          </a:p>
        </p:txBody>
      </p:sp>
      <p:sp>
        <p:nvSpPr>
          <p:cNvPr id="1126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4000">
              <a:ea typeface="仿宋_GB2312" pitchFamily="49" charset="-122"/>
            </a:endParaRPr>
          </a:p>
        </p:txBody>
      </p:sp>
      <p:pic>
        <p:nvPicPr>
          <p:cNvPr id="112645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9750" y="2205038"/>
          <a:ext cx="8281988" cy="3671886"/>
        </p:xfrm>
        <a:graphic>
          <a:graphicData uri="http://schemas.openxmlformats.org/drawingml/2006/table">
            <a:tbl>
              <a:tblPr/>
              <a:tblGrid>
                <a:gridCol w="863600"/>
                <a:gridCol w="641350"/>
                <a:gridCol w="750888"/>
                <a:gridCol w="754062"/>
                <a:gridCol w="752475"/>
                <a:gridCol w="754063"/>
                <a:gridCol w="752475"/>
                <a:gridCol w="754062"/>
                <a:gridCol w="752475"/>
                <a:gridCol w="754063"/>
                <a:gridCol w="752475"/>
              </a:tblGrid>
              <a:tr h="523875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337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P(g)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337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l(mm)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47.0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56.9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66.8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76.4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86.4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96.0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105.8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115.6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125.2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135.2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337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tang" pitchFamily="18" charset="-127"/>
                          <a:ea typeface="Batang" pitchFamily="18" charset="-127"/>
                          <a:cs typeface="Times New Roman" pitchFamily="18" charset="0"/>
                        </a:rPr>
                        <a:t>(l-</a:t>
                      </a:r>
                      <a:r>
                        <a:rPr kumimoji="1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l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Batang" pitchFamily="18" charset="-127"/>
                          <a:cs typeface="Times New Roman" pitchFamily="18" charset="0"/>
                        </a:rPr>
                        <a:t>0)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Batang" pitchFamily="18" charset="-127"/>
                          <a:cs typeface="Times New Roman" pitchFamily="18" charset="0"/>
                        </a:rPr>
                        <a:t>mm</a:t>
                      </a: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19.6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29.5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39.1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49.1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68.5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87.9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97.9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08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20713"/>
            <a:ext cx="7772400" cy="1143000"/>
          </a:xfrm>
          <a:noFill/>
        </p:spPr>
        <p:txBody>
          <a:bodyPr/>
          <a:lstStyle/>
          <a:p>
            <a:r>
              <a:rPr lang="en-US" altLang="zh-CN" smtClean="0">
                <a:effectLst/>
              </a:rPr>
              <a:t>(2)</a:t>
            </a:r>
            <a:r>
              <a:rPr lang="zh-CN" altLang="en-US" smtClean="0">
                <a:effectLst/>
              </a:rPr>
              <a:t>作图法：图示法、 图解法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CC00"/>
                </a:solidFill>
              </a:rPr>
              <a:t>图示法：作图</a:t>
            </a:r>
            <a:r>
              <a:rPr lang="zh-CN" altLang="en-US" smtClean="0"/>
              <a:t>表示被测物理量之间关系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CC00"/>
                </a:solidFill>
              </a:rPr>
              <a:t>图解法</a:t>
            </a:r>
            <a:r>
              <a:rPr lang="zh-CN" altLang="en-US" smtClean="0"/>
              <a:t>：根据图示法变量的关系，求解实验方程。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例如：</a:t>
            </a:r>
            <a:r>
              <a:rPr lang="en-US" altLang="zh-CN" smtClean="0"/>
              <a:t>1</a:t>
            </a:r>
            <a:r>
              <a:rPr lang="zh-CN" altLang="en-US" smtClean="0"/>
              <a:t>）确定</a:t>
            </a:r>
            <a:r>
              <a:rPr lang="zh-CN" altLang="en-US" smtClean="0">
                <a:solidFill>
                  <a:srgbClr val="FFCC00"/>
                </a:solidFill>
              </a:rPr>
              <a:t>直线的斜率和截距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             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CC00"/>
                </a:solidFill>
              </a:rPr>
              <a:t>曲线改直</a:t>
            </a:r>
            <a:r>
              <a:rPr lang="zh-CN" altLang="en-US" smtClean="0"/>
              <a:t>：当函数关系为非线性时，可通过数学变换将其化为线性，再求出直线的斜率和截距。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         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noFill/>
        </p:spPr>
        <p:txBody>
          <a:bodyPr/>
          <a:lstStyle/>
          <a:p>
            <a:pPr algn="l"/>
            <a:r>
              <a:rPr lang="en-US" altLang="zh-CN" sz="3200" b="1" smtClean="0">
                <a:effectLst/>
                <a:latin typeface="宋体" charset="-122"/>
              </a:rPr>
              <a:t>        </a:t>
            </a:r>
            <a:r>
              <a:rPr lang="zh-CN" altLang="en-US" sz="3200" b="1" smtClean="0">
                <a:effectLst/>
                <a:latin typeface="宋体" charset="-122"/>
              </a:rPr>
              <a:t>作图法</a:t>
            </a:r>
            <a:r>
              <a:rPr lang="en-US" altLang="zh-CN" sz="3200" b="1" smtClean="0">
                <a:effectLst/>
                <a:latin typeface="宋体" charset="-122"/>
              </a:rPr>
              <a:t>:</a:t>
            </a:r>
            <a:r>
              <a:rPr lang="zh-CN" altLang="en-US" sz="3200" b="1" smtClean="0">
                <a:effectLst/>
                <a:latin typeface="宋体" charset="-122"/>
              </a:rPr>
              <a:t>用坐标纸或计算机</a:t>
            </a:r>
            <a:endParaRPr lang="en-US" altLang="zh-CN" sz="3200" b="1" smtClean="0">
              <a:effectLst/>
              <a:latin typeface="宋体" charset="-122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36613"/>
            <a:ext cx="8501063" cy="500062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rgbClr val="FFCC00"/>
                </a:solidFill>
              </a:rPr>
              <a:t>1)</a:t>
            </a:r>
            <a:r>
              <a:rPr lang="zh-CN" altLang="en-US" sz="2400" dirty="0" smtClean="0">
                <a:solidFill>
                  <a:srgbClr val="FFCC00"/>
                </a:solidFill>
              </a:rPr>
              <a:t>坐标的选择</a:t>
            </a:r>
            <a:r>
              <a:rPr lang="zh-CN" altLang="en-US" sz="2400" dirty="0" smtClean="0"/>
              <a:t>：最常用的是直角坐标，对数坐标、半对数坐标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rgbClr val="FFCC00"/>
                </a:solidFill>
              </a:rPr>
              <a:t>2)</a:t>
            </a:r>
            <a:r>
              <a:rPr lang="zh-CN" altLang="en-US" sz="2400" dirty="0" smtClean="0">
                <a:solidFill>
                  <a:srgbClr val="FFCC00"/>
                </a:solidFill>
              </a:rPr>
              <a:t>确定坐标轴和标注坐标分度：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zh-CN" altLang="en-US" sz="2400" dirty="0" smtClean="0"/>
              <a:t>选取坐标轴并标出各坐标</a:t>
            </a:r>
            <a:r>
              <a:rPr lang="zh-CN" altLang="en-US" sz="2400" dirty="0" smtClean="0">
                <a:solidFill>
                  <a:srgbClr val="FFCC00"/>
                </a:solidFill>
              </a:rPr>
              <a:t>轴所代表的物理量，即坐标轴名称及物理量的单位。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zh-CN" altLang="en-US" sz="2400" dirty="0" smtClean="0">
                <a:solidFill>
                  <a:srgbClr val="FFCC00"/>
                </a:solidFill>
              </a:rPr>
              <a:t>     </a:t>
            </a:r>
            <a:r>
              <a:rPr lang="zh-CN" altLang="en-US" sz="2400" dirty="0" smtClean="0">
                <a:solidFill>
                  <a:schemeClr val="tx2"/>
                </a:solidFill>
              </a:rPr>
              <a:t>一般自变量作为横轴，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zh-CN" altLang="en-US" sz="2400" dirty="0" smtClean="0">
                <a:solidFill>
                  <a:srgbClr val="FFCC00"/>
                </a:solidFill>
              </a:rPr>
              <a:t>坐标分度：</a:t>
            </a:r>
            <a:r>
              <a:rPr lang="zh-CN" altLang="en-US" sz="2400" dirty="0" smtClean="0"/>
              <a:t>原则上数据中的</a:t>
            </a:r>
            <a:r>
              <a:rPr lang="zh-CN" altLang="en-US" sz="2400" dirty="0" smtClean="0">
                <a:solidFill>
                  <a:schemeClr val="tx2"/>
                </a:solidFill>
              </a:rPr>
              <a:t>可靠数字</a:t>
            </a:r>
            <a:r>
              <a:rPr lang="zh-CN" altLang="en-US" sz="2400" dirty="0" smtClean="0"/>
              <a:t>在图中也应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可靠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可疑位</a:t>
            </a:r>
            <a:r>
              <a:rPr lang="zh-CN" altLang="en-US" sz="2400" dirty="0" smtClean="0"/>
              <a:t>在图中应是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估计</a:t>
            </a:r>
            <a:r>
              <a:rPr lang="zh-CN" altLang="en-US" sz="2400" dirty="0" smtClean="0">
                <a:solidFill>
                  <a:srgbClr val="FFCC00"/>
                </a:solidFill>
              </a:rPr>
              <a:t>。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zh-CN" altLang="en-US" sz="2400" dirty="0" smtClean="0">
                <a:solidFill>
                  <a:srgbClr val="FFCC00"/>
                </a:solidFill>
              </a:rPr>
              <a:t> 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rgbClr val="FFCC00"/>
                </a:solidFill>
              </a:rPr>
              <a:t>3)</a:t>
            </a:r>
            <a:r>
              <a:rPr lang="zh-CN" altLang="en-US" sz="2400" dirty="0" smtClean="0">
                <a:solidFill>
                  <a:srgbClr val="FFCC00"/>
                </a:solidFill>
              </a:rPr>
              <a:t>适当选取</a:t>
            </a:r>
            <a:r>
              <a:rPr lang="en-US" altLang="zh-CN" sz="2400" dirty="0" smtClean="0">
                <a:solidFill>
                  <a:srgbClr val="FFCC00"/>
                </a:solidFill>
              </a:rPr>
              <a:t>x</a:t>
            </a:r>
            <a:r>
              <a:rPr lang="zh-CN" altLang="en-US" sz="2400" dirty="0" smtClean="0">
                <a:solidFill>
                  <a:srgbClr val="FFCC00"/>
                </a:solidFill>
              </a:rPr>
              <a:t>轴和</a:t>
            </a:r>
            <a:r>
              <a:rPr lang="en-US" altLang="zh-CN" sz="2400" dirty="0" smtClean="0">
                <a:solidFill>
                  <a:srgbClr val="FFCC00"/>
                </a:solidFill>
              </a:rPr>
              <a:t>y</a:t>
            </a:r>
            <a:r>
              <a:rPr lang="zh-CN" altLang="en-US" sz="2400" dirty="0" smtClean="0">
                <a:solidFill>
                  <a:srgbClr val="FFCC00"/>
                </a:solidFill>
              </a:rPr>
              <a:t>轴的比例和坐标的起点，使图线比较对称的充满整个图纸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endParaRPr lang="en-US" altLang="zh-CN" sz="2400" dirty="0" smtClean="0">
              <a:solidFill>
                <a:srgbClr val="FFCC00"/>
              </a:solidFill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rgbClr val="FFCC00"/>
                </a:solidFill>
              </a:rPr>
              <a:t>4)</a:t>
            </a:r>
            <a:r>
              <a:rPr lang="zh-CN" altLang="en-US" sz="2400" dirty="0" smtClean="0">
                <a:solidFill>
                  <a:srgbClr val="FFCC00"/>
                </a:solidFill>
              </a:rPr>
              <a:t>标明实验点</a:t>
            </a:r>
            <a:r>
              <a:rPr lang="zh-CN" altLang="en-US" sz="2400" dirty="0" smtClean="0"/>
              <a:t>：根据所测得的数据，选用符号标明实验点。</a:t>
            </a:r>
            <a:endParaRPr lang="en-US" altLang="zh-CN" sz="2400" dirty="0" smtClean="0"/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rgbClr val="FFCC00"/>
                </a:solidFill>
              </a:rPr>
              <a:t>5)</a:t>
            </a:r>
            <a:r>
              <a:rPr lang="zh-CN" altLang="en-US" sz="2400" dirty="0" smtClean="0">
                <a:solidFill>
                  <a:srgbClr val="FFCC00"/>
                </a:solidFill>
              </a:rPr>
              <a:t>连接实验图线：</a:t>
            </a:r>
            <a:r>
              <a:rPr lang="zh-CN" altLang="en-US" sz="2400" dirty="0" smtClean="0"/>
              <a:t>根据不同函数关系的实验数据点的分布，将点连成直线和光滑的曲线，</a:t>
            </a:r>
            <a:r>
              <a:rPr lang="zh-CN" altLang="en-US" sz="2400" dirty="0" smtClean="0">
                <a:solidFill>
                  <a:srgbClr val="FFCC00"/>
                </a:solidFill>
              </a:rPr>
              <a:t>数据点均匀地分布在图线两侧。作为校准曲线，将各校准点连成折线。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rgbClr val="FFCC00"/>
                </a:solidFill>
              </a:rPr>
              <a:t>6)</a:t>
            </a:r>
            <a:r>
              <a:rPr lang="zh-CN" altLang="en-US" sz="2400" dirty="0" smtClean="0">
                <a:solidFill>
                  <a:srgbClr val="FFCC00"/>
                </a:solidFill>
              </a:rPr>
              <a:t>标明图名称</a:t>
            </a:r>
            <a:endParaRPr lang="en-US" altLang="zh-CN" sz="2400" dirty="0" smtClean="0"/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Char char="l"/>
              <a:defRPr/>
            </a:pPr>
            <a:endParaRPr lang="zh-CN" altLang="en-US" sz="2400" dirty="0" smtClean="0"/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Char char="l"/>
              <a:defRPr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20713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effectLst/>
              </a:rPr>
              <a:t>测量的不确定度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r>
              <a:rPr lang="zh-CN" altLang="en-US" smtClean="0"/>
              <a:t>不确定度：</a:t>
            </a:r>
          </a:p>
          <a:p>
            <a:r>
              <a:rPr lang="zh-CN" altLang="en-US" sz="2800" b="1" smtClean="0">
                <a:latin typeface="宋体" charset="-122"/>
              </a:rPr>
              <a:t>  由于测量误差的存在，测量结果必然存在不确定成份，如何用科学、合理的方法对实验结果评价。</a:t>
            </a:r>
            <a:endParaRPr lang="zh-CN" altLang="en-US" sz="28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latin typeface="宋体" charset="-122"/>
              </a:rPr>
              <a:t>  </a:t>
            </a:r>
            <a:r>
              <a:rPr lang="en-US" altLang="zh-CN" sz="2800" b="1" smtClean="0">
                <a:latin typeface="宋体" charset="-122"/>
              </a:rPr>
              <a:t>-----</a:t>
            </a:r>
            <a:r>
              <a:rPr lang="zh-CN" altLang="en-US" sz="2800" b="1" smtClean="0">
                <a:latin typeface="宋体" charset="-122"/>
              </a:rPr>
              <a:t>对测量结果不确定程度的评定。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 对测量结果可信赖程度的评定。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 对被</a:t>
            </a:r>
            <a:r>
              <a:rPr lang="zh-CN" altLang="en-US" sz="2800" smtClean="0">
                <a:solidFill>
                  <a:schemeClr val="tx2"/>
                </a:solidFill>
              </a:rPr>
              <a:t>测量量的真值</a:t>
            </a:r>
            <a:r>
              <a:rPr lang="zh-CN" altLang="en-US" sz="2800" smtClean="0"/>
              <a:t>或</a:t>
            </a:r>
            <a:r>
              <a:rPr lang="zh-CN" altLang="en-US" sz="2800" smtClean="0">
                <a:solidFill>
                  <a:schemeClr val="tx2"/>
                </a:solidFill>
              </a:rPr>
              <a:t>平均值</a:t>
            </a:r>
            <a:r>
              <a:rPr lang="zh-CN" altLang="en-US" sz="2800" smtClean="0"/>
              <a:t>在</a:t>
            </a:r>
            <a:r>
              <a:rPr lang="zh-CN" altLang="en-US" sz="2800" smtClean="0">
                <a:solidFill>
                  <a:schemeClr val="tx2"/>
                </a:solidFill>
              </a:rPr>
              <a:t>以一定概率</a:t>
            </a:r>
            <a:r>
              <a:rPr lang="zh-CN" altLang="en-US" sz="2800" smtClean="0"/>
              <a:t>所处</a:t>
            </a:r>
            <a:r>
              <a:rPr lang="zh-CN" altLang="en-US" sz="2800" smtClean="0">
                <a:solidFill>
                  <a:srgbClr val="FFCC00"/>
                </a:solidFill>
              </a:rPr>
              <a:t>量值范围的评定。</a:t>
            </a:r>
            <a:r>
              <a:rPr lang="en-US" altLang="zh-CN" sz="2800" smtClean="0">
                <a:solidFill>
                  <a:srgbClr val="FFCC00"/>
                </a:solidFill>
              </a:rPr>
              <a:t>(</a:t>
            </a:r>
            <a:r>
              <a:rPr lang="zh-CN" altLang="en-US" sz="2800" smtClean="0">
                <a:solidFill>
                  <a:srgbClr val="FFCC00"/>
                </a:solidFill>
              </a:rPr>
              <a:t>置信区间，置信概率）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FFCC00"/>
                </a:solidFill>
              </a:rPr>
              <a:t>    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rgbClr val="FFCC00"/>
              </a:solidFill>
            </a:endParaRPr>
          </a:p>
          <a:p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188913"/>
            <a:ext cx="5356225" cy="27146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24075" y="2852738"/>
            <a:ext cx="43926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电压表校准曲线图</a:t>
            </a:r>
          </a:p>
        </p:txBody>
      </p:sp>
      <p:pic>
        <p:nvPicPr>
          <p:cNvPr id="6769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573463"/>
            <a:ext cx="3744913" cy="2762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396038"/>
            <a:ext cx="43926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热敏电阻的电阻</a:t>
            </a:r>
            <a:r>
              <a:rPr lang="en-US" altLang="zh-CN" dirty="0">
                <a:ea typeface="仿宋_GB2312" pitchFamily="49" charset="-122"/>
              </a:rPr>
              <a:t>—</a:t>
            </a:r>
            <a:r>
              <a:rPr lang="zh-CN" altLang="en-US" dirty="0">
                <a:latin typeface="+mj-ea"/>
                <a:ea typeface="+mj-ea"/>
              </a:rPr>
              <a:t>温度关系</a:t>
            </a:r>
          </a:p>
        </p:txBody>
      </p:sp>
      <p:pic>
        <p:nvPicPr>
          <p:cNvPr id="6769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6463" y="3429000"/>
            <a:ext cx="4233862" cy="290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00563" y="6396038"/>
            <a:ext cx="43926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热敏电阻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i="1" dirty="0" err="1">
                <a:latin typeface="+mn-lt"/>
                <a:ea typeface="+mj-ea"/>
              </a:rPr>
              <a:t>ln</a:t>
            </a:r>
            <a:r>
              <a:rPr lang="en-US" altLang="zh-CN" dirty="0" err="1">
                <a:latin typeface="+mn-lt"/>
                <a:ea typeface="+mj-ea"/>
              </a:rPr>
              <a:t>R</a:t>
            </a:r>
            <a:r>
              <a:rPr lang="en-US" altLang="zh-CN" baseline="-25000" dirty="0" err="1">
                <a:latin typeface="+mn-lt"/>
                <a:ea typeface="+mj-ea"/>
              </a:rPr>
              <a:t>T</a:t>
            </a:r>
            <a:r>
              <a:rPr lang="en-US" altLang="zh-CN" baseline="-25000" dirty="0">
                <a:latin typeface="+mn-lt"/>
                <a:ea typeface="+mj-ea"/>
              </a:rPr>
              <a:t>  </a:t>
            </a:r>
            <a:r>
              <a:rPr lang="en-US" altLang="zh-CN" dirty="0">
                <a:latin typeface="+mn-lt"/>
                <a:ea typeface="+mj-ea"/>
              </a:rPr>
              <a:t>—1/T</a:t>
            </a:r>
            <a:r>
              <a:rPr lang="zh-CN" altLang="en-US" dirty="0">
                <a:latin typeface="+mj-ea"/>
                <a:ea typeface="+mj-ea"/>
              </a:rPr>
              <a:t>关系</a:t>
            </a:r>
          </a:p>
        </p:txBody>
      </p:sp>
      <p:graphicFrame>
        <p:nvGraphicFramePr>
          <p:cNvPr id="67690" name="Object 106"/>
          <p:cNvGraphicFramePr>
            <a:graphicFrameLocks noChangeAspect="1"/>
          </p:cNvGraphicFramePr>
          <p:nvPr/>
        </p:nvGraphicFramePr>
        <p:xfrm>
          <a:off x="5508625" y="3500438"/>
          <a:ext cx="2025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7" name="Equation" r:id="rId6" imgW="1104900" imgH="431800" progId="">
                  <p:embed/>
                </p:oleObj>
              </mc:Choice>
              <mc:Fallback>
                <p:oleObj name="Equation" r:id="rId6" imgW="1104900" imgH="431800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00438"/>
                        <a:ext cx="202565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765175"/>
            <a:ext cx="6265863" cy="4959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875" y="5876925"/>
            <a:ext cx="439261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热敏电阻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i="1" dirty="0" err="1">
                <a:ea typeface="仿宋_GB2312" pitchFamily="49" charset="-122"/>
              </a:rPr>
              <a:t>ln</a:t>
            </a:r>
            <a:r>
              <a:rPr lang="en-US" altLang="zh-CN" dirty="0" err="1">
                <a:ea typeface="仿宋_GB2312" pitchFamily="49" charset="-122"/>
              </a:rPr>
              <a:t>R</a:t>
            </a:r>
            <a:r>
              <a:rPr lang="en-US" altLang="zh-CN" baseline="-25000" dirty="0" err="1">
                <a:ea typeface="仿宋_GB2312" pitchFamily="49" charset="-122"/>
              </a:rPr>
              <a:t>T</a:t>
            </a:r>
            <a:r>
              <a:rPr lang="en-US" altLang="zh-CN" baseline="-25000" dirty="0">
                <a:ea typeface="仿宋_GB2312" pitchFamily="49" charset="-122"/>
              </a:rPr>
              <a:t> </a:t>
            </a:r>
            <a:r>
              <a:rPr lang="en-US" altLang="zh-CN" baseline="-25000" dirty="0">
                <a:latin typeface="+mn-lt"/>
                <a:ea typeface="+mj-ea"/>
              </a:rPr>
              <a:t>  </a:t>
            </a:r>
            <a:r>
              <a:rPr lang="en-US" altLang="zh-CN" dirty="0">
                <a:latin typeface="+mn-lt"/>
                <a:ea typeface="+mj-ea"/>
              </a:rPr>
              <a:t>—1/T</a:t>
            </a:r>
            <a:r>
              <a:rPr lang="zh-CN" altLang="en-US" dirty="0">
                <a:latin typeface="+mj-ea"/>
                <a:ea typeface="+mj-ea"/>
              </a:rPr>
              <a:t>关系</a:t>
            </a:r>
            <a:endParaRPr lang="en-US" altLang="zh-CN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用半对数坐标纸作图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1" name="Group 3"/>
          <p:cNvGrpSpPr>
            <a:grpSpLocks/>
          </p:cNvGrpSpPr>
          <p:nvPr/>
        </p:nvGrpSpPr>
        <p:grpSpPr bwMode="auto">
          <a:xfrm>
            <a:off x="1549400" y="1127125"/>
            <a:ext cx="6191250" cy="4606925"/>
            <a:chOff x="976" y="710"/>
            <a:chExt cx="3900" cy="2902"/>
          </a:xfrm>
        </p:grpSpPr>
        <p:pic>
          <p:nvPicPr>
            <p:cNvPr id="11776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6" y="710"/>
              <a:ext cx="3900" cy="2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764" name="Text Box 5"/>
            <p:cNvSpPr txBox="1">
              <a:spLocks noChangeArrowheads="1"/>
            </p:cNvSpPr>
            <p:nvPr/>
          </p:nvSpPr>
          <p:spPr bwMode="auto">
            <a:xfrm rot="-5400000">
              <a:off x="431" y="1676"/>
              <a:ext cx="1324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solidFill>
                    <a:schemeClr val="bg2"/>
                  </a:solidFill>
                  <a:latin typeface="宋体" charset="-122"/>
                  <a:ea typeface="仿宋_GB2312" pitchFamily="49" charset="-122"/>
                </a:rPr>
                <a:t>望远镜读数 </a:t>
              </a:r>
              <a:r>
                <a:rPr kumimoji="0" lang="en-US" altLang="zh-CN" sz="1800" b="1">
                  <a:solidFill>
                    <a:schemeClr val="bg2"/>
                  </a:solidFill>
                  <a:ea typeface="仿宋_GB2312" pitchFamily="49" charset="-122"/>
                </a:rPr>
                <a:t>/</a:t>
              </a:r>
              <a:r>
                <a:rPr kumimoji="0" lang="en-US" altLang="zh-CN" sz="1800">
                  <a:solidFill>
                    <a:schemeClr val="bg2"/>
                  </a:solidFill>
                  <a:ea typeface="仿宋_GB2312" pitchFamily="49" charset="-122"/>
                </a:rPr>
                <a:t>mm</a:t>
              </a:r>
              <a:r>
                <a:rPr kumimoji="0" lang="en-US" altLang="zh-CN" sz="1800" b="1">
                  <a:solidFill>
                    <a:schemeClr val="bg2"/>
                  </a:solidFill>
                  <a:latin typeface="宋体" charset="-122"/>
                  <a:ea typeface="仿宋_GB2312" pitchFamily="49" charset="-122"/>
                </a:rPr>
                <a:t>  </a:t>
              </a:r>
            </a:p>
          </p:txBody>
        </p:sp>
        <p:sp>
          <p:nvSpPr>
            <p:cNvPr id="117765" name="Text Box 6"/>
            <p:cNvSpPr txBox="1">
              <a:spLocks noChangeArrowheads="1"/>
            </p:cNvSpPr>
            <p:nvPr/>
          </p:nvSpPr>
          <p:spPr bwMode="auto">
            <a:xfrm>
              <a:off x="2682" y="3381"/>
              <a:ext cx="697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solidFill>
                    <a:schemeClr val="bg2"/>
                  </a:solidFill>
                  <a:latin typeface="宋体" charset="-122"/>
                  <a:ea typeface="仿宋_GB2312" pitchFamily="49" charset="-122"/>
                </a:rPr>
                <a:t>温度 </a:t>
              </a:r>
              <a:r>
                <a:rPr kumimoji="0" lang="en-US" altLang="zh-CN" sz="1800" b="1">
                  <a:solidFill>
                    <a:schemeClr val="bg2"/>
                  </a:solidFill>
                  <a:latin typeface="宋体" charset="-122"/>
                  <a:ea typeface="仿宋_GB2312" pitchFamily="49" charset="-122"/>
                </a:rPr>
                <a:t>/℃</a:t>
              </a:r>
            </a:p>
          </p:txBody>
        </p:sp>
      </p:grpSp>
      <p:sp>
        <p:nvSpPr>
          <p:cNvPr id="117762" name="Rectangle 7"/>
          <p:cNvSpPr>
            <a:spLocks noChangeArrowheads="1"/>
          </p:cNvSpPr>
          <p:nvPr/>
        </p:nvSpPr>
        <p:spPr bwMode="auto">
          <a:xfrm>
            <a:off x="2700338" y="5949950"/>
            <a:ext cx="3736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800">
                <a:latin typeface="Arial" charset="0"/>
                <a:ea typeface="仿宋_GB2312" pitchFamily="49" charset="-122"/>
              </a:rPr>
              <a:t>图</a:t>
            </a:r>
            <a:r>
              <a:rPr kumimoji="0" lang="en-US" altLang="zh-CN" sz="1800">
                <a:latin typeface="Arial" charset="0"/>
                <a:ea typeface="仿宋_GB2312" pitchFamily="49" charset="-122"/>
              </a:rPr>
              <a:t>1   </a:t>
            </a:r>
            <a:r>
              <a:rPr kumimoji="0" lang="zh-CN" altLang="en-US" sz="1800">
                <a:latin typeface="Arial" charset="0"/>
                <a:ea typeface="仿宋_GB2312" pitchFamily="49" charset="-122"/>
              </a:rPr>
              <a:t>金属棒的伸长量与温度的关系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Object 230"/>
          <p:cNvGraphicFramePr>
            <a:graphicFrameLocks noChangeAspect="1"/>
          </p:cNvGraphicFramePr>
          <p:nvPr/>
        </p:nvGraphicFramePr>
        <p:xfrm>
          <a:off x="971550" y="2420938"/>
          <a:ext cx="756126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20" name="Equation" r:id="rId3" imgW="2616200" imgH="812800" progId="">
                  <p:embed/>
                </p:oleObj>
              </mc:Choice>
              <mc:Fallback>
                <p:oleObj name="Equation" r:id="rId3" imgW="2616200" imgH="81280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7561263" cy="208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468313" y="1341438"/>
          <a:ext cx="8267700" cy="1044575"/>
        </p:xfrm>
        <a:graphic>
          <a:graphicData uri="http://schemas.openxmlformats.org/drawingml/2006/table">
            <a:tbl>
              <a:tblPr/>
              <a:tblGrid>
                <a:gridCol w="2133600"/>
                <a:gridCol w="8001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砝码质量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(Kg)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弹簧伸长位置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(cm)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887" name="Object 231"/>
          <p:cNvGraphicFramePr>
            <a:graphicFrameLocks noChangeAspect="1"/>
          </p:cNvGraphicFramePr>
          <p:nvPr/>
        </p:nvGraphicFramePr>
        <p:xfrm>
          <a:off x="1331913" y="4365625"/>
          <a:ext cx="53848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21" name="Equation" r:id="rId5" imgW="2388960" imgH="634320" progId="">
                  <p:embed/>
                </p:oleObj>
              </mc:Choice>
              <mc:Fallback>
                <p:oleObj name="Equation" r:id="rId5" imgW="2388960" imgH="634320" progId="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5625"/>
                        <a:ext cx="5384800" cy="1563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20" name="Text Box 36"/>
          <p:cNvSpPr txBox="1">
            <a:spLocks noChangeArrowheads="1"/>
          </p:cNvSpPr>
          <p:nvPr/>
        </p:nvSpPr>
        <p:spPr bwMode="auto">
          <a:xfrm>
            <a:off x="5003800" y="357346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>
                <a:solidFill>
                  <a:srgbClr val="FF3300"/>
                </a:solidFill>
                <a:latin typeface="Arial" charset="0"/>
                <a:ea typeface="仿宋_GB2312" pitchFamily="49" charset="-122"/>
              </a:rPr>
              <a:t>错误</a:t>
            </a:r>
            <a:r>
              <a:rPr kumimoji="0" lang="en-US" altLang="zh-CN" sz="1800">
                <a:solidFill>
                  <a:srgbClr val="FF3300"/>
                </a:solidFill>
                <a:latin typeface="Arial" charset="0"/>
                <a:ea typeface="仿宋_GB2312" pitchFamily="49" charset="-122"/>
              </a:rPr>
              <a:t>!!</a:t>
            </a:r>
          </a:p>
        </p:txBody>
      </p:sp>
      <p:sp>
        <p:nvSpPr>
          <p:cNvPr id="70921" name="Text Box 37"/>
          <p:cNvSpPr txBox="1">
            <a:spLocks noChangeArrowheads="1"/>
          </p:cNvSpPr>
          <p:nvPr/>
        </p:nvSpPr>
        <p:spPr bwMode="auto">
          <a:xfrm>
            <a:off x="0" y="47625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>
                <a:latin typeface="宋体" charset="-122"/>
                <a:ea typeface="仿宋_GB2312" pitchFamily="49" charset="-122"/>
              </a:rPr>
              <a:t>(3)</a:t>
            </a:r>
            <a:r>
              <a:rPr kumimoji="0" lang="zh-CN" altLang="en-US" sz="3200" b="1">
                <a:latin typeface="宋体" charset="-122"/>
                <a:ea typeface="仿宋_GB2312" pitchFamily="49" charset="-122"/>
              </a:rPr>
              <a:t>逐差法</a:t>
            </a:r>
            <a:r>
              <a:rPr kumimoji="0" lang="zh-CN" altLang="en-US" sz="2800">
                <a:solidFill>
                  <a:srgbClr val="FFCC00"/>
                </a:solidFill>
                <a:latin typeface="Arial" charset="0"/>
                <a:ea typeface="仿宋_GB2312" pitchFamily="49" charset="-122"/>
              </a:rPr>
              <a:t>：</a:t>
            </a:r>
            <a:r>
              <a:rPr kumimoji="0" lang="zh-CN" altLang="en-US" sz="2800" b="1">
                <a:solidFill>
                  <a:srgbClr val="FFCC00"/>
                </a:solidFill>
                <a:latin typeface="Arial" charset="0"/>
                <a:ea typeface="仿宋_GB2312" pitchFamily="49" charset="-122"/>
              </a:rPr>
              <a:t>要求自变量等间隔变化而函数关系为线性</a:t>
            </a:r>
          </a:p>
        </p:txBody>
      </p:sp>
      <p:sp>
        <p:nvSpPr>
          <p:cNvPr id="70922" name="Text Box 38"/>
          <p:cNvSpPr txBox="1">
            <a:spLocks noChangeArrowheads="1"/>
          </p:cNvSpPr>
          <p:nvPr/>
        </p:nvSpPr>
        <p:spPr bwMode="auto">
          <a:xfrm>
            <a:off x="1187450" y="6021388"/>
            <a:ext cx="568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>
                <a:latin typeface="Arial" charset="0"/>
                <a:ea typeface="仿宋_GB2312" pitchFamily="49" charset="-122"/>
              </a:rPr>
              <a:t>杨氏模量实验，牛顿环实验，迈克耳孙干涉仪实验</a:t>
            </a:r>
            <a:r>
              <a:rPr kumimoji="0" lang="en-US" altLang="zh-CN" sz="1800">
                <a:latin typeface="Arial" charset="0"/>
                <a:ea typeface="仿宋_GB2312" pitchFamily="49" charset="-122"/>
              </a:rPr>
              <a:t>,</a:t>
            </a:r>
            <a:r>
              <a:rPr kumimoji="0" lang="zh-CN" altLang="en-US" sz="1800">
                <a:latin typeface="Arial" charset="0"/>
                <a:ea typeface="仿宋_GB2312" pitchFamily="49" charset="-122"/>
              </a:rPr>
              <a:t>避免逐项逐差，用测量的全部数据。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229600" cy="35575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(4)</a:t>
            </a:r>
            <a:r>
              <a:rPr lang="zh-CN" altLang="en-US" sz="2400" b="1" smtClean="0"/>
              <a:t>最小二乘法与线性回归</a:t>
            </a:r>
            <a:endParaRPr lang="zh-CN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  <a:r>
              <a:rPr lang="zh-CN" altLang="en-US" sz="2400" b="1" smtClean="0">
                <a:solidFill>
                  <a:schemeClr val="tx2"/>
                </a:solidFill>
              </a:rPr>
              <a:t>回归分析的概念：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  通过大量数据的观察，分析研究变量间存在 </a:t>
            </a:r>
            <a:r>
              <a:rPr lang="zh-CN" altLang="en-US" sz="2400" smtClean="0">
                <a:solidFill>
                  <a:srgbClr val="FFCC00"/>
                </a:solidFill>
              </a:rPr>
              <a:t>相关关系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FFCC00"/>
                </a:solidFill>
              </a:rPr>
              <a:t>统计分析方法为回归分析</a:t>
            </a:r>
            <a:r>
              <a:rPr lang="zh-CN" altLang="en-US" sz="2400" smtClean="0"/>
              <a:t>。建立的关系式为</a:t>
            </a:r>
            <a:r>
              <a:rPr lang="zh-CN" altLang="en-US" sz="2400" smtClean="0">
                <a:solidFill>
                  <a:srgbClr val="FFCC00"/>
                </a:solidFill>
              </a:rPr>
              <a:t>回归方程</a:t>
            </a:r>
            <a:r>
              <a:rPr lang="zh-CN" altLang="en-US" sz="2400" smtClean="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</a:t>
            </a:r>
            <a:r>
              <a:rPr lang="zh-CN" altLang="en-US" sz="2400" b="1" smtClean="0">
                <a:solidFill>
                  <a:srgbClr val="FFCC00"/>
                </a:solidFill>
              </a:rPr>
              <a:t>回归分析的基本思想</a:t>
            </a:r>
            <a:r>
              <a:rPr lang="en-US" altLang="zh-CN" sz="2400" b="1" smtClean="0">
                <a:solidFill>
                  <a:srgbClr val="FFCC00"/>
                </a:solidFill>
              </a:rPr>
              <a:t>---</a:t>
            </a:r>
            <a:r>
              <a:rPr lang="zh-CN" altLang="en-US" sz="2400" b="1" smtClean="0">
                <a:solidFill>
                  <a:srgbClr val="FFCC00"/>
                </a:solidFill>
              </a:rPr>
              <a:t>最小二乘法：（线性回归方程）</a:t>
            </a:r>
            <a:endParaRPr lang="zh-CN" altLang="en-US" sz="2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 若</a:t>
            </a:r>
            <a:r>
              <a:rPr lang="zh-CN" altLang="en-US" sz="2400" smtClean="0">
                <a:solidFill>
                  <a:srgbClr val="FFCC00"/>
                </a:solidFill>
              </a:rPr>
              <a:t>最佳拟合的直线</a:t>
            </a:r>
            <a:r>
              <a:rPr lang="zh-CN" altLang="en-US" sz="2400" smtClean="0"/>
              <a:t>为</a:t>
            </a:r>
            <a:r>
              <a:rPr lang="en-US" altLang="zh-CN" sz="2400" smtClean="0"/>
              <a:t>Y=f(x)</a:t>
            </a:r>
            <a:r>
              <a:rPr lang="zh-CN" altLang="en-US" sz="2400" smtClean="0"/>
              <a:t>，则所测各</a:t>
            </a:r>
            <a:r>
              <a:rPr lang="en-US" altLang="zh-CN" sz="2400" smtClean="0"/>
              <a:t>yi</a:t>
            </a:r>
            <a:r>
              <a:rPr lang="zh-CN" altLang="en-US" sz="2400" smtClean="0"/>
              <a:t>值与拟合直线上相应的点</a:t>
            </a:r>
            <a:r>
              <a:rPr lang="en-US" altLang="zh-CN" sz="2400" smtClean="0"/>
              <a:t>Yi=f(xi)</a:t>
            </a:r>
            <a:r>
              <a:rPr lang="zh-CN" altLang="en-US" sz="2400" smtClean="0"/>
              <a:t>之间的</a:t>
            </a:r>
            <a:r>
              <a:rPr lang="zh-CN" altLang="en-US" sz="2400" smtClean="0">
                <a:solidFill>
                  <a:srgbClr val="FFCC00"/>
                </a:solidFill>
              </a:rPr>
              <a:t>偏差的平方和为最小</a:t>
            </a:r>
            <a:r>
              <a:rPr lang="zh-CN" altLang="en-US" sz="2400" smtClean="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 根据最小二乘法原理建立线性方程称为</a:t>
            </a:r>
            <a:r>
              <a:rPr lang="zh-CN" altLang="en-US" sz="2400" smtClean="0">
                <a:solidFill>
                  <a:srgbClr val="FFCC00"/>
                </a:solidFill>
              </a:rPr>
              <a:t>线性回归方程</a:t>
            </a:r>
            <a:r>
              <a:rPr lang="zh-CN" altLang="en-US" sz="2400" smtClean="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这种方法称为</a:t>
            </a:r>
            <a:r>
              <a:rPr lang="zh-CN" altLang="en-US" sz="2400" smtClean="0">
                <a:solidFill>
                  <a:srgbClr val="FFC000"/>
                </a:solidFill>
              </a:rPr>
              <a:t>线性拟合</a:t>
            </a:r>
            <a:r>
              <a:rPr lang="zh-CN" altLang="en-US" sz="2400" smtClean="0"/>
              <a:t>或</a:t>
            </a:r>
            <a:r>
              <a:rPr lang="zh-CN" altLang="en-US" sz="2400" smtClean="0">
                <a:solidFill>
                  <a:srgbClr val="FFCC00"/>
                </a:solidFill>
              </a:rPr>
              <a:t>一元线性回归</a:t>
            </a:r>
            <a:r>
              <a:rPr lang="zh-CN" altLang="en-US" sz="2400" smtClean="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2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一元线性回归：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相关系数       ，定量描述</a:t>
            </a:r>
            <a:r>
              <a:rPr lang="en-US" altLang="zh-CN" smtClean="0"/>
              <a:t>x,y</a:t>
            </a:r>
            <a:r>
              <a:rPr lang="zh-CN" altLang="en-US" smtClean="0"/>
              <a:t>变量之间的         线性程度好坏。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值在                    之中。   值越接近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间线性关系越好。    </a:t>
            </a:r>
          </a:p>
        </p:txBody>
      </p:sp>
      <p:graphicFrame>
        <p:nvGraphicFramePr>
          <p:cNvPr id="90240" name="Object 128"/>
          <p:cNvGraphicFramePr>
            <a:graphicFrameLocks noChangeAspect="1"/>
          </p:cNvGraphicFramePr>
          <p:nvPr/>
        </p:nvGraphicFramePr>
        <p:xfrm>
          <a:off x="4140200" y="2133600"/>
          <a:ext cx="2346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5" name="Equation" r:id="rId3" imgW="1447172" imgH="533169" progId="">
                  <p:embed/>
                </p:oleObj>
              </mc:Choice>
              <mc:Fallback>
                <p:oleObj name="Equation" r:id="rId3" imgW="1447172" imgH="533169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33600"/>
                        <a:ext cx="23463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41" name="Object 129"/>
          <p:cNvGraphicFramePr>
            <a:graphicFrameLocks noChangeAspect="1"/>
          </p:cNvGraphicFramePr>
          <p:nvPr/>
        </p:nvGraphicFramePr>
        <p:xfrm>
          <a:off x="2987675" y="3190875"/>
          <a:ext cx="3603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6" name="Equation" r:id="rId5" imgW="126780" imgH="164814" progId="">
                  <p:embed/>
                </p:oleObj>
              </mc:Choice>
              <mc:Fallback>
                <p:oleObj name="Equation" r:id="rId5" imgW="126780" imgH="164814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90875"/>
                        <a:ext cx="36036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42" name="Object 130"/>
          <p:cNvGraphicFramePr>
            <a:graphicFrameLocks noChangeAspect="1"/>
          </p:cNvGraphicFramePr>
          <p:nvPr/>
        </p:nvGraphicFramePr>
        <p:xfrm>
          <a:off x="1116013" y="4292600"/>
          <a:ext cx="3603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7" name="Equation" r:id="rId7" imgW="126780" imgH="164814" progId="">
                  <p:embed/>
                </p:oleObj>
              </mc:Choice>
              <mc:Fallback>
                <p:oleObj name="Equation" r:id="rId7" imgW="126780" imgH="164814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36036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43" name="Object 131"/>
          <p:cNvGraphicFramePr>
            <a:graphicFrameLocks noChangeAspect="1"/>
          </p:cNvGraphicFramePr>
          <p:nvPr/>
        </p:nvGraphicFramePr>
        <p:xfrm>
          <a:off x="5364163" y="4292600"/>
          <a:ext cx="3603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8" name="Equation" r:id="rId9" imgW="126780" imgH="164814" progId="">
                  <p:embed/>
                </p:oleObj>
              </mc:Choice>
              <mc:Fallback>
                <p:oleObj name="Equation" r:id="rId9" imgW="126780" imgH="164814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92600"/>
                        <a:ext cx="36036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44" name="Object 132"/>
          <p:cNvGraphicFramePr>
            <a:graphicFrameLocks noChangeAspect="1"/>
          </p:cNvGraphicFramePr>
          <p:nvPr/>
        </p:nvGraphicFramePr>
        <p:xfrm>
          <a:off x="2555875" y="4292600"/>
          <a:ext cx="1152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9" name="Equation" r:id="rId10" imgW="596641" imgH="253890" progId="">
                  <p:embed/>
                </p:oleObj>
              </mc:Choice>
              <mc:Fallback>
                <p:oleObj name="Equation" r:id="rId10" imgW="596641" imgH="253890" progId="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92600"/>
                        <a:ext cx="11525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013" y="922338"/>
            <a:ext cx="2689225" cy="2863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kern="0" dirty="0">
                <a:latin typeface="Comic Sans MS" pitchFamily="66" charset="0"/>
                <a:ea typeface="楷体_GB2312" pitchFamily="49" charset="-122"/>
              </a:rPr>
              <a:t>数据处理</a:t>
            </a:r>
            <a:endParaRPr lang="en-US" altLang="zh-CN" sz="4000" b="1" kern="0" dirty="0">
              <a:latin typeface="Comic Sans MS" pitchFamily="66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4000" b="1" kern="0" dirty="0">
                <a:latin typeface="Comic Sans MS" pitchFamily="66" charset="0"/>
                <a:ea typeface="楷体_GB2312" pitchFamily="49" charset="-122"/>
              </a:rPr>
              <a:t>数据分析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4000" b="1" kern="0" dirty="0">
                <a:latin typeface="Comic Sans MS" pitchFamily="66" charset="0"/>
                <a:ea typeface="楷体_GB2312" pitchFamily="49" charset="-122"/>
              </a:rPr>
              <a:t>科技作图</a:t>
            </a:r>
            <a:endParaRPr lang="en-US" altLang="zh-CN" sz="4000" b="1" kern="0" dirty="0">
              <a:latin typeface="Comic Sans MS" pitchFamily="66" charset="0"/>
              <a:ea typeface="楷体_GB2312" pitchFamily="49" charset="-122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1563" y="835025"/>
            <a:ext cx="2895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3" name="矩形 47"/>
          <p:cNvSpPr>
            <a:spLocks noChangeArrowheads="1"/>
          </p:cNvSpPr>
          <p:nvPr/>
        </p:nvSpPr>
        <p:spPr bwMode="auto">
          <a:xfrm>
            <a:off x="146050" y="395288"/>
            <a:ext cx="21701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FFC000"/>
                </a:solidFill>
              </a:rPr>
              <a:t>Origin</a:t>
            </a:r>
            <a:r>
              <a:rPr lang="zh-CN" altLang="en-US" sz="3200" b="1">
                <a:solidFill>
                  <a:srgbClr val="FFC000"/>
                </a:solidFill>
              </a:rPr>
              <a:t>软件</a:t>
            </a:r>
            <a:endParaRPr lang="zh-CN" altLang="en-US" sz="3200">
              <a:solidFill>
                <a:srgbClr val="FFC000"/>
              </a:solidFill>
            </a:endParaRPr>
          </a:p>
          <a:p>
            <a:pPr algn="ctr"/>
            <a:endParaRPr lang="en-US" altLang="zh-CN" b="1"/>
          </a:p>
        </p:txBody>
      </p:sp>
      <p:pic>
        <p:nvPicPr>
          <p:cNvPr id="122884" name="Picture 4" descr="SNAG-00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3751263"/>
            <a:ext cx="280828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5" name="矩形 48"/>
          <p:cNvSpPr>
            <a:spLocks noChangeArrowheads="1"/>
          </p:cNvSpPr>
          <p:nvPr/>
        </p:nvSpPr>
        <p:spPr bwMode="auto">
          <a:xfrm>
            <a:off x="3708400" y="6072188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b="1"/>
              <a:t>曲线拟合</a:t>
            </a:r>
            <a:endParaRPr lang="zh-CN" altLang="en-US" sz="3600" b="1"/>
          </a:p>
        </p:txBody>
      </p:sp>
      <p:pic>
        <p:nvPicPr>
          <p:cNvPr id="12288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0" y="835025"/>
            <a:ext cx="2816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7" name="矩形 49"/>
          <p:cNvSpPr>
            <a:spLocks noChangeArrowheads="1"/>
          </p:cNvSpPr>
          <p:nvPr/>
        </p:nvSpPr>
        <p:spPr bwMode="auto">
          <a:xfrm>
            <a:off x="5429250" y="320675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b="1"/>
              <a:t>数理统计</a:t>
            </a:r>
            <a:endParaRPr lang="zh-CN" altLang="en-US" sz="3600" b="1"/>
          </a:p>
        </p:txBody>
      </p:sp>
      <p:pic>
        <p:nvPicPr>
          <p:cNvPr id="1228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0425" y="3762375"/>
            <a:ext cx="3090863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9" name="矩形 50"/>
          <p:cNvSpPr>
            <a:spLocks noChangeArrowheads="1"/>
          </p:cNvSpPr>
          <p:nvPr/>
        </p:nvSpPr>
        <p:spPr bwMode="auto">
          <a:xfrm>
            <a:off x="6732588" y="6027738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b="1"/>
              <a:t>信号处理</a:t>
            </a:r>
            <a:endParaRPr lang="zh-CN" altLang="en-US" sz="3600" b="1"/>
          </a:p>
        </p:txBody>
      </p:sp>
      <p:pic>
        <p:nvPicPr>
          <p:cNvPr id="122890" name="Picture 4" descr="SNAG-000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013" y="3773488"/>
            <a:ext cx="2795587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矩形 54"/>
          <p:cNvSpPr/>
          <p:nvPr/>
        </p:nvSpPr>
        <p:spPr>
          <a:xfrm>
            <a:off x="923925" y="6053138"/>
            <a:ext cx="16287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kern="0" dirty="0">
                <a:latin typeface="Comic Sans MS" pitchFamily="66" charset="0"/>
                <a:ea typeface="楷体_GB2312" pitchFamily="49" charset="-122"/>
              </a:rPr>
              <a:t>线性拟合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088" y="24923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实验</a:t>
            </a:r>
            <a:r>
              <a:rPr lang="en-US" altLang="zh-CN" dirty="0" smtClean="0"/>
              <a:t>1.</a:t>
            </a:r>
            <a:r>
              <a:rPr lang="zh-CN" altLang="en-US" dirty="0" smtClean="0"/>
              <a:t>单摆测重力加速度的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</a:rPr>
              <a:t>例</a:t>
            </a:r>
            <a:r>
              <a:rPr lang="en-US" altLang="zh-CN" sz="3600" smtClean="0">
                <a:effectLst/>
              </a:rPr>
              <a:t>:</a:t>
            </a:r>
            <a:r>
              <a:rPr lang="zh-CN" altLang="en-US" sz="3600" smtClean="0">
                <a:effectLst/>
              </a:rPr>
              <a:t>单摆测重力加速度的设计性实验</a:t>
            </a:r>
          </a:p>
        </p:txBody>
      </p:sp>
      <p:sp>
        <p:nvSpPr>
          <p:cNvPr id="77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08050"/>
            <a:ext cx="9144000" cy="5084763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             </a:t>
            </a:r>
            <a:endParaRPr lang="en-US" altLang="zh-CN" sz="2800" smtClean="0"/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</a:t>
            </a:r>
            <a:r>
              <a:rPr lang="en-US" altLang="zh-CN" sz="2800" smtClean="0"/>
              <a:t>1.</a:t>
            </a:r>
            <a:r>
              <a:rPr lang="zh-CN" altLang="en-US" sz="2800" smtClean="0"/>
              <a:t>单摆测重力加速度的设计实验</a:t>
            </a:r>
          </a:p>
          <a:p>
            <a:pPr eaLnBrk="1" hangingPunct="1">
              <a:buClr>
                <a:schemeClr val="folHlink"/>
              </a:buClr>
            </a:pPr>
            <a:r>
              <a:rPr lang="zh-CN" altLang="en-US" sz="2800" smtClean="0"/>
              <a:t>实验内容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 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）用不确定度均分原理设计一单摆装置和测量条件，测量重力加速度，并满足测量精度要求</a:t>
            </a:r>
            <a:endParaRPr lang="en-US" altLang="zh-CN" sz="2800" smtClean="0"/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endParaRPr lang="zh-CN" altLang="en-US" sz="280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</a:t>
            </a:r>
            <a:r>
              <a:rPr lang="en-US" altLang="zh-CN" sz="2800" smtClean="0"/>
              <a:t>.</a:t>
            </a:r>
            <a:r>
              <a:rPr lang="zh-CN" altLang="en-US" sz="2800" smtClean="0"/>
              <a:t>对重力加速度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的测量结果进行误差分析和数据处 理，检验实验结果是否达到设计要求。</a:t>
            </a:r>
            <a:endParaRPr lang="en-US" altLang="zh-CN" sz="2800" smtClean="0"/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smtClean="0"/>
              <a:t> </a:t>
            </a:r>
            <a:endParaRPr lang="zh-CN" altLang="en-US" sz="280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mtClean="0"/>
              <a:t>  3</a:t>
            </a:r>
            <a:r>
              <a:rPr lang="zh-CN" altLang="en-US" sz="2800" smtClean="0"/>
              <a:t>）</a:t>
            </a:r>
            <a:r>
              <a:rPr lang="en-US" altLang="zh-CN" sz="2800" smtClean="0"/>
              <a:t>.</a:t>
            </a:r>
            <a:r>
              <a:rPr lang="zh-CN" altLang="en-US" sz="2800" smtClean="0"/>
              <a:t>测量结果与深圳地区重力加速度比较。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/>
          </a:p>
        </p:txBody>
      </p:sp>
      <p:graphicFrame>
        <p:nvGraphicFramePr>
          <p:cNvPr id="77000" name="Object 200"/>
          <p:cNvGraphicFramePr>
            <a:graphicFrameLocks noChangeAspect="1"/>
          </p:cNvGraphicFramePr>
          <p:nvPr/>
        </p:nvGraphicFramePr>
        <p:xfrm>
          <a:off x="2268538" y="1916113"/>
          <a:ext cx="142716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4" name="Equation" r:id="rId3" imgW="710891" imgH="469696" progId="">
                  <p:embed/>
                </p:oleObj>
              </mc:Choice>
              <mc:Fallback>
                <p:oleObj name="Equation" r:id="rId3" imgW="710891" imgH="469696" progId="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16113"/>
                        <a:ext cx="1427162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1" name="Object 201"/>
          <p:cNvGraphicFramePr>
            <a:graphicFrameLocks noChangeAspect="1"/>
          </p:cNvGraphicFramePr>
          <p:nvPr/>
        </p:nvGraphicFramePr>
        <p:xfrm>
          <a:off x="5148263" y="1989138"/>
          <a:ext cx="11731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5" name="Equation" r:id="rId5" imgW="583947" imgH="418918" progId="">
                  <p:embed/>
                </p:oleObj>
              </mc:Choice>
              <mc:Fallback>
                <p:oleObj name="Equation" r:id="rId5" imgW="583947" imgH="418918" progId="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89138"/>
                        <a:ext cx="1173162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endParaRPr lang="zh-CN" altLang="en-US" smtClean="0">
              <a:effectLst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 b="1" smtClean="0">
                <a:latin typeface="宋体" charset="-122"/>
              </a:rPr>
              <a:t>测量不确定度</a:t>
            </a:r>
            <a:r>
              <a:rPr lang="en-US" altLang="zh-CN" sz="2800" b="1" smtClean="0">
                <a:latin typeface="宋体" charset="-122"/>
              </a:rPr>
              <a:t>:</a:t>
            </a:r>
            <a:r>
              <a:rPr lang="zh-CN" altLang="en-US" sz="2800" b="1" smtClean="0">
                <a:latin typeface="宋体" charset="-122"/>
              </a:rPr>
              <a:t>由于</a:t>
            </a:r>
            <a:r>
              <a:rPr lang="zh-CN" altLang="en-US" sz="2800" b="1" smtClean="0">
                <a:solidFill>
                  <a:schemeClr val="tx2"/>
                </a:solidFill>
                <a:latin typeface="宋体" charset="-122"/>
              </a:rPr>
              <a:t>测量方法</a:t>
            </a:r>
            <a:r>
              <a:rPr lang="zh-CN" altLang="en-US" sz="2800" b="1" smtClean="0">
                <a:latin typeface="宋体" charset="-122"/>
              </a:rPr>
              <a:t>和</a:t>
            </a:r>
            <a:r>
              <a:rPr lang="zh-CN" altLang="en-US" sz="2800" b="1" smtClean="0">
                <a:solidFill>
                  <a:schemeClr val="tx2"/>
                </a:solidFill>
                <a:latin typeface="宋体" charset="-122"/>
              </a:rPr>
              <a:t>误差来源</a:t>
            </a:r>
            <a:r>
              <a:rPr lang="zh-CN" altLang="en-US" sz="2800" b="1" smtClean="0">
                <a:latin typeface="宋体" charset="-122"/>
              </a:rPr>
              <a:t>不同，不确定度也有不同种类和不同的评定方法：</a:t>
            </a:r>
          </a:p>
          <a:p>
            <a:r>
              <a:rPr lang="zh-CN" altLang="en-US" sz="2800" b="1" smtClean="0">
                <a:solidFill>
                  <a:schemeClr val="tx2"/>
                </a:solidFill>
                <a:latin typeface="宋体" charset="-122"/>
              </a:rPr>
              <a:t>直接测量方法</a:t>
            </a:r>
            <a:r>
              <a:rPr lang="zh-CN" altLang="en-US" sz="2800" b="1" smtClean="0">
                <a:latin typeface="宋体" charset="-122"/>
              </a:rPr>
              <a:t>：直接测量量的不确定度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latin typeface="宋体" charset="-122"/>
              </a:rPr>
              <a:t>   </a:t>
            </a:r>
            <a:r>
              <a:rPr lang="en-US" altLang="zh-CN" sz="2800" b="1" smtClean="0">
                <a:latin typeface="宋体" charset="-122"/>
              </a:rPr>
              <a:t>A</a:t>
            </a:r>
            <a:r>
              <a:rPr lang="zh-CN" altLang="en-US" sz="2800" b="1" smtClean="0">
                <a:latin typeface="宋体" charset="-122"/>
              </a:rPr>
              <a:t>类不确定度：</a:t>
            </a:r>
            <a:r>
              <a:rPr lang="zh-CN" altLang="en-US" sz="2400" b="1" smtClean="0">
                <a:solidFill>
                  <a:schemeClr val="tx2"/>
                </a:solidFill>
                <a:latin typeface="宋体" charset="-122"/>
              </a:rPr>
              <a:t>用统计方法处理随机误差</a:t>
            </a:r>
            <a:endParaRPr lang="zh-CN" altLang="en-US" sz="2400" b="1" smtClean="0">
              <a:latin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latin typeface="宋体" charset="-122"/>
              </a:rPr>
              <a:t>   </a:t>
            </a:r>
            <a:r>
              <a:rPr lang="en-US" altLang="zh-CN" sz="2800" b="1" smtClean="0">
                <a:latin typeface="宋体" charset="-122"/>
              </a:rPr>
              <a:t>B</a:t>
            </a:r>
            <a:r>
              <a:rPr lang="zh-CN" altLang="en-US" sz="2800" b="1" smtClean="0">
                <a:latin typeface="宋体" charset="-122"/>
              </a:rPr>
              <a:t>类不确定度：</a:t>
            </a:r>
            <a:r>
              <a:rPr lang="zh-CN" altLang="en-US" sz="2400" b="1" smtClean="0">
                <a:solidFill>
                  <a:schemeClr val="tx2"/>
                </a:solidFill>
                <a:latin typeface="宋体" charset="-122"/>
              </a:rPr>
              <a:t>用非统计方法处理系统误差</a:t>
            </a:r>
          </a:p>
          <a:p>
            <a:r>
              <a:rPr lang="zh-CN" altLang="en-US" sz="2800" b="1" smtClean="0">
                <a:solidFill>
                  <a:schemeClr val="tx2"/>
                </a:solidFill>
                <a:latin typeface="宋体" charset="-122"/>
              </a:rPr>
              <a:t>间接测量方法</a:t>
            </a:r>
            <a:r>
              <a:rPr lang="zh-CN" altLang="en-US" sz="2800" b="1" smtClean="0">
                <a:latin typeface="宋体" charset="-122"/>
              </a:rPr>
              <a:t>：间接测量量的不确定度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z="4000" smtClean="0">
                <a:effectLst/>
              </a:rPr>
              <a:t>实验</a:t>
            </a:r>
            <a:r>
              <a:rPr lang="en-US" altLang="zh-CN" sz="4000" smtClean="0">
                <a:effectLst/>
              </a:rPr>
              <a:t>2.</a:t>
            </a:r>
            <a:r>
              <a:rPr lang="zh-CN" altLang="en-US" sz="4000" smtClean="0">
                <a:effectLst/>
              </a:rPr>
              <a:t>时间测量中随机误差的分布规律</a:t>
            </a:r>
            <a:r>
              <a:rPr lang="en-US" altLang="zh-CN" sz="4000" smtClean="0">
                <a:effectLst/>
              </a:rPr>
              <a:t>(</a:t>
            </a:r>
            <a:r>
              <a:rPr lang="zh-CN" altLang="en-US" sz="4000" smtClean="0">
                <a:effectLst/>
              </a:rPr>
              <a:t>第一册教材</a:t>
            </a:r>
            <a:r>
              <a:rPr lang="en-US" altLang="zh-CN" sz="4000" smtClean="0">
                <a:effectLst/>
              </a:rPr>
              <a:t>p62-p69)</a:t>
            </a:r>
            <a:endParaRPr lang="zh-CN" altLang="en-US" sz="4000" smtClean="0">
              <a:effectLst/>
            </a:endParaRP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/>
              <a:t>1.</a:t>
            </a:r>
            <a:r>
              <a:rPr lang="zh-CN" altLang="en-US" sz="2400" smtClean="0"/>
              <a:t>用电子秒表测量电子节拍器的周期，重复测量</a:t>
            </a:r>
            <a:r>
              <a:rPr lang="en-US" altLang="zh-CN" sz="2400" smtClean="0"/>
              <a:t>200</a:t>
            </a:r>
            <a:r>
              <a:rPr lang="zh-CN" altLang="en-US" sz="2400" smtClean="0"/>
              <a:t>组以上数据。</a:t>
            </a:r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en-US" altLang="zh-CN" sz="2400" smtClean="0"/>
              <a:t>2.</a:t>
            </a:r>
            <a:r>
              <a:rPr lang="zh-CN" altLang="en-US" sz="2400" smtClean="0"/>
              <a:t>用统计方法研究随机误差分布的规律 ：</a:t>
            </a:r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    根据电子节拍器周期的测量值，作统计直方图，检验测量值是否符合正态分布</a:t>
            </a:r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endParaRPr lang="en-US" altLang="zh-CN" sz="2400" smtClean="0"/>
          </a:p>
          <a:p>
            <a:pPr>
              <a:lnSpc>
                <a:spcPct val="80000"/>
              </a:lnSpc>
            </a:pPr>
            <a:endParaRPr lang="en-US" altLang="zh-CN" sz="2000" smtClean="0"/>
          </a:p>
          <a:p>
            <a:pPr>
              <a:lnSpc>
                <a:spcPct val="80000"/>
              </a:lnSpc>
            </a:pPr>
            <a:endParaRPr lang="zh-CN" alt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772400" cy="1143000"/>
          </a:xfrm>
          <a:noFill/>
        </p:spPr>
        <p:txBody>
          <a:bodyPr/>
          <a:lstStyle/>
          <a:p>
            <a:r>
              <a:rPr lang="zh-CN" altLang="en-US" sz="3200" smtClean="0">
                <a:effectLst/>
              </a:rPr>
              <a:t>计算极限差，确定区间数</a:t>
            </a:r>
          </a:p>
        </p:txBody>
      </p:sp>
      <p:pic>
        <p:nvPicPr>
          <p:cNvPr id="1269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4005263"/>
            <a:ext cx="2101850" cy="498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2697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492375"/>
            <a:ext cx="828675" cy="4286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26980" name="TextBox 1"/>
          <p:cNvSpPr txBox="1">
            <a:spLocks noChangeArrowheads="1"/>
          </p:cNvSpPr>
          <p:nvPr/>
        </p:nvSpPr>
        <p:spPr bwMode="auto">
          <a:xfrm>
            <a:off x="323850" y="1412875"/>
            <a:ext cx="8640763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ea typeface="仿宋_GB2312" pitchFamily="49" charset="-122"/>
              </a:rPr>
              <a:t>1)</a:t>
            </a:r>
            <a:r>
              <a:rPr lang="zh-CN" altLang="en-US" sz="2800">
                <a:ea typeface="仿宋_GB2312" pitchFamily="49" charset="-122"/>
              </a:rPr>
              <a:t>根据等精度测量中的最小值</a:t>
            </a:r>
            <a:r>
              <a:rPr lang="en-US" altLang="zh-CN" sz="2800">
                <a:ea typeface="仿宋_GB2312" pitchFamily="49" charset="-122"/>
              </a:rPr>
              <a:t>x</a:t>
            </a:r>
            <a:r>
              <a:rPr lang="en-US" altLang="zh-CN" sz="2800" baseline="-25000">
                <a:ea typeface="仿宋_GB2312" pitchFamily="49" charset="-122"/>
              </a:rPr>
              <a:t>min</a:t>
            </a:r>
            <a:r>
              <a:rPr lang="zh-CN" altLang="en-US" sz="2800">
                <a:ea typeface="仿宋_GB2312" pitchFamily="49" charset="-122"/>
              </a:rPr>
              <a:t>和最大值</a:t>
            </a:r>
            <a:r>
              <a:rPr lang="en-US" altLang="zh-CN" sz="2800">
                <a:ea typeface="仿宋_GB2312" pitchFamily="49" charset="-122"/>
              </a:rPr>
              <a:t>x</a:t>
            </a:r>
            <a:r>
              <a:rPr lang="en-US" altLang="zh-CN" sz="2800" baseline="-25000">
                <a:ea typeface="仿宋_GB2312" pitchFamily="49" charset="-122"/>
              </a:rPr>
              <a:t>max</a:t>
            </a:r>
            <a:r>
              <a:rPr lang="zh-CN" altLang="en-US" sz="2800">
                <a:ea typeface="仿宋_GB2312" pitchFamily="49" charset="-122"/>
              </a:rPr>
              <a:t>，计算：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ea typeface="仿宋_GB2312" pitchFamily="49" charset="-122"/>
              </a:rPr>
              <a:t>                                   极差          </a:t>
            </a:r>
            <a:r>
              <a:rPr lang="en-US" altLang="zh-CN" sz="2800">
                <a:ea typeface="仿宋_GB2312" pitchFamily="49" charset="-122"/>
              </a:rPr>
              <a:t>R= x</a:t>
            </a:r>
            <a:r>
              <a:rPr lang="en-US" altLang="zh-CN" sz="2800" baseline="-25000">
                <a:ea typeface="仿宋_GB2312" pitchFamily="49" charset="-122"/>
              </a:rPr>
              <a:t>max</a:t>
            </a:r>
            <a:r>
              <a:rPr lang="en-US" altLang="zh-CN" sz="2800">
                <a:ea typeface="仿宋_GB2312" pitchFamily="49" charset="-122"/>
              </a:rPr>
              <a:t>- x</a:t>
            </a:r>
            <a:r>
              <a:rPr lang="en-US" altLang="zh-CN" sz="2800" baseline="-25000">
                <a:ea typeface="仿宋_GB2312" pitchFamily="49" charset="-122"/>
              </a:rPr>
              <a:t>min</a:t>
            </a:r>
            <a:r>
              <a:rPr lang="en-US" altLang="zh-CN" sz="2800">
                <a:ea typeface="仿宋_GB2312" pitchFamily="49" charset="-122"/>
              </a:rPr>
              <a:t>, </a:t>
            </a:r>
            <a:r>
              <a:rPr lang="zh-CN" altLang="en-US" sz="2800">
                <a:ea typeface="仿宋_GB2312" pitchFamily="49" charset="-122"/>
              </a:rPr>
              <a:t>         </a:t>
            </a:r>
            <a:r>
              <a:rPr lang="en-US" altLang="zh-CN" sz="2800">
                <a:ea typeface="仿宋_GB2312" pitchFamily="49" charset="-122"/>
              </a:rPr>
              <a:t/>
            </a:r>
            <a:br>
              <a:rPr lang="en-US" altLang="zh-CN" sz="2800">
                <a:ea typeface="仿宋_GB2312" pitchFamily="49" charset="-122"/>
              </a:rPr>
            </a:br>
            <a:r>
              <a:rPr lang="en-US" altLang="zh-CN" sz="2800">
                <a:ea typeface="仿宋_GB2312" pitchFamily="49" charset="-122"/>
              </a:rPr>
              <a:t>      </a:t>
            </a:r>
            <a:r>
              <a:rPr lang="zh-CN" altLang="en-US" sz="2800">
                <a:ea typeface="仿宋_GB2312" pitchFamily="49" charset="-122"/>
              </a:rPr>
              <a:t>将极差</a:t>
            </a:r>
            <a:r>
              <a:rPr lang="en-US" altLang="zh-CN" sz="2800">
                <a:ea typeface="仿宋_GB2312" pitchFamily="49" charset="-122"/>
              </a:rPr>
              <a:t>R</a:t>
            </a:r>
            <a:r>
              <a:rPr lang="zh-CN" altLang="en-US" sz="2800">
                <a:ea typeface="仿宋_GB2312" pitchFamily="49" charset="-122"/>
              </a:rPr>
              <a:t>分为</a:t>
            </a:r>
            <a:r>
              <a:rPr lang="en-US" altLang="zh-CN" sz="2800">
                <a:ea typeface="仿宋_GB2312" pitchFamily="49" charset="-122"/>
              </a:rPr>
              <a:t>K</a:t>
            </a:r>
            <a:r>
              <a:rPr lang="zh-CN" altLang="en-US" sz="2800">
                <a:ea typeface="仿宋_GB2312" pitchFamily="49" charset="-122"/>
              </a:rPr>
              <a:t>个</a:t>
            </a:r>
            <a:r>
              <a:rPr lang="zh-CN" altLang="en-US" sz="2800">
                <a:solidFill>
                  <a:srgbClr val="FFCC00"/>
                </a:solidFill>
                <a:latin typeface="宋体" charset="-122"/>
              </a:rPr>
              <a:t>（  </a:t>
            </a:r>
            <a:r>
              <a:rPr lang="en-US" altLang="zh-CN" sz="2800">
                <a:solidFill>
                  <a:srgbClr val="FFCC00"/>
                </a:solidFill>
                <a:latin typeface="宋体" charset="-122"/>
              </a:rPr>
              <a:t>]</a:t>
            </a:r>
            <a:r>
              <a:rPr lang="en-US" altLang="zh-CN" sz="2800">
                <a:latin typeface="宋体" charset="-122"/>
              </a:rPr>
              <a:t> </a:t>
            </a:r>
            <a:r>
              <a:rPr lang="zh-CN" altLang="en-US" sz="2800">
                <a:latin typeface="宋体" charset="-122"/>
              </a:rPr>
              <a:t>半开半闭的小区间，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宋体" charset="-122"/>
              </a:rPr>
              <a:t>  计算每个小区间的间隔为：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smtClean="0"/>
              <a:t>计算各区间的频数、频率、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zh-CN" altLang="en-US" sz="3200" smtClean="0"/>
              <a:t>累计频率，作统计直方图</a:t>
            </a:r>
          </a:p>
        </p:txBody>
      </p:sp>
      <p:sp>
        <p:nvSpPr>
          <p:cNvPr id="79976" name="内容占位符 2"/>
          <p:cNvSpPr>
            <a:spLocks noGrp="1"/>
          </p:cNvSpPr>
          <p:nvPr>
            <p:ph idx="4294967295"/>
          </p:nvPr>
        </p:nvSpPr>
        <p:spPr>
          <a:xfrm>
            <a:off x="685800" y="1844675"/>
            <a:ext cx="8458200" cy="4251325"/>
          </a:xfrm>
        </p:spPr>
        <p:txBody>
          <a:bodyPr/>
          <a:lstStyle/>
          <a:p>
            <a:r>
              <a:rPr lang="zh-CN" altLang="en-US" smtClean="0"/>
              <a:t>统计测量结果出现在各个小区间（第</a:t>
            </a:r>
            <a:r>
              <a:rPr lang="en-US" altLang="zh-CN" smtClean="0"/>
              <a:t>i</a:t>
            </a:r>
            <a:r>
              <a:rPr lang="zh-CN" altLang="en-US" smtClean="0"/>
              <a:t>个区间）的次数</a:t>
            </a:r>
            <a:r>
              <a:rPr lang="en-US" altLang="zh-CN" smtClean="0"/>
              <a:t>n</a:t>
            </a:r>
            <a:r>
              <a:rPr lang="en-US" altLang="zh-CN" baseline="-25000" smtClean="0"/>
              <a:t>i </a:t>
            </a:r>
            <a:r>
              <a:rPr lang="en-US" altLang="zh-CN" smtClean="0"/>
              <a:t> </a:t>
            </a:r>
            <a:r>
              <a:rPr lang="zh-CN" altLang="en-US" smtClean="0"/>
              <a:t>；</a:t>
            </a:r>
            <a:endParaRPr lang="en-US" altLang="zh-CN" baseline="-25000" smtClean="0"/>
          </a:p>
          <a:p>
            <a:r>
              <a:rPr lang="zh-CN" altLang="en-US" smtClean="0"/>
              <a:t>统计测量结果出现在该区域内的相对频率：</a:t>
            </a:r>
            <a:r>
              <a:rPr lang="en-US" altLang="zh-CN" smtClean="0"/>
              <a:t>          </a:t>
            </a:r>
            <a:r>
              <a:rPr lang="zh-CN" altLang="en-US" smtClean="0"/>
              <a:t>累计频率      </a:t>
            </a:r>
            <a:endParaRPr lang="en-US" altLang="zh-CN" smtClean="0"/>
          </a:p>
          <a:p>
            <a:r>
              <a:rPr lang="zh-CN" altLang="en-US" smtClean="0"/>
              <a:t>以电子节拍器周期</a:t>
            </a:r>
            <a:r>
              <a:rPr lang="en-US" altLang="zh-CN" smtClean="0">
                <a:solidFill>
                  <a:schemeClr val="tx2"/>
                </a:solidFill>
              </a:rPr>
              <a:t>x</a:t>
            </a:r>
            <a:r>
              <a:rPr lang="zh-CN" altLang="en-US" smtClean="0">
                <a:solidFill>
                  <a:schemeClr val="tx2"/>
                </a:solidFill>
              </a:rPr>
              <a:t>为横坐标</a:t>
            </a:r>
            <a:r>
              <a:rPr lang="zh-CN" altLang="en-US" smtClean="0"/>
              <a:t>，   </a:t>
            </a:r>
            <a:r>
              <a:rPr lang="en-US" altLang="zh-CN" baseline="-25000" smtClean="0"/>
              <a:t>  </a:t>
            </a:r>
            <a:r>
              <a:rPr lang="zh-CN" altLang="en-US" smtClean="0"/>
              <a:t>为 纵坐标，作统计直方图</a:t>
            </a:r>
            <a:endParaRPr lang="en-US" altLang="zh-CN" smtClean="0"/>
          </a:p>
          <a:p>
            <a:endParaRPr lang="en-US" altLang="zh-CN" baseline="-25000" smtClean="0"/>
          </a:p>
          <a:p>
            <a:endParaRPr lang="zh-CN" altLang="en-US" smtClean="0"/>
          </a:p>
        </p:txBody>
      </p:sp>
      <p:graphicFrame>
        <p:nvGraphicFramePr>
          <p:cNvPr id="79974" name="Object 102"/>
          <p:cNvGraphicFramePr>
            <a:graphicFrameLocks noChangeAspect="1"/>
          </p:cNvGraphicFramePr>
          <p:nvPr/>
        </p:nvGraphicFramePr>
        <p:xfrm>
          <a:off x="3276600" y="3500438"/>
          <a:ext cx="4333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1" name="Equation" r:id="rId4" imgW="368140" imgH="431613" progId="">
                  <p:embed/>
                </p:oleObj>
              </mc:Choice>
              <mc:Fallback>
                <p:oleObj name="Equation" r:id="rId4" imgW="368140" imgH="431613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0438"/>
                        <a:ext cx="433388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97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04250" y="2781300"/>
            <a:ext cx="360363" cy="696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7997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59563" y="3933825"/>
            <a:ext cx="360362" cy="696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912938"/>
            <a:ext cx="1244600" cy="1155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300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6350" y="2012950"/>
            <a:ext cx="1751013" cy="95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300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9663" y="3213100"/>
            <a:ext cx="4005262" cy="1008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685800" y="787400"/>
            <a:ext cx="7772400" cy="519113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smtClean="0"/>
              <a:t>计算各区间中点的</a:t>
            </a:r>
            <a:r>
              <a:rPr lang="en-US" altLang="zh-CN" sz="2800" smtClean="0"/>
              <a:t>f(x)</a:t>
            </a:r>
            <a:r>
              <a:rPr lang="zh-CN" altLang="en-US" sz="2800" smtClean="0"/>
              <a:t>值，绘</a:t>
            </a:r>
            <a:r>
              <a:rPr lang="en-US" altLang="zh-CN" sz="2800" smtClean="0"/>
              <a:t>f(x)-x</a:t>
            </a:r>
            <a:r>
              <a:rPr lang="zh-CN" altLang="en-US" sz="2800" baseline="-25000" smtClean="0"/>
              <a:t>中</a:t>
            </a:r>
            <a:r>
              <a:rPr lang="zh-CN" altLang="en-US" sz="2800" smtClean="0"/>
              <a:t>曲线</a:t>
            </a:r>
          </a:p>
        </p:txBody>
      </p:sp>
      <p:sp>
        <p:nvSpPr>
          <p:cNvPr id="130053" name="TextBox 8"/>
          <p:cNvSpPr txBox="1">
            <a:spLocks noChangeArrowheads="1"/>
          </p:cNvSpPr>
          <p:nvPr/>
        </p:nvSpPr>
        <p:spPr bwMode="auto">
          <a:xfrm>
            <a:off x="3454400" y="2349500"/>
            <a:ext cx="9540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ea typeface="仿宋_GB2312" pitchFamily="49" charset="-122"/>
              </a:rPr>
              <a:t>（</a:t>
            </a:r>
            <a:r>
              <a:rPr lang="en-US" altLang="zh-CN">
                <a:ea typeface="仿宋_GB2312" pitchFamily="49" charset="-122"/>
              </a:rPr>
              <a:t>1</a:t>
            </a:r>
            <a:r>
              <a:rPr lang="zh-CN" altLang="en-US">
                <a:ea typeface="仿宋_GB2312" pitchFamily="49" charset="-122"/>
              </a:rPr>
              <a:t>）</a:t>
            </a:r>
          </a:p>
        </p:txBody>
      </p:sp>
      <p:sp>
        <p:nvSpPr>
          <p:cNvPr id="130054" name="TextBox 9"/>
          <p:cNvSpPr txBox="1">
            <a:spLocks noChangeArrowheads="1"/>
          </p:cNvSpPr>
          <p:nvPr/>
        </p:nvSpPr>
        <p:spPr bwMode="auto">
          <a:xfrm>
            <a:off x="7092950" y="2359025"/>
            <a:ext cx="954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ea typeface="仿宋_GB2312" pitchFamily="49" charset="-122"/>
              </a:rPr>
              <a:t>（</a:t>
            </a:r>
            <a:r>
              <a:rPr lang="en-US" altLang="zh-CN">
                <a:ea typeface="仿宋_GB2312" pitchFamily="49" charset="-122"/>
              </a:rPr>
              <a:t>2</a:t>
            </a:r>
            <a:r>
              <a:rPr lang="zh-CN" altLang="en-US">
                <a:ea typeface="仿宋_GB2312" pitchFamily="49" charset="-122"/>
              </a:rPr>
              <a:t>）</a:t>
            </a:r>
          </a:p>
        </p:txBody>
      </p:sp>
      <p:sp>
        <p:nvSpPr>
          <p:cNvPr id="130055" name="TextBox 10"/>
          <p:cNvSpPr txBox="1">
            <a:spLocks noChangeArrowheads="1"/>
          </p:cNvSpPr>
          <p:nvPr/>
        </p:nvSpPr>
        <p:spPr bwMode="auto">
          <a:xfrm>
            <a:off x="7131050" y="3486150"/>
            <a:ext cx="954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ea typeface="仿宋_GB2312" pitchFamily="49" charset="-122"/>
              </a:rPr>
              <a:t>（</a:t>
            </a:r>
            <a:r>
              <a:rPr lang="en-US" altLang="zh-CN">
                <a:ea typeface="仿宋_GB2312" pitchFamily="49" charset="-122"/>
              </a:rPr>
              <a:t>3</a:t>
            </a:r>
            <a:r>
              <a:rPr lang="zh-CN" altLang="en-US">
                <a:ea typeface="仿宋_GB2312" pitchFamily="49" charset="-122"/>
              </a:rPr>
              <a:t>）</a:t>
            </a:r>
          </a:p>
        </p:txBody>
      </p:sp>
      <p:sp>
        <p:nvSpPr>
          <p:cNvPr id="130056" name="TextBox 1"/>
          <p:cNvSpPr txBox="1">
            <a:spLocks noChangeArrowheads="1"/>
          </p:cNvSpPr>
          <p:nvPr/>
        </p:nvSpPr>
        <p:spPr bwMode="auto">
          <a:xfrm>
            <a:off x="20638" y="5300663"/>
            <a:ext cx="8480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ea typeface="仿宋_GB2312" pitchFamily="49" charset="-122"/>
              </a:rPr>
              <a:t>利用公式</a:t>
            </a:r>
            <a:r>
              <a:rPr lang="en-US" altLang="zh-CN" sz="2800" dirty="0">
                <a:ea typeface="仿宋_GB2312" pitchFamily="49" charset="-122"/>
              </a:rPr>
              <a:t>(3)</a:t>
            </a:r>
            <a:r>
              <a:rPr lang="zh-CN" altLang="en-US" sz="2800" dirty="0">
                <a:ea typeface="仿宋_GB2312" pitchFamily="49" charset="-122"/>
              </a:rPr>
              <a:t>计算各区中点值</a:t>
            </a:r>
            <a:r>
              <a:rPr lang="en-US" altLang="zh-CN" sz="2800" dirty="0">
                <a:ea typeface="仿宋_GB2312" pitchFamily="49" charset="-122"/>
              </a:rPr>
              <a:t>x</a:t>
            </a:r>
            <a:r>
              <a:rPr lang="zh-CN" altLang="en-US" sz="2800" baseline="-25000" dirty="0">
                <a:ea typeface="仿宋_GB2312" pitchFamily="49" charset="-122"/>
              </a:rPr>
              <a:t>中</a:t>
            </a:r>
            <a:r>
              <a:rPr lang="zh-CN" altLang="en-US" sz="2800" dirty="0">
                <a:ea typeface="仿宋_GB2312" pitchFamily="49" charset="-122"/>
              </a:rPr>
              <a:t>的</a:t>
            </a:r>
            <a:r>
              <a:rPr lang="en-US" altLang="zh-CN" sz="2800" dirty="0">
                <a:ea typeface="仿宋_GB2312" pitchFamily="49" charset="-122"/>
              </a:rPr>
              <a:t>f(x)</a:t>
            </a:r>
            <a:r>
              <a:rPr lang="zh-CN" altLang="en-US" sz="2800" dirty="0" smtClean="0">
                <a:ea typeface="仿宋_GB2312" pitchFamily="49" charset="-122"/>
              </a:rPr>
              <a:t>值，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ea typeface="仿宋_GB2312" pitchFamily="49" charset="-122"/>
              </a:rPr>
              <a:t>即各区间中点的概率密度值，</a:t>
            </a:r>
            <a:r>
              <a:rPr lang="zh-CN" altLang="en-US" sz="2800" dirty="0" smtClean="0">
                <a:ea typeface="仿宋_GB2312" pitchFamily="49" charset="-122"/>
              </a:rPr>
              <a:t>并</a:t>
            </a:r>
            <a:r>
              <a:rPr lang="zh-CN" altLang="en-US" sz="2800" dirty="0">
                <a:ea typeface="仿宋_GB2312" pitchFamily="49" charset="-122"/>
              </a:rPr>
              <a:t>将</a:t>
            </a:r>
            <a:r>
              <a:rPr lang="en-US" altLang="zh-CN" sz="2800" dirty="0">
                <a:solidFill>
                  <a:schemeClr val="tx2"/>
                </a:solidFill>
                <a:ea typeface="仿宋_GB2312" pitchFamily="49" charset="-122"/>
              </a:rPr>
              <a:t>f(x)- x</a:t>
            </a:r>
            <a:r>
              <a:rPr lang="zh-CN" altLang="en-US" sz="2800" baseline="-25000" dirty="0">
                <a:solidFill>
                  <a:schemeClr val="tx2"/>
                </a:solidFill>
                <a:ea typeface="仿宋_GB2312" pitchFamily="49" charset="-122"/>
              </a:rPr>
              <a:t>中</a:t>
            </a:r>
            <a:r>
              <a:rPr lang="zh-CN" altLang="en-US" sz="2800" dirty="0">
                <a:ea typeface="仿宋_GB2312" pitchFamily="49" charset="-122"/>
              </a:rPr>
              <a:t>曲线绘在统计直方图上。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endParaRPr lang="zh-CN" altLang="en-US" sz="4000" smtClean="0">
              <a:effectLst/>
            </a:endParaRP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276475"/>
            <a:ext cx="7918450" cy="3824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计算测量列算术平均值的标准差，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并正确写出测量结果的完整表达式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p=95.4%)</a:t>
            </a:r>
            <a:r>
              <a:rPr lang="zh-CN" altLang="en-US" sz="2800" smtClean="0"/>
              <a:t>。                     </a:t>
            </a:r>
            <a:endParaRPr lang="en-US" altLang="zh-CN" sz="2800" smtClean="0"/>
          </a:p>
          <a:p>
            <a:endParaRPr lang="en-US" altLang="zh-CN" baseline="-25000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20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6000" smtClean="0"/>
              <a:t>  </a:t>
            </a:r>
            <a:r>
              <a:rPr lang="zh-CN" altLang="en-US" sz="4400" smtClean="0"/>
              <a:t>祝同学们实验成功！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94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-327025" y="1282700"/>
            <a:ext cx="6480175" cy="609600"/>
          </a:xfrm>
          <a:noFill/>
        </p:spPr>
        <p:txBody>
          <a:bodyPr/>
          <a:lstStyle/>
          <a:p>
            <a:r>
              <a:rPr lang="en-US" altLang="zh-CN" sz="2400" smtClean="0">
                <a:effectLst/>
              </a:rPr>
              <a:t>1</a:t>
            </a:r>
            <a:r>
              <a:rPr lang="zh-CN" altLang="en-US" sz="2400" smtClean="0">
                <a:effectLst/>
              </a:rPr>
              <a:t>、直接测量量</a:t>
            </a:r>
            <a:r>
              <a:rPr lang="en-US" altLang="zh-CN" sz="2400" smtClean="0">
                <a:effectLst/>
              </a:rPr>
              <a:t>A</a:t>
            </a:r>
            <a:r>
              <a:rPr lang="zh-CN" altLang="en-US" sz="2400" smtClean="0">
                <a:effectLst/>
              </a:rPr>
              <a:t>类不确定度的估计</a:t>
            </a:r>
            <a:endParaRPr lang="en-US" altLang="zh-CN" sz="2400" smtClean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5588" name="Object 59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33800" y="1804988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0" name="Equation" r:id="rId3" imgW="787400" imgH="431800" progId="">
                  <p:embed/>
                </p:oleObj>
              </mc:Choice>
              <mc:Fallback>
                <p:oleObj name="Equation" r:id="rId3" imgW="787400" imgH="431800" progId="">
                  <p:embed/>
                  <p:pic>
                    <p:nvPicPr>
                      <p:cNvPr id="0" name="Picture 59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04988"/>
                        <a:ext cx="1219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89" name="Object 59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32063" y="5283200"/>
          <a:ext cx="2159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1" name="Equation" r:id="rId5" imgW="1219200" imgH="279400" progId="">
                  <p:embed/>
                </p:oleObj>
              </mc:Choice>
              <mc:Fallback>
                <p:oleObj name="Equation" r:id="rId5" imgW="1219200" imgH="279400" progId="">
                  <p:embed/>
                  <p:pic>
                    <p:nvPicPr>
                      <p:cNvPr id="0" name="Picture 59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5283200"/>
                        <a:ext cx="21590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95" name="AutoShape 6"/>
          <p:cNvSpPr>
            <a:spLocks noChangeArrowheads="1"/>
          </p:cNvSpPr>
          <p:nvPr/>
        </p:nvSpPr>
        <p:spPr bwMode="auto">
          <a:xfrm>
            <a:off x="827088" y="1957388"/>
            <a:ext cx="1319212" cy="468312"/>
          </a:xfrm>
          <a:prstGeom prst="wedgeRectCallout">
            <a:avLst>
              <a:gd name="adj1" fmla="val 178528"/>
              <a:gd name="adj2" fmla="val -2048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1600">
                <a:latin typeface="Arial" charset="0"/>
                <a:ea typeface="仿宋_GB2312" pitchFamily="49" charset="-122"/>
              </a:rPr>
              <a:t>平均值</a:t>
            </a:r>
          </a:p>
        </p:txBody>
      </p:sp>
      <p:sp>
        <p:nvSpPr>
          <p:cNvPr id="85596" name="AutoShape 7"/>
          <p:cNvSpPr>
            <a:spLocks noChangeArrowheads="1"/>
          </p:cNvSpPr>
          <p:nvPr/>
        </p:nvSpPr>
        <p:spPr bwMode="auto">
          <a:xfrm>
            <a:off x="539750" y="2570163"/>
            <a:ext cx="2373313" cy="784225"/>
          </a:xfrm>
          <a:prstGeom prst="wedgeRectCallout">
            <a:avLst>
              <a:gd name="adj1" fmla="val 65181"/>
              <a:gd name="adj2" fmla="val 84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1600">
                <a:latin typeface="Arial" charset="0"/>
                <a:ea typeface="仿宋_GB2312" pitchFamily="49" charset="-122"/>
              </a:rPr>
              <a:t>测量列的标准差</a:t>
            </a:r>
          </a:p>
          <a:p>
            <a:pPr algn="ctr"/>
            <a:r>
              <a:rPr kumimoji="0" lang="en-US" altLang="zh-CN" sz="1600">
                <a:latin typeface="Arial" charset="0"/>
                <a:ea typeface="仿宋_GB2312" pitchFamily="49" charset="-122"/>
              </a:rPr>
              <a:t>(</a:t>
            </a:r>
            <a:r>
              <a:rPr kumimoji="0" lang="zh-CN" altLang="en-US" sz="1600">
                <a:latin typeface="Arial" charset="0"/>
                <a:ea typeface="仿宋_GB2312" pitchFamily="49" charset="-122"/>
              </a:rPr>
              <a:t>贝塞尔公式</a:t>
            </a:r>
            <a:r>
              <a:rPr kumimoji="0" lang="en-US" altLang="zh-CN" sz="1600">
                <a:latin typeface="Arial" charset="0"/>
                <a:ea typeface="仿宋_GB2312" pitchFamily="49" charset="-122"/>
              </a:rPr>
              <a:t>)</a:t>
            </a:r>
            <a:endParaRPr kumimoji="0" lang="zh-CN" altLang="en-US" sz="1600">
              <a:latin typeface="Arial" charset="0"/>
              <a:ea typeface="仿宋_GB2312" pitchFamily="49" charset="-122"/>
            </a:endParaRPr>
          </a:p>
        </p:txBody>
      </p:sp>
      <p:graphicFrame>
        <p:nvGraphicFramePr>
          <p:cNvPr id="85590" name="Object 598"/>
          <p:cNvGraphicFramePr>
            <a:graphicFrameLocks noChangeAspect="1"/>
          </p:cNvGraphicFramePr>
          <p:nvPr/>
        </p:nvGraphicFramePr>
        <p:xfrm>
          <a:off x="2411413" y="4659313"/>
          <a:ext cx="229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2" name="Equation" r:id="rId7" imgW="1054100" imgH="279400" progId="">
                  <p:embed/>
                </p:oleObj>
              </mc:Choice>
              <mc:Fallback>
                <p:oleObj name="Equation" r:id="rId7" imgW="1054100" imgH="279400" progId="">
                  <p:embed/>
                  <p:pic>
                    <p:nvPicPr>
                      <p:cNvPr id="0" name="Picture 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59313"/>
                        <a:ext cx="2298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91" name="Object 599"/>
          <p:cNvGraphicFramePr>
            <a:graphicFrameLocks noChangeAspect="1"/>
          </p:cNvGraphicFramePr>
          <p:nvPr/>
        </p:nvGraphicFramePr>
        <p:xfrm>
          <a:off x="3505200" y="2338388"/>
          <a:ext cx="214788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3" name="Equation" r:id="rId9" imgW="1295400" imgH="660400" progId="">
                  <p:embed/>
                </p:oleObj>
              </mc:Choice>
              <mc:Fallback>
                <p:oleObj name="Equation" r:id="rId9" imgW="1295400" imgH="660400" progId="">
                  <p:embed/>
                  <p:pic>
                    <p:nvPicPr>
                      <p:cNvPr id="0" name="Picture 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38388"/>
                        <a:ext cx="2147888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92" name="Object 600"/>
          <p:cNvGraphicFramePr>
            <a:graphicFrameLocks noChangeAspect="1"/>
          </p:cNvGraphicFramePr>
          <p:nvPr/>
        </p:nvGraphicFramePr>
        <p:xfrm>
          <a:off x="3419475" y="3429000"/>
          <a:ext cx="26955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4" name="Equation" r:id="rId11" imgW="1625600" imgH="685800" progId="">
                  <p:embed/>
                </p:oleObj>
              </mc:Choice>
              <mc:Fallback>
                <p:oleObj name="Equation" r:id="rId11" imgW="1625600" imgH="685800" progId="">
                  <p:embed/>
                  <p:pic>
                    <p:nvPicPr>
                      <p:cNvPr id="0" name="Picture 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429000"/>
                        <a:ext cx="2695575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97" name="AutoShape 11"/>
          <p:cNvSpPr>
            <a:spLocks noChangeArrowheads="1"/>
          </p:cNvSpPr>
          <p:nvPr/>
        </p:nvSpPr>
        <p:spPr bwMode="auto">
          <a:xfrm>
            <a:off x="0" y="3429000"/>
            <a:ext cx="2859088" cy="744538"/>
          </a:xfrm>
          <a:prstGeom prst="wedgeRectCallout">
            <a:avLst>
              <a:gd name="adj1" fmla="val 70037"/>
              <a:gd name="adj2" fmla="val 596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000">
                <a:latin typeface="Arial" charset="0"/>
                <a:ea typeface="仿宋_GB2312" pitchFamily="49" charset="-122"/>
              </a:rPr>
              <a:t>测量列平均值的标准差，</a:t>
            </a:r>
            <a:r>
              <a:rPr kumimoji="0" lang="en-US" altLang="zh-CN" sz="2000">
                <a:solidFill>
                  <a:srgbClr val="FFC000"/>
                </a:solidFill>
                <a:latin typeface="Arial" charset="0"/>
                <a:ea typeface="仿宋_GB2312" pitchFamily="49" charset="-122"/>
              </a:rPr>
              <a:t>A</a:t>
            </a:r>
            <a:r>
              <a:rPr kumimoji="0" lang="zh-CN" altLang="en-US" sz="2000">
                <a:solidFill>
                  <a:srgbClr val="FFC000"/>
                </a:solidFill>
                <a:latin typeface="Arial" charset="0"/>
                <a:ea typeface="仿宋_GB2312" pitchFamily="49" charset="-122"/>
              </a:rPr>
              <a:t>类标准不确定度</a:t>
            </a:r>
          </a:p>
        </p:txBody>
      </p:sp>
      <p:sp>
        <p:nvSpPr>
          <p:cNvPr id="85598" name="Text Box 12"/>
          <p:cNvSpPr txBox="1">
            <a:spLocks noChangeArrowheads="1"/>
          </p:cNvSpPr>
          <p:nvPr/>
        </p:nvSpPr>
        <p:spPr bwMode="auto">
          <a:xfrm>
            <a:off x="381000" y="5081588"/>
            <a:ext cx="1905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600">
                <a:latin typeface="Arial" charset="0"/>
                <a:ea typeface="仿宋_GB2312" pitchFamily="49" charset="-122"/>
              </a:rPr>
              <a:t>待测物理量</a:t>
            </a:r>
            <a:r>
              <a:rPr kumimoji="0" lang="en-US" altLang="zh-CN" sz="1600">
                <a:latin typeface="Arial" charset="0"/>
                <a:ea typeface="仿宋_GB2312" pitchFamily="49" charset="-122"/>
              </a:rPr>
              <a:t>(</a:t>
            </a:r>
            <a:r>
              <a:rPr kumimoji="0" lang="zh-CN" altLang="en-US" sz="1600">
                <a:latin typeface="Arial" charset="0"/>
                <a:ea typeface="仿宋_GB2312" pitchFamily="49" charset="-122"/>
              </a:rPr>
              <a:t>平均值或真值）处在</a:t>
            </a:r>
            <a:endParaRPr kumimoji="0" lang="zh-CN" altLang="el-GR" sz="1600">
              <a:latin typeface="宋体" charset="-122"/>
              <a:ea typeface="仿宋_GB2312" pitchFamily="49" charset="-122"/>
            </a:endParaRPr>
          </a:p>
        </p:txBody>
      </p:sp>
      <p:sp>
        <p:nvSpPr>
          <p:cNvPr id="85599" name="Text Box 13"/>
          <p:cNvSpPr txBox="1">
            <a:spLocks noChangeArrowheads="1"/>
          </p:cNvSpPr>
          <p:nvPr/>
        </p:nvSpPr>
        <p:spPr bwMode="auto">
          <a:xfrm>
            <a:off x="4724400" y="4700588"/>
            <a:ext cx="3276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600">
                <a:solidFill>
                  <a:srgbClr val="FFC000"/>
                </a:solidFill>
                <a:latin typeface="Arial" charset="0"/>
                <a:ea typeface="黑体" pitchFamily="49" charset="-122"/>
              </a:rPr>
              <a:t>置信区间的置信概率为</a:t>
            </a:r>
            <a:r>
              <a:rPr kumimoji="0" lang="en-US" altLang="zh-CN" sz="1600">
                <a:solidFill>
                  <a:srgbClr val="FFC000"/>
                </a:solidFill>
                <a:latin typeface="Arial" charset="0"/>
                <a:ea typeface="黑体" pitchFamily="49" charset="-122"/>
              </a:rPr>
              <a:t>68.3%</a:t>
            </a:r>
            <a:endParaRPr kumimoji="0" lang="zh-CN" altLang="el-GR" sz="1600">
              <a:solidFill>
                <a:srgbClr val="FFC000"/>
              </a:solidFill>
              <a:latin typeface="Arial" charset="0"/>
              <a:ea typeface="黑体" pitchFamily="49" charset="-122"/>
            </a:endParaRPr>
          </a:p>
        </p:txBody>
      </p:sp>
      <p:graphicFrame>
        <p:nvGraphicFramePr>
          <p:cNvPr id="85593" name="Object 60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86038" y="5810250"/>
          <a:ext cx="21383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5" name="Equation" r:id="rId13" imgW="1193800" imgH="279400" progId="">
                  <p:embed/>
                </p:oleObj>
              </mc:Choice>
              <mc:Fallback>
                <p:oleObj name="Equation" r:id="rId13" imgW="1193800" imgH="279400" progId="">
                  <p:embed/>
                  <p:pic>
                    <p:nvPicPr>
                      <p:cNvPr id="0" name="Picture 60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5810250"/>
                        <a:ext cx="21383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600" name="Rectangle 16"/>
          <p:cNvSpPr>
            <a:spLocks noChangeArrowheads="1"/>
          </p:cNvSpPr>
          <p:nvPr/>
        </p:nvSpPr>
        <p:spPr bwMode="auto">
          <a:xfrm>
            <a:off x="4787900" y="5810250"/>
            <a:ext cx="2817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600">
                <a:latin typeface="Arial" charset="0"/>
                <a:ea typeface="黑体" pitchFamily="49" charset="-122"/>
              </a:rPr>
              <a:t>置信区间的置信概率为</a:t>
            </a:r>
            <a:r>
              <a:rPr kumimoji="0" lang="en-US" altLang="zh-CN" sz="1600">
                <a:latin typeface="Arial" charset="0"/>
                <a:ea typeface="黑体" pitchFamily="49" charset="-122"/>
              </a:rPr>
              <a:t>99.7%</a:t>
            </a:r>
            <a:endParaRPr kumimoji="0" lang="zh-CN" altLang="el-GR" sz="1600">
              <a:latin typeface="Arial" charset="0"/>
              <a:ea typeface="黑体" pitchFamily="49" charset="-122"/>
            </a:endParaRPr>
          </a:p>
        </p:txBody>
      </p:sp>
      <p:sp>
        <p:nvSpPr>
          <p:cNvPr id="85601" name="Rectangle 17"/>
          <p:cNvSpPr>
            <a:spLocks noChangeArrowheads="1"/>
          </p:cNvSpPr>
          <p:nvPr/>
        </p:nvSpPr>
        <p:spPr bwMode="auto">
          <a:xfrm>
            <a:off x="4800600" y="5157788"/>
            <a:ext cx="1974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600">
                <a:latin typeface="Arial" charset="0"/>
                <a:ea typeface="黑体" pitchFamily="49" charset="-122"/>
              </a:rPr>
              <a:t>置信区间的置信概率为</a:t>
            </a:r>
            <a:r>
              <a:rPr kumimoji="0" lang="en-US" altLang="zh-CN" sz="1600">
                <a:latin typeface="Arial" charset="0"/>
                <a:ea typeface="黑体" pitchFamily="49" charset="-122"/>
              </a:rPr>
              <a:t>95.4%</a:t>
            </a:r>
            <a:endParaRPr kumimoji="0" lang="zh-CN" altLang="el-GR" sz="1600">
              <a:latin typeface="Arial" charset="0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63" y="836613"/>
            <a:ext cx="45926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 、直接测量量的不确定度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8" y="631825"/>
            <a:ext cx="8964612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181" name="Object 149"/>
          <p:cNvGraphicFramePr>
            <a:graphicFrameLocks noChangeAspect="1"/>
          </p:cNvGraphicFramePr>
          <p:nvPr/>
        </p:nvGraphicFramePr>
        <p:xfrm>
          <a:off x="4067175" y="549275"/>
          <a:ext cx="14033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7" name="Equation" r:id="rId4" imgW="761669" imgH="241195" progId="">
                  <p:embed/>
                </p:oleObj>
              </mc:Choice>
              <mc:Fallback>
                <p:oleObj name="Equation" r:id="rId4" imgW="761669" imgH="241195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9275"/>
                        <a:ext cx="14033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90" name="矩形 10"/>
          <p:cNvSpPr>
            <a:spLocks noChangeArrowheads="1"/>
          </p:cNvSpPr>
          <p:nvPr/>
        </p:nvSpPr>
        <p:spPr bwMode="auto">
          <a:xfrm>
            <a:off x="577850" y="404813"/>
            <a:ext cx="4176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Arial" charset="0"/>
              </a:rPr>
              <a:t>、直接测量量</a:t>
            </a:r>
            <a:r>
              <a:rPr lang="en-US" altLang="zh-CN">
                <a:solidFill>
                  <a:schemeClr val="tx2"/>
                </a:solidFill>
                <a:latin typeface="Arial" charset="0"/>
              </a:rPr>
              <a:t>B</a:t>
            </a:r>
            <a:r>
              <a:rPr lang="zh-CN" altLang="en-US">
                <a:solidFill>
                  <a:schemeClr val="tx2"/>
                </a:solidFill>
                <a:latin typeface="Arial" charset="0"/>
              </a:rPr>
              <a:t>类</a:t>
            </a:r>
          </a:p>
          <a:p>
            <a:r>
              <a:rPr lang="zh-CN" altLang="en-US">
                <a:solidFill>
                  <a:schemeClr val="tx2"/>
                </a:solidFill>
                <a:latin typeface="Arial" charset="0"/>
              </a:rPr>
              <a:t>       标准不确定度</a:t>
            </a:r>
            <a:r>
              <a:rPr lang="zh-CN" altLang="en-US"/>
              <a:t>：</a:t>
            </a:r>
          </a:p>
        </p:txBody>
      </p:sp>
      <p:pic>
        <p:nvPicPr>
          <p:cNvPr id="4419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1484313"/>
            <a:ext cx="4953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19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8" y="3705225"/>
            <a:ext cx="5302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182" name="Object 150"/>
          <p:cNvGraphicFramePr>
            <a:graphicFrameLocks noChangeAspect="1"/>
          </p:cNvGraphicFramePr>
          <p:nvPr/>
        </p:nvGraphicFramePr>
        <p:xfrm>
          <a:off x="5940425" y="528638"/>
          <a:ext cx="15954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8" name="Equation" r:id="rId8" imgW="1054080" imgH="393480" progId="">
                  <p:embed/>
                </p:oleObj>
              </mc:Choice>
              <mc:Fallback>
                <p:oleObj name="Equation" r:id="rId8" imgW="1054080" imgH="393480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28638"/>
                        <a:ext cx="1595438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83" name="Object 151"/>
          <p:cNvGraphicFramePr>
            <a:graphicFrameLocks noChangeAspect="1"/>
          </p:cNvGraphicFramePr>
          <p:nvPr/>
        </p:nvGraphicFramePr>
        <p:xfrm>
          <a:off x="6732588" y="1268413"/>
          <a:ext cx="1552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9" name="Equation" r:id="rId10" imgW="1091880" imgH="304560" progId="">
                  <p:embed/>
                </p:oleObj>
              </mc:Choice>
              <mc:Fallback>
                <p:oleObj name="Equation" r:id="rId10" imgW="1091880" imgH="30456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268413"/>
                        <a:ext cx="15525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84" name="Object 152"/>
          <p:cNvGraphicFramePr>
            <a:graphicFrameLocks noChangeAspect="1"/>
          </p:cNvGraphicFramePr>
          <p:nvPr/>
        </p:nvGraphicFramePr>
        <p:xfrm>
          <a:off x="6948488" y="1838325"/>
          <a:ext cx="10620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0" name="Equation" r:id="rId12" imgW="558720" imgH="393480" progId="">
                  <p:embed/>
                </p:oleObj>
              </mc:Choice>
              <mc:Fallback>
                <p:oleObj name="Equation" r:id="rId12" imgW="558720" imgH="393480" progId="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838325"/>
                        <a:ext cx="10620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85" name="Object 153"/>
          <p:cNvGraphicFramePr>
            <a:graphicFrameLocks noChangeAspect="1"/>
          </p:cNvGraphicFramePr>
          <p:nvPr/>
        </p:nvGraphicFramePr>
        <p:xfrm>
          <a:off x="3825875" y="4643438"/>
          <a:ext cx="28241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1" name="Equation" r:id="rId14" imgW="1892160" imgH="304560" progId="">
                  <p:embed/>
                </p:oleObj>
              </mc:Choice>
              <mc:Fallback>
                <p:oleObj name="Equation" r:id="rId14" imgW="1892160" imgH="304560" progId="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643438"/>
                        <a:ext cx="28241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86" name="Object 154"/>
          <p:cNvGraphicFramePr>
            <a:graphicFrameLocks noChangeAspect="1"/>
          </p:cNvGraphicFramePr>
          <p:nvPr/>
        </p:nvGraphicFramePr>
        <p:xfrm>
          <a:off x="1258888" y="3135313"/>
          <a:ext cx="31115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2" name="Equation" r:id="rId16" imgW="1663560" imgH="304560" progId="">
                  <p:embed/>
                </p:oleObj>
              </mc:Choice>
              <mc:Fallback>
                <p:oleObj name="Equation" r:id="rId16" imgW="1663560" imgH="304560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35313"/>
                        <a:ext cx="31115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87" name="Object 155"/>
          <p:cNvGraphicFramePr>
            <a:graphicFrameLocks noChangeAspect="1"/>
          </p:cNvGraphicFramePr>
          <p:nvPr/>
        </p:nvGraphicFramePr>
        <p:xfrm>
          <a:off x="5867400" y="2636838"/>
          <a:ext cx="15954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3" name="Equation" r:id="rId18" imgW="1054080" imgH="393480" progId="">
                  <p:embed/>
                </p:oleObj>
              </mc:Choice>
              <mc:Fallback>
                <p:oleObj name="Equation" r:id="rId18" imgW="1054080" imgH="393480" progId="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36838"/>
                        <a:ext cx="1595438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88" name="Object 156"/>
          <p:cNvGraphicFramePr>
            <a:graphicFrameLocks noChangeAspect="1"/>
          </p:cNvGraphicFramePr>
          <p:nvPr/>
        </p:nvGraphicFramePr>
        <p:xfrm>
          <a:off x="7019925" y="4076700"/>
          <a:ext cx="15954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4" name="Equation" r:id="rId19" imgW="1054080" imgH="393480" progId="">
                  <p:embed/>
                </p:oleObj>
              </mc:Choice>
              <mc:Fallback>
                <p:oleObj name="Equation" r:id="rId19" imgW="1054080" imgH="39348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076700"/>
                        <a:ext cx="1595438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3" y="431800"/>
            <a:ext cx="8609012" cy="645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638" y="192088"/>
            <a:ext cx="4592637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 、间接测量量的不确定度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022350"/>
            <a:ext cx="73437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TextBox 8"/>
          <p:cNvSpPr txBox="1">
            <a:spLocks noChangeArrowheads="1"/>
          </p:cNvSpPr>
          <p:nvPr/>
        </p:nvSpPr>
        <p:spPr bwMode="auto">
          <a:xfrm>
            <a:off x="1555750" y="714375"/>
            <a:ext cx="6288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</a:rPr>
              <a:t>——</a:t>
            </a:r>
            <a:r>
              <a:rPr lang="zh-CN" altLang="en-US" sz="2800">
                <a:solidFill>
                  <a:schemeClr val="tx2"/>
                </a:solidFill>
              </a:rPr>
              <a:t>间接测量量的不确定度传递与合成</a:t>
            </a:r>
            <a:endParaRPr lang="zh-CN" altLang="en-US" sz="2800"/>
          </a:p>
        </p:txBody>
      </p:sp>
      <p:pic>
        <p:nvPicPr>
          <p:cNvPr id="921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75" y="2565400"/>
            <a:ext cx="854551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1295400"/>
            <a:ext cx="8080375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2275" y="2997200"/>
            <a:ext cx="46799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981075"/>
            <a:ext cx="7777162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87450" y="1558925"/>
            <a:ext cx="13684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直接、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z="4000" smtClean="0">
                <a:effectLst/>
              </a:rPr>
              <a:t>不确定度的算术合成</a:t>
            </a:r>
            <a:br>
              <a:rPr lang="zh-CN" altLang="en-US" sz="4000" smtClean="0">
                <a:effectLst/>
              </a:rPr>
            </a:br>
            <a:r>
              <a:rPr lang="zh-CN" altLang="en-US" sz="3200" b="1" smtClean="0">
                <a:solidFill>
                  <a:srgbClr val="FFCC00"/>
                </a:solidFill>
                <a:effectLst/>
              </a:rPr>
              <a:t>仅用于设计，不用于数据处理！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在很多情况下，只需</a:t>
            </a:r>
            <a:r>
              <a:rPr lang="zh-CN" altLang="en-US" smtClean="0">
                <a:solidFill>
                  <a:schemeClr val="tx2"/>
                </a:solidFill>
              </a:rPr>
              <a:t>粗略估计</a:t>
            </a:r>
            <a:r>
              <a:rPr lang="zh-CN" altLang="en-US" smtClean="0"/>
              <a:t>不确定度的大小，可采用较为保守的</a:t>
            </a:r>
            <a:r>
              <a:rPr lang="zh-CN" altLang="en-US" smtClean="0">
                <a:solidFill>
                  <a:schemeClr val="tx2"/>
                </a:solidFill>
              </a:rPr>
              <a:t>算术合成法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此时合成的不确定度常称作为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                  </a:t>
            </a:r>
            <a:r>
              <a:rPr lang="zh-CN" altLang="en-US" smtClean="0">
                <a:solidFill>
                  <a:schemeClr val="tx2"/>
                </a:solidFill>
              </a:rPr>
              <a:t>“最大不确定度”</a:t>
            </a:r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051023物理实验课程建设思想和教学实践(山西会议）7.15</Template>
  <TotalTime>3476</TotalTime>
  <Words>2170</Words>
  <Application>Microsoft Office PowerPoint</Application>
  <PresentationFormat>全屏显示(4:3)</PresentationFormat>
  <Paragraphs>300</Paragraphs>
  <Slides>45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Soaring</vt:lpstr>
      <vt:lpstr>Equation</vt:lpstr>
      <vt:lpstr>第二讲 测量的不确定度与数据处理 （续）    </vt:lpstr>
      <vt:lpstr>测量的不确定度与数据处理</vt:lpstr>
      <vt:lpstr>测量的不确定度</vt:lpstr>
      <vt:lpstr>PowerPoint 演示文稿</vt:lpstr>
      <vt:lpstr>1、直接测量量A类不确定度的估计</vt:lpstr>
      <vt:lpstr>PowerPoint 演示文稿</vt:lpstr>
      <vt:lpstr>PowerPoint 演示文稿</vt:lpstr>
      <vt:lpstr>PowerPoint 演示文稿</vt:lpstr>
      <vt:lpstr>不确定度的算术合成 仅用于设计，不用于数据处理！</vt:lpstr>
      <vt:lpstr>间接测量量不确定度的 算术合成</vt:lpstr>
      <vt:lpstr>间接测量量不确定度的 算术合成</vt:lpstr>
      <vt:lpstr>                不确定度分析的意义</vt:lpstr>
      <vt:lpstr>不确定度均分原理</vt:lpstr>
      <vt:lpstr>例:单摆测重力加速度的设计性实验</vt:lpstr>
      <vt:lpstr>PowerPoint 演示文稿</vt:lpstr>
      <vt:lpstr>实验原理</vt:lpstr>
      <vt:lpstr>不确定度均分原理设计单摆装置和测量条件</vt:lpstr>
      <vt:lpstr>PowerPoint 演示文稿</vt:lpstr>
      <vt:lpstr>检验实验结果是否达到设计要求 用不确定度传递公式计算</vt:lpstr>
      <vt:lpstr>四.有效数字与数据处理</vt:lpstr>
      <vt:lpstr>1.有效数字及运算规则</vt:lpstr>
      <vt:lpstr>  有效数字的处理原则</vt:lpstr>
      <vt:lpstr>有效数字的处理原则</vt:lpstr>
      <vt:lpstr>有效数字的运算规则</vt:lpstr>
      <vt:lpstr>               2. 测量结果的有效数字</vt:lpstr>
      <vt:lpstr>              3. 常用数据处理方法</vt:lpstr>
      <vt:lpstr>PowerPoint 演示文稿</vt:lpstr>
      <vt:lpstr>(2)作图法：图示法、 图解法</vt:lpstr>
      <vt:lpstr>        作图法:用坐标纸或计算机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实验1.单摆测重力加速度的 设计实验</vt:lpstr>
      <vt:lpstr>例:单摆测重力加速度的设计性实验</vt:lpstr>
      <vt:lpstr>实验2.时间测量中随机误差的分布规律(第一册教材p62-p69)</vt:lpstr>
      <vt:lpstr>计算极限差，确定区间数</vt:lpstr>
      <vt:lpstr>计算各区间的频数、频率、 累计频率，作统计直方图</vt:lpstr>
      <vt:lpstr>计算各区间中点的f(x)值，绘f(x)-x中曲线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211工程“建设中的大学物理教学实验室</dc:title>
  <dc:creator>霍剑青</dc:creator>
  <cp:lastModifiedBy>huojq</cp:lastModifiedBy>
  <cp:revision>563</cp:revision>
  <cp:lastPrinted>1601-01-01T00:00:00Z</cp:lastPrinted>
  <dcterms:created xsi:type="dcterms:W3CDTF">2001-04-29T09:48:10Z</dcterms:created>
  <dcterms:modified xsi:type="dcterms:W3CDTF">2015-04-03T02:28:19Z</dcterms:modified>
</cp:coreProperties>
</file>