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5AA6A2E5-47F0-4E61-B657-B205C9A09C90}" type="datetimeFigureOut">
              <a:rPr lang="fr-FR" smtClean="0"/>
              <a:t>28/06/2019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25117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A6A2E5-47F0-4E61-B657-B205C9A09C90}" type="datetimeFigureOut">
              <a:rPr lang="fr-FR" smtClean="0"/>
              <a:t>28/06/2019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250788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A6A2E5-47F0-4E61-B657-B205C9A09C90}" type="datetimeFigureOut">
              <a:rPr lang="fr-FR" smtClean="0"/>
              <a:t>28/06/2019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159626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AA6A2E5-47F0-4E61-B657-B205C9A09C90}" type="datetimeFigureOut">
              <a:rPr lang="fr-FR" smtClean="0"/>
              <a:t>28/06/2019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6091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AA6A2E5-47F0-4E61-B657-B205C9A09C90}" type="datetimeFigureOut">
              <a:rPr lang="fr-FR" smtClean="0"/>
              <a:t>28/06/2019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28373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AA6A2E5-47F0-4E61-B657-B205C9A09C90}" type="datetimeFigureOut">
              <a:rPr lang="fr-FR" smtClean="0"/>
              <a:t>28/06/2019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44673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AA6A2E5-47F0-4E61-B657-B205C9A09C90}" type="datetimeFigureOut">
              <a:rPr lang="fr-FR" smtClean="0"/>
              <a:t>28/06/2019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7050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5AA6A2E5-47F0-4E61-B657-B205C9A09C90}" type="datetimeFigureOut">
              <a:rPr lang="fr-FR" smtClean="0"/>
              <a:t>28/06/2019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54742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AA6A2E5-47F0-4E61-B657-B205C9A09C90}" type="datetimeFigureOut">
              <a:rPr lang="fr-FR" smtClean="0"/>
              <a:t>28/06/2019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43697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AA6A2E5-47F0-4E61-B657-B205C9A09C90}" type="datetimeFigureOut">
              <a:rPr lang="fr-FR" smtClean="0"/>
              <a:t>28/06/2019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310432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AA6A2E5-47F0-4E61-B657-B205C9A09C90}" type="datetimeFigureOut">
              <a:rPr lang="fr-FR" smtClean="0"/>
              <a:t>28/06/2019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299485B-506F-421E-B70B-392CA3745240}" type="slidenum">
              <a:rPr lang="fr-FR" smtClean="0"/>
              <a:t>‹N°›</a:t>
            </a:fld>
            <a:endParaRPr lang="fr-FR"/>
          </a:p>
        </p:txBody>
      </p:sp>
    </p:spTree>
    <p:extLst>
      <p:ext uri="{BB962C8B-B14F-4D97-AF65-F5344CB8AC3E}">
        <p14:creationId xmlns:p14="http://schemas.microsoft.com/office/powerpoint/2010/main" val="1523578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A6A2E5-47F0-4E61-B657-B205C9A09C90}" type="datetimeFigureOut">
              <a:rPr lang="fr-FR" smtClean="0"/>
              <a:t>28/06/2019</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9485B-506F-421E-B70B-392CA3745240}" type="slidenum">
              <a:rPr lang="fr-FR" smtClean="0"/>
              <a:t>‹N°›</a:t>
            </a:fld>
            <a:endParaRPr lang="fr-FR"/>
          </a:p>
        </p:txBody>
      </p:sp>
    </p:spTree>
    <p:extLst>
      <p:ext uri="{BB962C8B-B14F-4D97-AF65-F5344CB8AC3E}">
        <p14:creationId xmlns:p14="http://schemas.microsoft.com/office/powerpoint/2010/main" val="2117894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fr.wikipedia.org/wiki/Logiciel_de_gestion_de_vers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openclassrooms.com/informatique/cours/reprenez-le-controle-a-l-aide-de-linux/la-console-ca-se-mang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12539"/>
            <a:ext cx="10515600" cy="1325563"/>
          </a:xfrm>
        </p:spPr>
        <p:txBody>
          <a:bodyPr/>
          <a:lstStyle/>
          <a:p>
            <a:pPr algn="ctr"/>
            <a:r>
              <a:rPr lang="fr-FR" b="1" u="sng" dirty="0" smtClean="0">
                <a:effectLst>
                  <a:outerShdw blurRad="38100" dist="38100" dir="2700000" algn="tl">
                    <a:srgbClr val="000000">
                      <a:alpha val="43137"/>
                    </a:srgbClr>
                  </a:outerShdw>
                </a:effectLst>
              </a:rPr>
              <a:t>CONTENU DU COURS GIT</a:t>
            </a:r>
            <a:endParaRPr lang="fr-FR" b="1" u="sng" dirty="0">
              <a:effectLst>
                <a:outerShdw blurRad="38100" dist="38100" dir="2700000" algn="tl">
                  <a:srgbClr val="000000">
                    <a:alpha val="43137"/>
                  </a:srgbClr>
                </a:outerShdw>
              </a:effectLst>
            </a:endParaRPr>
          </a:p>
        </p:txBody>
      </p:sp>
      <p:sp>
        <p:nvSpPr>
          <p:cNvPr id="3" name="Espace réservé du contenu 2"/>
          <p:cNvSpPr>
            <a:spLocks noGrp="1"/>
          </p:cNvSpPr>
          <p:nvPr>
            <p:ph idx="1"/>
          </p:nvPr>
        </p:nvSpPr>
        <p:spPr>
          <a:xfrm>
            <a:off x="615142" y="1255222"/>
            <a:ext cx="10738658" cy="4921741"/>
          </a:xfrm>
        </p:spPr>
        <p:txBody>
          <a:bodyPr>
            <a:normAutofit fontScale="92500" lnSpcReduction="20000"/>
          </a:bodyPr>
          <a:lstStyle/>
          <a:p>
            <a:pPr marL="0" indent="0">
              <a:buNone/>
            </a:pPr>
            <a:r>
              <a:rPr lang="fr-FR" dirty="0" smtClean="0"/>
              <a:t>Cours : GIT</a:t>
            </a:r>
          </a:p>
          <a:p>
            <a:pPr marL="457200" lvl="1" indent="0">
              <a:buNone/>
            </a:pPr>
            <a:r>
              <a:rPr lang="fr-FR" dirty="0" smtClean="0"/>
              <a:t>Plan du cours</a:t>
            </a:r>
          </a:p>
          <a:p>
            <a:pPr marL="457200" lvl="1" indent="0">
              <a:buNone/>
            </a:pPr>
            <a:endParaRPr lang="fr-FR" dirty="0" smtClean="0"/>
          </a:p>
          <a:p>
            <a:pPr marL="457200" lvl="1" indent="0">
              <a:buNone/>
            </a:pPr>
            <a:r>
              <a:rPr lang="fr-FR" dirty="0" smtClean="0"/>
              <a:t>Chapitre 1: Présentation</a:t>
            </a:r>
            <a:endParaRPr lang="fr-FR" dirty="0"/>
          </a:p>
          <a:p>
            <a:pPr marL="457200" lvl="1" indent="0">
              <a:buNone/>
            </a:pPr>
            <a:r>
              <a:rPr lang="fr-FR" dirty="0" smtClean="0"/>
              <a:t>	a</a:t>
            </a:r>
            <a:r>
              <a:rPr lang="fr-FR" dirty="0"/>
              <a:t>. Rôles de Git</a:t>
            </a:r>
            <a:endParaRPr lang="fr-FR" dirty="0" smtClean="0"/>
          </a:p>
          <a:p>
            <a:pPr marL="457200" lvl="1" indent="0">
              <a:buNone/>
            </a:pPr>
            <a:r>
              <a:rPr lang="fr-FR" dirty="0" smtClean="0"/>
              <a:t>	b. Historique</a:t>
            </a:r>
            <a:br>
              <a:rPr lang="fr-FR" dirty="0" smtClean="0"/>
            </a:br>
            <a:r>
              <a:rPr lang="fr-FR" dirty="0" smtClean="0"/>
              <a:t>	c. Liens entre Git et </a:t>
            </a:r>
            <a:r>
              <a:rPr lang="fr-FR" dirty="0" err="1" smtClean="0"/>
              <a:t>Github</a:t>
            </a:r>
            <a:endParaRPr lang="fr-FR" dirty="0" smtClean="0"/>
          </a:p>
          <a:p>
            <a:pPr marL="457200" lvl="1" indent="0">
              <a:buNone/>
            </a:pPr>
            <a:endParaRPr lang="fr-FR" dirty="0" smtClean="0"/>
          </a:p>
          <a:p>
            <a:pPr marL="457200" lvl="1" indent="0">
              <a:buNone/>
            </a:pPr>
            <a:r>
              <a:rPr lang="fr-FR" dirty="0" smtClean="0"/>
              <a:t>Chapitre 2: Installation</a:t>
            </a:r>
          </a:p>
          <a:p>
            <a:pPr marL="457200" lvl="1" indent="0">
              <a:buNone/>
            </a:pPr>
            <a:r>
              <a:rPr lang="fr-FR" dirty="0" smtClean="0"/>
              <a:t>       a. Les prérequis pour l’installation</a:t>
            </a:r>
          </a:p>
          <a:p>
            <a:pPr marL="457200" lvl="1" indent="0">
              <a:buNone/>
            </a:pPr>
            <a:r>
              <a:rPr lang="fr-FR" dirty="0" smtClean="0"/>
              <a:t>	b. Procédure d’installation</a:t>
            </a:r>
            <a:r>
              <a:rPr lang="fr-FR" dirty="0"/>
              <a:t> </a:t>
            </a:r>
            <a:r>
              <a:rPr lang="fr-FR" dirty="0" smtClean="0"/>
              <a:t>(</a:t>
            </a:r>
            <a:r>
              <a:rPr lang="fr-FR" dirty="0" smtClean="0"/>
              <a:t>Mac ,Linux</a:t>
            </a:r>
            <a:r>
              <a:rPr lang="fr-FR" dirty="0"/>
              <a:t> </a:t>
            </a:r>
            <a:r>
              <a:rPr lang="fr-FR" dirty="0" smtClean="0"/>
              <a:t>et </a:t>
            </a:r>
            <a:r>
              <a:rPr lang="fr-FR" dirty="0" smtClean="0"/>
              <a:t>Windows)</a:t>
            </a:r>
            <a:endParaRPr lang="fr-FR" dirty="0"/>
          </a:p>
          <a:p>
            <a:pPr marL="457200" lvl="1" indent="0">
              <a:buNone/>
            </a:pPr>
            <a:endParaRPr lang="fr-FR" dirty="0" smtClean="0"/>
          </a:p>
          <a:p>
            <a:pPr marL="457200" lvl="1" indent="0">
              <a:buNone/>
            </a:pPr>
            <a:r>
              <a:rPr lang="fr-FR" dirty="0" smtClean="0"/>
              <a:t>Chapitre 3: Commandes GIT</a:t>
            </a:r>
            <a:r>
              <a:rPr lang="fr-FR" dirty="0" smtClean="0"/>
              <a:t> </a:t>
            </a:r>
          </a:p>
          <a:p>
            <a:pPr marL="457200" lvl="1" indent="0">
              <a:buNone/>
            </a:pPr>
            <a:r>
              <a:rPr lang="fr-FR" dirty="0"/>
              <a:t>	</a:t>
            </a:r>
            <a:r>
              <a:rPr lang="fr-FR" dirty="0" smtClean="0"/>
              <a:t>a. Vue générale de GIT</a:t>
            </a:r>
          </a:p>
          <a:p>
            <a:pPr marL="457200" lvl="1" indent="0">
              <a:buNone/>
            </a:pPr>
            <a:r>
              <a:rPr lang="fr-FR" dirty="0" smtClean="0"/>
              <a:t>	b. Organisation des différentes étapes pour transférer les données</a:t>
            </a:r>
          </a:p>
          <a:p>
            <a:pPr marL="457200" lvl="1" indent="0">
              <a:buNone/>
            </a:pPr>
            <a:r>
              <a:rPr lang="fr-FR" dirty="0"/>
              <a:t>	c</a:t>
            </a:r>
            <a:r>
              <a:rPr lang="fr-FR" dirty="0" smtClean="0"/>
              <a:t>. Branches</a:t>
            </a:r>
            <a:endParaRPr lang="fr-FR" dirty="0"/>
          </a:p>
        </p:txBody>
      </p:sp>
    </p:spTree>
    <p:extLst>
      <p:ext uri="{BB962C8B-B14F-4D97-AF65-F5344CB8AC3E}">
        <p14:creationId xmlns:p14="http://schemas.microsoft.com/office/powerpoint/2010/main" val="39385019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05881" y="1892967"/>
            <a:ext cx="10515600" cy="680260"/>
          </a:xfrm>
        </p:spPr>
        <p:txBody>
          <a:bodyPr/>
          <a:lstStyle/>
          <a:p>
            <a:r>
              <a:rPr lang="fr-FR" dirty="0"/>
              <a:t>$ git push [alias] [branche]</a:t>
            </a:r>
            <a:endParaRPr lang="fr-FR" dirty="0"/>
          </a:p>
        </p:txBody>
      </p:sp>
      <p:sp>
        <p:nvSpPr>
          <p:cNvPr id="5" name="Titre 1"/>
          <p:cNvSpPr txBox="1">
            <a:spLocks/>
          </p:cNvSpPr>
          <p:nvPr/>
        </p:nvSpPr>
        <p:spPr>
          <a:xfrm>
            <a:off x="405881" y="327086"/>
            <a:ext cx="10515600" cy="132556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b. Organisation des différentes étapes pour transférer les données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4400" b="0" i="0" u="none" strike="noStrike" kern="1200" cap="none" spc="0" normalizeH="0" baseline="0" noProof="0" dirty="0">
                <a:ln>
                  <a:noFill/>
                </a:ln>
                <a:solidFill>
                  <a:prstClr val="black"/>
                </a:solidFill>
                <a:effectLst/>
                <a:uLnTx/>
                <a:uFillTx/>
                <a:latin typeface="Calibri Light" panose="020F0302020204030204"/>
                <a:ea typeface="+mj-ea"/>
                <a:cs typeface="+mj-cs"/>
                <a:sym typeface="Wingdings" panose="05000000000000000000" pitchFamily="2" charset="2"/>
              </a:rPr>
              <a:t>D</a:t>
            </a:r>
            <a:r>
              <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sym typeface="Wingdings" panose="05000000000000000000" pitchFamily="2" charset="2"/>
              </a:rPr>
              <a:t>épôt local Dépôt distant</a:t>
            </a:r>
            <a:endParaRPr kumimoji="0" lang="fr-FR"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4" name="Rectangle 3"/>
          <p:cNvSpPr/>
          <p:nvPr/>
        </p:nvSpPr>
        <p:spPr>
          <a:xfrm>
            <a:off x="405881" y="2573227"/>
            <a:ext cx="657652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Envoie tous les </a:t>
            </a:r>
            <a:r>
              <a:rPr kumimoji="0" lang="fr-FR" sz="18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commits</a:t>
            </a:r>
            <a:r>
              <a:rPr kumimoji="0" 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de la branche locale vers GitHub</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itre 1"/>
          <p:cNvSpPr txBox="1">
            <a:spLocks/>
          </p:cNvSpPr>
          <p:nvPr/>
        </p:nvSpPr>
        <p:spPr>
          <a:xfrm>
            <a:off x="203718" y="334398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sym typeface="Wingdings" panose="05000000000000000000" pitchFamily="2" charset="2"/>
              </a:rPr>
              <a:t>Dépôt distant Répertoire du travail</a:t>
            </a:r>
            <a:endParaRPr kumimoji="0" lang="fr-FR"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10" name="Rectangle 9"/>
          <p:cNvSpPr/>
          <p:nvPr/>
        </p:nvSpPr>
        <p:spPr>
          <a:xfrm>
            <a:off x="405881" y="4520390"/>
            <a:ext cx="6096000" cy="1354217"/>
          </a:xfrm>
          <a:prstGeom prst="rect">
            <a:avLst/>
          </a:prstGeom>
        </p:spPr>
        <p:txBody>
          <a:bodyPr>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a:ln>
                  <a:noFill/>
                </a:ln>
                <a:solidFill>
                  <a:prstClr val="black"/>
                </a:solidFill>
                <a:effectLst/>
                <a:uLnTx/>
                <a:uFillTx/>
                <a:latin typeface="Calibri Light" panose="020F0302020204030204"/>
                <a:ea typeface="+mn-ea"/>
                <a:cs typeface="+mn-cs"/>
              </a:rPr>
              <a:t>$ git pull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Arial" panose="020B0604020202020204" pitchFamily="34" charset="0"/>
                <a:ea typeface="+mn-ea"/>
                <a:cs typeface="+mn-cs"/>
              </a:rPr>
              <a:t>Récupère </a:t>
            </a:r>
            <a:r>
              <a:rPr kumimoji="0" 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tout l'historique du dépôt nommé et incorpore les modifications</a:t>
            </a:r>
          </a:p>
        </p:txBody>
      </p:sp>
    </p:spTree>
    <p:extLst>
      <p:ext uri="{BB962C8B-B14F-4D97-AF65-F5344CB8AC3E}">
        <p14:creationId xmlns:p14="http://schemas.microsoft.com/office/powerpoint/2010/main" val="3160271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05881" y="1892967"/>
            <a:ext cx="10515600" cy="680260"/>
          </a:xfrm>
        </p:spPr>
        <p:txBody>
          <a:bodyPr>
            <a:normAutofit fontScale="92500" lnSpcReduction="20000"/>
          </a:bodyPr>
          <a:lstStyle/>
          <a:p>
            <a:r>
              <a:rPr lang="fr-FR" dirty="0" smtClean="0"/>
              <a:t>Les branches permettent de travailler sur des versions différentes du projet. La branche principale se nomme master. </a:t>
            </a:r>
            <a:endParaRPr lang="fr-FR" dirty="0"/>
          </a:p>
        </p:txBody>
      </p:sp>
      <p:sp>
        <p:nvSpPr>
          <p:cNvPr id="5" name="Titre 1"/>
          <p:cNvSpPr txBox="1">
            <a:spLocks/>
          </p:cNvSpPr>
          <p:nvPr/>
        </p:nvSpPr>
        <p:spPr>
          <a:xfrm>
            <a:off x="405881" y="3270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C. Les branches</a:t>
            </a:r>
          </a:p>
        </p:txBody>
      </p:sp>
      <p:sp>
        <p:nvSpPr>
          <p:cNvPr id="2" name="ZoneTexte 1"/>
          <p:cNvSpPr txBox="1"/>
          <p:nvPr/>
        </p:nvSpPr>
        <p:spPr>
          <a:xfrm>
            <a:off x="877078" y="3182253"/>
            <a:ext cx="3853542"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Pour créer une nouvelle branche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fr-FR" sz="1800" b="0" i="0" u="none" strike="noStrike" kern="1200" cap="none" spc="0" normalizeH="0" baseline="0" noProof="0" dirty="0" smtClean="0">
                <a:ln>
                  <a:noFill/>
                </a:ln>
                <a:solidFill>
                  <a:srgbClr val="444444"/>
                </a:solidFill>
                <a:effectLst/>
                <a:uLnTx/>
                <a:uFillTx/>
                <a:latin typeface="Calibri" panose="020F0502020204030204"/>
                <a:ea typeface="+mn-ea"/>
                <a:cs typeface="Courier New" panose="02070309020205020404" pitchFamily="49" charset="0"/>
              </a:rPr>
              <a:t>$ git </a:t>
            </a:r>
            <a:r>
              <a:rPr kumimoji="0" lang="fr-FR" altLang="fr-FR" sz="1800" b="0" i="0" u="none" strike="noStrike" kern="1200" cap="none" spc="0" normalizeH="0" baseline="0" noProof="0" dirty="0" err="1" smtClean="0">
                <a:ln>
                  <a:noFill/>
                </a:ln>
                <a:solidFill>
                  <a:srgbClr val="444444"/>
                </a:solidFill>
                <a:effectLst/>
                <a:uLnTx/>
                <a:uFillTx/>
                <a:latin typeface="Calibri" panose="020F0502020204030204"/>
                <a:ea typeface="+mn-ea"/>
                <a:cs typeface="Courier New" panose="02070309020205020404" pitchFamily="49" charset="0"/>
              </a:rPr>
              <a:t>branch</a:t>
            </a:r>
            <a:r>
              <a:rPr kumimoji="0" lang="fr-FR" altLang="fr-FR" sz="1800" b="0" i="0" u="none" strike="noStrike" kern="1200" cap="none" spc="0" normalizeH="0" baseline="0" noProof="0" dirty="0" smtClean="0">
                <a:ln>
                  <a:noFill/>
                </a:ln>
                <a:solidFill>
                  <a:srgbClr val="444444"/>
                </a:solidFill>
                <a:effectLst/>
                <a:uLnTx/>
                <a:uFillTx/>
                <a:latin typeface="Calibri" panose="020F0502020204030204"/>
                <a:ea typeface="+mn-ea"/>
                <a:cs typeface="Courier New" panose="02070309020205020404" pitchFamily="49" charset="0"/>
              </a:rPr>
              <a:t> </a:t>
            </a:r>
            <a:r>
              <a:rPr kumimoji="0" lang="fr-FR" altLang="fr-FR" sz="1800" b="0" i="0" u="none" strike="noStrike" kern="1200" cap="none" spc="0" normalizeH="0" baseline="0" noProof="0" dirty="0">
                <a:ln>
                  <a:noFill/>
                </a:ln>
                <a:solidFill>
                  <a:srgbClr val="444444"/>
                </a:solidFill>
                <a:effectLst/>
                <a:uLnTx/>
                <a:uFillTx/>
                <a:latin typeface="Calibri" panose="020F0502020204030204"/>
                <a:ea typeface="+mn-ea"/>
                <a:cs typeface="Courier New" panose="02070309020205020404" pitchFamily="49" charset="0"/>
              </a:rPr>
              <a:t>&lt;nom-branche&gt;</a:t>
            </a:r>
            <a:r>
              <a:rPr kumimoji="0" lang="fr-FR" altLang="fr-FR" sz="1100" b="0" i="0" u="none" strike="noStrike" kern="1200" cap="none" spc="0" normalizeH="0" baseline="0" noProof="0" dirty="0">
                <a:ln>
                  <a:noFill/>
                </a:ln>
                <a:solidFill>
                  <a:prstClr val="black"/>
                </a:solidFill>
                <a:effectLst/>
                <a:uLnTx/>
                <a:uFillTx/>
                <a:latin typeface="Calibri" panose="020F0502020204030204"/>
                <a:ea typeface="+mn-ea"/>
                <a:cs typeface="+mn-cs"/>
              </a:rPr>
              <a:t> </a:t>
            </a:r>
            <a:endParaRPr kumimoji="0" lang="fr-FR" altLang="fr-FR"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ZoneTexte 6"/>
          <p:cNvSpPr txBox="1"/>
          <p:nvPr/>
        </p:nvSpPr>
        <p:spPr>
          <a:xfrm>
            <a:off x="877078" y="4105583"/>
            <a:ext cx="3853542"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Fusionner une branche à la branche active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fr-FR" sz="1800" b="0" i="0" u="none" strike="noStrike" kern="1200" cap="none" spc="0" normalizeH="0" baseline="0" noProof="0" dirty="0" smtClean="0">
                <a:ln>
                  <a:noFill/>
                </a:ln>
                <a:solidFill>
                  <a:srgbClr val="444444"/>
                </a:solidFill>
                <a:effectLst/>
                <a:uLnTx/>
                <a:uFillTx/>
                <a:latin typeface="Calibri Light" panose="020F0302020204030204"/>
                <a:ea typeface="+mn-ea"/>
                <a:cs typeface="Courier New" panose="02070309020205020404" pitchFamily="49" charset="0"/>
              </a:rPr>
              <a:t>$ git </a:t>
            </a:r>
            <a:r>
              <a:rPr kumimoji="0" lang="fr-FR" altLang="fr-FR" sz="1800" b="0" i="0" u="none" strike="noStrike" kern="1200" cap="none" spc="0" normalizeH="0" baseline="0" noProof="0" dirty="0" err="1">
                <a:ln>
                  <a:noFill/>
                </a:ln>
                <a:solidFill>
                  <a:srgbClr val="444444"/>
                </a:solidFill>
                <a:effectLst/>
                <a:uLnTx/>
                <a:uFillTx/>
                <a:latin typeface="Calibri Light" panose="020F0302020204030204"/>
                <a:ea typeface="+mn-ea"/>
                <a:cs typeface="Courier New" panose="02070309020205020404" pitchFamily="49" charset="0"/>
              </a:rPr>
              <a:t>merge</a:t>
            </a:r>
            <a:r>
              <a:rPr kumimoji="0" lang="fr-FR" altLang="fr-FR" sz="1800" b="0" i="0" u="none" strike="noStrike" kern="1200" cap="none" spc="0" normalizeH="0" baseline="0" noProof="0" dirty="0">
                <a:ln>
                  <a:noFill/>
                </a:ln>
                <a:solidFill>
                  <a:srgbClr val="444444"/>
                </a:solidFill>
                <a:effectLst/>
                <a:uLnTx/>
                <a:uFillTx/>
                <a:latin typeface="Calibri Light" panose="020F0302020204030204"/>
                <a:ea typeface="+mn-ea"/>
                <a:cs typeface="Courier New" panose="02070309020205020404" pitchFamily="49" charset="0"/>
              </a:rPr>
              <a:t> &lt;nom-branche&gt;</a:t>
            </a:r>
            <a:r>
              <a:rPr kumimoji="0" lang="fr-FR" altLang="fr-FR" sz="18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ZoneTexte 8"/>
          <p:cNvSpPr txBox="1"/>
          <p:nvPr/>
        </p:nvSpPr>
        <p:spPr>
          <a:xfrm>
            <a:off x="5396204" y="3045003"/>
            <a:ext cx="3853542"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Voir la liste de toutes les branches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git </a:t>
            </a:r>
            <a:r>
              <a:rPr kumimoji="0" lang="fr-FR"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branch</a:t>
            </a: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ZoneTexte 9"/>
          <p:cNvSpPr txBox="1"/>
          <p:nvPr/>
        </p:nvSpPr>
        <p:spPr>
          <a:xfrm>
            <a:off x="5483290" y="4105583"/>
            <a:ext cx="3853542"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Après avoir  fusionné la branche à la branche active, </a:t>
            </a: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i</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l est possible de supprimer cette première branche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git </a:t>
            </a:r>
            <a:r>
              <a:rPr kumimoji="0" lang="fr-FR"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branch</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–d &lt;nom-</a:t>
            </a:r>
            <a:r>
              <a:rPr kumimoji="0" lang="fr-FR"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branch</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1584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marL="457200" lvl="1"/>
            <a:r>
              <a:rPr lang="fr-FR" sz="4000" dirty="0" smtClean="0"/>
              <a:t>Chapitre 1: Présentation</a:t>
            </a:r>
            <a:br>
              <a:rPr lang="fr-FR" sz="4000" dirty="0" smtClean="0"/>
            </a:br>
            <a:r>
              <a:rPr lang="fr-FR" sz="4000" dirty="0" smtClean="0"/>
              <a:t>    </a:t>
            </a:r>
            <a:r>
              <a:rPr lang="fr-FR" dirty="0" smtClean="0"/>
              <a:t>a. Rôles de Git</a:t>
            </a:r>
            <a:br>
              <a:rPr lang="fr-FR" dirty="0" smtClean="0"/>
            </a:br>
            <a:r>
              <a:rPr lang="fr-FR" dirty="0" smtClean="0"/>
              <a:t/>
            </a:r>
            <a:br>
              <a:rPr lang="fr-FR" dirty="0" smtClean="0"/>
            </a:br>
            <a:endParaRPr lang="fr-FR" dirty="0"/>
          </a:p>
        </p:txBody>
      </p:sp>
      <p:sp>
        <p:nvSpPr>
          <p:cNvPr id="3" name="Espace réservé du contenu 2"/>
          <p:cNvSpPr>
            <a:spLocks noGrp="1"/>
          </p:cNvSpPr>
          <p:nvPr>
            <p:ph idx="1"/>
          </p:nvPr>
        </p:nvSpPr>
        <p:spPr/>
        <p:txBody>
          <a:bodyPr>
            <a:normAutofit fontScale="70000" lnSpcReduction="20000"/>
          </a:bodyPr>
          <a:lstStyle/>
          <a:p>
            <a:pPr marL="0" indent="0">
              <a:buNone/>
            </a:pPr>
            <a:r>
              <a:rPr lang="fr-FR" b="1" dirty="0" smtClean="0"/>
              <a:t>Git</a:t>
            </a:r>
            <a:r>
              <a:rPr lang="fr-FR" b="1" dirty="0"/>
              <a:t> </a:t>
            </a:r>
            <a:r>
              <a:rPr lang="fr-FR" dirty="0"/>
              <a:t>est le système de contrôle de version distribué. Git est chargé de suivre les modifications apportées au contenu – généralement des fichiers de code source</a:t>
            </a:r>
            <a:r>
              <a:rPr lang="fr-FR" dirty="0" smtClean="0"/>
              <a:t>. </a:t>
            </a:r>
          </a:p>
          <a:p>
            <a:r>
              <a:rPr lang="fr-FR" dirty="0"/>
              <a:t>Dans ce cours, vous allez prendre en main Git, un outil qui va vous permettre de </a:t>
            </a:r>
            <a:r>
              <a:rPr lang="fr-FR" b="1" dirty="0" err="1"/>
              <a:t>versionner</a:t>
            </a:r>
            <a:r>
              <a:rPr lang="fr-FR" b="1" dirty="0"/>
              <a:t> votre code</a:t>
            </a:r>
            <a:r>
              <a:rPr lang="fr-FR" dirty="0"/>
              <a:t>, c'est-à-dire gérer les versions de votre code au fur et à mesure que vous le modifiez.</a:t>
            </a:r>
          </a:p>
          <a:p>
            <a:r>
              <a:rPr lang="fr-FR" dirty="0"/>
              <a:t>Pourquoi </a:t>
            </a:r>
            <a:r>
              <a:rPr lang="fr-FR" dirty="0" err="1"/>
              <a:t>versionner</a:t>
            </a:r>
            <a:r>
              <a:rPr lang="fr-FR" dirty="0"/>
              <a:t> votre code ? </a:t>
            </a:r>
          </a:p>
          <a:p>
            <a:r>
              <a:rPr lang="fr-FR" dirty="0"/>
              <a:t>Lorsque vous travaillez sur un projet de code, vous allez régulièrement y apporter des modifications, et par moments ces modifications vont provoquer des bugs. Lorsque vous revenez sur votre projet après quelques jours ou même quelques heures, il peut être difficile de vous souvenir des dernières modifications que vous avez effectuées et de retrouver vos repères dans votre code. </a:t>
            </a:r>
          </a:p>
          <a:p>
            <a:r>
              <a:rPr lang="fr-FR" dirty="0"/>
              <a:t>Avec un logiciel de </a:t>
            </a:r>
            <a:r>
              <a:rPr lang="fr-FR" dirty="0" err="1"/>
              <a:t>versioning</a:t>
            </a:r>
            <a:r>
              <a:rPr lang="fr-FR" dirty="0"/>
              <a:t> comme Git, vous pouvez garder la trace de toutes les modifications faites sur votre code pour pouvoir vous y retrouver à tout moment. À chaque fois que vous faites une série de modifications (créer un fichier, supprimer un fichier, modifier un texte dans un fichier, etc.),  vous allez pouvoir enregistrer ces </a:t>
            </a:r>
            <a:r>
              <a:rPr lang="fr-FR" dirty="0" err="1"/>
              <a:t>modifs</a:t>
            </a:r>
            <a:r>
              <a:rPr lang="fr-FR" dirty="0"/>
              <a:t> dans un </a:t>
            </a:r>
            <a:r>
              <a:rPr lang="fr-FR" b="1" dirty="0"/>
              <a:t>commit</a:t>
            </a:r>
            <a:r>
              <a:rPr lang="fr-FR" dirty="0"/>
              <a:t>.</a:t>
            </a:r>
          </a:p>
          <a:p>
            <a:r>
              <a:rPr lang="fr-FR" dirty="0"/>
              <a:t/>
            </a:r>
            <a:br>
              <a:rPr lang="fr-FR" dirty="0"/>
            </a:br>
            <a:endParaRPr lang="fr-FR" dirty="0"/>
          </a:p>
        </p:txBody>
      </p:sp>
    </p:spTree>
    <p:extLst>
      <p:ext uri="{BB962C8B-B14F-4D97-AF65-F5344CB8AC3E}">
        <p14:creationId xmlns:p14="http://schemas.microsoft.com/office/powerpoint/2010/main" val="28786881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Avantages GIT</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a:t>Voici quelques-uns des avantages que Git apporte</a:t>
            </a:r>
            <a:r>
              <a:rPr lang="fr-FR" dirty="0" smtClean="0"/>
              <a:t>: Permet </a:t>
            </a:r>
            <a:r>
              <a:rPr lang="fr-FR" dirty="0"/>
              <a:t>à un grand nombre de collaborateurs de travailler sur un même projet, en offrant une bonne gestion des modifications</a:t>
            </a:r>
            <a:r>
              <a:rPr lang="fr-FR" dirty="0" smtClean="0"/>
              <a:t>.</a:t>
            </a:r>
          </a:p>
          <a:p>
            <a:r>
              <a:rPr lang="fr-FR" dirty="0" smtClean="0"/>
              <a:t>Permet </a:t>
            </a:r>
            <a:r>
              <a:rPr lang="fr-FR" dirty="0"/>
              <a:t>de synchroniser un projet entre plusieurs collaborateurs, en ayant l’assurance que tous les fichiers soient à jour</a:t>
            </a:r>
            <a:r>
              <a:rPr lang="fr-FR" dirty="0" smtClean="0"/>
              <a:t>. Permet </a:t>
            </a:r>
            <a:r>
              <a:rPr lang="fr-FR" dirty="0"/>
              <a:t>d’avoir un historique précis de tous les changements et modifications d’un projet. Cela permet de clarifier les questions récurrentes: “Où est la dernière version du fichier X?” et “Qu’est-ce qui a été changé entre les révisions 41 et 42”?.Git est à la base un outil “en ligne de commande”. Afin d’avoir un meilleur confort d’utilisation, il existe divers logiciels offrant une interface graphique. Il existe également des services en ligne permettant d’héberger des projets Git, afin de faciliter la collaboration et d’avoir une sauvegarde </a:t>
            </a:r>
            <a:r>
              <a:rPr lang="fr-FR" dirty="0" smtClean="0"/>
              <a:t>en ligne.</a:t>
            </a:r>
            <a:endParaRPr lang="fr-FR" dirty="0"/>
          </a:p>
        </p:txBody>
      </p:sp>
    </p:spTree>
    <p:extLst>
      <p:ext uri="{BB962C8B-B14F-4D97-AF65-F5344CB8AC3E}">
        <p14:creationId xmlns:p14="http://schemas.microsoft.com/office/powerpoint/2010/main" val="143883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Chapitre 1: Présentation</a:t>
            </a:r>
            <a:r>
              <a:rPr lang="fr-FR" dirty="0" smtClean="0"/>
              <a:t/>
            </a:r>
            <a:br>
              <a:rPr lang="fr-FR" dirty="0" smtClean="0"/>
            </a:br>
            <a:r>
              <a:rPr lang="fr-FR" dirty="0" smtClean="0"/>
              <a:t>b</a:t>
            </a:r>
            <a:r>
              <a:rPr lang="fr-FR" dirty="0"/>
              <a:t>. Historique</a:t>
            </a:r>
          </a:p>
        </p:txBody>
      </p:sp>
      <p:sp>
        <p:nvSpPr>
          <p:cNvPr id="3" name="Espace réservé du contenu 2"/>
          <p:cNvSpPr>
            <a:spLocks noGrp="1"/>
          </p:cNvSpPr>
          <p:nvPr>
            <p:ph idx="1"/>
          </p:nvPr>
        </p:nvSpPr>
        <p:spPr/>
        <p:txBody>
          <a:bodyPr/>
          <a:lstStyle/>
          <a:p>
            <a:r>
              <a:rPr lang="fr-FR" dirty="0"/>
              <a:t>C'est un logiciel libre créé par Linus </a:t>
            </a:r>
            <a:r>
              <a:rPr lang="fr-FR" dirty="0" err="1"/>
              <a:t>Torvalds</a:t>
            </a:r>
            <a:r>
              <a:rPr lang="fr-FR" dirty="0"/>
              <a:t> dont la première version date de 2005.</a:t>
            </a:r>
            <a:br>
              <a:rPr lang="fr-FR" dirty="0"/>
            </a:br>
            <a:r>
              <a:rPr lang="fr-FR" dirty="0"/>
              <a:t>En 2016, il s’agit du </a:t>
            </a:r>
            <a:r>
              <a:rPr lang="fr-FR" dirty="0">
                <a:hlinkClick r:id="rId2" tooltip="Logiciel de gestion de versions"/>
              </a:rPr>
              <a:t>logiciel de gestion de versions</a:t>
            </a:r>
            <a:r>
              <a:rPr lang="fr-FR" dirty="0"/>
              <a:t> le plus populaire qui est utilisé par plus de douze millions de personnes</a:t>
            </a:r>
            <a:r>
              <a:rPr lang="fr-FR" dirty="0" smtClean="0"/>
              <a:t>.</a:t>
            </a:r>
          </a:p>
          <a:p>
            <a:r>
              <a:rPr lang="fr-FR" dirty="0" smtClean="0"/>
              <a:t>GitHub </a:t>
            </a:r>
            <a:r>
              <a:rPr lang="fr-FR" dirty="0"/>
              <a:t>est un service web offrant l’hébergement de projets utilisant Git, lancé en 2008 (cf. cet article sur les débuts de cette startup californienne). Devenu extrêmement populaire (plus de 14 millions d’utilisateurs en 2016), GitHub offre de nombreuses fonctionnalités facilitant la communication et la collaboration. En 2018, GitHub a été acheté par Microsoft.</a:t>
            </a:r>
          </a:p>
          <a:p>
            <a:endParaRPr lang="fr-FR" dirty="0"/>
          </a:p>
          <a:p>
            <a:endParaRPr lang="fr-FR" dirty="0"/>
          </a:p>
        </p:txBody>
      </p:sp>
    </p:spTree>
    <p:extLst>
      <p:ext uri="{BB962C8B-B14F-4D97-AF65-F5344CB8AC3E}">
        <p14:creationId xmlns:p14="http://schemas.microsoft.com/office/powerpoint/2010/main" val="1697391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lvl="1" indent="0">
              <a:buNone/>
            </a:pPr>
            <a:r>
              <a:rPr lang="fr-FR" dirty="0"/>
              <a:t>Chapitre 1: Présentation</a:t>
            </a:r>
            <a:br>
              <a:rPr lang="fr-FR" dirty="0"/>
            </a:br>
            <a:r>
              <a:rPr lang="fr-FR" dirty="0" smtClean="0"/>
              <a:t>c. Liens entre Git et </a:t>
            </a:r>
            <a:r>
              <a:rPr lang="fr-FR" dirty="0" err="1" smtClean="0"/>
              <a:t>Github</a:t>
            </a:r>
            <a:endParaRPr lang="fr-FR" dirty="0" smtClean="0"/>
          </a:p>
        </p:txBody>
      </p:sp>
      <p:sp>
        <p:nvSpPr>
          <p:cNvPr id="3" name="Espace réservé du contenu 2"/>
          <p:cNvSpPr>
            <a:spLocks noGrp="1"/>
          </p:cNvSpPr>
          <p:nvPr>
            <p:ph idx="1"/>
          </p:nvPr>
        </p:nvSpPr>
        <p:spPr/>
        <p:txBody>
          <a:bodyPr/>
          <a:lstStyle/>
          <a:p>
            <a:r>
              <a:rPr lang="fr-FR" b="1" dirty="0"/>
              <a:t>GitHub </a:t>
            </a:r>
            <a:r>
              <a:rPr lang="fr-FR" dirty="0"/>
              <a:t>est une entreprise qui fournit un hébergement de référentiel Git. Cela signifie qu’ils fournissent une solution clé en main pour héberger des référentiels Git sur leurs serveurs</a:t>
            </a:r>
          </a:p>
          <a:p>
            <a:endParaRPr lang="fr-FR" dirty="0"/>
          </a:p>
        </p:txBody>
      </p:sp>
    </p:spTree>
    <p:extLst>
      <p:ext uri="{BB962C8B-B14F-4D97-AF65-F5344CB8AC3E}">
        <p14:creationId xmlns:p14="http://schemas.microsoft.com/office/powerpoint/2010/main" val="2771528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lvl="1" indent="0"/>
            <a:r>
              <a:rPr lang="fr-FR" dirty="0" smtClean="0"/>
              <a:t>Chapitre 2: Installation</a:t>
            </a:r>
            <a:br>
              <a:rPr lang="fr-FR" dirty="0" smtClean="0"/>
            </a:br>
            <a:r>
              <a:rPr lang="fr-FR" dirty="0" smtClean="0"/>
              <a:t>       a. Les prérequis pour l’installation</a:t>
            </a:r>
            <a:br>
              <a:rPr lang="fr-FR" dirty="0" smtClean="0"/>
            </a:b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t>Maintenant que vous avez compris le principe du </a:t>
            </a:r>
            <a:r>
              <a:rPr lang="fr-FR" dirty="0" err="1"/>
              <a:t>versioning</a:t>
            </a:r>
            <a:r>
              <a:rPr lang="fr-FR" dirty="0"/>
              <a:t>, il est temps de vous équiper pour découvrir en pratique les avantages de Git.</a:t>
            </a:r>
          </a:p>
          <a:p>
            <a:r>
              <a:rPr lang="fr-FR" dirty="0"/>
              <a:t>Tout d'abord, pour utiliser Git, vous allez avoir besoin d'utiliser la console. Si vous n'êtes pas très (ou pas du tout !) à l'aise avec, consultez le Rappel sur la console ci-dessous. Sinon, vous pouvez passer directement à la section suivante "Installer Git" où vous trouverez les étapes pour installer Git sur votre machine. </a:t>
            </a:r>
          </a:p>
          <a:p>
            <a:r>
              <a:rPr lang="fr-FR" b="1" dirty="0"/>
              <a:t>Rappel sur la console</a:t>
            </a:r>
          </a:p>
          <a:p>
            <a:r>
              <a:rPr lang="fr-FR" dirty="0"/>
              <a:t>Dans ce cours, nous allons utiliser la console, également appelée “terminal”.  Pour suivre le cours, vous n’aurez pas besoin d’être expert avec la console, mais il est quand même nécessaire d’avoir un minimum de bases pour comprendre comment faire des actions basiques. Si vous souhaitez en savoir plus sur le sujet, n’hésitez pas à lire </a:t>
            </a:r>
            <a:r>
              <a:rPr lang="fr-FR" u="sng" dirty="0">
                <a:hlinkClick r:id="rId2"/>
              </a:rPr>
              <a:t>cette explication détaillée</a:t>
            </a:r>
            <a:r>
              <a:rPr lang="fr-FR" dirty="0"/>
              <a:t> dans le chapitre d'un cours de Mathieu </a:t>
            </a:r>
            <a:r>
              <a:rPr lang="fr-FR" dirty="0" err="1"/>
              <a:t>Nebra</a:t>
            </a:r>
            <a:r>
              <a:rPr lang="fr-FR" dirty="0"/>
              <a:t>.</a:t>
            </a:r>
          </a:p>
          <a:p>
            <a:r>
              <a:rPr lang="fr-FR" dirty="0"/>
              <a:t>La console permet de naviguer dans son arborescence de fichiers (pour ouvrir un fichier, changer de répertoire, etc.) de la même façon qu’une interface graphique. Cependant, au lieu de cliquer sur des icônes, comme l'icône "Ouvrir" du menu suivant : </a:t>
            </a:r>
            <a:r>
              <a:rPr lang="fr-FR" dirty="0" smtClean="0"/>
              <a:t>IMAGE</a:t>
            </a:r>
          </a:p>
          <a:p>
            <a:r>
              <a:rPr lang="fr-FR" dirty="0"/>
              <a:t>Nous allons écrire de courtes lignes de texte appelées “commandes”. Toutes ces commandes seront exécutées dans le “répertoire courant”. Voyons ensemble les commandes utiles à connaître pour ce cours. </a:t>
            </a:r>
          </a:p>
          <a:p>
            <a:endParaRPr lang="fr-FR" dirty="0"/>
          </a:p>
        </p:txBody>
      </p:sp>
    </p:spTree>
    <p:extLst>
      <p:ext uri="{BB962C8B-B14F-4D97-AF65-F5344CB8AC3E}">
        <p14:creationId xmlns:p14="http://schemas.microsoft.com/office/powerpoint/2010/main" val="1319425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lvl="1" indent="0"/>
            <a:r>
              <a:rPr lang="fr-FR" dirty="0" smtClean="0"/>
              <a:t>Chapitre 2: Installation</a:t>
            </a:r>
            <a:br>
              <a:rPr lang="fr-FR" dirty="0" smtClean="0"/>
            </a:br>
            <a:r>
              <a:rPr lang="fr-FR" dirty="0" smtClean="0"/>
              <a:t>       b. Les commandes pour l’installation</a:t>
            </a:r>
            <a:br>
              <a:rPr lang="fr-FR" dirty="0" smtClean="0"/>
            </a:br>
            <a:endParaRPr lang="fr-FR" dirty="0"/>
          </a:p>
        </p:txBody>
      </p:sp>
      <p:sp>
        <p:nvSpPr>
          <p:cNvPr id="4" name="Espace réservé du contenu 3"/>
          <p:cNvSpPr>
            <a:spLocks noGrp="1"/>
          </p:cNvSpPr>
          <p:nvPr>
            <p:ph idx="1"/>
          </p:nvPr>
        </p:nvSpPr>
        <p:spPr/>
        <p:txBody>
          <a:bodyPr/>
          <a:lstStyle/>
          <a:p>
            <a:pPr marL="0" indent="0">
              <a:buNone/>
            </a:pPr>
            <a:r>
              <a:rPr lang="fr-FR" dirty="0" smtClean="0"/>
              <a:t>Afin de configurer un projet git, deux commandes sont nécessaires :</a:t>
            </a:r>
          </a:p>
          <a:p>
            <a:endParaRPr lang="fr-FR" dirty="0"/>
          </a:p>
          <a:p>
            <a:r>
              <a:rPr lang="fr-FR" dirty="0" smtClean="0"/>
              <a:t>$ </a:t>
            </a:r>
            <a:r>
              <a:rPr lang="fr-FR" dirty="0"/>
              <a:t>git config --global user.name "[</a:t>
            </a:r>
            <a:r>
              <a:rPr lang="fr-FR" dirty="0" smtClean="0"/>
              <a:t>nom]</a:t>
            </a:r>
          </a:p>
          <a:p>
            <a:pPr marL="0" indent="0">
              <a:buNone/>
            </a:pPr>
            <a:r>
              <a:rPr lang="fr-FR" dirty="0" smtClean="0"/>
              <a:t>Cette commande permet de définir </a:t>
            </a:r>
            <a:r>
              <a:rPr lang="fr-FR" dirty="0"/>
              <a:t>le nom que vous voulez associer à toutes vos opérations de </a:t>
            </a:r>
            <a:r>
              <a:rPr lang="fr-FR" dirty="0" smtClean="0"/>
              <a:t>commit</a:t>
            </a:r>
            <a:endParaRPr lang="fr-FR" dirty="0"/>
          </a:p>
          <a:p>
            <a:endParaRPr lang="fr-FR" dirty="0" smtClean="0"/>
          </a:p>
          <a:p>
            <a:r>
              <a:rPr lang="fr-FR" dirty="0" smtClean="0"/>
              <a:t>$ </a:t>
            </a:r>
            <a:r>
              <a:rPr lang="fr-FR" dirty="0"/>
              <a:t>git config --global </a:t>
            </a:r>
            <a:r>
              <a:rPr lang="fr-FR" dirty="0" err="1"/>
              <a:t>user.email</a:t>
            </a:r>
            <a:r>
              <a:rPr lang="fr-FR" dirty="0"/>
              <a:t> "[adresse email]"</a:t>
            </a:r>
          </a:p>
          <a:p>
            <a:pPr marL="0" indent="0">
              <a:buNone/>
            </a:pPr>
            <a:r>
              <a:rPr lang="fr-FR" dirty="0" smtClean="0"/>
              <a:t>Celle-ci définit </a:t>
            </a:r>
            <a:r>
              <a:rPr lang="fr-FR" dirty="0"/>
              <a:t>l'email que vous voulez associer à toutes vos opérations de commit</a:t>
            </a:r>
          </a:p>
          <a:p>
            <a:endParaRPr lang="fr-FR" dirty="0"/>
          </a:p>
        </p:txBody>
      </p:sp>
    </p:spTree>
    <p:extLst>
      <p:ext uri="{BB962C8B-B14F-4D97-AF65-F5344CB8AC3E}">
        <p14:creationId xmlns:p14="http://schemas.microsoft.com/office/powerpoint/2010/main" val="913705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457200" lvl="1" indent="0"/>
            <a:r>
              <a:rPr lang="fr-FR" dirty="0" smtClean="0"/>
              <a:t>Chapitre 3: Commandes</a:t>
            </a:r>
            <a:br>
              <a:rPr lang="fr-FR" dirty="0" smtClean="0"/>
            </a:br>
            <a:r>
              <a:rPr lang="fr-FR" dirty="0" smtClean="0"/>
              <a:t>       a. </a:t>
            </a:r>
            <a:r>
              <a:rPr lang="fr-FR" dirty="0" smtClean="0"/>
              <a:t>Vue générale de GIT</a:t>
            </a:r>
            <a:endParaRPr lang="fr-FR" dirty="0"/>
          </a:p>
        </p:txBody>
      </p:sp>
      <p:pic>
        <p:nvPicPr>
          <p:cNvPr id="2050" name="Picture 2" descr="RÃ©sultat de recherche d'images pour &quot;commandes git&quot;"/>
          <p:cNvPicPr>
            <a:picLocks noChangeAspect="1" noChangeArrowheads="1"/>
          </p:cNvPicPr>
          <p:nvPr/>
        </p:nvPicPr>
        <p:blipFill rotWithShape="1">
          <a:blip r:embed="rId2">
            <a:extLst>
              <a:ext uri="{28A0092B-C50C-407E-A947-70E740481C1C}">
                <a14:useLocalDpi xmlns:a14="http://schemas.microsoft.com/office/drawing/2010/main" val="0"/>
              </a:ext>
            </a:extLst>
          </a:blip>
          <a:srcRect t="10671"/>
          <a:stretch/>
        </p:blipFill>
        <p:spPr bwMode="auto">
          <a:xfrm>
            <a:off x="2309052" y="1690688"/>
            <a:ext cx="4633941" cy="3915702"/>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1716833" y="5682343"/>
            <a:ext cx="486124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Principales commandes des transferts de données </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ZoneTexte 5"/>
          <p:cNvSpPr txBox="1"/>
          <p:nvPr/>
        </p:nvSpPr>
        <p:spPr>
          <a:xfrm>
            <a:off x="7968343" y="696363"/>
            <a:ext cx="3385457" cy="535531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sng" strike="noStrike" kern="1200" cap="none" spc="0" normalizeH="0" baseline="0" noProof="0" dirty="0" smtClean="0">
                <a:ln>
                  <a:noFill/>
                </a:ln>
                <a:solidFill>
                  <a:prstClr val="black"/>
                </a:solidFill>
                <a:effectLst/>
                <a:uLnTx/>
                <a:uFillTx/>
                <a:latin typeface="Calibri" panose="020F0502020204030204"/>
                <a:ea typeface="+mn-ea"/>
                <a:cs typeface="+mn-cs"/>
              </a:rPr>
              <a:t>Définitions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sng" strike="noStrike" kern="1200" cap="none" spc="0" normalizeH="0" baseline="0" noProof="0" dirty="0" smtClean="0">
                <a:ln>
                  <a:noFill/>
                </a:ln>
                <a:solidFill>
                  <a:prstClr val="black"/>
                </a:solidFill>
                <a:effectLst/>
                <a:uLnTx/>
                <a:uFillTx/>
                <a:latin typeface="Calibri" panose="020F0502020204030204"/>
                <a:ea typeface="+mn-ea"/>
                <a:cs typeface="+mn-cs"/>
              </a:rPr>
              <a:t>Répertoire de travail : </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dossier installé sur le poste utilisateur et sur lequel on travaille.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sng" strike="noStrike" kern="1200" cap="none" spc="0" normalizeH="0" baseline="0" noProof="0" dirty="0" smtClean="0">
                <a:ln>
                  <a:noFill/>
                </a:ln>
                <a:solidFill>
                  <a:prstClr val="black"/>
                </a:solidFill>
                <a:effectLst/>
                <a:uLnTx/>
                <a:uFillTx/>
                <a:latin typeface="Calibri" panose="020F0502020204030204"/>
                <a:ea typeface="+mn-ea"/>
                <a:cs typeface="+mn-cs"/>
              </a:rPr>
              <a:t>Index : </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zone tampon permettant de prendre en charge les modifications sans pour autant les envoyer vers les autres dépôts.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sng" strike="noStrike" kern="1200" cap="none" spc="0" normalizeH="0" baseline="0" noProof="0" dirty="0" smtClean="0">
                <a:ln>
                  <a:noFill/>
                </a:ln>
                <a:solidFill>
                  <a:prstClr val="black"/>
                </a:solidFill>
                <a:effectLst/>
                <a:uLnTx/>
                <a:uFillTx/>
                <a:latin typeface="Calibri" panose="020F0502020204030204"/>
                <a:ea typeface="+mn-ea"/>
                <a:cs typeface="+mn-cs"/>
              </a:rPr>
              <a:t>Dépôt local  : </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dossier combinant le répertoire de travail + l’index, c’est celui-ci qui sera envoyé sur le dépôt distant.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sng" strike="noStrike" kern="1200" cap="none" spc="0" normalizeH="0" baseline="0" noProof="0" dirty="0">
                <a:ln>
                  <a:noFill/>
                </a:ln>
                <a:solidFill>
                  <a:prstClr val="black"/>
                </a:solidFill>
                <a:effectLst/>
                <a:uLnTx/>
                <a:uFillTx/>
                <a:latin typeface="Calibri" panose="020F0502020204030204"/>
                <a:ea typeface="+mn-ea"/>
                <a:cs typeface="+mn-cs"/>
              </a:rPr>
              <a:t>D</a:t>
            </a:r>
            <a:r>
              <a:rPr kumimoji="0" lang="fr-FR" sz="1800" b="0" i="0" u="sng" strike="noStrike" kern="1200" cap="none" spc="0" normalizeH="0" baseline="0" noProof="0" dirty="0" smtClean="0">
                <a:ln>
                  <a:noFill/>
                </a:ln>
                <a:solidFill>
                  <a:prstClr val="black"/>
                </a:solidFill>
                <a:effectLst/>
                <a:uLnTx/>
                <a:uFillTx/>
                <a:latin typeface="Calibri" panose="020F0502020204030204"/>
                <a:ea typeface="+mn-ea"/>
                <a:cs typeface="+mn-cs"/>
              </a:rPr>
              <a:t>épôt distant : </a:t>
            </a:r>
            <a:r>
              <a:rPr kumimoji="0" lang="fr-F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dépôt centralisé sur lequel toutes les modifications vont arriver et que l’administrateur peut accepter ou refuser.</a:t>
            </a: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5854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6746" y="3045830"/>
            <a:ext cx="10515600" cy="1325563"/>
          </a:xfrm>
        </p:spPr>
        <p:txBody>
          <a:bodyPr/>
          <a:lstStyle/>
          <a:p>
            <a:r>
              <a:rPr lang="fr-FR" dirty="0" smtClean="0"/>
              <a:t>index</a:t>
            </a:r>
            <a:r>
              <a:rPr lang="fr-FR" dirty="0" smtClean="0">
                <a:sym typeface="Wingdings" panose="05000000000000000000" pitchFamily="2" charset="2"/>
              </a:rPr>
              <a:t> dépôt local</a:t>
            </a:r>
            <a:endParaRPr lang="fr-FR" dirty="0"/>
          </a:p>
        </p:txBody>
      </p:sp>
      <p:sp>
        <p:nvSpPr>
          <p:cNvPr id="3" name="Espace réservé du contenu 2"/>
          <p:cNvSpPr>
            <a:spLocks noGrp="1"/>
          </p:cNvSpPr>
          <p:nvPr>
            <p:ph idx="1"/>
          </p:nvPr>
        </p:nvSpPr>
        <p:spPr>
          <a:xfrm>
            <a:off x="561392" y="1587079"/>
            <a:ext cx="10515600" cy="1458751"/>
          </a:xfrm>
        </p:spPr>
        <p:txBody>
          <a:bodyPr/>
          <a:lstStyle/>
          <a:p>
            <a:r>
              <a:rPr lang="fr-FR" dirty="0"/>
              <a:t>$ git </a:t>
            </a:r>
            <a:r>
              <a:rPr lang="fr-FR" dirty="0" err="1"/>
              <a:t>add</a:t>
            </a:r>
            <a:r>
              <a:rPr lang="fr-FR" dirty="0"/>
              <a:t> </a:t>
            </a:r>
            <a:r>
              <a:rPr lang="fr-FR" dirty="0" smtClean="0"/>
              <a:t>[nom du fichier à ajouter]</a:t>
            </a:r>
            <a:endParaRPr lang="fr-FR" dirty="0"/>
          </a:p>
          <a:p>
            <a:pPr marL="0" indent="0">
              <a:buNone/>
            </a:pPr>
            <a:r>
              <a:rPr lang="fr-FR" dirty="0" smtClean="0"/>
              <a:t>Ceci ajoute </a:t>
            </a:r>
            <a:r>
              <a:rPr lang="fr-FR" dirty="0"/>
              <a:t>un instantané du fichier, en préparation pour le suivi de version</a:t>
            </a:r>
          </a:p>
          <a:p>
            <a:endParaRPr lang="fr-FR" dirty="0"/>
          </a:p>
        </p:txBody>
      </p:sp>
      <p:sp>
        <p:nvSpPr>
          <p:cNvPr id="5" name="Titre 1"/>
          <p:cNvSpPr txBox="1">
            <a:spLocks/>
          </p:cNvSpPr>
          <p:nvPr/>
        </p:nvSpPr>
        <p:spPr>
          <a:xfrm>
            <a:off x="486746" y="261516"/>
            <a:ext cx="10515600" cy="132556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rPr>
              <a:t>b. Organisation des différentes étapes pour transférer les données</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rPr>
              <a:t>Répertoire de travail </a:t>
            </a:r>
            <a:r>
              <a:rPr kumimoji="0" lang="fr-FR" sz="4400" b="0" i="0" u="none" strike="noStrike" kern="1200" cap="none" spc="0" normalizeH="0" baseline="0" noProof="0" dirty="0" smtClean="0">
                <a:ln>
                  <a:noFill/>
                </a:ln>
                <a:solidFill>
                  <a:prstClr val="black"/>
                </a:solidFill>
                <a:effectLst/>
                <a:uLnTx/>
                <a:uFillTx/>
                <a:latin typeface="Calibri Light" panose="020F0302020204030204"/>
                <a:ea typeface="+mj-ea"/>
                <a:cs typeface="+mj-cs"/>
                <a:sym typeface="Wingdings" panose="05000000000000000000" pitchFamily="2" charset="2"/>
              </a:rPr>
              <a:t> index</a:t>
            </a:r>
            <a:endParaRPr kumimoji="0" lang="fr-FR" sz="44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6" name="Espace réservé du contenu 2"/>
          <p:cNvSpPr txBox="1">
            <a:spLocks/>
          </p:cNvSpPr>
          <p:nvPr/>
        </p:nvSpPr>
        <p:spPr>
          <a:xfrm>
            <a:off x="486746" y="4086742"/>
            <a:ext cx="11335140" cy="145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 git commit -m "[message descriptif]"</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Enregistre des instantanés de fichiers de façon permanente </a:t>
            </a:r>
            <a:r>
              <a:rPr kumimoji="0" lang="fr-FR" sz="2800" b="0" i="0" u="none" strike="noStrike" kern="1200" cap="none" spc="0" normalizeH="0" baseline="0" noProof="0" dirty="0" smtClean="0">
                <a:ln>
                  <a:noFill/>
                </a:ln>
                <a:solidFill>
                  <a:prstClr val="black"/>
                </a:solidFill>
                <a:effectLst/>
                <a:uLnTx/>
                <a:uFillTx/>
                <a:latin typeface="Calibri" panose="020F0502020204030204"/>
                <a:ea typeface="+mn-ea"/>
                <a:cs typeface="+mn-cs"/>
              </a:rPr>
              <a:t>dans l'historique </a:t>
            </a: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des </a:t>
            </a:r>
            <a:r>
              <a:rPr kumimoji="0" lang="fr-FR" sz="2800" b="0" i="0" u="none" strike="noStrike" kern="1200" cap="none" spc="0" normalizeH="0" baseline="0" noProof="0" dirty="0" smtClean="0">
                <a:ln>
                  <a:noFill/>
                </a:ln>
                <a:solidFill>
                  <a:prstClr val="black"/>
                </a:solidFill>
                <a:effectLst/>
                <a:uLnTx/>
                <a:uFillTx/>
                <a:latin typeface="Calibri" panose="020F0502020204030204"/>
                <a:ea typeface="+mn-ea"/>
                <a:cs typeface="+mn-cs"/>
              </a:rPr>
              <a:t>version</a:t>
            </a:r>
            <a:endPar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Espace réservé du contenu 2"/>
          <p:cNvSpPr txBox="1">
            <a:spLocks/>
          </p:cNvSpPr>
          <p:nvPr/>
        </p:nvSpPr>
        <p:spPr>
          <a:xfrm>
            <a:off x="486746" y="5545493"/>
            <a:ext cx="11335140" cy="45104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800" b="0" i="0" u="none" strike="noStrike" kern="1200" cap="none" spc="0" normalizeH="0" baseline="0" noProof="0" dirty="0" smtClean="0">
                <a:ln>
                  <a:noFill/>
                </a:ln>
                <a:solidFill>
                  <a:prstClr val="black"/>
                </a:solidFill>
                <a:effectLst/>
                <a:uLnTx/>
                <a:uFillTx/>
                <a:latin typeface="Calibri" panose="020F0502020204030204"/>
                <a:ea typeface="+mn-ea"/>
                <a:cs typeface="+mn-cs"/>
              </a:rPr>
              <a:t>Raccourci : </a:t>
            </a: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 git commit -</a:t>
            </a:r>
            <a:r>
              <a:rPr kumimoji="0" lang="fr-FR" sz="2800" b="0" i="0" u="none" strike="noStrike" kern="1200" cap="none" spc="0" normalizeH="0" baseline="0" noProof="0" dirty="0" smtClean="0">
                <a:ln>
                  <a:noFill/>
                </a:ln>
                <a:solidFill>
                  <a:prstClr val="black"/>
                </a:solidFill>
                <a:effectLst/>
                <a:uLnTx/>
                <a:uFillTx/>
                <a:latin typeface="Calibri" panose="020F0502020204030204"/>
                <a:ea typeface="+mn-ea"/>
                <a:cs typeface="+mn-cs"/>
              </a:rPr>
              <a:t>a -m </a:t>
            </a:r>
            <a:r>
              <a:rPr kumimoji="0" lang="fr-FR" sz="2800" b="0" i="0" u="none" strike="noStrike" kern="1200" cap="none" spc="0" normalizeH="0" baseline="0" noProof="0" dirty="0">
                <a:ln>
                  <a:noFill/>
                </a:ln>
                <a:solidFill>
                  <a:prstClr val="black"/>
                </a:solidFill>
                <a:effectLst/>
                <a:uLnTx/>
                <a:uFillTx/>
                <a:latin typeface="Calibri" panose="020F0502020204030204"/>
                <a:ea typeface="+mn-ea"/>
                <a:cs typeface="+mn-cs"/>
              </a:rPr>
              <a:t>"[message descriptif]"</a:t>
            </a:r>
          </a:p>
        </p:txBody>
      </p:sp>
    </p:spTree>
    <p:extLst>
      <p:ext uri="{BB962C8B-B14F-4D97-AF65-F5344CB8AC3E}">
        <p14:creationId xmlns:p14="http://schemas.microsoft.com/office/powerpoint/2010/main" val="3521392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652</Words>
  <Application>Microsoft Office PowerPoint</Application>
  <PresentationFormat>Grand écran</PresentationFormat>
  <Paragraphs>82</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Calibri</vt:lpstr>
      <vt:lpstr>Calibri Light</vt:lpstr>
      <vt:lpstr>Courier New</vt:lpstr>
      <vt:lpstr>Wingdings</vt:lpstr>
      <vt:lpstr>Thème Office</vt:lpstr>
      <vt:lpstr>CONTENU DU COURS GIT</vt:lpstr>
      <vt:lpstr>Chapitre 1: Présentation     a. Rôles de Git  </vt:lpstr>
      <vt:lpstr>Avantages GIT</vt:lpstr>
      <vt:lpstr>Chapitre 1: Présentation b. Historique</vt:lpstr>
      <vt:lpstr>Chapitre 1: Présentation c. Liens entre Git et Github</vt:lpstr>
      <vt:lpstr>Chapitre 2: Installation        a. Les prérequis pour l’installation </vt:lpstr>
      <vt:lpstr>Chapitre 2: Installation        b. Les commandes pour l’installation </vt:lpstr>
      <vt:lpstr>Chapitre 3: Commandes        a. Vue générale de GIT</vt:lpstr>
      <vt:lpstr>index dépôt local</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formation</dc:creator>
  <cp:lastModifiedBy>formation</cp:lastModifiedBy>
  <cp:revision>2</cp:revision>
  <dcterms:created xsi:type="dcterms:W3CDTF">2019-06-28T13:16:56Z</dcterms:created>
  <dcterms:modified xsi:type="dcterms:W3CDTF">2019-06-28T13:19:44Z</dcterms:modified>
</cp:coreProperties>
</file>