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98" r:id="rId17"/>
    <p:sldId id="272" r:id="rId18"/>
    <p:sldId id="273" r:id="rId19"/>
    <p:sldId id="299" r:id="rId20"/>
    <p:sldId id="274" r:id="rId21"/>
    <p:sldId id="275" r:id="rId22"/>
    <p:sldId id="300" r:id="rId23"/>
    <p:sldId id="276" r:id="rId24"/>
    <p:sldId id="277" r:id="rId25"/>
    <p:sldId id="301" r:id="rId26"/>
    <p:sldId id="278" r:id="rId27"/>
    <p:sldId id="279" r:id="rId28"/>
    <p:sldId id="280" r:id="rId29"/>
    <p:sldId id="302" r:id="rId30"/>
    <p:sldId id="281" r:id="rId31"/>
    <p:sldId id="282" r:id="rId32"/>
    <p:sldId id="283" r:id="rId33"/>
    <p:sldId id="284" r:id="rId34"/>
    <p:sldId id="303" r:id="rId35"/>
    <p:sldId id="285" r:id="rId36"/>
    <p:sldId id="286" r:id="rId37"/>
    <p:sldId id="304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306" r:id="rId50"/>
    <p:sldId id="305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64" d="100"/>
          <a:sy n="64" d="100"/>
        </p:scale>
        <p:origin x="6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lbti4fzmA8" TargetMode="External"/><Relationship Id="rId7" Type="http://schemas.openxmlformats.org/officeDocument/2006/relationships/hyperlink" Target="https://www.youtube.com/watch?v=ijfn34ZZ0rU" TargetMode="External"/><Relationship Id="rId2" Type="http://schemas.openxmlformats.org/officeDocument/2006/relationships/hyperlink" Target="https://www.youtube.com/watch?v=7pNp152ZIl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nea5n5SvL4" TargetMode="External"/><Relationship Id="rId5" Type="http://schemas.openxmlformats.org/officeDocument/2006/relationships/hyperlink" Target="https://www.youtube.com/watch?v=Y3PUKnaFUMI" TargetMode="External"/><Relationship Id="rId4" Type="http://schemas.openxmlformats.org/officeDocument/2006/relationships/hyperlink" Target="https://www.youtube.com/watch?v=IpG1cdhaHvk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6" y="4050833"/>
            <a:ext cx="7766936" cy="1646302"/>
          </a:xfrm>
        </p:spPr>
        <p:txBody>
          <a:bodyPr/>
          <a:lstStyle/>
          <a:p>
            <a:r>
              <a:rPr lang="pt-BR" dirty="0"/>
              <a:t>Conceito de Qualidade   Histórico da Gestão da Qualidade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6" y="4974660"/>
            <a:ext cx="7766936" cy="1096899"/>
          </a:xfrm>
        </p:spPr>
        <p:txBody>
          <a:bodyPr/>
          <a:lstStyle/>
          <a:p>
            <a:r>
              <a:rPr lang="pt-BR" dirty="0" err="1"/>
              <a:t>Profª</a:t>
            </a:r>
            <a:r>
              <a:rPr lang="pt-BR" dirty="0"/>
              <a:t> Chaiene Minella, </a:t>
            </a:r>
            <a:r>
              <a:rPr lang="pt-BR" dirty="0" err="1"/>
              <a:t>Msc</a:t>
            </a:r>
            <a:r>
              <a:rPr lang="pt-BR" dirty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489" y="375548"/>
            <a:ext cx="1922089" cy="175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19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gestão da qualidade?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pt-BR" sz="2800" dirty="0"/>
              <a:t>Com sua evolução, passou a denominar-se </a:t>
            </a:r>
            <a:r>
              <a:rPr lang="pt-BR" sz="2800" u="sng" dirty="0"/>
              <a:t>Garantia da Qualidade</a:t>
            </a:r>
            <a:r>
              <a:rPr lang="pt-BR" sz="2800" dirty="0"/>
              <a:t>, utilizando normas específicas para cada etapa. </a:t>
            </a:r>
          </a:p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pt-BR" sz="2800" dirty="0"/>
              <a:t>Após isso, surgiu o </a:t>
            </a:r>
            <a:r>
              <a:rPr lang="pt-BR" sz="2800" u="sng" dirty="0"/>
              <a:t>Controle da Qualidade</a:t>
            </a:r>
            <a:r>
              <a:rPr lang="pt-BR" sz="2800" dirty="0"/>
              <a:t>, no início do século XX por Frederick Taylor e Ford.</a:t>
            </a:r>
          </a:p>
        </p:txBody>
      </p:sp>
    </p:spTree>
    <p:extLst>
      <p:ext uri="{BB962C8B-B14F-4D97-AF65-F5344CB8AC3E}">
        <p14:creationId xmlns:p14="http://schemas.microsoft.com/office/powerpoint/2010/main" val="373513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gestão da qualidade?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pt-BR" sz="2800" dirty="0"/>
              <a:t>Atualmente, os consumidores exigem cada vez mais qualidade dos serviços e produtos que adquirem.</a:t>
            </a:r>
          </a:p>
        </p:txBody>
      </p:sp>
    </p:spTree>
    <p:extLst>
      <p:ext uri="{BB962C8B-B14F-4D97-AF65-F5344CB8AC3E}">
        <p14:creationId xmlns:p14="http://schemas.microsoft.com/office/powerpoint/2010/main" val="85553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gestão da qualidade?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2800" dirty="0"/>
              <a:t>O fato é que em todo e qualquer lugar é preciso haver fiscalização quanto a qualidade do produto. Um alimento estragado, por exemplo, pode levar alguém a óbito.</a:t>
            </a:r>
          </a:p>
        </p:txBody>
      </p:sp>
    </p:spTree>
    <p:extLst>
      <p:ext uri="{BB962C8B-B14F-4D97-AF65-F5344CB8AC3E}">
        <p14:creationId xmlns:p14="http://schemas.microsoft.com/office/powerpoint/2010/main" val="517061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gestão da qualidade?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2800" dirty="0"/>
              <a:t>Tendo em vista os aspectos abordados, pode-se concluir que as empresas e instituições precisam de uma </a:t>
            </a:r>
            <a:r>
              <a:rPr lang="pt-BR" sz="2800" u="sng" dirty="0"/>
              <a:t>gestão da qualidade</a:t>
            </a:r>
            <a:r>
              <a:rPr lang="pt-BR" sz="2800" dirty="0"/>
              <a:t>.</a:t>
            </a:r>
          </a:p>
          <a:p>
            <a:pPr algn="just">
              <a:buFont typeface="Wingdings" panose="05000000000000000000" pitchFamily="2" charset="2"/>
              <a:buChar char="v"/>
              <a:defRPr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02943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561" y="2985155"/>
            <a:ext cx="8596668" cy="1320800"/>
          </a:xfrm>
        </p:spPr>
        <p:txBody>
          <a:bodyPr/>
          <a:lstStyle/>
          <a:p>
            <a:r>
              <a:rPr lang="pt-BR" dirty="0"/>
              <a:t>Produção e Qualidade</a:t>
            </a:r>
          </a:p>
        </p:txBody>
      </p:sp>
    </p:spTree>
    <p:extLst>
      <p:ext uri="{BB962C8B-B14F-4D97-AF65-F5344CB8AC3E}">
        <p14:creationId xmlns:p14="http://schemas.microsoft.com/office/powerpoint/2010/main" val="1939085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Produção e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2160589"/>
            <a:ext cx="9719034" cy="38807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2800" dirty="0"/>
              <a:t>Artesão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800" dirty="0"/>
          </a:p>
          <a:p>
            <a:pPr algn="just">
              <a:buFont typeface="Wingdings" panose="05000000000000000000" pitchFamily="2" charset="2"/>
              <a:buChar char="v"/>
              <a:defRPr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128138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Produção e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2160589"/>
            <a:ext cx="9719034" cy="38807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2800" dirty="0"/>
              <a:t>Artesão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8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/>
              <a:t>Predominou até o início da Idade Moderna;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/>
              <a:t>Especialista com domínio completo de todo o ciclo de produção, desde a concepção do produto até o pós venda;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/>
              <a:t>A oficina era o local de uma atividade laboral, manual ou artesanal;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/>
              <a:t>O cliente era muito próximo do artesão.</a:t>
            </a:r>
          </a:p>
          <a:p>
            <a:pPr algn="just">
              <a:buFont typeface="Wingdings" panose="05000000000000000000" pitchFamily="2" charset="2"/>
              <a:buChar char="v"/>
              <a:defRPr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21653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Produção e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2160589"/>
            <a:ext cx="9719034" cy="388077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2800" dirty="0"/>
              <a:t>Artesão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/>
              <a:t>Reputação do artesão dependia fortemente da satisfação do cliente e de como isto se propagava no boca a boca;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/>
              <a:t>Atendimento da necessidade do cliente;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/>
              <a:t>Não havia uma abordagem científica, se baseava essencialmente na experiência factual;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/>
              <a:t>O controle estava centrado no produto e não no processo, sendo feito por inspeção do artesão.</a:t>
            </a:r>
          </a:p>
        </p:txBody>
      </p:sp>
    </p:spTree>
    <p:extLst>
      <p:ext uri="{BB962C8B-B14F-4D97-AF65-F5344CB8AC3E}">
        <p14:creationId xmlns:p14="http://schemas.microsoft.com/office/powerpoint/2010/main" val="4115674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Produção e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2160589"/>
            <a:ext cx="9719034" cy="38807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3000" dirty="0"/>
              <a:t>Manufatura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47659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Produção e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2160589"/>
            <a:ext cx="9719034" cy="3880773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3000" dirty="0"/>
              <a:t>Manufatura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600" dirty="0"/>
              <a:t>Na Europa dos Século XVI e XVII, a classe burguesa em ascensão passou a reunir artesãos em galpões para a produção manual de bens, daí o termo manufatura;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600" dirty="0"/>
              <a:t>A classe burguesa fornecia o galpão, as ferramentas, a matéria prima e pagava pela mão de obra dos artesãos;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600" dirty="0"/>
              <a:t>Em troca, a classe burguesa tinha o direito de vender os produtos recuperando o que havia gasto e auferindo um valor adicional como lucro.</a:t>
            </a:r>
          </a:p>
        </p:txBody>
      </p:sp>
    </p:spTree>
    <p:extLst>
      <p:ext uri="{BB962C8B-B14F-4D97-AF65-F5344CB8AC3E}">
        <p14:creationId xmlns:p14="http://schemas.microsoft.com/office/powerpoint/2010/main" val="391994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pt-BR" altLang="pt-BR" sz="2800" dirty="0"/>
              <a:t>O que é qualidade?</a:t>
            </a:r>
          </a:p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pt-BR" altLang="pt-BR" sz="2800" dirty="0"/>
              <a:t>O que é gestão da qualidade?</a:t>
            </a:r>
          </a:p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pt-BR" altLang="pt-BR" sz="2800" dirty="0"/>
              <a:t>Reflexões sobre produção e qualidade.</a:t>
            </a:r>
          </a:p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pt-BR" altLang="pt-BR" sz="2800" dirty="0"/>
              <a:t>Evolução da qualidade.</a:t>
            </a:r>
          </a:p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pt-BR" altLang="pt-BR" sz="2800" dirty="0"/>
              <a:t>Gurus da qualidade.</a:t>
            </a:r>
          </a:p>
          <a:p>
            <a:pPr algn="just">
              <a:buFont typeface="Wingdings" panose="05000000000000000000" pitchFamily="2" charset="2"/>
              <a:buChar char="v"/>
              <a:defRPr/>
            </a:pPr>
            <a:endParaRPr lang="pt-BR" alt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8821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Produção e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1573161"/>
            <a:ext cx="9719034" cy="521109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2800" dirty="0"/>
              <a:t>Manufatura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/>
              <a:t>Gradualmente vai se estabelecendo uma distância entre o artesão e o cliente;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/>
              <a:t>Aumenta a necessidade de produção com vistas a aumentar o lucro e atender demanda crescente;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/>
              <a:t>A qualidade ainda está centrada no produto, mas começa a preocupação em melhorar os processos;</a:t>
            </a:r>
          </a:p>
          <a:p>
            <a:pPr marL="1071563" algn="just">
              <a:buFont typeface="Arial" panose="020B0604020202020204" pitchFamily="34" charset="0"/>
              <a:buChar char="•"/>
            </a:pPr>
            <a:r>
              <a:rPr lang="pt-BR" dirty="0"/>
              <a:t>Divisão e especialização do trabalho </a:t>
            </a:r>
          </a:p>
          <a:p>
            <a:pPr marL="1071563" algn="just">
              <a:buFont typeface="Arial" panose="020B0604020202020204" pitchFamily="34" charset="0"/>
              <a:buChar char="•"/>
            </a:pPr>
            <a:r>
              <a:rPr lang="pt-BR" dirty="0"/>
              <a:t>Aperfeiçoamento das ferramentas </a:t>
            </a:r>
          </a:p>
          <a:p>
            <a:pPr marL="1071563" algn="just">
              <a:buFont typeface="Arial" panose="020B0604020202020204" pitchFamily="34" charset="0"/>
              <a:buChar char="•"/>
            </a:pPr>
            <a:r>
              <a:rPr lang="pt-BR" dirty="0"/>
              <a:t>Utilização de máquinas </a:t>
            </a:r>
          </a:p>
          <a:p>
            <a:pPr marL="1071563" algn="just">
              <a:buFont typeface="Arial" panose="020B0604020202020204" pitchFamily="34" charset="0"/>
              <a:buChar char="•"/>
            </a:pPr>
            <a:r>
              <a:rPr lang="pt-BR" dirty="0"/>
              <a:t>Instituição de padrões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65027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Produção e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2160589"/>
            <a:ext cx="9719034" cy="38807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2800" dirty="0"/>
              <a:t>Fábricas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ü"/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724796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Produção e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2160589"/>
            <a:ext cx="9719034" cy="38807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2800" dirty="0"/>
              <a:t>Fábricas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/>
              <a:t>Nos Século XVIII a XIX ocorrem avanços tecnológicos incorporados a produção que deixa de ser manufatureira para se industrializar.</a:t>
            </a:r>
          </a:p>
          <a:p>
            <a:pPr marL="1169988" algn="just">
              <a:buFont typeface="Arial" panose="020B0604020202020204" pitchFamily="34" charset="0"/>
              <a:buChar char="•"/>
            </a:pPr>
            <a:r>
              <a:rPr lang="pt-BR" sz="1900" dirty="0"/>
              <a:t>1765: Máquina a vapor de James Watt </a:t>
            </a:r>
          </a:p>
          <a:p>
            <a:pPr marL="1169988" algn="just">
              <a:buFont typeface="Arial" panose="020B0604020202020204" pitchFamily="34" charset="0"/>
              <a:buChar char="•"/>
            </a:pPr>
            <a:r>
              <a:rPr lang="pt-BR" sz="1900" dirty="0"/>
              <a:t>1768: Máquina de fiar de Richard </a:t>
            </a:r>
            <a:r>
              <a:rPr lang="pt-BR" sz="1900" dirty="0" err="1"/>
              <a:t>Arkwright</a:t>
            </a:r>
            <a:r>
              <a:rPr lang="pt-BR" sz="1900" dirty="0"/>
              <a:t> </a:t>
            </a:r>
          </a:p>
          <a:p>
            <a:pPr marL="1169988" algn="just">
              <a:buFont typeface="Arial" panose="020B0604020202020204" pitchFamily="34" charset="0"/>
              <a:buChar char="•"/>
            </a:pPr>
            <a:r>
              <a:rPr lang="pt-BR" sz="1900" dirty="0"/>
              <a:t>1793: Máquina de descaroçar algodão de Eli Whitney </a:t>
            </a:r>
          </a:p>
          <a:p>
            <a:pPr marL="1169988" algn="just">
              <a:buFont typeface="Arial" panose="020B0604020202020204" pitchFamily="34" charset="0"/>
              <a:buChar char="•"/>
            </a:pPr>
            <a:r>
              <a:rPr lang="pt-BR" sz="1900" dirty="0"/>
              <a:t>1804: Máquina de tear automatizada de  Joseph-Marie </a:t>
            </a:r>
            <a:r>
              <a:rPr lang="pt-BR" sz="1900" dirty="0" err="1"/>
              <a:t>Jacquard</a:t>
            </a:r>
            <a:endParaRPr lang="pt-BR" sz="1900" dirty="0"/>
          </a:p>
          <a:p>
            <a:pPr algn="just">
              <a:buFont typeface="Wingdings" panose="05000000000000000000" pitchFamily="2" charset="2"/>
              <a:buChar char="ü"/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485692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Produção e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2160589"/>
            <a:ext cx="9719034" cy="38807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2800" dirty="0"/>
              <a:t>Fábricas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/>
              <a:t>Até fins do século XIX o processo de industrialização foi se aperfeiçoando;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/>
              <a:t>Mas ainda era possível identificar a perspectiva manufatureira na produção de certos bens como automóveis que naquela época eram produzidos por um grupo de artesãos para clientes abastados o que por vezes resultava produtos baseados em um mesmo projeto, mas com dimensões diferentes.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366851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Produção e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2160589"/>
            <a:ext cx="9719034" cy="38807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2800" dirty="0"/>
              <a:t>Administração Científica, Indústrias e produção em massa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48150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Produção e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2160589"/>
            <a:ext cx="9719034" cy="38807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2800" dirty="0"/>
              <a:t>Administração Científica, Indústrias e produção em massa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/>
              <a:t>Até fim da década de 20 do Século XX surgem mudanças no contexto da produção.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143858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Produção e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2160589"/>
            <a:ext cx="9719034" cy="3880773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3300" dirty="0"/>
              <a:t>Administração Científica, Indústrias e produção em massa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8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Tecnologia a vapor substituída por Tecnologia </a:t>
            </a:r>
            <a:r>
              <a:rPr lang="pt-BR" sz="2800" dirty="0" err="1"/>
              <a:t>Eletro-mecânica</a:t>
            </a:r>
            <a:r>
              <a:rPr lang="pt-BR" sz="2800" dirty="0"/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Fayol e Taylor desenvolvem estudos científicos sobre as organizações e a administração;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Ford propõe linhas de produção e defende um modo de produção em massa articulado a um modelo de consumo de massa;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Máquinas com crescente capacidade de produção são fabricadas.</a:t>
            </a:r>
          </a:p>
        </p:txBody>
      </p:sp>
    </p:spTree>
    <p:extLst>
      <p:ext uri="{BB962C8B-B14F-4D97-AF65-F5344CB8AC3E}">
        <p14:creationId xmlns:p14="http://schemas.microsoft.com/office/powerpoint/2010/main" val="176778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Produção e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2160589"/>
            <a:ext cx="9719034" cy="3880773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3000" dirty="0"/>
              <a:t>Administração Científica, Indústrias e produção em massa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600" dirty="0"/>
              <a:t>Linhas de produção exigem </a:t>
            </a:r>
            <a:r>
              <a:rPr lang="pt-BR" sz="2600" dirty="0" err="1"/>
              <a:t>intercambialidade</a:t>
            </a:r>
            <a:r>
              <a:rPr lang="pt-BR" sz="2600" dirty="0"/>
              <a:t> de peças, facilidade de ajustes implicando em sistemas padronizados de medida;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600" dirty="0"/>
              <a:t>O foco da qualidade passa a ser o processo de produção e a conformidade aos padrões;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600" dirty="0"/>
              <a:t>O controle de qualidade enfatiza a necessidade de garantir o uso de padrões a partir de técnicas de inspeção em geral ao final da linha.</a:t>
            </a:r>
          </a:p>
        </p:txBody>
      </p:sp>
    </p:spTree>
    <p:extLst>
      <p:ext uri="{BB962C8B-B14F-4D97-AF65-F5344CB8AC3E}">
        <p14:creationId xmlns:p14="http://schemas.microsoft.com/office/powerpoint/2010/main" val="894335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Produção e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2160589"/>
            <a:ext cx="9719034" cy="38807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3000" dirty="0"/>
              <a:t>Globalização, Gestão Empreendedora e Inovadora, Negócios e Produtos e Serviços customizados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35512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Produção e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2160589"/>
            <a:ext cx="9719034" cy="38807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3000" dirty="0"/>
              <a:t>Globalização, Gestão Empreendedora e Inovadora, Negócios e Produtos e Serviços customizados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/>
              <a:t>A partir da década de 60 do século XX;</a:t>
            </a:r>
          </a:p>
        </p:txBody>
      </p:sp>
    </p:spTree>
    <p:extLst>
      <p:ext uri="{BB962C8B-B14F-4D97-AF65-F5344CB8AC3E}">
        <p14:creationId xmlns:p14="http://schemas.microsoft.com/office/powerpoint/2010/main" val="7691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qualidade?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pt-BR" altLang="pt-BR" sz="2800" dirty="0"/>
              <a:t>Primeiramente...</a:t>
            </a:r>
          </a:p>
          <a:p>
            <a:pPr marL="0" indent="0" algn="just">
              <a:buNone/>
              <a:defRPr/>
            </a:pPr>
            <a:r>
              <a:rPr lang="pt-BR" altLang="pt-BR" sz="2400" dirty="0"/>
              <a:t>- Gestão</a:t>
            </a:r>
          </a:p>
          <a:p>
            <a:pPr marL="0" indent="0" algn="just">
              <a:buNone/>
              <a:defRPr/>
            </a:pPr>
            <a:r>
              <a:rPr lang="pt-BR" altLang="pt-BR" sz="2400" dirty="0"/>
              <a:t>- Qualidade</a:t>
            </a:r>
          </a:p>
          <a:p>
            <a:pPr algn="just">
              <a:buFont typeface="Wingdings" panose="05000000000000000000" pitchFamily="2" charset="2"/>
              <a:buChar char="v"/>
              <a:defRPr/>
            </a:pPr>
            <a:endParaRPr lang="pt-BR" alt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/>
              <a:t>A gestão depende do conceito que temos de qualidade.</a:t>
            </a:r>
          </a:p>
        </p:txBody>
      </p:sp>
    </p:spTree>
    <p:extLst>
      <p:ext uri="{BB962C8B-B14F-4D97-AF65-F5344CB8AC3E}">
        <p14:creationId xmlns:p14="http://schemas.microsoft.com/office/powerpoint/2010/main" val="366987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Produção e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2160589"/>
            <a:ext cx="9719034" cy="3880773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4000" dirty="0"/>
              <a:t>Globalização, Gestão Empreendedora e Inovadora, Negócios e Produtos e Serviços customizados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Tecnologia eletromecânica vai sendo substituída pela Tecnologia microeletrônica e pelas Tecnologias da Informação e Comunicação;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Aumento da competição global;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Maior participação da área de serviços;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Necessidade de Pesquisa e Desenvolvimento para gerar inovação em serviços e produtos;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Modelos de produção flexíveis;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Novos modelos de negócio baseados na Internet/WEB.</a:t>
            </a:r>
          </a:p>
        </p:txBody>
      </p:sp>
    </p:spTree>
    <p:extLst>
      <p:ext uri="{BB962C8B-B14F-4D97-AF65-F5344CB8AC3E}">
        <p14:creationId xmlns:p14="http://schemas.microsoft.com/office/powerpoint/2010/main" val="2051952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Produção e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2160589"/>
            <a:ext cx="9719034" cy="388077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3000" dirty="0"/>
              <a:t>Globalização, Gestão Empreendedora e Inovadora, Negócios e Produtos e Serviços customizados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600" dirty="0"/>
              <a:t>Inovação como vantagem competitiva;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600" dirty="0"/>
              <a:t>O foco da qualidade é cada vez mais na satisfação das necessidades do cliente;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600" dirty="0"/>
              <a:t>Qualidade deixa de ser pensada apenas em termos de controle e garantia de qualidade para ser pensada como algo a ser gerido de forma contínua.</a:t>
            </a:r>
          </a:p>
        </p:txBody>
      </p:sp>
    </p:spTree>
    <p:extLst>
      <p:ext uri="{BB962C8B-B14F-4D97-AF65-F5344CB8AC3E}">
        <p14:creationId xmlns:p14="http://schemas.microsoft.com/office/powerpoint/2010/main" val="629866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2160589"/>
            <a:ext cx="9719034" cy="38807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3000" dirty="0"/>
              <a:t>Globalização, Gestão Empreendedora e Inovadora, Negócios e Produtos e Serviços customizados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600" dirty="0"/>
              <a:t>Até final da década de 20 do século XX pode-se dizer que a maneira de averiguar a qualidade era a inspeção direta do produto com vistas a certificar que estava em conformidade com o especificado.</a:t>
            </a:r>
          </a:p>
        </p:txBody>
      </p:sp>
    </p:spTree>
    <p:extLst>
      <p:ext uri="{BB962C8B-B14F-4D97-AF65-F5344CB8AC3E}">
        <p14:creationId xmlns:p14="http://schemas.microsoft.com/office/powerpoint/2010/main" val="4110994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2160589"/>
            <a:ext cx="9719034" cy="38807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3000" dirty="0"/>
              <a:t>Controle estatístico da qualidade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41406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2160589"/>
            <a:ext cx="9719034" cy="38807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3000" dirty="0"/>
              <a:t>Controle estatístico da qualidade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600" dirty="0"/>
              <a:t>1924 Walter S. </a:t>
            </a:r>
            <a:r>
              <a:rPr lang="pt-BR" sz="2600" dirty="0" err="1"/>
              <a:t>Shewrt</a:t>
            </a:r>
            <a:r>
              <a:rPr lang="pt-BR" sz="2600" dirty="0"/>
              <a:t> aplica princípios estatísticos a produção criando o conceito de gráfico de controle e propondo o ciclo PDCA (</a:t>
            </a:r>
            <a:r>
              <a:rPr lang="pt-BR" sz="2600" dirty="0" err="1"/>
              <a:t>Plan</a:t>
            </a:r>
            <a:r>
              <a:rPr lang="pt-BR" sz="2600" dirty="0"/>
              <a:t>-Do-</a:t>
            </a:r>
            <a:r>
              <a:rPr lang="pt-BR" sz="2600" dirty="0" err="1"/>
              <a:t>Check</a:t>
            </a:r>
            <a:r>
              <a:rPr lang="pt-BR" sz="2600" dirty="0"/>
              <a:t>-</a:t>
            </a:r>
            <a:r>
              <a:rPr lang="pt-BR" sz="2600" dirty="0" err="1"/>
              <a:t>Act</a:t>
            </a:r>
            <a:r>
              <a:rPr lang="pt-BR" sz="2600" dirty="0"/>
              <a:t>) como modelo para a análise e solução de problemas;</a:t>
            </a:r>
          </a:p>
        </p:txBody>
      </p:sp>
    </p:spTree>
    <p:extLst>
      <p:ext uri="{BB962C8B-B14F-4D97-AF65-F5344CB8AC3E}">
        <p14:creationId xmlns:p14="http://schemas.microsoft.com/office/powerpoint/2010/main" val="2763998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2160589"/>
            <a:ext cx="9719034" cy="38807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3000" dirty="0"/>
              <a:t>Controle estatístico da qualidade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600" dirty="0"/>
              <a:t>Década de 1930:</a:t>
            </a:r>
          </a:p>
          <a:p>
            <a:pPr marL="715963" algn="just">
              <a:buFont typeface="Wingdings" panose="05000000000000000000" pitchFamily="2" charset="2"/>
              <a:buChar char="v"/>
            </a:pPr>
            <a:r>
              <a:rPr lang="pt-BR" sz="2600" dirty="0"/>
              <a:t>São aplicadas técnicas de amostragem que permitem abolir a inspeção em 100% dos produtos;</a:t>
            </a:r>
          </a:p>
          <a:p>
            <a:pPr marL="715963" algn="just">
              <a:buFont typeface="Wingdings" panose="05000000000000000000" pitchFamily="2" charset="2"/>
              <a:buChar char="v"/>
            </a:pPr>
            <a:r>
              <a:rPr lang="pt-BR" sz="2600" dirty="0"/>
              <a:t>As primeiras normas americanas e britânicas para o controle estatístico da qualidade são criadas</a:t>
            </a:r>
          </a:p>
        </p:txBody>
      </p:sp>
    </p:spTree>
    <p:extLst>
      <p:ext uri="{BB962C8B-B14F-4D97-AF65-F5344CB8AC3E}">
        <p14:creationId xmlns:p14="http://schemas.microsoft.com/office/powerpoint/2010/main" val="123006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2160589"/>
            <a:ext cx="9719034" cy="38807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3000" dirty="0"/>
              <a:t>Garantia da qualidade</a:t>
            </a:r>
          </a:p>
        </p:txBody>
      </p:sp>
    </p:spTree>
    <p:extLst>
      <p:ext uri="{BB962C8B-B14F-4D97-AF65-F5344CB8AC3E}">
        <p14:creationId xmlns:p14="http://schemas.microsoft.com/office/powerpoint/2010/main" val="1915520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2160589"/>
            <a:ext cx="9719034" cy="38807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3000" dirty="0"/>
              <a:t>Garantia da qualidade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600" dirty="0"/>
              <a:t>Década de 1930 a Escola das Relações Humanas de </a:t>
            </a:r>
            <a:r>
              <a:rPr lang="pt-BR" sz="2600" dirty="0" err="1"/>
              <a:t>Mayo</a:t>
            </a:r>
            <a:r>
              <a:rPr lang="pt-BR" sz="2600" dirty="0"/>
              <a:t> e os estudos na área comportamental de Maslow, McGregor e Herzberg sobre motivação contribuem para a compreensão da necessidade da participação e do comprometimento dos trabalhadores na obtenção da qualidade.</a:t>
            </a:r>
          </a:p>
        </p:txBody>
      </p:sp>
    </p:spTree>
    <p:extLst>
      <p:ext uri="{BB962C8B-B14F-4D97-AF65-F5344CB8AC3E}">
        <p14:creationId xmlns:p14="http://schemas.microsoft.com/office/powerpoint/2010/main" val="1505255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2160589"/>
            <a:ext cx="9719034" cy="38807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3000" dirty="0"/>
              <a:t>Garantia da qualidade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600" dirty="0"/>
              <a:t>1945 criada a </a:t>
            </a:r>
            <a:r>
              <a:rPr lang="pt-BR" sz="2600" dirty="0" err="1"/>
              <a:t>Society</a:t>
            </a:r>
            <a:r>
              <a:rPr lang="pt-BR" sz="2600" dirty="0"/>
              <a:t> </a:t>
            </a:r>
            <a:r>
              <a:rPr lang="pt-BR" sz="2600" dirty="0" err="1"/>
              <a:t>of</a:t>
            </a:r>
            <a:r>
              <a:rPr lang="pt-BR" sz="2600" dirty="0"/>
              <a:t> </a:t>
            </a:r>
            <a:r>
              <a:rPr lang="pt-BR" sz="2600" dirty="0" err="1"/>
              <a:t>Quality</a:t>
            </a:r>
            <a:r>
              <a:rPr lang="pt-BR" sz="2600" dirty="0"/>
              <a:t> </a:t>
            </a:r>
            <a:r>
              <a:rPr lang="pt-BR" sz="2600" dirty="0" err="1"/>
              <a:t>Engineers</a:t>
            </a:r>
            <a:endParaRPr lang="pt-BR" sz="26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600" dirty="0"/>
              <a:t>1946 criada American </a:t>
            </a:r>
            <a:r>
              <a:rPr lang="pt-BR" sz="2600" dirty="0" err="1"/>
              <a:t>Society</a:t>
            </a:r>
            <a:r>
              <a:rPr lang="pt-BR" sz="2600" dirty="0"/>
              <a:t> for </a:t>
            </a:r>
            <a:r>
              <a:rPr lang="pt-BR" sz="2600" dirty="0" err="1"/>
              <a:t>Quality</a:t>
            </a:r>
            <a:r>
              <a:rPr lang="pt-BR" sz="2600" dirty="0"/>
              <a:t> </a:t>
            </a:r>
            <a:r>
              <a:rPr lang="pt-BR" sz="2600" dirty="0" err="1"/>
              <a:t>Control</a:t>
            </a:r>
            <a:r>
              <a:rPr lang="pt-BR" sz="2600" dirty="0"/>
              <a:t> que atualmente é a American </a:t>
            </a:r>
            <a:r>
              <a:rPr lang="pt-BR" sz="2600" dirty="0" err="1"/>
              <a:t>Society</a:t>
            </a:r>
            <a:r>
              <a:rPr lang="pt-BR" sz="2600" dirty="0"/>
              <a:t> for </a:t>
            </a:r>
            <a:r>
              <a:rPr lang="pt-BR" sz="2600" dirty="0" err="1"/>
              <a:t>Quality</a:t>
            </a:r>
            <a:endParaRPr lang="pt-BR" sz="26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600" dirty="0"/>
              <a:t>1950 criada a </a:t>
            </a:r>
            <a:r>
              <a:rPr lang="pt-BR" sz="2600" dirty="0" err="1"/>
              <a:t>Japan</a:t>
            </a:r>
            <a:r>
              <a:rPr lang="pt-BR" sz="2600" dirty="0"/>
              <a:t> Union </a:t>
            </a:r>
            <a:r>
              <a:rPr lang="pt-BR" sz="2600" dirty="0" err="1"/>
              <a:t>of</a:t>
            </a:r>
            <a:r>
              <a:rPr lang="pt-BR" sz="2600" dirty="0"/>
              <a:t> </a:t>
            </a:r>
            <a:r>
              <a:rPr lang="pt-BR" sz="2600" dirty="0" err="1"/>
              <a:t>Scientists</a:t>
            </a:r>
            <a:r>
              <a:rPr lang="pt-BR" sz="2600" dirty="0"/>
              <a:t> </a:t>
            </a:r>
            <a:r>
              <a:rPr lang="pt-BR" sz="2600" dirty="0" err="1"/>
              <a:t>and</a:t>
            </a:r>
            <a:r>
              <a:rPr lang="pt-BR" sz="2600" dirty="0"/>
              <a:t> </a:t>
            </a:r>
            <a:r>
              <a:rPr lang="pt-BR" sz="2600" dirty="0" err="1"/>
              <a:t>Engineers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014490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2160589"/>
            <a:ext cx="9719034" cy="38807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3000" dirty="0"/>
              <a:t>Garantia da qualidade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600" dirty="0"/>
              <a:t>1951 </a:t>
            </a:r>
            <a:r>
              <a:rPr lang="pt-BR" sz="2600" dirty="0" err="1"/>
              <a:t>Juran</a:t>
            </a:r>
            <a:r>
              <a:rPr lang="pt-BR" sz="2600" dirty="0"/>
              <a:t> publica Planning </a:t>
            </a:r>
            <a:r>
              <a:rPr lang="pt-BR" sz="2600" dirty="0" err="1"/>
              <a:t>and</a:t>
            </a:r>
            <a:r>
              <a:rPr lang="pt-BR" sz="2600" dirty="0"/>
              <a:t> </a:t>
            </a:r>
            <a:r>
              <a:rPr lang="pt-BR" sz="2600" dirty="0" err="1"/>
              <a:t>Practices</a:t>
            </a:r>
            <a:r>
              <a:rPr lang="pt-BR" sz="2600" dirty="0"/>
              <a:t> in </a:t>
            </a:r>
            <a:r>
              <a:rPr lang="pt-BR" sz="2600" dirty="0" err="1"/>
              <a:t>Quality</a:t>
            </a:r>
            <a:r>
              <a:rPr lang="pt-BR" sz="2600" dirty="0"/>
              <a:t> </a:t>
            </a:r>
            <a:r>
              <a:rPr lang="pt-BR" sz="2600" dirty="0" err="1"/>
              <a:t>Control</a:t>
            </a:r>
            <a:r>
              <a:rPr lang="pt-BR" sz="2600" dirty="0"/>
              <a:t> </a:t>
            </a:r>
          </a:p>
          <a:p>
            <a:pPr marL="982663" algn="just">
              <a:buFont typeface="Arial" panose="020B0604020202020204" pitchFamily="34" charset="0"/>
              <a:buChar char="•"/>
            </a:pPr>
            <a:r>
              <a:rPr lang="pt-BR" sz="2600" dirty="0"/>
              <a:t>Modelo de planejamento e apuração de custos da qualidade.</a:t>
            </a:r>
          </a:p>
        </p:txBody>
      </p:sp>
    </p:spTree>
    <p:extLst>
      <p:ext uri="{BB962C8B-B14F-4D97-AF65-F5344CB8AC3E}">
        <p14:creationId xmlns:p14="http://schemas.microsoft.com/office/powerpoint/2010/main" val="20563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gestão da qualidade?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pt-BR" sz="2800" dirty="0"/>
              <a:t>A norma brasileira ISO 9000, define qualidade como:</a:t>
            </a:r>
          </a:p>
          <a:p>
            <a:pPr algn="just">
              <a:buFont typeface="Wingdings" panose="05000000000000000000" pitchFamily="2" charset="2"/>
              <a:buChar char="v"/>
              <a:defRPr/>
            </a:pPr>
            <a:endParaRPr lang="pt-BR" sz="2800" dirty="0"/>
          </a:p>
          <a:p>
            <a:pPr marL="0" indent="0" algn="just">
              <a:buNone/>
              <a:defRPr/>
            </a:pPr>
            <a:r>
              <a:rPr lang="pt-BR" sz="2800" i="1" dirty="0"/>
              <a:t>“Grau no qual um conjunto de características inerentes satisfaz a requisitos”.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631216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2160589"/>
            <a:ext cx="9719034" cy="38807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3000" dirty="0"/>
              <a:t>Garantia da qualidade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600" dirty="0"/>
              <a:t>1951 </a:t>
            </a:r>
            <a:r>
              <a:rPr lang="pt-BR" sz="2600" dirty="0" err="1"/>
              <a:t>Feigenbaum</a:t>
            </a:r>
            <a:r>
              <a:rPr lang="pt-BR" sz="2600" dirty="0"/>
              <a:t> propõe o TQC – Total </a:t>
            </a:r>
            <a:r>
              <a:rPr lang="pt-BR" sz="2600" dirty="0" err="1"/>
              <a:t>Quality</a:t>
            </a:r>
            <a:r>
              <a:rPr lang="pt-BR" sz="2600" dirty="0"/>
              <a:t> </a:t>
            </a:r>
            <a:r>
              <a:rPr lang="pt-BR" sz="2600" dirty="0" err="1"/>
              <a:t>Control</a:t>
            </a:r>
            <a:endParaRPr lang="pt-BR" sz="2600" dirty="0"/>
          </a:p>
          <a:p>
            <a:pPr marL="1169988" algn="just">
              <a:buFont typeface="Arial" panose="020B0604020202020204" pitchFamily="34" charset="0"/>
              <a:buChar char="•"/>
            </a:pPr>
            <a:r>
              <a:rPr lang="pt-BR" sz="2600" dirty="0"/>
              <a:t>Abordagem sistêmica da qualidade que influenciará a série de normas ISO 9000  da </a:t>
            </a:r>
            <a:r>
              <a:rPr lang="pt-BR" sz="2600" dirty="0" err="1"/>
              <a:t>International</a:t>
            </a:r>
            <a:r>
              <a:rPr lang="pt-BR" sz="2600" dirty="0"/>
              <a:t> </a:t>
            </a:r>
            <a:r>
              <a:rPr lang="pt-BR" sz="2600" dirty="0" err="1"/>
              <a:t>Organization</a:t>
            </a:r>
            <a:r>
              <a:rPr lang="pt-BR" sz="2600" dirty="0"/>
              <a:t> for </a:t>
            </a:r>
            <a:r>
              <a:rPr lang="pt-BR" sz="2600" dirty="0" err="1"/>
              <a:t>Standardization</a:t>
            </a:r>
            <a:r>
              <a:rPr lang="pt-BR" sz="2600" dirty="0"/>
              <a:t>;</a:t>
            </a:r>
          </a:p>
          <a:p>
            <a:pPr marL="1169988" algn="just">
              <a:buFont typeface="Arial" panose="020B0604020202020204" pitchFamily="34" charset="0"/>
              <a:buChar char="•"/>
            </a:pPr>
            <a:r>
              <a:rPr lang="pt-BR" sz="2600" dirty="0"/>
              <a:t>1957 Crosby lança elementos que fundamentam programas Zero Defeito nas empresas.</a:t>
            </a:r>
          </a:p>
          <a:p>
            <a:pPr marL="1169988" algn="just">
              <a:buFont typeface="Arial" panose="020B0604020202020204" pitchFamily="34" charset="0"/>
              <a:buChar char="•"/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4191689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2160589"/>
            <a:ext cx="9719034" cy="38807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3000" dirty="0"/>
              <a:t>Garantia da qualidade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600" dirty="0"/>
              <a:t>Década de 60 </a:t>
            </a:r>
            <a:r>
              <a:rPr lang="pt-BR" sz="2600" dirty="0" err="1"/>
              <a:t>Mizuno</a:t>
            </a:r>
            <a:r>
              <a:rPr lang="pt-BR" sz="2600" dirty="0"/>
              <a:t> e </a:t>
            </a:r>
            <a:r>
              <a:rPr lang="pt-BR" sz="2600" dirty="0" err="1"/>
              <a:t>Akao</a:t>
            </a:r>
            <a:r>
              <a:rPr lang="pt-BR" sz="2600" dirty="0"/>
              <a:t> resgatam a aproximação com o cliente propondo o método QFD (</a:t>
            </a:r>
            <a:r>
              <a:rPr lang="pt-BR" sz="2600" dirty="0" err="1"/>
              <a:t>Quality</a:t>
            </a:r>
            <a:r>
              <a:rPr lang="pt-BR" sz="2600" dirty="0"/>
              <a:t> </a:t>
            </a:r>
            <a:r>
              <a:rPr lang="pt-BR" sz="2600" dirty="0" err="1"/>
              <a:t>Function</a:t>
            </a:r>
            <a:r>
              <a:rPr lang="pt-BR" sz="2600" dirty="0"/>
              <a:t> Deployment) e Taguchi enfatiza as atividades de projeto com vistas a obter a satisfação do cliente e a obtenção de uma qualidade robusta;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87692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2160589"/>
            <a:ext cx="9719034" cy="3880773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3000" dirty="0"/>
              <a:t>Garantia da qualidade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600" dirty="0"/>
              <a:t>Décadas de 50 a 70 Deming e </a:t>
            </a:r>
            <a:r>
              <a:rPr lang="pt-BR" sz="2600" dirty="0" err="1"/>
              <a:t>Juran</a:t>
            </a:r>
            <a:r>
              <a:rPr lang="pt-BR" sz="2600" dirty="0"/>
              <a:t> influenciam modelo japonês </a:t>
            </a:r>
            <a:r>
              <a:rPr lang="pt-BR" sz="2600" dirty="0" err="1"/>
              <a:t>Company</a:t>
            </a:r>
            <a:r>
              <a:rPr lang="pt-BR" sz="2600" dirty="0"/>
              <a:t> </a:t>
            </a:r>
            <a:r>
              <a:rPr lang="pt-BR" sz="2600" dirty="0" err="1"/>
              <a:t>Wide</a:t>
            </a:r>
            <a:r>
              <a:rPr lang="pt-BR" sz="2600" dirty="0"/>
              <a:t> </a:t>
            </a:r>
            <a:r>
              <a:rPr lang="pt-BR" sz="2600" dirty="0" err="1"/>
              <a:t>Quality</a:t>
            </a:r>
            <a:r>
              <a:rPr lang="pt-BR" sz="2600" dirty="0"/>
              <a:t> </a:t>
            </a:r>
            <a:r>
              <a:rPr lang="pt-BR" sz="2600" dirty="0" err="1"/>
              <a:t>Control</a:t>
            </a:r>
            <a:r>
              <a:rPr lang="pt-BR" sz="2600" dirty="0"/>
              <a:t> – CWQC;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pt-BR" sz="26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600" dirty="0"/>
              <a:t>Modelo japonês propõe que a boa Gestão da Qualidade deve ter: </a:t>
            </a:r>
          </a:p>
          <a:p>
            <a:pPr marL="895350" algn="just">
              <a:buFont typeface="Arial" panose="020B0604020202020204" pitchFamily="34" charset="0"/>
              <a:buChar char="•"/>
            </a:pPr>
            <a:r>
              <a:rPr lang="pt-BR" sz="2600" dirty="0"/>
              <a:t>Forte orientação estatística </a:t>
            </a:r>
          </a:p>
          <a:p>
            <a:pPr marL="895350" algn="just">
              <a:buFont typeface="Arial" panose="020B0604020202020204" pitchFamily="34" charset="0"/>
              <a:buChar char="•"/>
            </a:pPr>
            <a:r>
              <a:rPr lang="pt-BR" sz="2600" dirty="0"/>
              <a:t>Foco no controle da qualidade </a:t>
            </a:r>
          </a:p>
          <a:p>
            <a:pPr marL="895350" algn="just">
              <a:buFont typeface="Arial" panose="020B0604020202020204" pitchFamily="34" charset="0"/>
              <a:buChar char="•"/>
            </a:pPr>
            <a:r>
              <a:rPr lang="pt-BR" sz="2600" dirty="0"/>
              <a:t>participação dos trabalhadores </a:t>
            </a:r>
          </a:p>
          <a:p>
            <a:pPr marL="895350" algn="just">
              <a:buFont typeface="Arial" panose="020B0604020202020204" pitchFamily="34" charset="0"/>
              <a:buChar char="•"/>
            </a:pPr>
            <a:r>
              <a:rPr lang="pt-BR" sz="2600" dirty="0"/>
              <a:t>participação da alta gerência da empresa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37903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2160589"/>
            <a:ext cx="9719034" cy="3880773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4000" dirty="0"/>
              <a:t>Garantia da qualidade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3400" dirty="0"/>
              <a:t>Décadas de 1950 a 1970 </a:t>
            </a:r>
            <a:r>
              <a:rPr lang="pt-BR" sz="3400" dirty="0" err="1"/>
              <a:t>Taiichi</a:t>
            </a:r>
            <a:r>
              <a:rPr lang="pt-BR" sz="3400" dirty="0"/>
              <a:t> </a:t>
            </a:r>
            <a:r>
              <a:rPr lang="pt-BR" sz="3400" dirty="0" err="1"/>
              <a:t>Ohno</a:t>
            </a:r>
            <a:r>
              <a:rPr lang="pt-BR" sz="3400" dirty="0"/>
              <a:t> e colaboradores propõem o Sistema Toyota de Produção ou </a:t>
            </a:r>
            <a:r>
              <a:rPr lang="pt-BR" sz="3400" dirty="0" err="1"/>
              <a:t>Lean</a:t>
            </a:r>
            <a:r>
              <a:rPr lang="pt-BR" sz="3400" dirty="0"/>
              <a:t> Manufacturing ou Produção Enxuta;</a:t>
            </a:r>
          </a:p>
          <a:p>
            <a:pPr marL="895350" algn="just">
              <a:buFont typeface="Arial" panose="020B0604020202020204" pitchFamily="34" charset="0"/>
              <a:buChar char="•"/>
            </a:pPr>
            <a:r>
              <a:rPr lang="pt-BR" sz="2600" dirty="0"/>
              <a:t>Eliminar o desperdício</a:t>
            </a:r>
          </a:p>
          <a:p>
            <a:pPr marL="895350" algn="just">
              <a:buFont typeface="Arial" panose="020B0604020202020204" pitchFamily="34" charset="0"/>
              <a:buChar char="•"/>
            </a:pPr>
            <a:r>
              <a:rPr lang="pt-BR" sz="2600" dirty="0"/>
              <a:t>Buscar a perfeição</a:t>
            </a:r>
          </a:p>
          <a:p>
            <a:pPr marL="895350" algn="just">
              <a:buFont typeface="Arial" panose="020B0604020202020204" pitchFamily="34" charset="0"/>
              <a:buChar char="•"/>
            </a:pPr>
            <a:r>
              <a:rPr lang="pt-BR" sz="2600" dirty="0"/>
              <a:t>Desenvolver fornecedores</a:t>
            </a:r>
          </a:p>
          <a:p>
            <a:pPr marL="895350" algn="just">
              <a:buFont typeface="Arial" panose="020B0604020202020204" pitchFamily="34" charset="0"/>
              <a:buChar char="•"/>
            </a:pPr>
            <a:r>
              <a:rPr lang="pt-BR" sz="2600" dirty="0"/>
              <a:t>Empregar dispositivos à prova de erro</a:t>
            </a:r>
          </a:p>
          <a:p>
            <a:pPr marL="895350" algn="just">
              <a:buFont typeface="Arial" panose="020B0604020202020204" pitchFamily="34" charset="0"/>
              <a:buChar char="•"/>
            </a:pPr>
            <a:r>
              <a:rPr lang="pt-BR" sz="2600" dirty="0"/>
              <a:t>Utilizar as 7 ferramentas da qualidade </a:t>
            </a:r>
          </a:p>
          <a:p>
            <a:pPr marL="895350" algn="just">
              <a:buFont typeface="Arial" panose="020B0604020202020204" pitchFamily="34" charset="0"/>
              <a:buChar char="•"/>
            </a:pPr>
            <a:r>
              <a:rPr lang="pt-BR" sz="2600" dirty="0"/>
              <a:t>Empregar Círculos de Controle de Qualidade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81642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1930399"/>
            <a:ext cx="9719034" cy="4647381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4000" dirty="0"/>
              <a:t>Garantia da qualidade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3100" dirty="0"/>
              <a:t>Décadas de 1950 a 1970 </a:t>
            </a:r>
            <a:r>
              <a:rPr lang="pt-BR" sz="3100" dirty="0" err="1"/>
              <a:t>Taiichi</a:t>
            </a:r>
            <a:r>
              <a:rPr lang="pt-BR" sz="3100" dirty="0"/>
              <a:t> </a:t>
            </a:r>
            <a:r>
              <a:rPr lang="pt-BR" sz="3100" dirty="0" err="1"/>
              <a:t>Ohno</a:t>
            </a:r>
            <a:r>
              <a:rPr lang="pt-BR" sz="3100" dirty="0"/>
              <a:t> e colaboradores propõem o Sistema Toyota de Produção ou </a:t>
            </a:r>
            <a:r>
              <a:rPr lang="pt-BR" sz="3100" dirty="0" err="1"/>
              <a:t>Lean</a:t>
            </a:r>
            <a:r>
              <a:rPr lang="pt-BR" sz="3100" dirty="0"/>
              <a:t> Manufacturing ou Produção Enxuta;</a:t>
            </a:r>
          </a:p>
          <a:p>
            <a:pPr marL="1009650" indent="-457200" algn="just">
              <a:buFont typeface="Wingdings" panose="05000000000000000000" pitchFamily="2" charset="2"/>
              <a:buChar char="q"/>
            </a:pPr>
            <a:r>
              <a:rPr lang="pt-BR" sz="2600" dirty="0"/>
              <a:t>Empregar métodos que agilizem a comunicação e o processo e eliminem o desperdício.</a:t>
            </a:r>
          </a:p>
          <a:p>
            <a:pPr marL="1700213" indent="-457200" algn="just">
              <a:buFont typeface="Arial" panose="020B0604020202020204" pitchFamily="34" charset="0"/>
              <a:buChar char="•"/>
            </a:pPr>
            <a:r>
              <a:rPr lang="pt-BR" sz="2400" b="1" u="sng" dirty="0"/>
              <a:t>Just-in-time</a:t>
            </a:r>
            <a:r>
              <a:rPr lang="pt-BR" sz="2400" dirty="0"/>
              <a:t>: metodologia de trabalho que determina que nada deve ser produzido, transportado ou comprado antes da hora exata. Pode ser aplicado em qualquer organização, para reduzir estoques e os custos decorrentes. Pode empregar uma ferramenta denominada </a:t>
            </a:r>
            <a:r>
              <a:rPr lang="pt-BR" sz="2400" dirty="0" err="1"/>
              <a:t>Kanban</a:t>
            </a:r>
            <a:r>
              <a:rPr lang="pt-B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08112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1848465"/>
            <a:ext cx="9719034" cy="4192897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4000" dirty="0"/>
              <a:t>Garantia da qualidade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3100" dirty="0"/>
              <a:t>Décadas de 1950 a 1970 </a:t>
            </a:r>
            <a:r>
              <a:rPr lang="pt-BR" sz="3100" dirty="0" err="1"/>
              <a:t>Taiichi</a:t>
            </a:r>
            <a:r>
              <a:rPr lang="pt-BR" sz="3100" dirty="0"/>
              <a:t> </a:t>
            </a:r>
            <a:r>
              <a:rPr lang="pt-BR" sz="3100" dirty="0" err="1"/>
              <a:t>Ohno</a:t>
            </a:r>
            <a:r>
              <a:rPr lang="pt-BR" sz="3100" dirty="0"/>
              <a:t> e colaboradores propõem o Sistema Toyota de Produção ou </a:t>
            </a:r>
            <a:r>
              <a:rPr lang="pt-BR" sz="3100" dirty="0" err="1"/>
              <a:t>Lean</a:t>
            </a:r>
            <a:r>
              <a:rPr lang="pt-BR" sz="3100" dirty="0"/>
              <a:t> Manufacturing ou Produção Enxuta;</a:t>
            </a:r>
          </a:p>
          <a:p>
            <a:pPr marL="1009650" indent="-457200" algn="just">
              <a:buFont typeface="Wingdings" panose="05000000000000000000" pitchFamily="2" charset="2"/>
              <a:buChar char="q"/>
            </a:pPr>
            <a:r>
              <a:rPr lang="pt-BR" sz="2600" dirty="0"/>
              <a:t>Empregar métodos que agilizem a comunicação e o processo e eliminem o desperdício.</a:t>
            </a:r>
          </a:p>
          <a:p>
            <a:pPr marL="1700213" indent="-457200" algn="just">
              <a:buFont typeface="Arial" panose="020B0604020202020204" pitchFamily="34" charset="0"/>
              <a:buChar char="•"/>
            </a:pPr>
            <a:r>
              <a:rPr lang="pt-BR" sz="2400" b="1" u="sng" dirty="0" err="1"/>
              <a:t>Kanban</a:t>
            </a:r>
            <a:r>
              <a:rPr lang="pt-BR" sz="2400" dirty="0"/>
              <a:t>: um sistema de sinalização que permite identificar quando é necessário produzir, transportar ou comprar algo.</a:t>
            </a:r>
          </a:p>
        </p:txBody>
      </p:sp>
    </p:spTree>
    <p:extLst>
      <p:ext uri="{BB962C8B-B14F-4D97-AF65-F5344CB8AC3E}">
        <p14:creationId xmlns:p14="http://schemas.microsoft.com/office/powerpoint/2010/main" val="7728112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1838632"/>
            <a:ext cx="9719034" cy="4621162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4000" dirty="0"/>
              <a:t>Garantia da qualidade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3100" dirty="0"/>
              <a:t>Décadas de 1950 a 1970 </a:t>
            </a:r>
            <a:r>
              <a:rPr lang="pt-BR" sz="3100" dirty="0" err="1"/>
              <a:t>Taiichi</a:t>
            </a:r>
            <a:r>
              <a:rPr lang="pt-BR" sz="3100" dirty="0"/>
              <a:t> </a:t>
            </a:r>
            <a:r>
              <a:rPr lang="pt-BR" sz="3100" dirty="0" err="1"/>
              <a:t>Ohno</a:t>
            </a:r>
            <a:r>
              <a:rPr lang="pt-BR" sz="3100" dirty="0"/>
              <a:t> e colaboradores propõem o Sistema Toyota de Produção ou </a:t>
            </a:r>
            <a:r>
              <a:rPr lang="pt-BR" sz="3100" dirty="0" err="1"/>
              <a:t>Lean</a:t>
            </a:r>
            <a:r>
              <a:rPr lang="pt-BR" sz="3100" dirty="0"/>
              <a:t> Manufacturing ou Produção Enxuta;</a:t>
            </a:r>
          </a:p>
          <a:p>
            <a:pPr marL="1009650" indent="-457200" algn="just">
              <a:buFont typeface="Wingdings" panose="05000000000000000000" pitchFamily="2" charset="2"/>
              <a:buChar char="q"/>
            </a:pPr>
            <a:r>
              <a:rPr lang="pt-BR" sz="2600" dirty="0"/>
              <a:t>Empregar métodos que agilizem a comunicação e o processo e eliminem o desperdício.</a:t>
            </a:r>
          </a:p>
          <a:p>
            <a:pPr marL="1700213" indent="-457200" algn="just">
              <a:buFont typeface="Arial" panose="020B0604020202020204" pitchFamily="34" charset="0"/>
              <a:buChar char="•"/>
            </a:pPr>
            <a:r>
              <a:rPr lang="pt-BR" sz="2400" dirty="0"/>
              <a:t> </a:t>
            </a:r>
            <a:r>
              <a:rPr lang="pt-BR" sz="2400" b="1" u="sng" dirty="0"/>
              <a:t>5S</a:t>
            </a:r>
            <a:r>
              <a:rPr lang="pt-BR" sz="2400" dirty="0"/>
              <a:t>: metodologia de trabalho que usa uma lista de cinco palavras japonesas: </a:t>
            </a:r>
            <a:r>
              <a:rPr lang="pt-BR" sz="2400" dirty="0" err="1"/>
              <a:t>Seiri</a:t>
            </a:r>
            <a:r>
              <a:rPr lang="pt-BR" sz="2400" dirty="0"/>
              <a:t> (Eliminar do espaço de trabalho o que seja inútil), </a:t>
            </a:r>
            <a:r>
              <a:rPr lang="pt-BR" sz="2400" dirty="0" err="1"/>
              <a:t>Seiton</a:t>
            </a:r>
            <a:r>
              <a:rPr lang="pt-BR" sz="2400" dirty="0"/>
              <a:t> (Organizar o espaço de trabalho de forma eficaz), </a:t>
            </a:r>
            <a:r>
              <a:rPr lang="pt-BR" sz="2400" dirty="0" err="1"/>
              <a:t>Seiso</a:t>
            </a:r>
            <a:r>
              <a:rPr lang="pt-BR" sz="2400" dirty="0"/>
              <a:t> (Melhorar o nível de limpeza), </a:t>
            </a:r>
            <a:r>
              <a:rPr lang="pt-BR" sz="2400" dirty="0" err="1"/>
              <a:t>Seiketsu</a:t>
            </a:r>
            <a:r>
              <a:rPr lang="pt-BR" sz="2400" dirty="0"/>
              <a:t> (Prevenir o aparecimento de </a:t>
            </a:r>
            <a:r>
              <a:rPr lang="pt-BR" sz="2400" dirty="0" err="1"/>
              <a:t>superfluos</a:t>
            </a:r>
            <a:r>
              <a:rPr lang="pt-BR" sz="2400" dirty="0"/>
              <a:t> e desordem) e </a:t>
            </a:r>
            <a:r>
              <a:rPr lang="pt-BR" sz="2400" dirty="0" err="1"/>
              <a:t>Shitsuke</a:t>
            </a:r>
            <a:r>
              <a:rPr lang="pt-BR" sz="2400" dirty="0"/>
              <a:t> (Incentivar esforços de melhoramento.</a:t>
            </a:r>
          </a:p>
        </p:txBody>
      </p:sp>
    </p:spTree>
    <p:extLst>
      <p:ext uri="{BB962C8B-B14F-4D97-AF65-F5344CB8AC3E}">
        <p14:creationId xmlns:p14="http://schemas.microsoft.com/office/powerpoint/2010/main" val="36293588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1838632"/>
            <a:ext cx="9719034" cy="4621162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4000" dirty="0"/>
              <a:t>Garantia da qualidade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3100" dirty="0"/>
              <a:t>Décadas de 1950 a 1970 </a:t>
            </a:r>
            <a:r>
              <a:rPr lang="pt-BR" sz="3100" dirty="0" err="1"/>
              <a:t>Taiichi</a:t>
            </a:r>
            <a:r>
              <a:rPr lang="pt-BR" sz="3100" dirty="0"/>
              <a:t> </a:t>
            </a:r>
            <a:r>
              <a:rPr lang="pt-BR" sz="3100" dirty="0" err="1"/>
              <a:t>Ohno</a:t>
            </a:r>
            <a:r>
              <a:rPr lang="pt-BR" sz="3100" dirty="0"/>
              <a:t> e colaboradores propõem o Sistema Toyota de Produção ou </a:t>
            </a:r>
            <a:r>
              <a:rPr lang="pt-BR" sz="3100" dirty="0" err="1"/>
              <a:t>Lean</a:t>
            </a:r>
            <a:r>
              <a:rPr lang="pt-BR" sz="3100" dirty="0"/>
              <a:t> Manufacturing ou Produção Enxuta;</a:t>
            </a:r>
          </a:p>
          <a:p>
            <a:pPr marL="1009650" indent="-457200" algn="just">
              <a:buFont typeface="Wingdings" panose="05000000000000000000" pitchFamily="2" charset="2"/>
              <a:buChar char="q"/>
            </a:pPr>
            <a:r>
              <a:rPr lang="pt-BR" sz="2600" dirty="0"/>
              <a:t>Empregar métodos que agilizem a comunicação e o processo e eliminem o desperdício.</a:t>
            </a:r>
          </a:p>
          <a:p>
            <a:pPr marL="1700213" indent="-457200" algn="just">
              <a:buFont typeface="Arial" panose="020B0604020202020204" pitchFamily="34" charset="0"/>
              <a:buChar char="•"/>
            </a:pPr>
            <a:r>
              <a:rPr lang="pt-BR" sz="2400" dirty="0"/>
              <a:t> </a:t>
            </a:r>
            <a:r>
              <a:rPr lang="pt-BR" sz="2400" b="1" u="sng" dirty="0"/>
              <a:t> SMED (Single Minute Exchange </a:t>
            </a:r>
            <a:r>
              <a:rPr lang="pt-BR" sz="2400" b="1" u="sng" dirty="0" err="1"/>
              <a:t>of</a:t>
            </a:r>
            <a:r>
              <a:rPr lang="pt-BR" sz="2400" b="1" u="sng" dirty="0"/>
              <a:t> Die)</a:t>
            </a:r>
            <a:r>
              <a:rPr lang="pt-BR" sz="2400" dirty="0"/>
              <a:t>: é um método empregado na indústria para reduzir o tempo de preparação de máquinas, equipamentos e linhas de produção, por meio de otimização do processo de reconfiguração das ferramentas e dispositivos de fixação de materiais.</a:t>
            </a:r>
          </a:p>
          <a:p>
            <a:pPr marL="1700213" indent="-457200" algn="just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659950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1838632"/>
            <a:ext cx="9719034" cy="462116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4000" dirty="0"/>
              <a:t> Gestão da qualidade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1243013" indent="0" algn="just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040296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1838632"/>
            <a:ext cx="9719034" cy="4621162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4000" dirty="0"/>
              <a:t> Gestão da qualidade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3100" dirty="0"/>
              <a:t>Décadas de 1980 a 1990;</a:t>
            </a:r>
          </a:p>
          <a:p>
            <a:pPr marL="1009650" indent="-457200" algn="just">
              <a:buFont typeface="Wingdings" panose="05000000000000000000" pitchFamily="2" charset="2"/>
              <a:buChar char="q"/>
            </a:pPr>
            <a:r>
              <a:rPr lang="pt-BR" sz="2600" dirty="0"/>
              <a:t>1987 criada a série de normas ISO 9000 – Sistemas de Garantia da Qualidade </a:t>
            </a:r>
          </a:p>
          <a:p>
            <a:pPr marL="1612900" indent="-457200" algn="just">
              <a:buFont typeface="Arial" panose="020B0604020202020204" pitchFamily="34" charset="0"/>
              <a:buChar char="•"/>
            </a:pPr>
            <a:r>
              <a:rPr lang="pt-BR" sz="2600" dirty="0"/>
              <a:t>Controle de qualidade</a:t>
            </a:r>
          </a:p>
          <a:p>
            <a:pPr marL="1009650" indent="-457200" algn="just">
              <a:buFont typeface="Wingdings" panose="05000000000000000000" pitchFamily="2" charset="2"/>
              <a:buChar char="q"/>
            </a:pPr>
            <a:r>
              <a:rPr lang="pt-BR" sz="2600" dirty="0"/>
              <a:t>1996 criada a norma ISO14000 – Gestão Ambiental</a:t>
            </a:r>
          </a:p>
          <a:p>
            <a:pPr marL="1009650" indent="-457200" algn="just">
              <a:buFont typeface="Wingdings" panose="05000000000000000000" pitchFamily="2" charset="2"/>
              <a:buChar char="q"/>
            </a:pPr>
            <a:r>
              <a:rPr lang="pt-BR" sz="2600" dirty="0"/>
              <a:t>2000 atualização das normas ISO9000 passando a serem conhecidas por ISO9000:2000 </a:t>
            </a:r>
          </a:p>
          <a:p>
            <a:pPr marL="1612900" indent="-457200" algn="just">
              <a:buFont typeface="Arial" panose="020B0604020202020204" pitchFamily="34" charset="0"/>
              <a:buChar char="•"/>
            </a:pPr>
            <a:r>
              <a:rPr lang="pt-BR" sz="2600" dirty="0"/>
              <a:t>Gestão da qualidade, gestão por processos, gestão por diretrizes, foco no cliente</a:t>
            </a:r>
          </a:p>
          <a:p>
            <a:pPr marL="1700213" indent="-457200" algn="just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7830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gestão da qualidade?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pt-BR" sz="2800" dirty="0"/>
              <a:t>A qualidade de um produto ou serviço pode ser mensurada, quando essa, atende às necessidades de seus clientes de forma agradável.</a:t>
            </a:r>
          </a:p>
        </p:txBody>
      </p:sp>
    </p:spTree>
    <p:extLst>
      <p:ext uri="{BB962C8B-B14F-4D97-AF65-F5344CB8AC3E}">
        <p14:creationId xmlns:p14="http://schemas.microsoft.com/office/powerpoint/2010/main" val="12969479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1838632"/>
            <a:ext cx="9719034" cy="462116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4000" dirty="0"/>
              <a:t> Gestão da qualidade atual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1243013" indent="0" algn="just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692565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1838632"/>
            <a:ext cx="9719034" cy="462116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4000" dirty="0"/>
              <a:t> Gestão da qualidade atual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/>
              <a:t>Importância no cliente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/>
              <a:t>Qualidade como algo capaz de trazer vantagens competitivas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/>
              <a:t>Garvin</a:t>
            </a:r>
            <a:r>
              <a:rPr lang="pt-BR" sz="2400" dirty="0"/>
              <a:t> e o impacto estratégico da qualidade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/>
              <a:t>Akao</a:t>
            </a:r>
            <a:r>
              <a:rPr lang="pt-BR" sz="2400" dirty="0"/>
              <a:t> e o alinhamento estratégico da área da qualidade com as estratégias de negócio por meio de desdobramento de diretrizes</a:t>
            </a:r>
          </a:p>
          <a:p>
            <a:pPr marL="1700213" indent="-457200" algn="just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917502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1838632"/>
            <a:ext cx="9719034" cy="462116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4000" dirty="0"/>
              <a:t> </a:t>
            </a:r>
            <a:r>
              <a:rPr lang="pt-BR" sz="3200" dirty="0"/>
              <a:t>Gestão da qualidade atual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Seis Sigma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Uso sistemático das ferramentas estatísticas para análise e solução de problemas seguindo o ciclo DMAIC (define-</a:t>
            </a:r>
            <a:r>
              <a:rPr lang="pt-BR" sz="2400" dirty="0" err="1"/>
              <a:t>measure</a:t>
            </a:r>
            <a:r>
              <a:rPr lang="pt-BR" sz="2400" dirty="0"/>
              <a:t>-</a:t>
            </a:r>
            <a:r>
              <a:rPr lang="pt-BR" sz="2400" dirty="0" err="1"/>
              <a:t>analyseimprove-control</a:t>
            </a:r>
            <a:r>
              <a:rPr lang="pt-BR" sz="2400" dirty="0"/>
              <a:t>)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Promoção do alinhamento estratégico da qualidade desdobrada em projetos estratégicos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Ênfase na relação custo-benefício dos projetos</a:t>
            </a:r>
          </a:p>
          <a:p>
            <a:pPr marL="1700213" indent="-457200" algn="just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979883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Gurus da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37" y="1838632"/>
            <a:ext cx="9719034" cy="46211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274154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94" y="1542005"/>
            <a:ext cx="8238036" cy="490162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BR" dirty="0"/>
              <a:t>Gurus da Qualidade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52245" y="2052434"/>
            <a:ext cx="292718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88115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BR" dirty="0"/>
              <a:t>Gurus da Qualidade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76855"/>
            <a:ext cx="8515799" cy="520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062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BR" dirty="0"/>
              <a:t>Gurus da Qualidade</a:t>
            </a:r>
            <a:br>
              <a:rPr lang="pt-BR" dirty="0"/>
            </a:br>
            <a:r>
              <a:rPr lang="pt-BR" dirty="0"/>
              <a:t>14 pontos de Deming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 </a:t>
            </a:r>
          </a:p>
        </p:txBody>
      </p:sp>
      <p:sp>
        <p:nvSpPr>
          <p:cNvPr id="4" name="Retângulo 3"/>
          <p:cNvSpPr/>
          <p:nvPr/>
        </p:nvSpPr>
        <p:spPr>
          <a:xfrm>
            <a:off x="677334" y="2025445"/>
            <a:ext cx="86658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/>
              <a:t>Crie constância de propósito em torno da melhoria de produtos e serviços buscando competitividade, manter-se no negócio e gerar empregos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/>
              <a:t>Adote nova filosofia. Gerentes precisam assumir desafios, aprender sobre suas responsabilidades e liderar processo de mudança.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/>
              <a:t>Acabe com a dependência da inspeção para alcançar qualidade. Construa em primeiro lugar a qualidade.</a:t>
            </a:r>
          </a:p>
        </p:txBody>
      </p:sp>
    </p:spTree>
    <p:extLst>
      <p:ext uri="{BB962C8B-B14F-4D97-AF65-F5344CB8AC3E}">
        <p14:creationId xmlns:p14="http://schemas.microsoft.com/office/powerpoint/2010/main" val="14987592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BR" dirty="0"/>
              <a:t>Gurus da Qualidade</a:t>
            </a:r>
            <a:br>
              <a:rPr lang="pt-BR" dirty="0"/>
            </a:br>
            <a:r>
              <a:rPr lang="pt-BR" dirty="0"/>
              <a:t>14 pontos de Deming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 </a:t>
            </a:r>
          </a:p>
        </p:txBody>
      </p:sp>
      <p:sp>
        <p:nvSpPr>
          <p:cNvPr id="4" name="Retângulo 3"/>
          <p:cNvSpPr/>
          <p:nvPr/>
        </p:nvSpPr>
        <p:spPr>
          <a:xfrm>
            <a:off x="677334" y="2025445"/>
            <a:ext cx="86658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/>
              <a:t>Elimine a prática de priorizar negócios com base no preço. Pense em minimizar o custo total. Caminhe na direção de um único fornecedor para cada item estabelecendo uma relação de longo prazo baseada na lealdade e confiança.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/>
              <a:t>Melhore constantemente o processo de produção e de serviços aprimorando a qualidade e a produtividade e assim diminuindo custos.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/>
              <a:t>Estabeleça o treinamento no trabalho.</a:t>
            </a:r>
          </a:p>
        </p:txBody>
      </p:sp>
    </p:spTree>
    <p:extLst>
      <p:ext uri="{BB962C8B-B14F-4D97-AF65-F5344CB8AC3E}">
        <p14:creationId xmlns:p14="http://schemas.microsoft.com/office/powerpoint/2010/main" val="18746685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BR" dirty="0"/>
              <a:t>Gurus da Qualidade</a:t>
            </a:r>
            <a:br>
              <a:rPr lang="pt-BR" dirty="0"/>
            </a:br>
            <a:r>
              <a:rPr lang="pt-BR" dirty="0"/>
              <a:t>14 pontos de Deming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 </a:t>
            </a:r>
          </a:p>
        </p:txBody>
      </p:sp>
      <p:sp>
        <p:nvSpPr>
          <p:cNvPr id="4" name="Retângulo 3"/>
          <p:cNvSpPr/>
          <p:nvPr/>
        </p:nvSpPr>
        <p:spPr>
          <a:xfrm>
            <a:off x="677334" y="2025445"/>
            <a:ext cx="86658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/>
              <a:t>Estabeleça a liderança. O objetivo da supervisão deve ser ajudar trabalhadores e máquinas a fazer o trabalho melhor.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/>
              <a:t>Elimine o medo, assim todos podem trabalhar efetivamente para a organização.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/>
              <a:t>Quebre as barreiras entre os departamentos. Pessoal de pesquisa, projeto, vendas e produção devem trabalhar juntos como uma equipe.</a:t>
            </a:r>
          </a:p>
        </p:txBody>
      </p:sp>
    </p:spTree>
    <p:extLst>
      <p:ext uri="{BB962C8B-B14F-4D97-AF65-F5344CB8AC3E}">
        <p14:creationId xmlns:p14="http://schemas.microsoft.com/office/powerpoint/2010/main" val="4700637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BR" dirty="0"/>
              <a:t>Gurus da Qualidade</a:t>
            </a:r>
            <a:br>
              <a:rPr lang="pt-BR" dirty="0"/>
            </a:br>
            <a:r>
              <a:rPr lang="pt-BR" dirty="0"/>
              <a:t>14 pontos de Deming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 </a:t>
            </a:r>
          </a:p>
        </p:txBody>
      </p:sp>
      <p:sp>
        <p:nvSpPr>
          <p:cNvPr id="4" name="Retângulo 3"/>
          <p:cNvSpPr/>
          <p:nvPr/>
        </p:nvSpPr>
        <p:spPr>
          <a:xfrm>
            <a:off x="677334" y="2025445"/>
            <a:ext cx="86658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/>
              <a:t>Elimine os slogans, exortações e metas para a força de trabalho, tais como defeito zero e novos níveis de produtividade. Tais exortações apenas criam um ambiente de adversidade, pois as causas da baixa qualidade e produtividade pertencem ao sistema, indo além do poder da força de trabalho.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/>
              <a:t>Elimine as quotas de trabalho no chão de fábrica. Substitua por liderança.</a:t>
            </a:r>
          </a:p>
        </p:txBody>
      </p:sp>
    </p:spTree>
    <p:extLst>
      <p:ext uri="{BB962C8B-B14F-4D97-AF65-F5344CB8AC3E}">
        <p14:creationId xmlns:p14="http://schemas.microsoft.com/office/powerpoint/2010/main" val="70975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gestão da qualidade?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pt-BR" sz="2800" dirty="0"/>
              <a:t>Cada pessoa tem uma visão diferente no momento de comprar um produto ou desfrutar de um serviço, pois, estarão baseadas naquilo que aprenderam, nas suas expectativas e também em suas necessidades, que poderão ser distintas.</a:t>
            </a:r>
          </a:p>
        </p:txBody>
      </p:sp>
    </p:spTree>
    <p:extLst>
      <p:ext uri="{BB962C8B-B14F-4D97-AF65-F5344CB8AC3E}">
        <p14:creationId xmlns:p14="http://schemas.microsoft.com/office/powerpoint/2010/main" val="28694215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BR" dirty="0"/>
              <a:t>Gurus da Qualidade</a:t>
            </a:r>
            <a:br>
              <a:rPr lang="pt-BR" dirty="0"/>
            </a:br>
            <a:r>
              <a:rPr lang="pt-BR" dirty="0"/>
              <a:t>14 pontos de Deming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 </a:t>
            </a:r>
          </a:p>
        </p:txBody>
      </p:sp>
      <p:sp>
        <p:nvSpPr>
          <p:cNvPr id="4" name="Retângulo 3"/>
          <p:cNvSpPr/>
          <p:nvPr/>
        </p:nvSpPr>
        <p:spPr>
          <a:xfrm>
            <a:off x="677334" y="2025445"/>
            <a:ext cx="86658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/>
              <a:t>Elimine gerenciamento por objetivos.  Elimine gerenciamento por números e metas numéricas. Substitua por liderança.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/>
              <a:t>Remova barreiras que impedem os trabalhadores de sentirem orgulho de seu trabalho.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/>
              <a:t>Institua um vigoroso programa de educação e </a:t>
            </a:r>
            <a:r>
              <a:rPr lang="pt-BR" sz="2400" dirty="0" err="1"/>
              <a:t>automelhoria</a:t>
            </a:r>
            <a:r>
              <a:rPr lang="pt-BR" sz="24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/>
              <a:t>Envolva todos da organização na tarefa de alcançar a transformação. A transformação é tarefa de todos.</a:t>
            </a:r>
          </a:p>
        </p:txBody>
      </p:sp>
    </p:spTree>
    <p:extLst>
      <p:ext uri="{BB962C8B-B14F-4D97-AF65-F5344CB8AC3E}">
        <p14:creationId xmlns:p14="http://schemas.microsoft.com/office/powerpoint/2010/main" val="33696010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BR" dirty="0"/>
              <a:t>Gurus da Qualidade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9087618" cy="526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817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BR" dirty="0"/>
              <a:t>Gurus da Qualidade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362842"/>
            <a:ext cx="7737795" cy="5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78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BR" dirty="0"/>
              <a:t>Gurus da Qualidade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196217"/>
            <a:ext cx="7925383" cy="558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542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BR" dirty="0"/>
              <a:t>Gurus da Qualidade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83828"/>
            <a:ext cx="8739614" cy="54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505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BR" dirty="0"/>
              <a:t>Gurus da Qualidade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461963"/>
            <a:ext cx="8665890" cy="534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796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BR" dirty="0"/>
              <a:t>Gurus da Qualidade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56894"/>
            <a:ext cx="9263267" cy="540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092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BR" dirty="0"/>
              <a:t>Referência Bibliográfica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 </a:t>
            </a:r>
          </a:p>
        </p:txBody>
      </p:sp>
      <p:sp>
        <p:nvSpPr>
          <p:cNvPr id="3" name="Retângulo 2"/>
          <p:cNvSpPr/>
          <p:nvPr/>
        </p:nvSpPr>
        <p:spPr>
          <a:xfrm>
            <a:off x="677334" y="1533832"/>
            <a:ext cx="846666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pt-BR" sz="2800" dirty="0"/>
              <a:t>CARVALHO, Marly Monteiro de; PALADINI, Edson Pacheco (Coord.) Gestão da qualidade: teoria e casos. Rio de Janeiro: </a:t>
            </a:r>
            <a:r>
              <a:rPr lang="pt-BR" sz="2800" dirty="0" err="1"/>
              <a:t>Elsevier</a:t>
            </a:r>
            <a:r>
              <a:rPr lang="pt-BR" sz="2800" dirty="0"/>
              <a:t>, 2005. Capítulo 1 – Histórico da gestão da qualidade. pp. 01-24.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pt-BR" sz="2800" dirty="0"/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pt-BR" sz="2800" dirty="0"/>
              <a:t>http://gestao-de-qualidade.info/</a:t>
            </a:r>
          </a:p>
        </p:txBody>
      </p:sp>
    </p:spTree>
    <p:extLst>
      <p:ext uri="{BB962C8B-B14F-4D97-AF65-F5344CB8AC3E}">
        <p14:creationId xmlns:p14="http://schemas.microsoft.com/office/powerpoint/2010/main" val="26802997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BR" dirty="0"/>
              <a:t>Vídeos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 </a:t>
            </a:r>
          </a:p>
        </p:txBody>
      </p:sp>
      <p:sp>
        <p:nvSpPr>
          <p:cNvPr id="3" name="Retângulo 2"/>
          <p:cNvSpPr/>
          <p:nvPr/>
        </p:nvSpPr>
        <p:spPr>
          <a:xfrm>
            <a:off x="677334" y="1533832"/>
            <a:ext cx="906643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pt-BR" sz="2800" dirty="0">
                <a:hlinkClick r:id="rId2"/>
              </a:rPr>
              <a:t>https://www.youtube.com/watch?v=7pNp152ZIlA</a:t>
            </a:r>
            <a:endParaRPr lang="pt-BR" sz="2800" dirty="0"/>
          </a:p>
          <a:p>
            <a:pPr marL="514350" indent="-514350" algn="just">
              <a:buFont typeface="+mj-lt"/>
              <a:buAutoNum type="arabicParenR"/>
            </a:pPr>
            <a:endParaRPr lang="pt-BR" sz="2800" dirty="0"/>
          </a:p>
          <a:p>
            <a:pPr marL="514350" indent="-514350" algn="just">
              <a:buFont typeface="+mj-lt"/>
              <a:buAutoNum type="arabicParenR"/>
            </a:pPr>
            <a:r>
              <a:rPr lang="pt-BR" sz="2800" dirty="0">
                <a:hlinkClick r:id="rId3"/>
              </a:rPr>
              <a:t>https://www.youtube.com/watch?v=llbti4fzmA8</a:t>
            </a:r>
            <a:endParaRPr lang="pt-BR" sz="2800" dirty="0"/>
          </a:p>
          <a:p>
            <a:pPr marL="514350" indent="-514350" algn="just">
              <a:buFont typeface="+mj-lt"/>
              <a:buAutoNum type="arabicParenR"/>
            </a:pPr>
            <a:endParaRPr lang="pt-BR" sz="2800" dirty="0"/>
          </a:p>
          <a:p>
            <a:pPr marL="514350" indent="-514350" algn="just">
              <a:buFont typeface="+mj-lt"/>
              <a:buAutoNum type="arabicParenR"/>
            </a:pPr>
            <a:r>
              <a:rPr lang="pt-BR" sz="2800" dirty="0">
                <a:hlinkClick r:id="rId4"/>
              </a:rPr>
              <a:t>https://www.youtube.com/watch?v=IpG1cdhaHvk</a:t>
            </a:r>
            <a:endParaRPr lang="pt-BR" sz="2800" dirty="0"/>
          </a:p>
          <a:p>
            <a:pPr marL="514350" indent="-514350" algn="just">
              <a:buFont typeface="+mj-lt"/>
              <a:buAutoNum type="arabicParenR"/>
            </a:pPr>
            <a:endParaRPr lang="pt-BR" sz="2800" dirty="0"/>
          </a:p>
          <a:p>
            <a:pPr marL="514350" indent="-514350" algn="just">
              <a:buFont typeface="+mj-lt"/>
              <a:buAutoNum type="arabicParenR"/>
            </a:pPr>
            <a:r>
              <a:rPr lang="pt-BR" sz="2800" dirty="0">
                <a:hlinkClick r:id="rId5"/>
              </a:rPr>
              <a:t>https://www.youtube.com/watch?v=Y3PUKnaFUMI</a:t>
            </a:r>
            <a:endParaRPr lang="pt-BR" sz="2800" dirty="0"/>
          </a:p>
          <a:p>
            <a:pPr marL="514350" indent="-514350" algn="just">
              <a:buFont typeface="+mj-lt"/>
              <a:buAutoNum type="arabicParenR"/>
            </a:pPr>
            <a:endParaRPr lang="pt-BR" sz="2800" dirty="0"/>
          </a:p>
          <a:p>
            <a:pPr marL="514350" indent="-514350" algn="just">
              <a:buFont typeface="+mj-lt"/>
              <a:buAutoNum type="arabicParenR"/>
            </a:pPr>
            <a:r>
              <a:rPr lang="pt-BR" sz="2800" dirty="0">
                <a:hlinkClick r:id="rId6"/>
              </a:rPr>
              <a:t>https://www.youtube.com/watch?v=Onea5n5SvL4</a:t>
            </a:r>
            <a:endParaRPr lang="pt-BR" sz="2800" dirty="0"/>
          </a:p>
          <a:p>
            <a:pPr marL="514350" indent="-514350" algn="just">
              <a:buFont typeface="+mj-lt"/>
              <a:buAutoNum type="arabicParenR"/>
            </a:pPr>
            <a:endParaRPr lang="pt-BR" sz="2800" dirty="0"/>
          </a:p>
          <a:p>
            <a:pPr marL="514350" indent="-514350" algn="just">
              <a:buFont typeface="+mj-lt"/>
              <a:buAutoNum type="arabicParenR"/>
            </a:pPr>
            <a:r>
              <a:rPr lang="pt-BR" sz="2800" dirty="0">
                <a:hlinkClick r:id="rId7"/>
              </a:rPr>
              <a:t>https://www.youtube.com/watch?v=ijfn34ZZ0rU</a:t>
            </a:r>
            <a:endParaRPr lang="pt-BR" sz="2800" dirty="0"/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5995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gestão da qualidade?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pt-BR" sz="2800" dirty="0"/>
              <a:t>O conceito de </a:t>
            </a:r>
            <a:r>
              <a:rPr lang="pt-BR" sz="2800" b="1" dirty="0"/>
              <a:t>Gestão da Qualidade</a:t>
            </a:r>
            <a:r>
              <a:rPr lang="pt-BR" sz="2800" dirty="0"/>
              <a:t> foi evoluindo com o passar do tempo, a medida em que as pessoas tornaram-se mais exigentes em suas avaliações.</a:t>
            </a:r>
          </a:p>
        </p:txBody>
      </p:sp>
    </p:spTree>
    <p:extLst>
      <p:ext uri="{BB962C8B-B14F-4D97-AF65-F5344CB8AC3E}">
        <p14:creationId xmlns:p14="http://schemas.microsoft.com/office/powerpoint/2010/main" val="167388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gestão da qualidade?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pt-BR" sz="2800" dirty="0"/>
              <a:t>A </a:t>
            </a:r>
            <a:r>
              <a:rPr lang="pt-BR" sz="2800" u="sng" dirty="0"/>
              <a:t>Gestão da Qualidade</a:t>
            </a:r>
            <a:r>
              <a:rPr lang="pt-BR" sz="2800" dirty="0"/>
              <a:t> é uma gerência focada na qualidade da produção e dos serviços de determinada empresa.</a:t>
            </a:r>
          </a:p>
        </p:txBody>
      </p:sp>
    </p:spTree>
    <p:extLst>
      <p:ext uri="{BB962C8B-B14F-4D97-AF65-F5344CB8AC3E}">
        <p14:creationId xmlns:p14="http://schemas.microsoft.com/office/powerpoint/2010/main" val="341268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gestão da qualidade?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pt-BR" sz="2800" dirty="0"/>
              <a:t>Inicialmente, surgiu na </a:t>
            </a:r>
            <a:r>
              <a:rPr lang="pt-BR" sz="2800" u="sng" dirty="0"/>
              <a:t>segunda guerra mundial</a:t>
            </a:r>
            <a:r>
              <a:rPr lang="pt-BR" sz="2800" dirty="0"/>
              <a:t>, para corrigir os erros dos produtos bélicos, mas anteriormente o termo utilizado era “Controle de Processos”. </a:t>
            </a:r>
          </a:p>
        </p:txBody>
      </p:sp>
    </p:spTree>
    <p:extLst>
      <p:ext uri="{BB962C8B-B14F-4D97-AF65-F5344CB8AC3E}">
        <p14:creationId xmlns:p14="http://schemas.microsoft.com/office/powerpoint/2010/main" val="8925219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1152</TotalTime>
  <Words>2558</Words>
  <Application>Microsoft Office PowerPoint</Application>
  <PresentationFormat>Widescreen</PresentationFormat>
  <Paragraphs>311</Paragraphs>
  <Slides>68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68</vt:i4>
      </vt:variant>
    </vt:vector>
  </HeadingPairs>
  <TitlesOfParts>
    <vt:vector size="73" baseType="lpstr">
      <vt:lpstr>Arial</vt:lpstr>
      <vt:lpstr>Trebuchet MS</vt:lpstr>
      <vt:lpstr>Wingdings</vt:lpstr>
      <vt:lpstr>Wingdings 3</vt:lpstr>
      <vt:lpstr>Facetado</vt:lpstr>
      <vt:lpstr>Conceito de Qualidade   Histórico da Gestão da Qualidade </vt:lpstr>
      <vt:lpstr>Conteúdo</vt:lpstr>
      <vt:lpstr>O que é qualidade?</vt:lpstr>
      <vt:lpstr>O que é gestão da qualidade?</vt:lpstr>
      <vt:lpstr>O que é gestão da qualidade?</vt:lpstr>
      <vt:lpstr>O que é gestão da qualidade?</vt:lpstr>
      <vt:lpstr>O que é gestão da qualidade?</vt:lpstr>
      <vt:lpstr>O que é gestão da qualidade?</vt:lpstr>
      <vt:lpstr>O que é gestão da qualidade?</vt:lpstr>
      <vt:lpstr>O que é gestão da qualidade?</vt:lpstr>
      <vt:lpstr>O que é gestão da qualidade?</vt:lpstr>
      <vt:lpstr>O que é gestão da qualidade?</vt:lpstr>
      <vt:lpstr>O que é gestão da qualidade?</vt:lpstr>
      <vt:lpstr>Produção e Qualidade</vt:lpstr>
      <vt:lpstr>Produção e Qualidade</vt:lpstr>
      <vt:lpstr>Produção e Qualidade</vt:lpstr>
      <vt:lpstr>Produção e Qualidade</vt:lpstr>
      <vt:lpstr>Produção e Qualidade</vt:lpstr>
      <vt:lpstr>Produção e Qualidade</vt:lpstr>
      <vt:lpstr>Produção e Qualidade</vt:lpstr>
      <vt:lpstr>Produção e Qualidade</vt:lpstr>
      <vt:lpstr>Produção e Qualidade</vt:lpstr>
      <vt:lpstr>Produção e Qualidade</vt:lpstr>
      <vt:lpstr>Produção e Qualidade</vt:lpstr>
      <vt:lpstr>Produção e Qualidade</vt:lpstr>
      <vt:lpstr>Produção e Qualidade</vt:lpstr>
      <vt:lpstr>Produção e Qualidade</vt:lpstr>
      <vt:lpstr>Produção e Qualidade</vt:lpstr>
      <vt:lpstr>Produção e Qualidade</vt:lpstr>
      <vt:lpstr>Produção e Qualidade</vt:lpstr>
      <vt:lpstr>Produção e Qualidade</vt:lpstr>
      <vt:lpstr>Evolução da Qualidade</vt:lpstr>
      <vt:lpstr>Evolução da Qualidade</vt:lpstr>
      <vt:lpstr>Evolução da Qualidade</vt:lpstr>
      <vt:lpstr>Evolução da Qualidade</vt:lpstr>
      <vt:lpstr>Evolução da Qualidade</vt:lpstr>
      <vt:lpstr>Evolução da Qualidade</vt:lpstr>
      <vt:lpstr>Evolução da Qualidade</vt:lpstr>
      <vt:lpstr>Evolução da Qualidade</vt:lpstr>
      <vt:lpstr>Evolução da Qualidade</vt:lpstr>
      <vt:lpstr>Evolução da Qualidade</vt:lpstr>
      <vt:lpstr>Evolução da Qualidade</vt:lpstr>
      <vt:lpstr>Evolução da Qualidade</vt:lpstr>
      <vt:lpstr>Evolução da Qualidade</vt:lpstr>
      <vt:lpstr>Evolução da Qualidade</vt:lpstr>
      <vt:lpstr>Evolução da Qualidade</vt:lpstr>
      <vt:lpstr>Evolução da Qualidade</vt:lpstr>
      <vt:lpstr>Evolução da Qualidade</vt:lpstr>
      <vt:lpstr>Evolução da Qualidade</vt:lpstr>
      <vt:lpstr>Evolução da Qualidade</vt:lpstr>
      <vt:lpstr>Evolução da Qualidade</vt:lpstr>
      <vt:lpstr>Evolução da Qualidade</vt:lpstr>
      <vt:lpstr>Gurus da Qualidade</vt:lpstr>
      <vt:lpstr>Gurus da Qualidade</vt:lpstr>
      <vt:lpstr>Gurus da Qualidade</vt:lpstr>
      <vt:lpstr>Gurus da Qualidade 14 pontos de Deming</vt:lpstr>
      <vt:lpstr>Gurus da Qualidade 14 pontos de Deming</vt:lpstr>
      <vt:lpstr>Gurus da Qualidade 14 pontos de Deming</vt:lpstr>
      <vt:lpstr>Gurus da Qualidade 14 pontos de Deming</vt:lpstr>
      <vt:lpstr>Gurus da Qualidade 14 pontos de Deming</vt:lpstr>
      <vt:lpstr>Gurus da Qualidade</vt:lpstr>
      <vt:lpstr>Gurus da Qualidade</vt:lpstr>
      <vt:lpstr>Gurus da Qualidade</vt:lpstr>
      <vt:lpstr>Gurus da Qualidade</vt:lpstr>
      <vt:lpstr>Gurus da Qualidade</vt:lpstr>
      <vt:lpstr>Gurus da Qualidade</vt:lpstr>
      <vt:lpstr>Referência Bibliográfica</vt:lpstr>
      <vt:lpstr>Vídeos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 de Qualidade   Histórico da Gestão da Qualidade</dc:title>
  <dc:creator>Chaiene Mercedes da Silva Minella</dc:creator>
  <cp:lastModifiedBy>Chaiene Minella</cp:lastModifiedBy>
  <cp:revision>19</cp:revision>
  <dcterms:created xsi:type="dcterms:W3CDTF">2017-03-02T01:05:06Z</dcterms:created>
  <dcterms:modified xsi:type="dcterms:W3CDTF">2018-02-22T17:37:16Z</dcterms:modified>
</cp:coreProperties>
</file>