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9" r:id="rId5"/>
    <p:sldId id="262" r:id="rId6"/>
    <p:sldId id="263" r:id="rId7"/>
    <p:sldId id="264" r:id="rId8"/>
    <p:sldId id="265" r:id="rId9"/>
    <p:sldId id="259" r:id="rId10"/>
    <p:sldId id="260" r:id="rId11"/>
    <p:sldId id="261" r:id="rId12"/>
    <p:sldId id="266" r:id="rId13"/>
    <p:sldId id="268" r:id="rId14"/>
    <p:sldId id="270" r:id="rId15"/>
    <p:sldId id="267" r:id="rId1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8" autoAdjust="0"/>
    <p:restoredTop sz="9466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23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423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801926-EB06-4F6B-ACB7-C7374DBD86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76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B61FE-CFEB-4477-889F-4BFE4995259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2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9F92-4C0A-4B76-99E9-DA497C29EDB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3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2F6CF-6DF6-4B92-BAE3-A12DB655043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0071F-38CC-4DB8-8F3B-9DAA8A9267F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04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308E3-DF6E-4C33-B276-A4329D9435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34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7F10D-FAD3-4632-A93F-A664F051FC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8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64A91-CBE1-44D9-9252-D97E364797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3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D0221-442B-4DCB-8B00-1EFA7BAB4F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30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1354F-1B2F-47AD-8D68-82B34900E1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8CD45-A11B-4C23-A48E-157B220021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8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06751BC-1A5E-4608-B4AF-0A51296E868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413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Sub-Rotinas</a:t>
            </a:r>
            <a:br>
              <a:rPr lang="pt-BR" altLang="pt-BR"/>
            </a:br>
            <a:r>
              <a:rPr lang="pt-BR" altLang="pt-BR" sz="2400"/>
              <a:t>(Funções)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5949950"/>
            <a:ext cx="6400800" cy="604838"/>
          </a:xfrm>
        </p:spPr>
        <p:txBody>
          <a:bodyPr/>
          <a:lstStyle/>
          <a:p>
            <a:pPr algn="r" eaLnBrk="1" hangingPunct="1"/>
            <a:r>
              <a:rPr lang="pt-BR" altLang="pt-BR" sz="2200"/>
              <a:t>Prof. Walter Silvestre Coan</a:t>
            </a:r>
          </a:p>
          <a:p>
            <a:pPr algn="r" eaLnBrk="1" hangingPunct="1"/>
            <a:r>
              <a:rPr lang="pt-BR" altLang="pt-BR" sz="1600"/>
              <a:t>APC - Algoritmos e Programação de Computadores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23850" y="188913"/>
            <a:ext cx="82296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400"/>
              <a:t>Sub-Rotinas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50825" y="908050"/>
            <a:ext cx="5508625" cy="59039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>
                <a:latin typeface="Courier New" panose="02070309020205020404" pitchFamily="49" charset="0"/>
              </a:rPr>
              <a:t>PSEUDOCODIGO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ALGORITMO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DECLARE salHora, numHoras, perAum, perDes NUMÉRICO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DECLARE salLiq, salFinal  NUMÉRICO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ESCREVA “Digite valor salario hora?”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LEIA salHora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ESCREVA “Digite numero horas trabalhadas?”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LEIA numHoras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salLiq = calculoSalLiquido(salHora, numHoras)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ESCREVA “Digite o percentual de aumento”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LEIA perAum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salFinal = calculoPercAumento(salLiq,perAum)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ESCREVA “Digite o percentual do INSS”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LEIA perDes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salFinal = calculoPercINSS(salFinal,perDes)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ESCREVA “Salario Final é”, salFinal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FIM ALGORITMO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1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SUB-ROTINA calculoSalLiquido(salHora, numHoras NUMÉRICO)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DECLARE sal NUMÉRICO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sal = (salHora * numHoras)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RETORNE sal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FIM SUB-ROTINA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1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SUB-ROTINA calculoPercAumento(salBase, perAum NUMÉRICO)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DECLARE sal NUMÉRICO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sal = ((salBase * perAum) / 100) + sal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RETORNE sal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FIM SUB-ROTINA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1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SUB-ROTINA calculoPercINSS(salBase, perDes NUMÉRICO)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DECLARE sal NUMÉRICO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sal = salFinal - ((salBase * perDes) / 100)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    RETORNE sal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100">
                <a:latin typeface="Courier New" panose="02070309020205020404" pitchFamily="49" charset="0"/>
              </a:rPr>
              <a:t>FIM SUB-ROTINA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49238" y="3962400"/>
            <a:ext cx="8859837" cy="842963"/>
            <a:chOff x="157" y="2496"/>
            <a:chExt cx="5581" cy="531"/>
          </a:xfrm>
        </p:grpSpPr>
        <p:sp>
          <p:nvSpPr>
            <p:cNvPr id="11275" name="Rectangle 7"/>
            <p:cNvSpPr>
              <a:spLocks noChangeArrowheads="1"/>
            </p:cNvSpPr>
            <p:nvPr/>
          </p:nvSpPr>
          <p:spPr bwMode="auto">
            <a:xfrm>
              <a:off x="157" y="2496"/>
              <a:ext cx="5534" cy="531"/>
            </a:xfrm>
            <a:prstGeom prst="rect">
              <a:avLst/>
            </a:prstGeom>
            <a:solidFill>
              <a:srgbClr val="99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148488" name="Text Box 8"/>
            <p:cNvSpPr txBox="1">
              <a:spLocks noChangeArrowheads="1"/>
            </p:cNvSpPr>
            <p:nvPr/>
          </p:nvSpPr>
          <p:spPr bwMode="auto">
            <a:xfrm>
              <a:off x="4086" y="2795"/>
              <a:ext cx="1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Cálculo salário líquido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57175" y="5000625"/>
            <a:ext cx="8851900" cy="850900"/>
            <a:chOff x="162" y="3121"/>
            <a:chExt cx="5576" cy="536"/>
          </a:xfrm>
        </p:grpSpPr>
        <p:sp>
          <p:nvSpPr>
            <p:cNvPr id="11273" name="Rectangle 10"/>
            <p:cNvSpPr>
              <a:spLocks noChangeArrowheads="1"/>
            </p:cNvSpPr>
            <p:nvPr/>
          </p:nvSpPr>
          <p:spPr bwMode="auto">
            <a:xfrm>
              <a:off x="162" y="3121"/>
              <a:ext cx="5534" cy="507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148491" name="Text Box 11"/>
            <p:cNvSpPr txBox="1">
              <a:spLocks noChangeArrowheads="1"/>
            </p:cNvSpPr>
            <p:nvPr/>
          </p:nvSpPr>
          <p:spPr bwMode="auto">
            <a:xfrm>
              <a:off x="4246" y="3426"/>
              <a:ext cx="1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Cálculo do aumento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50825" y="5942013"/>
            <a:ext cx="8842375" cy="915987"/>
            <a:chOff x="158" y="3743"/>
            <a:chExt cx="5570" cy="577"/>
          </a:xfrm>
        </p:grpSpPr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158" y="3743"/>
              <a:ext cx="5534" cy="534"/>
            </a:xfrm>
            <a:prstGeom prst="rect">
              <a:avLst/>
            </a:prstGeom>
            <a:solidFill>
              <a:srgbClr val="FF6600">
                <a:alpha val="2784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148494" name="Text Box 14"/>
            <p:cNvSpPr txBox="1">
              <a:spLocks noChangeArrowheads="1"/>
            </p:cNvSpPr>
            <p:nvPr/>
          </p:nvSpPr>
          <p:spPr bwMode="auto">
            <a:xfrm>
              <a:off x="4492" y="4089"/>
              <a:ext cx="1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Cálculo Imposto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323850" y="188913"/>
            <a:ext cx="82296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400" dirty="0"/>
              <a:t>Sub-Rotinas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250825" y="981075"/>
            <a:ext cx="4537075" cy="5570756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Linguagem Python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def</a:t>
            </a:r>
            <a:r>
              <a:rPr lang="pt-BR" altLang="pt-BR" sz="1000" dirty="0">
                <a:latin typeface="Courier New" panose="02070309020205020404" pitchFamily="49" charset="0"/>
              </a:rPr>
              <a:t> </a:t>
            </a:r>
            <a:r>
              <a:rPr lang="pt-BR" altLang="pt-BR" sz="1000" dirty="0" err="1">
                <a:latin typeface="Courier New" panose="02070309020205020404" pitchFamily="49" charset="0"/>
              </a:rPr>
              <a:t>calculoSalLiquido</a:t>
            </a:r>
            <a:r>
              <a:rPr lang="pt-BR" altLang="pt-BR" sz="1000" dirty="0">
                <a:latin typeface="Courier New" panose="02070309020205020404" pitchFamily="49" charset="0"/>
              </a:rPr>
              <a:t>(</a:t>
            </a:r>
            <a:r>
              <a:rPr lang="pt-BR" altLang="pt-BR" sz="1000" dirty="0" err="1">
                <a:latin typeface="Courier New" panose="02070309020205020404" pitchFamily="49" charset="0"/>
              </a:rPr>
              <a:t>salhoras</a:t>
            </a:r>
            <a:r>
              <a:rPr lang="pt-BR" altLang="pt-BR" sz="1000" dirty="0">
                <a:latin typeface="Courier New" panose="02070309020205020404" pitchFamily="49" charset="0"/>
              </a:rPr>
              <a:t>, </a:t>
            </a:r>
            <a:r>
              <a:rPr lang="pt-BR" altLang="pt-BR" sz="1000" dirty="0" err="1">
                <a:latin typeface="Courier New" panose="02070309020205020404" pitchFamily="49" charset="0"/>
              </a:rPr>
              <a:t>numhoras</a:t>
            </a:r>
            <a:r>
              <a:rPr lang="pt-BR" altLang="pt-BR" sz="10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sal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sal = (</a:t>
            </a:r>
            <a:r>
              <a:rPr lang="pt-BR" altLang="pt-BR" sz="1000" dirty="0" err="1">
                <a:latin typeface="Courier New" panose="02070309020205020404" pitchFamily="49" charset="0"/>
              </a:rPr>
              <a:t>salhoras</a:t>
            </a:r>
            <a:r>
              <a:rPr lang="pt-BR" altLang="pt-BR" sz="1000" dirty="0">
                <a:latin typeface="Courier New" panose="02070309020205020404" pitchFamily="49" charset="0"/>
              </a:rPr>
              <a:t> * </a:t>
            </a:r>
            <a:r>
              <a:rPr lang="pt-BR" altLang="pt-BR" sz="1000" dirty="0" err="1">
                <a:latin typeface="Courier New" panose="02070309020205020404" pitchFamily="49" charset="0"/>
              </a:rPr>
              <a:t>numhoras</a:t>
            </a:r>
            <a:r>
              <a:rPr lang="pt-BR" altLang="pt-BR" sz="1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</a:t>
            </a:r>
            <a:r>
              <a:rPr lang="pt-BR" altLang="pt-BR" sz="1000" dirty="0" err="1">
                <a:latin typeface="Courier New" panose="02070309020205020404" pitchFamily="49" charset="0"/>
              </a:rPr>
              <a:t>return</a:t>
            </a:r>
            <a:r>
              <a:rPr lang="pt-BR" altLang="pt-BR" sz="1000" dirty="0">
                <a:latin typeface="Courier New" panose="02070309020205020404" pitchFamily="49" charset="0"/>
              </a:rPr>
              <a:t> sal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def</a:t>
            </a:r>
            <a:r>
              <a:rPr lang="pt-BR" altLang="pt-BR" sz="1000" dirty="0">
                <a:latin typeface="Courier New" panose="02070309020205020404" pitchFamily="49" charset="0"/>
              </a:rPr>
              <a:t> </a:t>
            </a:r>
            <a:r>
              <a:rPr lang="pt-BR" altLang="pt-BR" sz="1000" dirty="0" err="1">
                <a:latin typeface="Courier New" panose="02070309020205020404" pitchFamily="49" charset="0"/>
              </a:rPr>
              <a:t>calculoPercAumento</a:t>
            </a:r>
            <a:r>
              <a:rPr lang="pt-BR" altLang="pt-BR" sz="1000" dirty="0">
                <a:latin typeface="Courier New" panose="02070309020205020404" pitchFamily="49" charset="0"/>
              </a:rPr>
              <a:t>(</a:t>
            </a:r>
            <a:r>
              <a:rPr lang="pt-BR" altLang="pt-BR" sz="1000" dirty="0" err="1">
                <a:latin typeface="Courier New" panose="02070309020205020404" pitchFamily="49" charset="0"/>
              </a:rPr>
              <a:t>salbase</a:t>
            </a:r>
            <a:r>
              <a:rPr lang="pt-BR" altLang="pt-BR" sz="1000" dirty="0">
                <a:latin typeface="Courier New" panose="02070309020205020404" pitchFamily="49" charset="0"/>
              </a:rPr>
              <a:t>, </a:t>
            </a:r>
            <a:r>
              <a:rPr lang="pt-BR" altLang="pt-BR" sz="1000" dirty="0" err="1">
                <a:latin typeface="Courier New" panose="02070309020205020404" pitchFamily="49" charset="0"/>
              </a:rPr>
              <a:t>peraum</a:t>
            </a:r>
            <a:r>
              <a:rPr lang="pt-BR" altLang="pt-BR" sz="10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sal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sal=((</a:t>
            </a:r>
            <a:r>
              <a:rPr lang="pt-BR" altLang="pt-BR" sz="1000" dirty="0" err="1">
                <a:latin typeface="Courier New" panose="02070309020205020404" pitchFamily="49" charset="0"/>
              </a:rPr>
              <a:t>salbase</a:t>
            </a:r>
            <a:r>
              <a:rPr lang="pt-BR" altLang="pt-BR" sz="1000" dirty="0">
                <a:latin typeface="Courier New" panose="02070309020205020404" pitchFamily="49" charset="0"/>
              </a:rPr>
              <a:t> * </a:t>
            </a:r>
            <a:r>
              <a:rPr lang="pt-BR" altLang="pt-BR" sz="1000" dirty="0" err="1">
                <a:latin typeface="Courier New" panose="02070309020205020404" pitchFamily="49" charset="0"/>
              </a:rPr>
              <a:t>peraum</a:t>
            </a:r>
            <a:r>
              <a:rPr lang="pt-BR" altLang="pt-BR" sz="1000" dirty="0">
                <a:latin typeface="Courier New" panose="02070309020205020404" pitchFamily="49" charset="0"/>
              </a:rPr>
              <a:t>) / 100) + </a:t>
            </a:r>
            <a:r>
              <a:rPr lang="pt-BR" altLang="pt-BR" sz="1000" dirty="0" err="1">
                <a:latin typeface="Courier New" panose="02070309020205020404" pitchFamily="49" charset="0"/>
              </a:rPr>
              <a:t>salbase</a:t>
            </a: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</a:t>
            </a:r>
            <a:r>
              <a:rPr lang="pt-BR" altLang="pt-BR" sz="1000" dirty="0" err="1">
                <a:latin typeface="Courier New" panose="02070309020205020404" pitchFamily="49" charset="0"/>
              </a:rPr>
              <a:t>return</a:t>
            </a:r>
            <a:r>
              <a:rPr lang="pt-BR" altLang="pt-BR" sz="1000" dirty="0">
                <a:latin typeface="Courier New" panose="02070309020205020404" pitchFamily="49" charset="0"/>
              </a:rPr>
              <a:t> sal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def</a:t>
            </a:r>
            <a:r>
              <a:rPr lang="pt-BR" altLang="pt-BR" sz="1000" dirty="0">
                <a:latin typeface="Courier New" panose="02070309020205020404" pitchFamily="49" charset="0"/>
              </a:rPr>
              <a:t> </a:t>
            </a:r>
            <a:r>
              <a:rPr lang="pt-BR" altLang="pt-BR" sz="1000" dirty="0" err="1">
                <a:latin typeface="Courier New" panose="02070309020205020404" pitchFamily="49" charset="0"/>
              </a:rPr>
              <a:t>calculopercinss</a:t>
            </a:r>
            <a:r>
              <a:rPr lang="pt-BR" altLang="pt-BR" sz="1000" dirty="0">
                <a:latin typeface="Courier New" panose="02070309020205020404" pitchFamily="49" charset="0"/>
              </a:rPr>
              <a:t>(</a:t>
            </a:r>
            <a:r>
              <a:rPr lang="pt-BR" altLang="pt-BR" sz="1000" dirty="0" err="1">
                <a:latin typeface="Courier New" panose="02070309020205020404" pitchFamily="49" charset="0"/>
              </a:rPr>
              <a:t>salbase</a:t>
            </a:r>
            <a:r>
              <a:rPr lang="pt-BR" altLang="pt-BR" sz="1000" dirty="0">
                <a:latin typeface="Courier New" panose="02070309020205020404" pitchFamily="49" charset="0"/>
              </a:rPr>
              <a:t>, </a:t>
            </a:r>
            <a:r>
              <a:rPr lang="pt-BR" altLang="pt-BR" sz="1000" dirty="0" err="1">
                <a:latin typeface="Courier New" panose="02070309020205020404" pitchFamily="49" charset="0"/>
              </a:rPr>
              <a:t>perdesc</a:t>
            </a:r>
            <a:r>
              <a:rPr lang="pt-BR" altLang="pt-BR" sz="10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sal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sal = </a:t>
            </a:r>
            <a:r>
              <a:rPr lang="pt-BR" altLang="pt-BR" sz="1000" dirty="0" err="1">
                <a:latin typeface="Courier New" panose="02070309020205020404" pitchFamily="49" charset="0"/>
              </a:rPr>
              <a:t>salbase</a:t>
            </a:r>
            <a:r>
              <a:rPr lang="pt-BR" altLang="pt-BR" sz="1000" dirty="0">
                <a:latin typeface="Courier New" panose="02070309020205020404" pitchFamily="49" charset="0"/>
              </a:rPr>
              <a:t> - ((</a:t>
            </a:r>
            <a:r>
              <a:rPr lang="pt-BR" altLang="pt-BR" sz="1000" dirty="0" err="1">
                <a:latin typeface="Courier New" panose="02070309020205020404" pitchFamily="49" charset="0"/>
              </a:rPr>
              <a:t>salbase</a:t>
            </a:r>
            <a:r>
              <a:rPr lang="pt-BR" altLang="pt-BR" sz="1000" dirty="0">
                <a:latin typeface="Courier New" panose="02070309020205020404" pitchFamily="49" charset="0"/>
              </a:rPr>
              <a:t> * </a:t>
            </a:r>
            <a:r>
              <a:rPr lang="pt-BR" altLang="pt-BR" sz="1000" dirty="0" err="1">
                <a:latin typeface="Courier New" panose="02070309020205020404" pitchFamily="49" charset="0"/>
              </a:rPr>
              <a:t>perdesc</a:t>
            </a:r>
            <a:r>
              <a:rPr lang="pt-BR" altLang="pt-BR" sz="1000" dirty="0">
                <a:latin typeface="Courier New" panose="02070309020205020404" pitchFamily="49" charset="0"/>
              </a:rPr>
              <a:t>) / 100)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</a:t>
            </a:r>
            <a:r>
              <a:rPr lang="pt-BR" altLang="pt-BR" sz="1000" dirty="0" err="1">
                <a:latin typeface="Courier New" panose="02070309020205020404" pitchFamily="49" charset="0"/>
              </a:rPr>
              <a:t>return</a:t>
            </a:r>
            <a:r>
              <a:rPr lang="pt-BR" altLang="pt-BR" sz="1000" dirty="0">
                <a:latin typeface="Courier New" panose="02070309020205020404" pitchFamily="49" charset="0"/>
              </a:rPr>
              <a:t> sal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salhora</a:t>
            </a:r>
            <a:r>
              <a:rPr lang="pt-BR" altLang="pt-BR" sz="1000" dirty="0">
                <a:latin typeface="Courier New" panose="02070309020205020404" pitchFamily="49" charset="0"/>
              </a:rPr>
              <a:t>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salliq</a:t>
            </a:r>
            <a:r>
              <a:rPr lang="pt-BR" altLang="pt-BR" sz="1000" dirty="0">
                <a:latin typeface="Courier New" panose="02070309020205020404" pitchFamily="49" charset="0"/>
              </a:rPr>
              <a:t> 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salfinal</a:t>
            </a:r>
            <a:r>
              <a:rPr lang="pt-BR" altLang="pt-BR" sz="1000" dirty="0">
                <a:latin typeface="Courier New" panose="02070309020205020404" pitchFamily="49" charset="0"/>
              </a:rPr>
              <a:t>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numhoras</a:t>
            </a:r>
            <a:r>
              <a:rPr lang="pt-BR" altLang="pt-BR" sz="1000" dirty="0">
                <a:latin typeface="Courier New" panose="02070309020205020404" pitchFamily="49" charset="0"/>
              </a:rPr>
              <a:t> 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peraum</a:t>
            </a:r>
            <a:r>
              <a:rPr lang="pt-BR" altLang="pt-BR" sz="1000" dirty="0">
                <a:latin typeface="Courier New" panose="02070309020205020404" pitchFamily="49" charset="0"/>
              </a:rPr>
              <a:t>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perdesc</a:t>
            </a:r>
            <a:r>
              <a:rPr lang="pt-BR" altLang="pt-BR" sz="1000" dirty="0">
                <a:latin typeface="Courier New" panose="02070309020205020404" pitchFamily="49" charset="0"/>
              </a:rPr>
              <a:t>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("Digite o valor salario hora?")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salhora</a:t>
            </a:r>
            <a:r>
              <a:rPr lang="pt-BR" altLang="pt-BR" sz="1000" dirty="0">
                <a:latin typeface="Courier New" panose="02070309020205020404" pitchFamily="49" charset="0"/>
              </a:rPr>
              <a:t> = </a:t>
            </a:r>
            <a:r>
              <a:rPr lang="pt-BR" altLang="pt-BR" sz="1000" dirty="0" err="1">
                <a:latin typeface="Courier New" panose="02070309020205020404" pitchFamily="49" charset="0"/>
              </a:rPr>
              <a:t>float</a:t>
            </a:r>
            <a:r>
              <a:rPr lang="pt-BR" altLang="pt-BR" sz="1000" dirty="0">
                <a:latin typeface="Courier New" panose="02070309020205020404" pitchFamily="49" charset="0"/>
              </a:rPr>
              <a:t>(input())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("Digite numero horas trabalhadas")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numhoras</a:t>
            </a:r>
            <a:r>
              <a:rPr lang="pt-BR" altLang="pt-BR" sz="1000" dirty="0">
                <a:latin typeface="Courier New" panose="02070309020205020404" pitchFamily="49" charset="0"/>
              </a:rPr>
              <a:t> = </a:t>
            </a:r>
            <a:r>
              <a:rPr lang="pt-BR" altLang="pt-BR" sz="1000" dirty="0" err="1">
                <a:latin typeface="Courier New" panose="02070309020205020404" pitchFamily="49" charset="0"/>
              </a:rPr>
              <a:t>float</a:t>
            </a:r>
            <a:r>
              <a:rPr lang="pt-BR" altLang="pt-BR" sz="1000" dirty="0">
                <a:latin typeface="Courier New" panose="02070309020205020404" pitchFamily="49" charset="0"/>
              </a:rPr>
              <a:t>(input())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salliq</a:t>
            </a:r>
            <a:r>
              <a:rPr lang="pt-BR" altLang="pt-BR" sz="1000" dirty="0">
                <a:latin typeface="Courier New" panose="02070309020205020404" pitchFamily="49" charset="0"/>
              </a:rPr>
              <a:t> = </a:t>
            </a:r>
            <a:r>
              <a:rPr lang="pt-BR" altLang="pt-BR" sz="1000" dirty="0" err="1">
                <a:latin typeface="Courier New" panose="02070309020205020404" pitchFamily="49" charset="0"/>
              </a:rPr>
              <a:t>calculoSalLiquido</a:t>
            </a:r>
            <a:r>
              <a:rPr lang="pt-BR" altLang="pt-BR" sz="1000" dirty="0">
                <a:latin typeface="Courier New" panose="02070309020205020404" pitchFamily="49" charset="0"/>
              </a:rPr>
              <a:t>(</a:t>
            </a:r>
            <a:r>
              <a:rPr lang="pt-BR" altLang="pt-BR" sz="1000" dirty="0" err="1">
                <a:latin typeface="Courier New" panose="02070309020205020404" pitchFamily="49" charset="0"/>
              </a:rPr>
              <a:t>salhora,numhoras</a:t>
            </a:r>
            <a:r>
              <a:rPr lang="pt-BR" altLang="pt-BR" sz="1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("Digite o percentual de aumento")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peraum</a:t>
            </a:r>
            <a:r>
              <a:rPr lang="pt-BR" altLang="pt-BR" sz="1000" dirty="0">
                <a:latin typeface="Courier New" panose="02070309020205020404" pitchFamily="49" charset="0"/>
              </a:rPr>
              <a:t> = </a:t>
            </a:r>
            <a:r>
              <a:rPr lang="pt-BR" altLang="pt-BR" sz="1000" dirty="0" err="1">
                <a:latin typeface="Courier New" panose="02070309020205020404" pitchFamily="49" charset="0"/>
              </a:rPr>
              <a:t>float</a:t>
            </a:r>
            <a:r>
              <a:rPr lang="pt-BR" altLang="pt-BR" sz="1000" dirty="0">
                <a:latin typeface="Courier New" panose="02070309020205020404" pitchFamily="49" charset="0"/>
              </a:rPr>
              <a:t>(input())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salfinal</a:t>
            </a:r>
            <a:r>
              <a:rPr lang="pt-BR" altLang="pt-BR" sz="1000" dirty="0">
                <a:latin typeface="Courier New" panose="02070309020205020404" pitchFamily="49" charset="0"/>
              </a:rPr>
              <a:t> = </a:t>
            </a:r>
            <a:r>
              <a:rPr lang="pt-BR" altLang="pt-BR" sz="1000" dirty="0" err="1">
                <a:latin typeface="Courier New" panose="02070309020205020404" pitchFamily="49" charset="0"/>
              </a:rPr>
              <a:t>calculoPercAumento</a:t>
            </a:r>
            <a:r>
              <a:rPr lang="pt-BR" altLang="pt-BR" sz="1000" dirty="0">
                <a:latin typeface="Courier New" panose="02070309020205020404" pitchFamily="49" charset="0"/>
              </a:rPr>
              <a:t>(</a:t>
            </a:r>
            <a:r>
              <a:rPr lang="pt-BR" altLang="pt-BR" sz="1000" dirty="0" err="1">
                <a:latin typeface="Courier New" panose="02070309020205020404" pitchFamily="49" charset="0"/>
              </a:rPr>
              <a:t>salliq</a:t>
            </a:r>
            <a:r>
              <a:rPr lang="pt-BR" altLang="pt-BR" sz="1000" dirty="0">
                <a:latin typeface="Courier New" panose="02070309020205020404" pitchFamily="49" charset="0"/>
              </a:rPr>
              <a:t>, </a:t>
            </a:r>
            <a:r>
              <a:rPr lang="pt-BR" altLang="pt-BR" sz="1000" dirty="0" err="1">
                <a:latin typeface="Courier New" panose="02070309020205020404" pitchFamily="49" charset="0"/>
              </a:rPr>
              <a:t>peraum</a:t>
            </a:r>
            <a:r>
              <a:rPr lang="pt-BR" altLang="pt-BR" sz="1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("Digite o percentual de INSS")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perdesc</a:t>
            </a:r>
            <a:r>
              <a:rPr lang="pt-BR" altLang="pt-BR" sz="1000" dirty="0">
                <a:latin typeface="Courier New" panose="02070309020205020404" pitchFamily="49" charset="0"/>
              </a:rPr>
              <a:t> = </a:t>
            </a:r>
            <a:r>
              <a:rPr lang="pt-BR" altLang="pt-BR" sz="1000" dirty="0" err="1">
                <a:latin typeface="Courier New" panose="02070309020205020404" pitchFamily="49" charset="0"/>
              </a:rPr>
              <a:t>float</a:t>
            </a:r>
            <a:r>
              <a:rPr lang="pt-BR" altLang="pt-BR" sz="1000" dirty="0">
                <a:latin typeface="Courier New" panose="02070309020205020404" pitchFamily="49" charset="0"/>
              </a:rPr>
              <a:t>(input())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salfinal</a:t>
            </a:r>
            <a:r>
              <a:rPr lang="pt-BR" altLang="pt-BR" sz="1000" dirty="0">
                <a:latin typeface="Courier New" panose="02070309020205020404" pitchFamily="49" charset="0"/>
              </a:rPr>
              <a:t> = </a:t>
            </a:r>
            <a:r>
              <a:rPr lang="pt-BR" altLang="pt-BR" sz="1000" dirty="0" err="1">
                <a:latin typeface="Courier New" panose="02070309020205020404" pitchFamily="49" charset="0"/>
              </a:rPr>
              <a:t>calculopercinss</a:t>
            </a:r>
            <a:r>
              <a:rPr lang="pt-BR" altLang="pt-BR" sz="1000" dirty="0">
                <a:latin typeface="Courier New" panose="02070309020205020404" pitchFamily="49" charset="0"/>
              </a:rPr>
              <a:t>(</a:t>
            </a:r>
            <a:r>
              <a:rPr lang="pt-BR" altLang="pt-BR" sz="1000" dirty="0" err="1">
                <a:latin typeface="Courier New" panose="02070309020205020404" pitchFamily="49" charset="0"/>
              </a:rPr>
              <a:t>salfinal,perdesc</a:t>
            </a:r>
            <a:r>
              <a:rPr lang="pt-BR" altLang="pt-BR" sz="1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("O salario final e ", </a:t>
            </a:r>
            <a:r>
              <a:rPr lang="pt-BR" altLang="pt-BR" sz="1000" dirty="0" err="1">
                <a:latin typeface="Courier New" panose="02070309020205020404" pitchFamily="49" charset="0"/>
              </a:rPr>
              <a:t>salfinal</a:t>
            </a:r>
            <a:r>
              <a:rPr lang="pt-BR" altLang="pt-BR" sz="1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</p:txBody>
      </p:sp>
      <p:sp>
        <p:nvSpPr>
          <p:cNvPr id="12292" name="Text Box 10"/>
          <p:cNvSpPr txBox="1">
            <a:spLocks noChangeArrowheads="1"/>
          </p:cNvSpPr>
          <p:nvPr/>
        </p:nvSpPr>
        <p:spPr bwMode="auto">
          <a:xfrm>
            <a:off x="5219700" y="18446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860032" y="1958975"/>
            <a:ext cx="3311525" cy="504825"/>
            <a:chOff x="3107" y="2840"/>
            <a:chExt cx="2086" cy="318"/>
          </a:xfrm>
        </p:grpSpPr>
        <p:sp>
          <p:nvSpPr>
            <p:cNvPr id="12295" name="AutoShape 16"/>
            <p:cNvSpPr>
              <a:spLocks noChangeArrowheads="1"/>
            </p:cNvSpPr>
            <p:nvPr/>
          </p:nvSpPr>
          <p:spPr bwMode="auto">
            <a:xfrm>
              <a:off x="3107" y="2840"/>
              <a:ext cx="2086" cy="318"/>
            </a:xfrm>
            <a:prstGeom prst="leftArrow">
              <a:avLst>
                <a:gd name="adj1" fmla="val 50000"/>
                <a:gd name="adj2" fmla="val 825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12296" name="Text Box 17"/>
            <p:cNvSpPr txBox="1">
              <a:spLocks noChangeArrowheads="1"/>
            </p:cNvSpPr>
            <p:nvPr/>
          </p:nvSpPr>
          <p:spPr bwMode="auto">
            <a:xfrm>
              <a:off x="3334" y="2882"/>
              <a:ext cx="17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Código das Sub-Rotinas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pt-BR" altLang="pt-BR"/>
              <a:t>Escopos de Variáveis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2808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Escopos de variáveis é área que uma variável pode ser acessada, de acordo com o local onde é criada.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Tipos de Escopo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 b="1" dirty="0"/>
              <a:t>Global</a:t>
            </a:r>
            <a:r>
              <a:rPr lang="pt-BR" altLang="pt-BR" sz="1800" dirty="0"/>
              <a:t> – a variável é definida fora do bloco principal do programa, desta forma ela fica visível em todas as sub-rotinas.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 b="1" dirty="0"/>
              <a:t>Local</a:t>
            </a:r>
            <a:r>
              <a:rPr lang="pt-BR" altLang="pt-BR" sz="1800" dirty="0"/>
              <a:t> – a variável é definida dentro de uma sub-rotina, portanto somente pode ser acessada dentro da sub-rotina. Caso exista uma variável global com o mesmo nome da local, a variável global perde o acesso. E a sub-rotina terá acesso somente a variável local.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0825" y="4005263"/>
            <a:ext cx="4392613" cy="249299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Linguagem Python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numero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def</a:t>
            </a:r>
            <a:r>
              <a:rPr lang="pt-BR" altLang="pt-BR" sz="1000" dirty="0">
                <a:latin typeface="Courier New" panose="02070309020205020404" pitchFamily="49" charset="0"/>
              </a:rPr>
              <a:t> </a:t>
            </a:r>
            <a:r>
              <a:rPr lang="pt-BR" altLang="pt-BR" sz="1000" dirty="0" err="1">
                <a:latin typeface="Courier New" panose="02070309020205020404" pitchFamily="49" charset="0"/>
              </a:rPr>
              <a:t>alteraNumero</a:t>
            </a:r>
            <a:r>
              <a:rPr lang="pt-BR" altLang="pt-BR" sz="1000" dirty="0">
                <a:latin typeface="Courier New" panose="02070309020205020404" pitchFamily="49" charset="0"/>
              </a:rPr>
              <a:t>():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numero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numero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alteraNumero</a:t>
            </a:r>
            <a:r>
              <a:rPr lang="pt-BR" altLang="pt-BR" sz="10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("O valor e", numero)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</p:txBody>
      </p:sp>
      <p:sp>
        <p:nvSpPr>
          <p:cNvPr id="154629" name="AutoShape 5"/>
          <p:cNvSpPr>
            <a:spLocks noChangeArrowheads="1"/>
          </p:cNvSpPr>
          <p:nvPr/>
        </p:nvSpPr>
        <p:spPr bwMode="auto">
          <a:xfrm>
            <a:off x="2266950" y="4149725"/>
            <a:ext cx="1800225" cy="504825"/>
          </a:xfrm>
          <a:prstGeom prst="leftArrow">
            <a:avLst>
              <a:gd name="adj1" fmla="val 50000"/>
              <a:gd name="adj2" fmla="val 891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Variável Global</a:t>
            </a:r>
          </a:p>
        </p:txBody>
      </p:sp>
      <p:sp>
        <p:nvSpPr>
          <p:cNvPr id="154631" name="AutoShape 7"/>
          <p:cNvSpPr>
            <a:spLocks noChangeArrowheads="1"/>
          </p:cNvSpPr>
          <p:nvPr/>
        </p:nvSpPr>
        <p:spPr bwMode="auto">
          <a:xfrm>
            <a:off x="2263924" y="4887913"/>
            <a:ext cx="1800225" cy="504825"/>
          </a:xfrm>
          <a:prstGeom prst="leftArrow">
            <a:avLst>
              <a:gd name="adj1" fmla="val 50000"/>
              <a:gd name="adj2" fmla="val 891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Variável Local</a:t>
            </a:r>
          </a:p>
        </p:txBody>
      </p:sp>
      <p:sp>
        <p:nvSpPr>
          <p:cNvPr id="154632" name="AutoShape 8"/>
          <p:cNvSpPr>
            <a:spLocks noChangeArrowheads="1"/>
          </p:cNvSpPr>
          <p:nvPr/>
        </p:nvSpPr>
        <p:spPr bwMode="auto">
          <a:xfrm>
            <a:off x="2298229" y="5654675"/>
            <a:ext cx="1800225" cy="504825"/>
          </a:xfrm>
          <a:prstGeom prst="leftArrow">
            <a:avLst>
              <a:gd name="adj1" fmla="val 50000"/>
              <a:gd name="adj2" fmla="val 891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Variável Global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5038255" y="4005263"/>
            <a:ext cx="352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Qual o valor será apresentado </a:t>
            </a:r>
          </a:p>
          <a:p>
            <a:pPr algn="ctr" eaLnBrk="1" hangingPunct="1">
              <a:defRPr/>
            </a:pPr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por esse programa?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168504" y="5138738"/>
            <a:ext cx="3651968" cy="95410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Faça essa alteração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def</a:t>
            </a:r>
            <a:r>
              <a:rPr lang="pt-BR" altLang="pt-BR" sz="1000" dirty="0">
                <a:latin typeface="Courier New" panose="02070309020205020404" pitchFamily="49" charset="0"/>
              </a:rPr>
              <a:t> </a:t>
            </a:r>
            <a:r>
              <a:rPr lang="pt-BR" altLang="pt-BR" sz="1000" dirty="0" err="1">
                <a:latin typeface="Courier New" panose="02070309020205020404" pitchFamily="49" charset="0"/>
              </a:rPr>
              <a:t>alteraNumero</a:t>
            </a:r>
            <a:r>
              <a:rPr lang="pt-BR" altLang="pt-BR" sz="1000" dirty="0">
                <a:latin typeface="Courier New" panose="02070309020205020404" pitchFamily="49" charset="0"/>
              </a:rPr>
              <a:t>():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global numero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numero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 autoUpdateAnimBg="0"/>
      <p:bldP spid="154631" grpId="0" animBg="1" autoUpdateAnimBg="0"/>
      <p:bldP spid="1546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pt-BR" altLang="pt-BR" dirty="0"/>
              <a:t>O PODER do var-</a:t>
            </a:r>
            <a:r>
              <a:rPr lang="pt-BR" altLang="pt-BR" dirty="0" err="1"/>
              <a:t>args</a:t>
            </a:r>
            <a:endParaRPr lang="pt-BR" altLang="pt-B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2808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Esse tipo de estrutura no exemplo abaixo, permite que sejam inserido um número indeterminado de parâmetros para uma função:</a:t>
            </a:r>
            <a:endParaRPr lang="pt-BR" altLang="pt-BR" sz="18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55576" y="2729706"/>
            <a:ext cx="4392613" cy="156966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Linguagem Python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def</a:t>
            </a:r>
            <a:r>
              <a:rPr lang="pt-BR" altLang="pt-BR" sz="1000" dirty="0">
                <a:latin typeface="Courier New" panose="02070309020205020404" pitchFamily="49" charset="0"/>
              </a:rPr>
              <a:t> </a:t>
            </a:r>
            <a:r>
              <a:rPr lang="pt-BR" altLang="pt-BR" sz="1000" dirty="0" err="1">
                <a:latin typeface="Courier New" panose="02070309020205020404" pitchFamily="49" charset="0"/>
              </a:rPr>
              <a:t>muitacoisa</a:t>
            </a:r>
            <a:r>
              <a:rPr lang="pt-BR" altLang="pt-BR" sz="1000" dirty="0">
                <a:latin typeface="Courier New" panose="02070309020205020404" pitchFamily="49" charset="0"/>
              </a:rPr>
              <a:t>(*</a:t>
            </a:r>
            <a:r>
              <a:rPr lang="pt-BR" altLang="pt-BR" sz="1000" dirty="0" err="1">
                <a:latin typeface="Courier New" panose="02070309020205020404" pitchFamily="49" charset="0"/>
              </a:rPr>
              <a:t>args</a:t>
            </a:r>
            <a:r>
              <a:rPr lang="pt-BR" altLang="pt-BR" sz="10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for </a:t>
            </a:r>
            <a:r>
              <a:rPr lang="pt-BR" altLang="pt-BR" sz="1000" dirty="0" err="1">
                <a:latin typeface="Courier New" panose="02070309020205020404" pitchFamily="49" charset="0"/>
              </a:rPr>
              <a:t>umitem</a:t>
            </a:r>
            <a:r>
              <a:rPr lang="pt-BR" altLang="pt-BR" sz="1000" dirty="0">
                <a:latin typeface="Courier New" panose="02070309020205020404" pitchFamily="49" charset="0"/>
              </a:rPr>
              <a:t> in </a:t>
            </a:r>
            <a:r>
              <a:rPr lang="pt-BR" altLang="pt-BR" sz="1000" dirty="0" err="1">
                <a:latin typeface="Courier New" panose="02070309020205020404" pitchFamily="49" charset="0"/>
              </a:rPr>
              <a:t>args</a:t>
            </a:r>
            <a:r>
              <a:rPr lang="pt-BR" altLang="pt-BR" sz="1000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    </a:t>
            </a: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</a:t>
            </a:r>
            <a:r>
              <a:rPr lang="pt-BR" altLang="pt-BR" sz="1000" dirty="0" err="1">
                <a:latin typeface="Courier New" panose="02070309020205020404" pitchFamily="49" charset="0"/>
              </a:rPr>
              <a:t>umitem</a:t>
            </a:r>
            <a:r>
              <a:rPr lang="pt-BR" altLang="pt-BR" sz="1000" dirty="0">
                <a:latin typeface="Courier New" panose="02070309020205020404" pitchFamily="49" charset="0"/>
              </a:rPr>
              <a:t>, </a:t>
            </a:r>
            <a:r>
              <a:rPr lang="pt-BR" altLang="pt-BR" sz="1000" dirty="0" err="1">
                <a:latin typeface="Courier New" panose="02070309020205020404" pitchFamily="49" charset="0"/>
              </a:rPr>
              <a:t>end</a:t>
            </a:r>
            <a:r>
              <a:rPr lang="pt-BR" altLang="pt-BR" sz="1000" dirty="0">
                <a:latin typeface="Courier New" panose="02070309020205020404" pitchFamily="49" charset="0"/>
              </a:rPr>
              <a:t>=" 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</a:t>
            </a: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("\</a:t>
            </a:r>
            <a:r>
              <a:rPr lang="pt-BR" altLang="pt-BR" sz="1000" dirty="0" err="1">
                <a:latin typeface="Courier New" panose="02070309020205020404" pitchFamily="49" charset="0"/>
              </a:rPr>
              <a:t>nTerminei</a:t>
            </a:r>
            <a:r>
              <a:rPr lang="pt-BR" altLang="pt-BR" sz="1000" dirty="0">
                <a:latin typeface="Courier New" panose="02070309020205020404" pitchFamily="49" charset="0"/>
              </a:rPr>
              <a:t>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muitacoisa</a:t>
            </a:r>
            <a:r>
              <a:rPr lang="pt-BR" altLang="pt-BR" sz="1000" dirty="0">
                <a:latin typeface="Courier New" panose="02070309020205020404" pitchFamily="49" charset="0"/>
              </a:rPr>
              <a:t>(1,2)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muitacoisa</a:t>
            </a:r>
            <a:r>
              <a:rPr lang="pt-BR" altLang="pt-BR" sz="1000" dirty="0">
                <a:latin typeface="Courier New" panose="02070309020205020404" pitchFamily="49" charset="0"/>
              </a:rPr>
              <a:t>(9,10,20,30,40)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muitacoisa</a:t>
            </a:r>
            <a:r>
              <a:rPr lang="pt-BR" altLang="pt-BR" sz="1000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680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pt-BR" altLang="pt-BR" dirty="0"/>
              <a:t>Lambda </a:t>
            </a:r>
            <a:r>
              <a:rPr lang="pt-BR" altLang="pt-BR" dirty="0" err="1"/>
              <a:t>expressions</a:t>
            </a:r>
            <a:endParaRPr lang="pt-BR" altLang="pt-B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2808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Lambda </a:t>
            </a:r>
            <a:r>
              <a:rPr lang="pt-BR" altLang="pt-BR" sz="2400" dirty="0" err="1"/>
              <a:t>expressions</a:t>
            </a:r>
            <a:r>
              <a:rPr lang="pt-BR" altLang="pt-BR" sz="2400" dirty="0"/>
              <a:t> são funções simples, que não tem um nome definido e que podem ser armazenadas dentro de variáveis: </a:t>
            </a:r>
            <a:endParaRPr lang="pt-BR" altLang="pt-BR" sz="18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55576" y="2729706"/>
            <a:ext cx="4392613" cy="141577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Linguagem Python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tabuada = lambda </a:t>
            </a:r>
            <a:r>
              <a:rPr lang="pt-BR" altLang="pt-BR" sz="1000" dirty="0" err="1">
                <a:latin typeface="Courier New" panose="02070309020205020404" pitchFamily="49" charset="0"/>
              </a:rPr>
              <a:t>x,y</a:t>
            </a:r>
            <a:r>
              <a:rPr lang="pt-BR" altLang="pt-BR" sz="1000" dirty="0">
                <a:latin typeface="Courier New" panose="02070309020205020404" pitchFamily="49" charset="0"/>
              </a:rPr>
              <a:t>: x * 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(tabuada(7,6))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eusouumasimplesvariavel</a:t>
            </a:r>
            <a:r>
              <a:rPr lang="pt-BR" altLang="pt-BR" sz="1000" dirty="0">
                <a:latin typeface="Courier New" panose="02070309020205020404" pitchFamily="49" charset="0"/>
              </a:rPr>
              <a:t> = tabuada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</a:t>
            </a:r>
            <a:r>
              <a:rPr lang="pt-BR" altLang="pt-BR" sz="1000" dirty="0" err="1">
                <a:latin typeface="Courier New" panose="02070309020205020404" pitchFamily="49" charset="0"/>
              </a:rPr>
              <a:t>eusouumasimplesvariavel</a:t>
            </a:r>
            <a:r>
              <a:rPr lang="pt-BR" altLang="pt-BR" sz="1000" dirty="0">
                <a:latin typeface="Courier New" panose="02070309020205020404" pitchFamily="49" charset="0"/>
              </a:rPr>
              <a:t>(7,9))</a:t>
            </a:r>
          </a:p>
        </p:txBody>
      </p:sp>
      <p:pic>
        <p:nvPicPr>
          <p:cNvPr id="37890" name="Picture 2" descr="Resultado de imagem para w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4887913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55576" y="4941168"/>
            <a:ext cx="4392613" cy="141577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Linguagem Python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tabuada = lambda </a:t>
            </a:r>
            <a:r>
              <a:rPr lang="pt-BR" altLang="pt-BR" sz="1000" dirty="0" err="1">
                <a:latin typeface="Courier New" panose="02070309020205020404" pitchFamily="49" charset="0"/>
              </a:rPr>
              <a:t>x,y</a:t>
            </a:r>
            <a:r>
              <a:rPr lang="pt-BR" altLang="pt-BR" sz="1000" dirty="0">
                <a:latin typeface="Courier New" panose="02070309020205020404" pitchFamily="49" charset="0"/>
              </a:rPr>
              <a:t>: x * 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def</a:t>
            </a:r>
            <a:r>
              <a:rPr lang="pt-BR" altLang="pt-BR" sz="1000" dirty="0">
                <a:latin typeface="Courier New" panose="02070309020205020404" pitchFamily="49" charset="0"/>
              </a:rPr>
              <a:t> </a:t>
            </a:r>
            <a:r>
              <a:rPr lang="pt-BR" altLang="pt-BR" sz="1000" dirty="0" err="1">
                <a:latin typeface="Courier New" panose="02070309020205020404" pitchFamily="49" charset="0"/>
              </a:rPr>
              <a:t>geratabuada</a:t>
            </a:r>
            <a:r>
              <a:rPr lang="pt-BR" altLang="pt-BR" sz="1000" dirty="0">
                <a:latin typeface="Courier New" panose="02070309020205020404" pitchFamily="49" charset="0"/>
              </a:rPr>
              <a:t>(</a:t>
            </a:r>
            <a:r>
              <a:rPr lang="pt-BR" altLang="pt-BR" sz="1000" dirty="0" err="1">
                <a:latin typeface="Courier New" panose="02070309020205020404" pitchFamily="49" charset="0"/>
              </a:rPr>
              <a:t>num,regra</a:t>
            </a:r>
            <a:r>
              <a:rPr lang="pt-BR" altLang="pt-BR" sz="10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for i in range(11):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>
                <a:latin typeface="Courier New" panose="02070309020205020404" pitchFamily="49" charset="0"/>
              </a:rPr>
              <a:t>        </a:t>
            </a:r>
            <a:r>
              <a:rPr lang="pt-BR" altLang="pt-BR" sz="1000" dirty="0" err="1">
                <a:latin typeface="Courier New" panose="02070309020205020404" pitchFamily="49" charset="0"/>
              </a:rPr>
              <a:t>print</a:t>
            </a:r>
            <a:r>
              <a:rPr lang="pt-BR" altLang="pt-BR" sz="1000" dirty="0">
                <a:latin typeface="Courier New" panose="02070309020205020404" pitchFamily="49" charset="0"/>
              </a:rPr>
              <a:t>("%d x %d = %d" % (num, i , regra(</a:t>
            </a:r>
            <a:r>
              <a:rPr lang="pt-BR" altLang="pt-BR" sz="1000" dirty="0" err="1">
                <a:latin typeface="Courier New" panose="02070309020205020404" pitchFamily="49" charset="0"/>
              </a:rPr>
              <a:t>i,num</a:t>
            </a:r>
            <a:r>
              <a:rPr lang="pt-BR" altLang="pt-BR" sz="1000" dirty="0">
                <a:latin typeface="Courier New" panose="02070309020205020404" pitchFamily="49" charset="0"/>
              </a:rPr>
              <a:t>)))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00" dirty="0" err="1">
                <a:latin typeface="Courier New" panose="02070309020205020404" pitchFamily="49" charset="0"/>
              </a:rPr>
              <a:t>geratabuada</a:t>
            </a:r>
            <a:r>
              <a:rPr lang="pt-BR" altLang="pt-BR" sz="1000" dirty="0">
                <a:latin typeface="Courier New" panose="02070309020205020404" pitchFamily="49" charset="0"/>
              </a:rPr>
              <a:t>(7,tabuada)</a:t>
            </a:r>
          </a:p>
        </p:txBody>
      </p:sp>
    </p:spTree>
    <p:extLst>
      <p:ext uri="{BB962C8B-B14F-4D97-AF65-F5344CB8AC3E}">
        <p14:creationId xmlns:p14="http://schemas.microsoft.com/office/powerpoint/2010/main" val="72072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11213"/>
          </a:xfrm>
        </p:spPr>
        <p:txBody>
          <a:bodyPr/>
          <a:lstStyle/>
          <a:p>
            <a:pPr eaLnBrk="1" hangingPunct="1"/>
            <a:r>
              <a:rPr lang="pt-BR" altLang="pt-BR"/>
              <a:t>Análise Top-Down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4100"/>
            <a:ext cx="8229600" cy="3527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800"/>
              <a:t>Consiste em um método de analise que facilita a utilização de sub-rotinas.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 b="1"/>
              <a:t>Processo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600"/>
              <a:t>Primeiramente deve-se definir quais as principais tarefas que o programa deverá fazer sem se preocupar como ele deve implementar a lógica.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600"/>
              <a:t>Sabendo as tarefas, elas serão transformadas em sub-rotinas, e o código principal do programa fica com a responsabilidade de controlar quando cada sub-rotina será executada.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600"/>
              <a:t>Uma vez definido o programa principal, é iniciado o processo de detalhamento de cada sub-rotina. Então a lógica de cada sub-rotina é feito, construindo o código de forma modular. Deve-se tomar cuidado para que o tamanho da sub-rotina não fique muito grande. Pois estaremos novamente codificando de forma agrupada, dificultando o entendimento da lógica.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 b="1"/>
              <a:t>Vantagens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600"/>
              <a:t>Garante a modularização do programa, possibilitando que cada sub-rotina possa ser testada individualmente.</a:t>
            </a:r>
          </a:p>
        </p:txBody>
      </p:sp>
      <p:grpSp>
        <p:nvGrpSpPr>
          <p:cNvPr id="14340" name="Group 31"/>
          <p:cNvGrpSpPr>
            <a:grpSpLocks/>
          </p:cNvGrpSpPr>
          <p:nvPr/>
        </p:nvGrpSpPr>
        <p:grpSpPr bwMode="auto">
          <a:xfrm>
            <a:off x="1657350" y="4487863"/>
            <a:ext cx="5362575" cy="2109787"/>
            <a:chOff x="1044" y="2827"/>
            <a:chExt cx="3378" cy="1329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413" y="2827"/>
              <a:ext cx="694" cy="28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>
                  <a:solidFill>
                    <a:schemeClr val="bg1"/>
                  </a:solidFill>
                </a:rPr>
                <a:t>Código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>
                  <a:solidFill>
                    <a:schemeClr val="bg1"/>
                  </a:solidFill>
                </a:rPr>
                <a:t>Principal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066" y="3385"/>
              <a:ext cx="771" cy="2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>
                  <a:solidFill>
                    <a:schemeClr val="bg1"/>
                  </a:solidFill>
                </a:rPr>
                <a:t>Sub-rotina 1</a:t>
              </a:r>
            </a:p>
          </p:txBody>
        </p:sp>
        <p:sp>
          <p:nvSpPr>
            <p:cNvPr id="14343" name="Rectangle 10"/>
            <p:cNvSpPr>
              <a:spLocks noChangeArrowheads="1"/>
            </p:cNvSpPr>
            <p:nvPr/>
          </p:nvSpPr>
          <p:spPr bwMode="auto">
            <a:xfrm>
              <a:off x="1044" y="3884"/>
              <a:ext cx="817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/>
                <a:t>Sub-Rotina 1.1</a:t>
              </a:r>
            </a:p>
          </p:txBody>
        </p:sp>
        <p:sp>
          <p:nvSpPr>
            <p:cNvPr id="14344" name="Rectangle 20"/>
            <p:cNvSpPr>
              <a:spLocks noChangeArrowheads="1"/>
            </p:cNvSpPr>
            <p:nvPr/>
          </p:nvSpPr>
          <p:spPr bwMode="auto">
            <a:xfrm>
              <a:off x="1928" y="3385"/>
              <a:ext cx="771" cy="2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>
                  <a:solidFill>
                    <a:schemeClr val="bg1"/>
                  </a:solidFill>
                </a:rPr>
                <a:t>Sub-rotina 2</a:t>
              </a:r>
            </a:p>
          </p:txBody>
        </p:sp>
        <p:sp>
          <p:nvSpPr>
            <p:cNvPr id="14345" name="Rectangle 21"/>
            <p:cNvSpPr>
              <a:spLocks noChangeArrowheads="1"/>
            </p:cNvSpPr>
            <p:nvPr/>
          </p:nvSpPr>
          <p:spPr bwMode="auto">
            <a:xfrm>
              <a:off x="2789" y="3385"/>
              <a:ext cx="771" cy="2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>
                  <a:solidFill>
                    <a:schemeClr val="bg1"/>
                  </a:solidFill>
                </a:rPr>
                <a:t>Sub-rotina 3</a:t>
              </a:r>
            </a:p>
          </p:txBody>
        </p:sp>
        <p:sp>
          <p:nvSpPr>
            <p:cNvPr id="14346" name="Rectangle 22"/>
            <p:cNvSpPr>
              <a:spLocks noChangeArrowheads="1"/>
            </p:cNvSpPr>
            <p:nvPr/>
          </p:nvSpPr>
          <p:spPr bwMode="auto">
            <a:xfrm>
              <a:off x="3651" y="3385"/>
              <a:ext cx="771" cy="2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>
                  <a:solidFill>
                    <a:schemeClr val="bg1"/>
                  </a:solidFill>
                </a:rPr>
                <a:t>Sub-rotina 4</a:t>
              </a:r>
            </a:p>
          </p:txBody>
        </p:sp>
        <p:sp>
          <p:nvSpPr>
            <p:cNvPr id="14347" name="Rectangle 24"/>
            <p:cNvSpPr>
              <a:spLocks noChangeArrowheads="1"/>
            </p:cNvSpPr>
            <p:nvPr/>
          </p:nvSpPr>
          <p:spPr bwMode="auto">
            <a:xfrm>
              <a:off x="2766" y="3884"/>
              <a:ext cx="817" cy="2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/>
                <a:t>Sub-Rotina 3.1</a:t>
              </a:r>
            </a:p>
          </p:txBody>
        </p:sp>
        <p:cxnSp>
          <p:nvCxnSpPr>
            <p:cNvPr id="14348" name="AutoShape 25"/>
            <p:cNvCxnSpPr>
              <a:cxnSpLocks noChangeShapeType="1"/>
              <a:stCxn id="14341" idx="2"/>
              <a:endCxn id="14342" idx="0"/>
            </p:cNvCxnSpPr>
            <p:nvPr/>
          </p:nvCxnSpPr>
          <p:spPr bwMode="auto">
            <a:xfrm rot="5400000">
              <a:off x="1970" y="2595"/>
              <a:ext cx="272" cy="130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AutoShape 26"/>
            <p:cNvCxnSpPr>
              <a:cxnSpLocks noChangeShapeType="1"/>
              <a:stCxn id="14341" idx="2"/>
              <a:endCxn id="14344" idx="0"/>
            </p:cNvCxnSpPr>
            <p:nvPr/>
          </p:nvCxnSpPr>
          <p:spPr bwMode="auto">
            <a:xfrm rot="5400000">
              <a:off x="2401" y="3026"/>
              <a:ext cx="272" cy="44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AutoShape 27"/>
            <p:cNvCxnSpPr>
              <a:cxnSpLocks noChangeShapeType="1"/>
              <a:stCxn id="14341" idx="2"/>
              <a:endCxn id="14345" idx="0"/>
            </p:cNvCxnSpPr>
            <p:nvPr/>
          </p:nvCxnSpPr>
          <p:spPr bwMode="auto">
            <a:xfrm rot="16200000" flipH="1">
              <a:off x="2832" y="3041"/>
              <a:ext cx="272" cy="41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AutoShape 28"/>
            <p:cNvCxnSpPr>
              <a:cxnSpLocks noChangeShapeType="1"/>
              <a:stCxn id="14341" idx="2"/>
              <a:endCxn id="14346" idx="0"/>
            </p:cNvCxnSpPr>
            <p:nvPr/>
          </p:nvCxnSpPr>
          <p:spPr bwMode="auto">
            <a:xfrm rot="16200000" flipH="1">
              <a:off x="3263" y="2610"/>
              <a:ext cx="272" cy="127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AutoShape 29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 rot="16200000" flipH="1">
              <a:off x="1339" y="3770"/>
              <a:ext cx="227" cy="1"/>
            </a:xfrm>
            <a:prstGeom prst="bentConnector3">
              <a:avLst>
                <a:gd name="adj1" fmla="val 497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AutoShape 30"/>
            <p:cNvCxnSpPr>
              <a:cxnSpLocks noChangeShapeType="1"/>
              <a:stCxn id="14345" idx="2"/>
              <a:endCxn id="14347" idx="0"/>
            </p:cNvCxnSpPr>
            <p:nvPr/>
          </p:nvCxnSpPr>
          <p:spPr bwMode="auto">
            <a:xfrm rot="5400000">
              <a:off x="3061" y="3771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Objetivos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Conceito</a:t>
            </a:r>
          </a:p>
          <a:p>
            <a:pPr eaLnBrk="1" hangingPunct="1"/>
            <a:r>
              <a:rPr lang="pt-BR" altLang="pt-BR"/>
              <a:t>Definição</a:t>
            </a:r>
          </a:p>
          <a:p>
            <a:pPr eaLnBrk="1" hangingPunct="1"/>
            <a:r>
              <a:rPr lang="pt-BR" altLang="pt-BR"/>
              <a:t>Passagem de parâmetros</a:t>
            </a:r>
          </a:p>
          <a:p>
            <a:pPr eaLnBrk="1" hangingPunct="1"/>
            <a:r>
              <a:rPr lang="pt-BR" altLang="pt-BR"/>
              <a:t>Escopos de variáveis</a:t>
            </a:r>
          </a:p>
          <a:p>
            <a:pPr eaLnBrk="1" hangingPunct="1"/>
            <a:r>
              <a:rPr lang="pt-BR" altLang="pt-BR"/>
              <a:t>Análise Top-Down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pt-BR" altLang="pt-BR"/>
              <a:t>Sub-Rotinas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/>
              <a:t>A medida que os programas vão evoluindo naturalmente existe a tendência de se tornarem maiores e mais complexos.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Caso a lógica esteja concentrada num único ponto, bloco principal do programa (main). A complexidade de entendimento da lógica aumenta gradativamente.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Para solucionar o problema da complexidade, pode-se adotar o processo de dividir o código de um programa em várias partes menores.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Vantagens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/>
              <a:t>Com a divisão da lógica, pode-se isolar lógicas que são comuns no programa centralizando em um único ponto. O que facilita o processo de manutenção do programa, pois caso exista um erro na lógica, apenas um único ponto precisa ser corrigido.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/>
              <a:t>A divisão e centralização do código permite a sua reutilização, evitando a necessidade de reescrever.</a:t>
            </a:r>
          </a:p>
          <a:p>
            <a:pPr eaLnBrk="1" hangingPunct="1">
              <a:lnSpc>
                <a:spcPct val="90000"/>
              </a:lnSpc>
            </a:pPr>
            <a:endParaRPr lang="pt-BR" altLang="pt-BR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pt-BR" altLang="pt-BR"/>
              <a:t>Sub-Rotinas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57200" y="1556792"/>
            <a:ext cx="5508625" cy="166199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PSEUDOCODIGO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SUB-ROTINA NOME(PARAMETROS)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// CODIGO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RETORNE RETORNO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FIM SUB-ROTINA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149178" y="3789040"/>
            <a:ext cx="5508625" cy="1292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PSEUDOCODIGO Python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dirty="0" err="1">
                <a:latin typeface="Courier New" panose="02070309020205020404" pitchFamily="49" charset="0"/>
              </a:rPr>
              <a:t>def</a:t>
            </a:r>
            <a:r>
              <a:rPr lang="pt-BR" altLang="pt-BR" sz="2400" dirty="0">
                <a:latin typeface="Courier New" panose="02070309020205020404" pitchFamily="49" charset="0"/>
              </a:rPr>
              <a:t> NOME(PARAMETROS):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//CODIGO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</a:t>
            </a:r>
            <a:r>
              <a:rPr lang="pt-BR" altLang="pt-BR" sz="2400" dirty="0" err="1">
                <a:latin typeface="Courier New" panose="02070309020205020404" pitchFamily="49" charset="0"/>
              </a:rPr>
              <a:t>return</a:t>
            </a:r>
            <a:r>
              <a:rPr lang="pt-BR" altLang="pt-BR" sz="2400" dirty="0">
                <a:latin typeface="Courier New" panose="02070309020205020404" pitchFamily="49" charset="0"/>
              </a:rPr>
              <a:t> RETORNO</a:t>
            </a:r>
          </a:p>
        </p:txBody>
      </p:sp>
    </p:spTree>
    <p:extLst>
      <p:ext uri="{BB962C8B-B14F-4D97-AF65-F5344CB8AC3E}">
        <p14:creationId xmlns:p14="http://schemas.microsoft.com/office/powerpoint/2010/main" val="186041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71588"/>
            <a:ext cx="8229600" cy="7175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/>
              <a:t>Esse processo de divisão da lógica é feito através da criação de sub-rotinas ou funções.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  <a:noFill/>
        </p:spPr>
        <p:txBody>
          <a:bodyPr/>
          <a:lstStyle/>
          <a:p>
            <a:pPr eaLnBrk="1" hangingPunct="1"/>
            <a:r>
              <a:rPr lang="pt-BR" altLang="pt-BR"/>
              <a:t>Sub-Rotinas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79388" y="1989138"/>
            <a:ext cx="5508625" cy="18399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>
                <a:latin typeface="Courier New" panose="02070309020205020404" pitchFamily="49" charset="0"/>
              </a:rPr>
              <a:t>PSEUDOCODIGO – Sem Sub-Rotina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>
                <a:latin typeface="Courier New" panose="02070309020205020404" pitchFamily="49" charset="0"/>
              </a:rPr>
              <a:t>ALGORITMO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>
                <a:latin typeface="Courier New" panose="02070309020205020404" pitchFamily="49" charset="0"/>
              </a:rPr>
              <a:t>    DECLARE num1, num2, resultado  NUMÉRICO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>
                <a:latin typeface="Courier New" panose="02070309020205020404" pitchFamily="49" charset="0"/>
              </a:rPr>
              <a:t>    ESCREVA “Digite o primeiro número”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>
                <a:latin typeface="Courier New" panose="02070309020205020404" pitchFamily="49" charset="0"/>
              </a:rPr>
              <a:t>    LEIA num1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>
                <a:latin typeface="Courier New" panose="02070309020205020404" pitchFamily="49" charset="0"/>
              </a:rPr>
              <a:t>    ESCREVA “Digite o segundo número”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>
                <a:latin typeface="Courier New" panose="02070309020205020404" pitchFamily="49" charset="0"/>
              </a:rPr>
              <a:t>    LEIA num2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>
                <a:latin typeface="Courier New" panose="02070309020205020404" pitchFamily="49" charset="0"/>
              </a:rPr>
              <a:t>    resultado = num1 + num2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>
                <a:latin typeface="Courier New" panose="02070309020205020404" pitchFamily="49" charset="0"/>
              </a:rPr>
              <a:t>    ESCREVA “O resultado é”, resultado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>
                <a:latin typeface="Courier New" panose="02070309020205020404" pitchFamily="49" charset="0"/>
              </a:rPr>
              <a:t>FIM ALGORITMO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563938" y="3860800"/>
            <a:ext cx="5508625" cy="29448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PSEUDOCODIGO – Com Sub-Rotina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ALGORITMO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DECLARE num1, num2, resultado  NUMÉRICO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ESCREVA “Digite o primeiro número”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LEIA num1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ESCREVA “Digite o segundo número”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LEIA num2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resultado = soma(num1,num2)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ESCREVA “O resultado é”, resultado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FIM ALGORITMO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SUB-ROTINA soma(num1, num2 NUMÉRICO)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DECLARE resultado NUMÉRICO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resultado = num1 + num2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RETORNE resultado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FIM SUB-ROTINA</a:t>
            </a:r>
          </a:p>
        </p:txBody>
      </p:sp>
      <p:sp>
        <p:nvSpPr>
          <p:cNvPr id="150537" name="AutoShape 9"/>
          <p:cNvSpPr>
            <a:spLocks noChangeArrowheads="1"/>
          </p:cNvSpPr>
          <p:nvPr/>
        </p:nvSpPr>
        <p:spPr bwMode="auto">
          <a:xfrm>
            <a:off x="1116013" y="6021388"/>
            <a:ext cx="2447925" cy="576262"/>
          </a:xfrm>
          <a:prstGeom prst="rightArrow">
            <a:avLst>
              <a:gd name="adj1" fmla="val 50000"/>
              <a:gd name="adj2" fmla="val 1061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Definição Sub-Rotina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948488" y="5084763"/>
            <a:ext cx="1581150" cy="958850"/>
            <a:chOff x="4377" y="3203"/>
            <a:chExt cx="996" cy="604"/>
          </a:xfrm>
        </p:grpSpPr>
        <p:sp>
          <p:nvSpPr>
            <p:cNvPr id="6152" name="AutoShape 11"/>
            <p:cNvSpPr>
              <a:spLocks noChangeArrowheads="1"/>
            </p:cNvSpPr>
            <p:nvPr/>
          </p:nvSpPr>
          <p:spPr bwMode="auto">
            <a:xfrm flipV="1">
              <a:off x="4377" y="3203"/>
              <a:ext cx="590" cy="604"/>
            </a:xfrm>
            <a:prstGeom prst="curvedLeftArrow">
              <a:avLst>
                <a:gd name="adj1" fmla="val 9441"/>
                <a:gd name="adj2" fmla="val 29916"/>
                <a:gd name="adj3" fmla="val 210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6153" name="Text Box 12"/>
            <p:cNvSpPr txBox="1">
              <a:spLocks noChangeArrowheads="1"/>
            </p:cNvSpPr>
            <p:nvPr/>
          </p:nvSpPr>
          <p:spPr bwMode="auto">
            <a:xfrm>
              <a:off x="4489" y="3339"/>
              <a:ext cx="8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>
                  <a:solidFill>
                    <a:schemeClr val="folHlink"/>
                  </a:solidFill>
                </a:rPr>
                <a:t>Chamada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>
                  <a:solidFill>
                    <a:schemeClr val="folHlink"/>
                  </a:solidFill>
                </a:rPr>
                <a:t>Sub-Rotina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 animBg="1"/>
      <p:bldP spid="1505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457200" y="1074738"/>
            <a:ext cx="82296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pt-BR" altLang="pt-BR" sz="2400"/>
              <a:t>Esse processo de divisão da lógica é feito através da criação de sub-rotinas ou funções.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457200" y="260350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400"/>
              <a:t>Sub-Rotinas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250825" y="1916113"/>
            <a:ext cx="5761038" cy="21383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>
                <a:latin typeface="Courier New" panose="02070309020205020404" pitchFamily="49" charset="0"/>
              </a:rPr>
              <a:t>PSEUDOCODIGO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ALGORITMO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mostrarMensagem()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FIM ALGORITMO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SUB-ROTINA mostrarMensagem()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ESCREVA “Esse e um exemplo de sub-rotina”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FIM SUB-ROTINA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600">
              <a:latin typeface="Courier New" panose="02070309020205020404" pitchFamily="49" charset="0"/>
            </a:endParaRP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3136900" y="4251325"/>
            <a:ext cx="5867400" cy="1662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>
                <a:latin typeface="Courier New" panose="02070309020205020404" pitchFamily="49" charset="0"/>
              </a:rPr>
              <a:t>Linguagem Python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def mostrarMensagem():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print("Esse e um exemplo de sub-rotina")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mostrarMensagem()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>
              <a:latin typeface="Courier New" panose="02070309020205020404" pitchFamily="49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2588" y="4437066"/>
            <a:ext cx="2676524" cy="1247776"/>
            <a:chOff x="241" y="2795"/>
            <a:chExt cx="1686" cy="786"/>
          </a:xfrm>
        </p:grpSpPr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249" y="2795"/>
              <a:ext cx="1678" cy="318"/>
            </a:xfrm>
            <a:prstGeom prst="rightArrow">
              <a:avLst>
                <a:gd name="adj1" fmla="val 49685"/>
                <a:gd name="adj2" fmla="val 8288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7177" name="Text Box 11"/>
            <p:cNvSpPr txBox="1">
              <a:spLocks noChangeArrowheads="1"/>
            </p:cNvSpPr>
            <p:nvPr/>
          </p:nvSpPr>
          <p:spPr bwMode="auto">
            <a:xfrm>
              <a:off x="241" y="3058"/>
              <a:ext cx="153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 dirty="0"/>
                <a:t>OBS:</a:t>
              </a:r>
              <a:r>
                <a:rPr lang="pt-BR" altLang="pt-BR" sz="1600" dirty="0"/>
                <a:t> funções precisam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dirty="0"/>
                <a:t>ser declaradas antes de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dirty="0"/>
                <a:t>serem chamadas. </a:t>
              </a:r>
            </a:p>
          </p:txBody>
        </p:sp>
      </p:grp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6227763" y="1989138"/>
            <a:ext cx="26638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OBS:</a:t>
            </a:r>
            <a:r>
              <a:rPr lang="pt-BR" altLang="pt-BR" sz="1800"/>
              <a:t> a maioria das linguagens de programação exigem a declaração dos parâmetros de entrada e de saída.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animBg="1"/>
      <p:bldP spid="1515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74650" y="384175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400"/>
              <a:t>Sub-Rotinas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95288" y="1074738"/>
            <a:ext cx="85693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pt-BR" altLang="pt-BR" sz="2400"/>
              <a:t>As sub-rotinas também podem receber valores(parâmetros), realizar algum tipo de processamento e retornar valores.</a:t>
            </a: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395288" y="2236788"/>
            <a:ext cx="5508625" cy="38496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PSEUDOCODIGO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ALGORITMO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DECLARE num1, num2, resultado  NUMÉRICO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ESCREVA “Digite o primeiro número”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LEIA num1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ESCREVA “Digite o segundo número”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LEIA num2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resultado = soma(num1,num2)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ESCREVA “O resultado é”, resultado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FIM ALGORITMO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SUB-ROTINA soma(pnum1, pnum2 NUMÉRICO)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DECLARE resultado NUMÉRICO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resultado = pnum1 + pnum2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RETORNE resultado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FIM SUB-ROTINA</a:t>
            </a:r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6011863" y="3068638"/>
            <a:ext cx="230346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1800"/>
              <a:t>Esses valores são passados do código principal para a sub-rotina.</a:t>
            </a:r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395288" y="4868863"/>
            <a:ext cx="5503862" cy="219075"/>
          </a:xfrm>
          <a:prstGeom prst="rect">
            <a:avLst/>
          </a:prstGeom>
          <a:solidFill>
            <a:srgbClr val="9966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 dirty="0"/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6011863" y="2276475"/>
            <a:ext cx="30591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1800"/>
              <a:t>As sub-rotinas podem receber parâmetros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95288" y="3916363"/>
            <a:ext cx="5503862" cy="1268412"/>
            <a:chOff x="249" y="2467"/>
            <a:chExt cx="3467" cy="799"/>
          </a:xfrm>
        </p:grpSpPr>
        <p:sp>
          <p:nvSpPr>
            <p:cNvPr id="8203" name="Rectangle 18"/>
            <p:cNvSpPr>
              <a:spLocks noChangeArrowheads="1"/>
            </p:cNvSpPr>
            <p:nvPr/>
          </p:nvSpPr>
          <p:spPr bwMode="auto">
            <a:xfrm>
              <a:off x="249" y="2467"/>
              <a:ext cx="3467" cy="138"/>
            </a:xfrm>
            <a:prstGeom prst="rect">
              <a:avLst/>
            </a:prstGeom>
            <a:solidFill>
              <a:srgbClr val="9966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8204" name="AutoShape 17"/>
            <p:cNvSpPr>
              <a:spLocks noChangeArrowheads="1"/>
            </p:cNvSpPr>
            <p:nvPr/>
          </p:nvSpPr>
          <p:spPr bwMode="auto">
            <a:xfrm>
              <a:off x="3061" y="2478"/>
              <a:ext cx="581" cy="788"/>
            </a:xfrm>
            <a:prstGeom prst="curvedLeftArrow">
              <a:avLst>
                <a:gd name="adj1" fmla="val 15974"/>
                <a:gd name="adj2" fmla="val 431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</p:grp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6011863" y="4329113"/>
            <a:ext cx="28813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1800"/>
              <a:t>Após o processamento da sub-rotina ela pode retornar um valor de um tipo que é o resultado da sua execução</a:t>
            </a:r>
          </a:p>
        </p:txBody>
      </p:sp>
      <p:sp>
        <p:nvSpPr>
          <p:cNvPr id="152597" name="AutoShape 21"/>
          <p:cNvSpPr>
            <a:spLocks noChangeArrowheads="1"/>
          </p:cNvSpPr>
          <p:nvPr/>
        </p:nvSpPr>
        <p:spPr bwMode="auto">
          <a:xfrm flipV="1">
            <a:off x="265113" y="3830638"/>
            <a:ext cx="612775" cy="1958975"/>
          </a:xfrm>
          <a:prstGeom prst="curvedRightArrow">
            <a:avLst>
              <a:gd name="adj1" fmla="val 21105"/>
              <a:gd name="adj2" fmla="val 75216"/>
              <a:gd name="adj3" fmla="val 3134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8" grpId="0"/>
      <p:bldP spid="152589" grpId="0" animBg="1"/>
      <p:bldP spid="152590" grpId="0"/>
      <p:bldP spid="152596" grpId="0"/>
      <p:bldP spid="1525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457200" y="260350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400"/>
              <a:t>Sub-Rotinas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79388" y="1074738"/>
            <a:ext cx="8785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pt-BR" altLang="pt-BR" sz="2400"/>
              <a:t>Sub-Rotinas com parâmetros.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179388" y="1587500"/>
            <a:ext cx="5508625" cy="295465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PSEUDOCODIGO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ALGORITMO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DECLARE num1, num2, resultado  NUMÉRICO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ESCREVA “Digite o primeiro número”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LEIA num1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ESCREVA “Digite o segundo número”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LEIA num2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resultado = soma(num1,num2)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ESCREVA “O resultado é”, resultado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FIM ALGORITMO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2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SUB-ROTINA soma(pnum1, pnum2 NUMÉRICO)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DECLARE resultado NUMÉRICO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resultado = pnum1 + pnum2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RETORNE resultado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FIM SUB-ROTINA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3527425" y="2924175"/>
            <a:ext cx="5508625" cy="295465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PSEUDOCODIGO Python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 err="1">
                <a:latin typeface="Courier New" panose="02070309020205020404" pitchFamily="49" charset="0"/>
              </a:rPr>
              <a:t>def</a:t>
            </a:r>
            <a:r>
              <a:rPr lang="pt-BR" altLang="pt-BR" sz="1200" dirty="0">
                <a:latin typeface="Courier New" panose="02070309020205020404" pitchFamily="49" charset="0"/>
              </a:rPr>
              <a:t> soma(pnum1, pnum2):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resultado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resultado = pnum1 + pnum2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</a:t>
            </a:r>
            <a:r>
              <a:rPr lang="pt-BR" altLang="pt-BR" sz="1200" dirty="0" err="1">
                <a:latin typeface="Courier New" panose="02070309020205020404" pitchFamily="49" charset="0"/>
              </a:rPr>
              <a:t>return</a:t>
            </a:r>
            <a:r>
              <a:rPr lang="pt-BR" altLang="pt-BR" sz="1200" dirty="0">
                <a:latin typeface="Courier New" panose="02070309020205020404" pitchFamily="49" charset="0"/>
              </a:rPr>
              <a:t> resultado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num1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num2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 err="1">
                <a:latin typeface="Courier New" panose="02070309020205020404" pitchFamily="49" charset="0"/>
              </a:rPr>
              <a:t>print</a:t>
            </a:r>
            <a:r>
              <a:rPr lang="pt-BR" altLang="pt-BR" sz="1200" dirty="0">
                <a:latin typeface="Courier New" panose="02070309020205020404" pitchFamily="49" charset="0"/>
              </a:rPr>
              <a:t>("Digite o primeiro numero")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num1 = </a:t>
            </a:r>
            <a:r>
              <a:rPr lang="pt-BR" altLang="pt-BR" sz="1200" dirty="0" err="1">
                <a:latin typeface="Courier New" panose="02070309020205020404" pitchFamily="49" charset="0"/>
              </a:rPr>
              <a:t>float</a:t>
            </a:r>
            <a:r>
              <a:rPr lang="pt-BR" altLang="pt-BR" sz="1200" dirty="0">
                <a:latin typeface="Courier New" panose="02070309020205020404" pitchFamily="49" charset="0"/>
              </a:rPr>
              <a:t>(input())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 err="1">
                <a:latin typeface="Courier New" panose="02070309020205020404" pitchFamily="49" charset="0"/>
              </a:rPr>
              <a:t>print</a:t>
            </a:r>
            <a:r>
              <a:rPr lang="pt-BR" altLang="pt-BR" sz="1200" dirty="0">
                <a:latin typeface="Courier New" panose="02070309020205020404" pitchFamily="49" charset="0"/>
              </a:rPr>
              <a:t>("Digite o segundo numero")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num2 = </a:t>
            </a:r>
            <a:r>
              <a:rPr lang="pt-BR" altLang="pt-BR" sz="1200" dirty="0" err="1">
                <a:latin typeface="Courier New" panose="02070309020205020404" pitchFamily="49" charset="0"/>
              </a:rPr>
              <a:t>float</a:t>
            </a:r>
            <a:r>
              <a:rPr lang="pt-BR" altLang="pt-BR" sz="1200" dirty="0">
                <a:latin typeface="Courier New" panose="02070309020205020404" pitchFamily="49" charset="0"/>
              </a:rPr>
              <a:t>(input())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resultado = soma(num1,num2)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200" dirty="0" err="1">
                <a:latin typeface="Courier New" panose="02070309020205020404" pitchFamily="49" charset="0"/>
              </a:rPr>
              <a:t>print</a:t>
            </a:r>
            <a:r>
              <a:rPr lang="pt-BR" altLang="pt-BR" sz="1200" dirty="0">
                <a:latin typeface="Courier New" panose="02070309020205020404" pitchFamily="49" charset="0"/>
              </a:rPr>
              <a:t>("O resultado e: ", resultado)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1588"/>
            <a:ext cx="8229600" cy="717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/>
              <a:t>Esse processo de divisão da lógica é feito através da criação de sub-rotinas ou funções.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  <a:noFill/>
        </p:spPr>
        <p:txBody>
          <a:bodyPr/>
          <a:lstStyle/>
          <a:p>
            <a:pPr eaLnBrk="1" hangingPunct="1"/>
            <a:r>
              <a:rPr lang="pt-BR" altLang="pt-BR"/>
              <a:t>Sub-Rotinas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79388" y="2060575"/>
            <a:ext cx="8785225" cy="40941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2400" b="1">
                <a:latin typeface="Courier New" panose="02070309020205020404" pitchFamily="49" charset="0"/>
              </a:rPr>
              <a:t>PSEUDOCODIGO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ALGORITMO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DECLARE salHora, numHoras, perAum, perDes NUMÉRICO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DECLARE salLiq, salFinal  NUMÉRICO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ESCREVA “Digite valor salario hora?”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LEIA salHora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ESCREVA “Digite numero horas trabalhadas?”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LEIA numHoras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salLiq = (salHora * numHoras)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ESCREVA “Digite o percentual de aumento”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LEIA perAum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salFinal = ((salLiq * perAum) / 100) + salLiq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ESCREVA “Digite o percentual do INSS”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LEIA perDes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salFinal = salFinal - ((salFinal * perDes) / 100)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    ESCREVA “Salario Final é”, salFinal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600">
                <a:latin typeface="Courier New" panose="02070309020205020404" pitchFamily="49" charset="0"/>
              </a:rPr>
              <a:t>FIM ALGORITMO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79388" y="2997200"/>
            <a:ext cx="8856662" cy="1230313"/>
            <a:chOff x="113" y="1888"/>
            <a:chExt cx="5579" cy="775"/>
          </a:xfrm>
        </p:grpSpPr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113" y="1888"/>
              <a:ext cx="5534" cy="771"/>
            </a:xfrm>
            <a:prstGeom prst="rect">
              <a:avLst/>
            </a:prstGeom>
            <a:solidFill>
              <a:srgbClr val="9966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147466" name="Text Box 10"/>
            <p:cNvSpPr txBox="1">
              <a:spLocks noChangeArrowheads="1"/>
            </p:cNvSpPr>
            <p:nvPr/>
          </p:nvSpPr>
          <p:spPr bwMode="auto">
            <a:xfrm>
              <a:off x="4040" y="2432"/>
              <a:ext cx="1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Cálculo salário líquido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79388" y="4221163"/>
            <a:ext cx="8856662" cy="727075"/>
            <a:chOff x="113" y="2659"/>
            <a:chExt cx="5579" cy="458"/>
          </a:xfrm>
        </p:grpSpPr>
        <p:sp>
          <p:nvSpPr>
            <p:cNvPr id="10250" name="Rectangle 12"/>
            <p:cNvSpPr>
              <a:spLocks noChangeArrowheads="1"/>
            </p:cNvSpPr>
            <p:nvPr/>
          </p:nvSpPr>
          <p:spPr bwMode="auto">
            <a:xfrm>
              <a:off x="113" y="2659"/>
              <a:ext cx="5534" cy="454"/>
            </a:xfrm>
            <a:prstGeom prst="rect">
              <a:avLst/>
            </a:pr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4200" y="2886"/>
              <a:ext cx="1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Cálculo do aumento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79388" y="4941888"/>
            <a:ext cx="8856662" cy="792162"/>
            <a:chOff x="113" y="3113"/>
            <a:chExt cx="5579" cy="499"/>
          </a:xfrm>
        </p:grpSpPr>
        <p:sp>
          <p:nvSpPr>
            <p:cNvPr id="10248" name="Rectangle 19"/>
            <p:cNvSpPr>
              <a:spLocks noChangeArrowheads="1"/>
            </p:cNvSpPr>
            <p:nvPr/>
          </p:nvSpPr>
          <p:spPr bwMode="auto">
            <a:xfrm>
              <a:off x="113" y="3113"/>
              <a:ext cx="5534" cy="499"/>
            </a:xfrm>
            <a:prstGeom prst="rect">
              <a:avLst/>
            </a:prstGeom>
            <a:solidFill>
              <a:srgbClr val="FF6600">
                <a:alpha val="2784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4456" y="3381"/>
              <a:ext cx="1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Cálculo Imposto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357</TotalTime>
  <Words>1579</Words>
  <Application>Microsoft Office PowerPoint</Application>
  <PresentationFormat>Apresentação na tela (4:3)</PresentationFormat>
  <Paragraphs>308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Courier New</vt:lpstr>
      <vt:lpstr>Times New Roman</vt:lpstr>
      <vt:lpstr>Wingdings</vt:lpstr>
      <vt:lpstr>Pixel</vt:lpstr>
      <vt:lpstr>Sub-Rotinas (Funções)</vt:lpstr>
      <vt:lpstr>Objetivos</vt:lpstr>
      <vt:lpstr>Sub-Rotinas</vt:lpstr>
      <vt:lpstr>Sub-Rotinas</vt:lpstr>
      <vt:lpstr>Sub-Rotinas</vt:lpstr>
      <vt:lpstr>Apresentação do PowerPoint</vt:lpstr>
      <vt:lpstr>Apresentação do PowerPoint</vt:lpstr>
      <vt:lpstr>Apresentação do PowerPoint</vt:lpstr>
      <vt:lpstr>Sub-Rotinas</vt:lpstr>
      <vt:lpstr>Apresentação do PowerPoint</vt:lpstr>
      <vt:lpstr>Apresentação do PowerPoint</vt:lpstr>
      <vt:lpstr>Escopos de Variáveis</vt:lpstr>
      <vt:lpstr>O PODER do var-args</vt:lpstr>
      <vt:lpstr>Lambda expressions</vt:lpstr>
      <vt:lpstr>Análise Top-Down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Evolução das Linguagens de Programação</dc:title>
  <dc:creator>Walter</dc:creator>
  <cp:lastModifiedBy>Walter Coan</cp:lastModifiedBy>
  <cp:revision>56</cp:revision>
  <dcterms:created xsi:type="dcterms:W3CDTF">2006-02-03T00:13:35Z</dcterms:created>
  <dcterms:modified xsi:type="dcterms:W3CDTF">2016-10-28T16:35:11Z</dcterms:modified>
</cp:coreProperties>
</file>