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2" r:id="rId9"/>
    <p:sldId id="263" r:id="rId10"/>
    <p:sldId id="265" r:id="rId11"/>
    <p:sldId id="266" r:id="rId12"/>
    <p:sldId id="267" r:id="rId13"/>
    <p:sldId id="268" r:id="rId14"/>
    <p:sldId id="270" r:id="rId15"/>
    <p:sldId id="271" r:id="rId16"/>
    <p:sldId id="272" r:id="rId17"/>
    <p:sldId id="269" r:id="rId18"/>
    <p:sldId id="273" r:id="rId19"/>
    <p:sldId id="275"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2FCF1-1677-5EE0-7827-5940A28C66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635636-72EE-D45A-C3D0-8A6F770D35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F15030-3514-D5D1-33DD-44459D2F1365}"/>
              </a:ext>
            </a:extLst>
          </p:cNvPr>
          <p:cNvSpPr>
            <a:spLocks noGrp="1"/>
          </p:cNvSpPr>
          <p:nvPr>
            <p:ph type="dt" sz="half" idx="10"/>
          </p:nvPr>
        </p:nvSpPr>
        <p:spPr/>
        <p:txBody>
          <a:bodyPr/>
          <a:lstStyle/>
          <a:p>
            <a:fld id="{6A62D817-3772-4D5D-BA66-4B89F557AAB5}" type="datetimeFigureOut">
              <a:rPr lang="en-US" smtClean="0"/>
              <a:t>5/20/2022</a:t>
            </a:fld>
            <a:endParaRPr lang="en-US"/>
          </a:p>
        </p:txBody>
      </p:sp>
      <p:sp>
        <p:nvSpPr>
          <p:cNvPr id="5" name="Footer Placeholder 4">
            <a:extLst>
              <a:ext uri="{FF2B5EF4-FFF2-40B4-BE49-F238E27FC236}">
                <a16:creationId xmlns:a16="http://schemas.microsoft.com/office/drawing/2014/main" id="{BF483973-18CC-DC63-3F5C-9B6FC34F2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34DC8-2490-D4E2-DC1D-E8AC6F373E70}"/>
              </a:ext>
            </a:extLst>
          </p:cNvPr>
          <p:cNvSpPr>
            <a:spLocks noGrp="1"/>
          </p:cNvSpPr>
          <p:nvPr>
            <p:ph type="sldNum" sz="quarter" idx="12"/>
          </p:nvPr>
        </p:nvSpPr>
        <p:spPr/>
        <p:txBody>
          <a:bodyPr/>
          <a:lstStyle/>
          <a:p>
            <a:fld id="{E72F029A-2F4D-4CE8-BF3F-DCFE861337A4}" type="slidenum">
              <a:rPr lang="en-US" smtClean="0"/>
              <a:t>‹#›</a:t>
            </a:fld>
            <a:endParaRPr lang="en-US"/>
          </a:p>
        </p:txBody>
      </p:sp>
    </p:spTree>
    <p:extLst>
      <p:ext uri="{BB962C8B-B14F-4D97-AF65-F5344CB8AC3E}">
        <p14:creationId xmlns:p14="http://schemas.microsoft.com/office/powerpoint/2010/main" val="680469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6F54-20D3-E5A4-DC4F-77133671D0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EA8CE1-A180-9ADE-735B-5CF5DDE9CE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CE0318-6A4C-3080-4EC7-373F06ECD842}"/>
              </a:ext>
            </a:extLst>
          </p:cNvPr>
          <p:cNvSpPr>
            <a:spLocks noGrp="1"/>
          </p:cNvSpPr>
          <p:nvPr>
            <p:ph type="dt" sz="half" idx="10"/>
          </p:nvPr>
        </p:nvSpPr>
        <p:spPr/>
        <p:txBody>
          <a:bodyPr/>
          <a:lstStyle/>
          <a:p>
            <a:fld id="{6A62D817-3772-4D5D-BA66-4B89F557AAB5}" type="datetimeFigureOut">
              <a:rPr lang="en-US" smtClean="0"/>
              <a:t>5/20/2022</a:t>
            </a:fld>
            <a:endParaRPr lang="en-US"/>
          </a:p>
        </p:txBody>
      </p:sp>
      <p:sp>
        <p:nvSpPr>
          <p:cNvPr id="5" name="Footer Placeholder 4">
            <a:extLst>
              <a:ext uri="{FF2B5EF4-FFF2-40B4-BE49-F238E27FC236}">
                <a16:creationId xmlns:a16="http://schemas.microsoft.com/office/drawing/2014/main" id="{83119B29-12F9-4E1C-8D6A-6BC6D3A0B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85788-5DC0-6379-C197-551D2337A02C}"/>
              </a:ext>
            </a:extLst>
          </p:cNvPr>
          <p:cNvSpPr>
            <a:spLocks noGrp="1"/>
          </p:cNvSpPr>
          <p:nvPr>
            <p:ph type="sldNum" sz="quarter" idx="12"/>
          </p:nvPr>
        </p:nvSpPr>
        <p:spPr/>
        <p:txBody>
          <a:bodyPr/>
          <a:lstStyle/>
          <a:p>
            <a:fld id="{E72F029A-2F4D-4CE8-BF3F-DCFE861337A4}" type="slidenum">
              <a:rPr lang="en-US" smtClean="0"/>
              <a:t>‹#›</a:t>
            </a:fld>
            <a:endParaRPr lang="en-US"/>
          </a:p>
        </p:txBody>
      </p:sp>
    </p:spTree>
    <p:extLst>
      <p:ext uri="{BB962C8B-B14F-4D97-AF65-F5344CB8AC3E}">
        <p14:creationId xmlns:p14="http://schemas.microsoft.com/office/powerpoint/2010/main" val="1074275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99AF69-8A11-A437-5DE0-C606FA0880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763D23-EEAE-9E81-FDDD-9489BAFF81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6980E-5B42-B6C2-EDF6-3C530F6714A7}"/>
              </a:ext>
            </a:extLst>
          </p:cNvPr>
          <p:cNvSpPr>
            <a:spLocks noGrp="1"/>
          </p:cNvSpPr>
          <p:nvPr>
            <p:ph type="dt" sz="half" idx="10"/>
          </p:nvPr>
        </p:nvSpPr>
        <p:spPr/>
        <p:txBody>
          <a:bodyPr/>
          <a:lstStyle/>
          <a:p>
            <a:fld id="{6A62D817-3772-4D5D-BA66-4B89F557AAB5}" type="datetimeFigureOut">
              <a:rPr lang="en-US" smtClean="0"/>
              <a:t>5/20/2022</a:t>
            </a:fld>
            <a:endParaRPr lang="en-US"/>
          </a:p>
        </p:txBody>
      </p:sp>
      <p:sp>
        <p:nvSpPr>
          <p:cNvPr id="5" name="Footer Placeholder 4">
            <a:extLst>
              <a:ext uri="{FF2B5EF4-FFF2-40B4-BE49-F238E27FC236}">
                <a16:creationId xmlns:a16="http://schemas.microsoft.com/office/drawing/2014/main" id="{80B64522-639B-9261-33E6-73EE8C710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1ECC3-3756-E1D2-45B3-629E4A06F0D9}"/>
              </a:ext>
            </a:extLst>
          </p:cNvPr>
          <p:cNvSpPr>
            <a:spLocks noGrp="1"/>
          </p:cNvSpPr>
          <p:nvPr>
            <p:ph type="sldNum" sz="quarter" idx="12"/>
          </p:nvPr>
        </p:nvSpPr>
        <p:spPr/>
        <p:txBody>
          <a:bodyPr/>
          <a:lstStyle/>
          <a:p>
            <a:fld id="{E72F029A-2F4D-4CE8-BF3F-DCFE861337A4}" type="slidenum">
              <a:rPr lang="en-US" smtClean="0"/>
              <a:t>‹#›</a:t>
            </a:fld>
            <a:endParaRPr lang="en-US"/>
          </a:p>
        </p:txBody>
      </p:sp>
    </p:spTree>
    <p:extLst>
      <p:ext uri="{BB962C8B-B14F-4D97-AF65-F5344CB8AC3E}">
        <p14:creationId xmlns:p14="http://schemas.microsoft.com/office/powerpoint/2010/main" val="339503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B955-AD09-ADFE-B90C-93476E3F8F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CAA8DF-9905-53D5-1BFF-14D9DAA3A7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E51D45-6254-3F02-31C3-D7AEF538473D}"/>
              </a:ext>
            </a:extLst>
          </p:cNvPr>
          <p:cNvSpPr>
            <a:spLocks noGrp="1"/>
          </p:cNvSpPr>
          <p:nvPr>
            <p:ph type="dt" sz="half" idx="10"/>
          </p:nvPr>
        </p:nvSpPr>
        <p:spPr/>
        <p:txBody>
          <a:bodyPr/>
          <a:lstStyle/>
          <a:p>
            <a:fld id="{6A62D817-3772-4D5D-BA66-4B89F557AAB5}" type="datetimeFigureOut">
              <a:rPr lang="en-US" smtClean="0"/>
              <a:t>5/20/2022</a:t>
            </a:fld>
            <a:endParaRPr lang="en-US"/>
          </a:p>
        </p:txBody>
      </p:sp>
      <p:sp>
        <p:nvSpPr>
          <p:cNvPr id="5" name="Footer Placeholder 4">
            <a:extLst>
              <a:ext uri="{FF2B5EF4-FFF2-40B4-BE49-F238E27FC236}">
                <a16:creationId xmlns:a16="http://schemas.microsoft.com/office/drawing/2014/main" id="{A416A3C3-5968-537F-F286-8DD4EFED70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96E64-A1DF-0266-28AE-B06EF6F05EC5}"/>
              </a:ext>
            </a:extLst>
          </p:cNvPr>
          <p:cNvSpPr>
            <a:spLocks noGrp="1"/>
          </p:cNvSpPr>
          <p:nvPr>
            <p:ph type="sldNum" sz="quarter" idx="12"/>
          </p:nvPr>
        </p:nvSpPr>
        <p:spPr/>
        <p:txBody>
          <a:bodyPr/>
          <a:lstStyle/>
          <a:p>
            <a:fld id="{E72F029A-2F4D-4CE8-BF3F-DCFE861337A4}" type="slidenum">
              <a:rPr lang="en-US" smtClean="0"/>
              <a:t>‹#›</a:t>
            </a:fld>
            <a:endParaRPr lang="en-US"/>
          </a:p>
        </p:txBody>
      </p:sp>
    </p:spTree>
    <p:extLst>
      <p:ext uri="{BB962C8B-B14F-4D97-AF65-F5344CB8AC3E}">
        <p14:creationId xmlns:p14="http://schemas.microsoft.com/office/powerpoint/2010/main" val="1707771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BA4C-C98A-4D08-756E-5DBF758A3F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592FE5-FA39-6F39-9C24-166B34509C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593062-1418-F9E8-02FD-227B56553B3F}"/>
              </a:ext>
            </a:extLst>
          </p:cNvPr>
          <p:cNvSpPr>
            <a:spLocks noGrp="1"/>
          </p:cNvSpPr>
          <p:nvPr>
            <p:ph type="dt" sz="half" idx="10"/>
          </p:nvPr>
        </p:nvSpPr>
        <p:spPr/>
        <p:txBody>
          <a:bodyPr/>
          <a:lstStyle/>
          <a:p>
            <a:fld id="{6A62D817-3772-4D5D-BA66-4B89F557AAB5}" type="datetimeFigureOut">
              <a:rPr lang="en-US" smtClean="0"/>
              <a:t>5/20/2022</a:t>
            </a:fld>
            <a:endParaRPr lang="en-US"/>
          </a:p>
        </p:txBody>
      </p:sp>
      <p:sp>
        <p:nvSpPr>
          <p:cNvPr id="5" name="Footer Placeholder 4">
            <a:extLst>
              <a:ext uri="{FF2B5EF4-FFF2-40B4-BE49-F238E27FC236}">
                <a16:creationId xmlns:a16="http://schemas.microsoft.com/office/drawing/2014/main" id="{57EDD964-F56F-60B2-CB4F-0C1CD5A77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BA7F4-8932-39AE-9A9C-61327E500B9E}"/>
              </a:ext>
            </a:extLst>
          </p:cNvPr>
          <p:cNvSpPr>
            <a:spLocks noGrp="1"/>
          </p:cNvSpPr>
          <p:nvPr>
            <p:ph type="sldNum" sz="quarter" idx="12"/>
          </p:nvPr>
        </p:nvSpPr>
        <p:spPr/>
        <p:txBody>
          <a:bodyPr/>
          <a:lstStyle/>
          <a:p>
            <a:fld id="{E72F029A-2F4D-4CE8-BF3F-DCFE861337A4}" type="slidenum">
              <a:rPr lang="en-US" smtClean="0"/>
              <a:t>‹#›</a:t>
            </a:fld>
            <a:endParaRPr lang="en-US"/>
          </a:p>
        </p:txBody>
      </p:sp>
    </p:spTree>
    <p:extLst>
      <p:ext uri="{BB962C8B-B14F-4D97-AF65-F5344CB8AC3E}">
        <p14:creationId xmlns:p14="http://schemas.microsoft.com/office/powerpoint/2010/main" val="3760253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CF68-7D8F-0778-EE70-2C2E54E39C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99EDBD-C688-BBDF-2918-9DD802A876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7C945D-06E4-F481-B84C-65B0E2F7EC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CA9175-1ECA-6A26-F495-247EF8320C74}"/>
              </a:ext>
            </a:extLst>
          </p:cNvPr>
          <p:cNvSpPr>
            <a:spLocks noGrp="1"/>
          </p:cNvSpPr>
          <p:nvPr>
            <p:ph type="dt" sz="half" idx="10"/>
          </p:nvPr>
        </p:nvSpPr>
        <p:spPr/>
        <p:txBody>
          <a:bodyPr/>
          <a:lstStyle/>
          <a:p>
            <a:fld id="{6A62D817-3772-4D5D-BA66-4B89F557AAB5}" type="datetimeFigureOut">
              <a:rPr lang="en-US" smtClean="0"/>
              <a:t>5/20/2022</a:t>
            </a:fld>
            <a:endParaRPr lang="en-US"/>
          </a:p>
        </p:txBody>
      </p:sp>
      <p:sp>
        <p:nvSpPr>
          <p:cNvPr id="6" name="Footer Placeholder 5">
            <a:extLst>
              <a:ext uri="{FF2B5EF4-FFF2-40B4-BE49-F238E27FC236}">
                <a16:creationId xmlns:a16="http://schemas.microsoft.com/office/drawing/2014/main" id="{B9731071-C068-0670-EC07-EB6E8B1992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721521-D888-F4CB-DB3B-2CCC3D832CD5}"/>
              </a:ext>
            </a:extLst>
          </p:cNvPr>
          <p:cNvSpPr>
            <a:spLocks noGrp="1"/>
          </p:cNvSpPr>
          <p:nvPr>
            <p:ph type="sldNum" sz="quarter" idx="12"/>
          </p:nvPr>
        </p:nvSpPr>
        <p:spPr/>
        <p:txBody>
          <a:bodyPr/>
          <a:lstStyle/>
          <a:p>
            <a:fld id="{E72F029A-2F4D-4CE8-BF3F-DCFE861337A4}" type="slidenum">
              <a:rPr lang="en-US" smtClean="0"/>
              <a:t>‹#›</a:t>
            </a:fld>
            <a:endParaRPr lang="en-US"/>
          </a:p>
        </p:txBody>
      </p:sp>
    </p:spTree>
    <p:extLst>
      <p:ext uri="{BB962C8B-B14F-4D97-AF65-F5344CB8AC3E}">
        <p14:creationId xmlns:p14="http://schemas.microsoft.com/office/powerpoint/2010/main" val="206500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799C-6256-14F4-DE15-354D831500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9C6C4D-5AF9-0A29-A226-4A788B8878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2882DB-E8C6-2F6A-B5F8-1DF0AAB010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D68B1B-010D-B838-E309-605C77B920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3B5401-9177-C3CC-5847-79BDFF5E33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80D727-8155-5096-C3CA-6A528B92BC3B}"/>
              </a:ext>
            </a:extLst>
          </p:cNvPr>
          <p:cNvSpPr>
            <a:spLocks noGrp="1"/>
          </p:cNvSpPr>
          <p:nvPr>
            <p:ph type="dt" sz="half" idx="10"/>
          </p:nvPr>
        </p:nvSpPr>
        <p:spPr/>
        <p:txBody>
          <a:bodyPr/>
          <a:lstStyle/>
          <a:p>
            <a:fld id="{6A62D817-3772-4D5D-BA66-4B89F557AAB5}" type="datetimeFigureOut">
              <a:rPr lang="en-US" smtClean="0"/>
              <a:t>5/20/2022</a:t>
            </a:fld>
            <a:endParaRPr lang="en-US"/>
          </a:p>
        </p:txBody>
      </p:sp>
      <p:sp>
        <p:nvSpPr>
          <p:cNvPr id="8" name="Footer Placeholder 7">
            <a:extLst>
              <a:ext uri="{FF2B5EF4-FFF2-40B4-BE49-F238E27FC236}">
                <a16:creationId xmlns:a16="http://schemas.microsoft.com/office/drawing/2014/main" id="{E8FCF5BF-7337-6809-68C8-B13FB9D0D2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CDB768-D31B-A5EE-7E0D-A4E9E04984E9}"/>
              </a:ext>
            </a:extLst>
          </p:cNvPr>
          <p:cNvSpPr>
            <a:spLocks noGrp="1"/>
          </p:cNvSpPr>
          <p:nvPr>
            <p:ph type="sldNum" sz="quarter" idx="12"/>
          </p:nvPr>
        </p:nvSpPr>
        <p:spPr/>
        <p:txBody>
          <a:bodyPr/>
          <a:lstStyle/>
          <a:p>
            <a:fld id="{E72F029A-2F4D-4CE8-BF3F-DCFE861337A4}" type="slidenum">
              <a:rPr lang="en-US" smtClean="0"/>
              <a:t>‹#›</a:t>
            </a:fld>
            <a:endParaRPr lang="en-US"/>
          </a:p>
        </p:txBody>
      </p:sp>
    </p:spTree>
    <p:extLst>
      <p:ext uri="{BB962C8B-B14F-4D97-AF65-F5344CB8AC3E}">
        <p14:creationId xmlns:p14="http://schemas.microsoft.com/office/powerpoint/2010/main" val="170583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B03E-2DE4-97B6-3104-25AB170389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81AC13-6DC6-EED0-2A3E-A83D9BA97B82}"/>
              </a:ext>
            </a:extLst>
          </p:cNvPr>
          <p:cNvSpPr>
            <a:spLocks noGrp="1"/>
          </p:cNvSpPr>
          <p:nvPr>
            <p:ph type="dt" sz="half" idx="10"/>
          </p:nvPr>
        </p:nvSpPr>
        <p:spPr/>
        <p:txBody>
          <a:bodyPr/>
          <a:lstStyle/>
          <a:p>
            <a:fld id="{6A62D817-3772-4D5D-BA66-4B89F557AAB5}" type="datetimeFigureOut">
              <a:rPr lang="en-US" smtClean="0"/>
              <a:t>5/20/2022</a:t>
            </a:fld>
            <a:endParaRPr lang="en-US"/>
          </a:p>
        </p:txBody>
      </p:sp>
      <p:sp>
        <p:nvSpPr>
          <p:cNvPr id="4" name="Footer Placeholder 3">
            <a:extLst>
              <a:ext uri="{FF2B5EF4-FFF2-40B4-BE49-F238E27FC236}">
                <a16:creationId xmlns:a16="http://schemas.microsoft.com/office/drawing/2014/main" id="{1D2A1851-4858-CE60-4CED-C8D3425BBD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234F5F-C771-F524-09EB-08515859CCE6}"/>
              </a:ext>
            </a:extLst>
          </p:cNvPr>
          <p:cNvSpPr>
            <a:spLocks noGrp="1"/>
          </p:cNvSpPr>
          <p:nvPr>
            <p:ph type="sldNum" sz="quarter" idx="12"/>
          </p:nvPr>
        </p:nvSpPr>
        <p:spPr/>
        <p:txBody>
          <a:bodyPr/>
          <a:lstStyle/>
          <a:p>
            <a:fld id="{E72F029A-2F4D-4CE8-BF3F-DCFE861337A4}" type="slidenum">
              <a:rPr lang="en-US" smtClean="0"/>
              <a:t>‹#›</a:t>
            </a:fld>
            <a:endParaRPr lang="en-US"/>
          </a:p>
        </p:txBody>
      </p:sp>
    </p:spTree>
    <p:extLst>
      <p:ext uri="{BB962C8B-B14F-4D97-AF65-F5344CB8AC3E}">
        <p14:creationId xmlns:p14="http://schemas.microsoft.com/office/powerpoint/2010/main" val="919388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7F3380-E843-38F6-2378-A224EE502153}"/>
              </a:ext>
            </a:extLst>
          </p:cNvPr>
          <p:cNvSpPr>
            <a:spLocks noGrp="1"/>
          </p:cNvSpPr>
          <p:nvPr>
            <p:ph type="dt" sz="half" idx="10"/>
          </p:nvPr>
        </p:nvSpPr>
        <p:spPr/>
        <p:txBody>
          <a:bodyPr/>
          <a:lstStyle/>
          <a:p>
            <a:fld id="{6A62D817-3772-4D5D-BA66-4B89F557AAB5}" type="datetimeFigureOut">
              <a:rPr lang="en-US" smtClean="0"/>
              <a:t>5/20/2022</a:t>
            </a:fld>
            <a:endParaRPr lang="en-US"/>
          </a:p>
        </p:txBody>
      </p:sp>
      <p:sp>
        <p:nvSpPr>
          <p:cNvPr id="3" name="Footer Placeholder 2">
            <a:extLst>
              <a:ext uri="{FF2B5EF4-FFF2-40B4-BE49-F238E27FC236}">
                <a16:creationId xmlns:a16="http://schemas.microsoft.com/office/drawing/2014/main" id="{DFDE9109-1F57-4424-1449-F5635B05EF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06A6C7-1747-EFE8-0B5A-A49C3474C87A}"/>
              </a:ext>
            </a:extLst>
          </p:cNvPr>
          <p:cNvSpPr>
            <a:spLocks noGrp="1"/>
          </p:cNvSpPr>
          <p:nvPr>
            <p:ph type="sldNum" sz="quarter" idx="12"/>
          </p:nvPr>
        </p:nvSpPr>
        <p:spPr/>
        <p:txBody>
          <a:bodyPr/>
          <a:lstStyle/>
          <a:p>
            <a:fld id="{E72F029A-2F4D-4CE8-BF3F-DCFE861337A4}" type="slidenum">
              <a:rPr lang="en-US" smtClean="0"/>
              <a:t>‹#›</a:t>
            </a:fld>
            <a:endParaRPr lang="en-US"/>
          </a:p>
        </p:txBody>
      </p:sp>
    </p:spTree>
    <p:extLst>
      <p:ext uri="{BB962C8B-B14F-4D97-AF65-F5344CB8AC3E}">
        <p14:creationId xmlns:p14="http://schemas.microsoft.com/office/powerpoint/2010/main" val="2451562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BB15-32EB-6247-100B-A82D3EB95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582F9A-1BA6-58DF-A559-A923220604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734209-57AE-9346-F0B1-BBA74FB7E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ABD0B-3353-F6A7-39AD-F9F1293B86A2}"/>
              </a:ext>
            </a:extLst>
          </p:cNvPr>
          <p:cNvSpPr>
            <a:spLocks noGrp="1"/>
          </p:cNvSpPr>
          <p:nvPr>
            <p:ph type="dt" sz="half" idx="10"/>
          </p:nvPr>
        </p:nvSpPr>
        <p:spPr/>
        <p:txBody>
          <a:bodyPr/>
          <a:lstStyle/>
          <a:p>
            <a:fld id="{6A62D817-3772-4D5D-BA66-4B89F557AAB5}" type="datetimeFigureOut">
              <a:rPr lang="en-US" smtClean="0"/>
              <a:t>5/20/2022</a:t>
            </a:fld>
            <a:endParaRPr lang="en-US"/>
          </a:p>
        </p:txBody>
      </p:sp>
      <p:sp>
        <p:nvSpPr>
          <p:cNvPr id="6" name="Footer Placeholder 5">
            <a:extLst>
              <a:ext uri="{FF2B5EF4-FFF2-40B4-BE49-F238E27FC236}">
                <a16:creationId xmlns:a16="http://schemas.microsoft.com/office/drawing/2014/main" id="{D3F87EEB-EC65-A61C-9CA6-1A0B572FEF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73C06-8F12-D32F-6A78-EF80C10BC242}"/>
              </a:ext>
            </a:extLst>
          </p:cNvPr>
          <p:cNvSpPr>
            <a:spLocks noGrp="1"/>
          </p:cNvSpPr>
          <p:nvPr>
            <p:ph type="sldNum" sz="quarter" idx="12"/>
          </p:nvPr>
        </p:nvSpPr>
        <p:spPr/>
        <p:txBody>
          <a:bodyPr/>
          <a:lstStyle/>
          <a:p>
            <a:fld id="{E72F029A-2F4D-4CE8-BF3F-DCFE861337A4}" type="slidenum">
              <a:rPr lang="en-US" smtClean="0"/>
              <a:t>‹#›</a:t>
            </a:fld>
            <a:endParaRPr lang="en-US"/>
          </a:p>
        </p:txBody>
      </p:sp>
    </p:spTree>
    <p:extLst>
      <p:ext uri="{BB962C8B-B14F-4D97-AF65-F5344CB8AC3E}">
        <p14:creationId xmlns:p14="http://schemas.microsoft.com/office/powerpoint/2010/main" val="276909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6D15-045D-478B-65C1-207D2D335C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DC6EC6-A682-F803-32C9-951F167620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EB6030-BF56-DF44-ED18-60B82FF286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A34289-2E97-1A50-D980-23A257E31EDD}"/>
              </a:ext>
            </a:extLst>
          </p:cNvPr>
          <p:cNvSpPr>
            <a:spLocks noGrp="1"/>
          </p:cNvSpPr>
          <p:nvPr>
            <p:ph type="dt" sz="half" idx="10"/>
          </p:nvPr>
        </p:nvSpPr>
        <p:spPr/>
        <p:txBody>
          <a:bodyPr/>
          <a:lstStyle/>
          <a:p>
            <a:fld id="{6A62D817-3772-4D5D-BA66-4B89F557AAB5}" type="datetimeFigureOut">
              <a:rPr lang="en-US" smtClean="0"/>
              <a:t>5/20/2022</a:t>
            </a:fld>
            <a:endParaRPr lang="en-US"/>
          </a:p>
        </p:txBody>
      </p:sp>
      <p:sp>
        <p:nvSpPr>
          <p:cNvPr id="6" name="Footer Placeholder 5">
            <a:extLst>
              <a:ext uri="{FF2B5EF4-FFF2-40B4-BE49-F238E27FC236}">
                <a16:creationId xmlns:a16="http://schemas.microsoft.com/office/drawing/2014/main" id="{1B26F4FB-1E29-695F-DD1B-500CDFE6F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50827-AA9E-2AB8-11EF-2277837A00E5}"/>
              </a:ext>
            </a:extLst>
          </p:cNvPr>
          <p:cNvSpPr>
            <a:spLocks noGrp="1"/>
          </p:cNvSpPr>
          <p:nvPr>
            <p:ph type="sldNum" sz="quarter" idx="12"/>
          </p:nvPr>
        </p:nvSpPr>
        <p:spPr/>
        <p:txBody>
          <a:bodyPr/>
          <a:lstStyle/>
          <a:p>
            <a:fld id="{E72F029A-2F4D-4CE8-BF3F-DCFE861337A4}" type="slidenum">
              <a:rPr lang="en-US" smtClean="0"/>
              <a:t>‹#›</a:t>
            </a:fld>
            <a:endParaRPr lang="en-US"/>
          </a:p>
        </p:txBody>
      </p:sp>
    </p:spTree>
    <p:extLst>
      <p:ext uri="{BB962C8B-B14F-4D97-AF65-F5344CB8AC3E}">
        <p14:creationId xmlns:p14="http://schemas.microsoft.com/office/powerpoint/2010/main" val="321366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9DD0DF-B59F-8DFE-79CF-53431FA5C1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F0445F-1D77-4CC4-E93E-38EF378688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DE128-5AD7-539F-C0E1-D4B9AF8FE2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2D817-3772-4D5D-BA66-4B89F557AAB5}" type="datetimeFigureOut">
              <a:rPr lang="en-US" smtClean="0"/>
              <a:t>5/20/2022</a:t>
            </a:fld>
            <a:endParaRPr lang="en-US"/>
          </a:p>
        </p:txBody>
      </p:sp>
      <p:sp>
        <p:nvSpPr>
          <p:cNvPr id="5" name="Footer Placeholder 4">
            <a:extLst>
              <a:ext uri="{FF2B5EF4-FFF2-40B4-BE49-F238E27FC236}">
                <a16:creationId xmlns:a16="http://schemas.microsoft.com/office/drawing/2014/main" id="{5C787A3A-7709-CA63-7BA8-B2CC78DF7D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30AC0A-8E53-D36E-F5D0-35EDC68C30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F029A-2F4D-4CE8-BF3F-DCFE861337A4}" type="slidenum">
              <a:rPr lang="en-US" smtClean="0"/>
              <a:t>‹#›</a:t>
            </a:fld>
            <a:endParaRPr lang="en-US"/>
          </a:p>
        </p:txBody>
      </p:sp>
    </p:spTree>
    <p:extLst>
      <p:ext uri="{BB962C8B-B14F-4D97-AF65-F5344CB8AC3E}">
        <p14:creationId xmlns:p14="http://schemas.microsoft.com/office/powerpoint/2010/main" val="353343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kaggle.com/datasets/shivkumarganesh/tinder-google-play-store-review" TargetMode="External"/><Relationship Id="rId7" Type="http://schemas.openxmlformats.org/officeDocument/2006/relationships/hyperlink" Target="https://www.alphavantage.co/" TargetMode="External"/><Relationship Id="rId2" Type="http://schemas.openxmlformats.org/officeDocument/2006/relationships/hyperlink" Target="https://www.kaggle.com/datasets/andrewmvd/okcupid-profiles" TargetMode="External"/><Relationship Id="rId1" Type="http://schemas.openxmlformats.org/officeDocument/2006/relationships/slideLayout" Target="../slideLayouts/slideLayout2.xml"/><Relationship Id="rId6" Type="http://schemas.openxmlformats.org/officeDocument/2006/relationships/hyperlink" Target="https://www.kaggle.com/datasets/benroshan/tinder-millennial-match-rate" TargetMode="External"/><Relationship Id="rId5" Type="http://schemas.openxmlformats.org/officeDocument/2006/relationships/hyperlink" Target="https://www.kaggle.com/datasets/shivkumarganesh/okcupid-google-play-store-reviews" TargetMode="External"/><Relationship Id="rId4" Type="http://schemas.openxmlformats.org/officeDocument/2006/relationships/hyperlink" Target="https://www.kaggle.com/datasets/shivkumarganesh/hinge-google-play-store-re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0514-6316-B012-A177-9EE68491C29A}"/>
              </a:ext>
            </a:extLst>
          </p:cNvPr>
          <p:cNvSpPr>
            <a:spLocks noGrp="1"/>
          </p:cNvSpPr>
          <p:nvPr>
            <p:ph type="ctrTitle"/>
          </p:nvPr>
        </p:nvSpPr>
        <p:spPr>
          <a:xfrm>
            <a:off x="1524000" y="456408"/>
            <a:ext cx="9144000" cy="2387600"/>
          </a:xfrm>
        </p:spPr>
        <p:txBody>
          <a:bodyPr>
            <a:normAutofit fontScale="90000"/>
          </a:bodyPr>
          <a:lstStyle/>
          <a:p>
            <a:r>
              <a:rPr lang="en-US" b="1" i="0" dirty="0">
                <a:solidFill>
                  <a:srgbClr val="24292F"/>
                </a:solidFill>
                <a:effectLst/>
                <a:latin typeface="-apple-system"/>
              </a:rPr>
              <a:t>Exploratory Analysis of Dating Applications</a:t>
            </a:r>
            <a:br>
              <a:rPr lang="en-US" b="1" i="0" dirty="0">
                <a:solidFill>
                  <a:srgbClr val="24292F"/>
                </a:solidFill>
                <a:effectLst/>
                <a:latin typeface="-apple-system"/>
              </a:rPr>
            </a:br>
            <a:endParaRPr lang="en-US" dirty="0"/>
          </a:p>
        </p:txBody>
      </p:sp>
      <p:sp>
        <p:nvSpPr>
          <p:cNvPr id="3" name="Subtitle 2">
            <a:extLst>
              <a:ext uri="{FF2B5EF4-FFF2-40B4-BE49-F238E27FC236}">
                <a16:creationId xmlns:a16="http://schemas.microsoft.com/office/drawing/2014/main" id="{AF59A24E-1211-9561-FABE-91F573C5C3E3}"/>
              </a:ext>
            </a:extLst>
          </p:cNvPr>
          <p:cNvSpPr>
            <a:spLocks noGrp="1"/>
          </p:cNvSpPr>
          <p:nvPr>
            <p:ph type="subTitle" idx="1"/>
          </p:nvPr>
        </p:nvSpPr>
        <p:spPr>
          <a:xfrm>
            <a:off x="1447088" y="5642695"/>
            <a:ext cx="9144000" cy="1655762"/>
          </a:xfrm>
        </p:spPr>
        <p:txBody>
          <a:bodyPr/>
          <a:lstStyle/>
          <a:p>
            <a:r>
              <a:rPr lang="en-US" b="1" i="0" dirty="0">
                <a:solidFill>
                  <a:srgbClr val="24292F"/>
                </a:solidFill>
                <a:effectLst/>
                <a:latin typeface="-apple-system"/>
              </a:rPr>
              <a:t>Team Members: Ramiro Cervantes, Paola Moreno, Estela Perez</a:t>
            </a:r>
          </a:p>
          <a:p>
            <a:endParaRPr lang="en-US" dirty="0"/>
          </a:p>
        </p:txBody>
      </p:sp>
      <p:pic>
        <p:nvPicPr>
          <p:cNvPr id="5" name="Picture 4">
            <a:extLst>
              <a:ext uri="{FF2B5EF4-FFF2-40B4-BE49-F238E27FC236}">
                <a16:creationId xmlns:a16="http://schemas.microsoft.com/office/drawing/2014/main" id="{791B656F-7800-6BE5-00C4-DDD5DAFB4E66}"/>
              </a:ext>
            </a:extLst>
          </p:cNvPr>
          <p:cNvPicPr>
            <a:picLocks noChangeAspect="1"/>
          </p:cNvPicPr>
          <p:nvPr/>
        </p:nvPicPr>
        <p:blipFill>
          <a:blip r:embed="rId2"/>
          <a:stretch>
            <a:fillRect/>
          </a:stretch>
        </p:blipFill>
        <p:spPr>
          <a:xfrm>
            <a:off x="4253669" y="2333848"/>
            <a:ext cx="3684662" cy="2763497"/>
          </a:xfrm>
          <a:prstGeom prst="rect">
            <a:avLst/>
          </a:prstGeom>
        </p:spPr>
      </p:pic>
    </p:spTree>
    <p:extLst>
      <p:ext uri="{BB962C8B-B14F-4D97-AF65-F5344CB8AC3E}">
        <p14:creationId xmlns:p14="http://schemas.microsoft.com/office/powerpoint/2010/main" val="1390365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D6C9-F02F-7F8E-7254-D91E1ADC8822}"/>
              </a:ext>
            </a:extLst>
          </p:cNvPr>
          <p:cNvSpPr>
            <a:spLocks noGrp="1"/>
          </p:cNvSpPr>
          <p:nvPr>
            <p:ph type="title"/>
          </p:nvPr>
        </p:nvSpPr>
        <p:spPr/>
        <p:txBody>
          <a:bodyPr/>
          <a:lstStyle/>
          <a:p>
            <a:pPr algn="ctr"/>
            <a:r>
              <a:rPr lang="en-US" dirty="0"/>
              <a:t>When comparing </a:t>
            </a:r>
            <a:r>
              <a:rPr lang="en-US" dirty="0" err="1"/>
              <a:t>OkCupid</a:t>
            </a:r>
            <a:r>
              <a:rPr lang="en-US" dirty="0"/>
              <a:t>, Tinder, and Hinge, which app is the best rated?</a:t>
            </a:r>
          </a:p>
        </p:txBody>
      </p:sp>
      <p:sp>
        <p:nvSpPr>
          <p:cNvPr id="3" name="Content Placeholder 2">
            <a:extLst>
              <a:ext uri="{FF2B5EF4-FFF2-40B4-BE49-F238E27FC236}">
                <a16:creationId xmlns:a16="http://schemas.microsoft.com/office/drawing/2014/main" id="{145AFCC4-6BF4-FD8D-8D50-39B669FB168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6651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8FB33-3184-5CDD-55A9-3EE040D1CDD9}"/>
              </a:ext>
            </a:extLst>
          </p:cNvPr>
          <p:cNvSpPr>
            <a:spLocks noGrp="1"/>
          </p:cNvSpPr>
          <p:nvPr>
            <p:ph type="title"/>
          </p:nvPr>
        </p:nvSpPr>
        <p:spPr/>
        <p:txBody>
          <a:bodyPr/>
          <a:lstStyle/>
          <a:p>
            <a:pPr algn="ctr"/>
            <a:r>
              <a:rPr lang="en-US" b="1" i="0" dirty="0">
                <a:effectLst/>
                <a:latin typeface="-apple-system"/>
              </a:rPr>
              <a:t>(1-5) Star ratings form the Google Play Store reviews as of May 2022</a:t>
            </a:r>
            <a:endParaRPr lang="en-US" dirty="0"/>
          </a:p>
        </p:txBody>
      </p:sp>
      <p:pic>
        <p:nvPicPr>
          <p:cNvPr id="4" name="Content Placeholder 3">
            <a:extLst>
              <a:ext uri="{FF2B5EF4-FFF2-40B4-BE49-F238E27FC236}">
                <a16:creationId xmlns:a16="http://schemas.microsoft.com/office/drawing/2014/main" id="{6E5B6CE9-BB29-0D00-221F-C416954E368D}"/>
              </a:ext>
            </a:extLst>
          </p:cNvPr>
          <p:cNvPicPr>
            <a:picLocks noGrp="1" noChangeAspect="1"/>
          </p:cNvPicPr>
          <p:nvPr>
            <p:ph idx="1"/>
          </p:nvPr>
        </p:nvPicPr>
        <p:blipFill>
          <a:blip r:embed="rId2"/>
          <a:stretch>
            <a:fillRect/>
          </a:stretch>
        </p:blipFill>
        <p:spPr>
          <a:xfrm>
            <a:off x="838200" y="2881363"/>
            <a:ext cx="4114800" cy="2743200"/>
          </a:xfrm>
          <a:prstGeom prst="rect">
            <a:avLst/>
          </a:prstGeom>
        </p:spPr>
      </p:pic>
      <p:pic>
        <p:nvPicPr>
          <p:cNvPr id="5" name="Picture 4">
            <a:extLst>
              <a:ext uri="{FF2B5EF4-FFF2-40B4-BE49-F238E27FC236}">
                <a16:creationId xmlns:a16="http://schemas.microsoft.com/office/drawing/2014/main" id="{CDA5722A-E067-53F8-E009-92560710916B}"/>
              </a:ext>
            </a:extLst>
          </p:cNvPr>
          <p:cNvPicPr>
            <a:picLocks noChangeAspect="1"/>
          </p:cNvPicPr>
          <p:nvPr/>
        </p:nvPicPr>
        <p:blipFill>
          <a:blip r:embed="rId3"/>
          <a:stretch>
            <a:fillRect/>
          </a:stretch>
        </p:blipFill>
        <p:spPr>
          <a:xfrm>
            <a:off x="4038600" y="2881363"/>
            <a:ext cx="4114800" cy="2743200"/>
          </a:xfrm>
          <a:prstGeom prst="rect">
            <a:avLst/>
          </a:prstGeom>
        </p:spPr>
      </p:pic>
      <p:pic>
        <p:nvPicPr>
          <p:cNvPr id="6" name="Picture 5">
            <a:extLst>
              <a:ext uri="{FF2B5EF4-FFF2-40B4-BE49-F238E27FC236}">
                <a16:creationId xmlns:a16="http://schemas.microsoft.com/office/drawing/2014/main" id="{0ACC3C22-5A72-EC0E-9155-47FD5C8015B2}"/>
              </a:ext>
            </a:extLst>
          </p:cNvPr>
          <p:cNvPicPr>
            <a:picLocks noChangeAspect="1"/>
          </p:cNvPicPr>
          <p:nvPr/>
        </p:nvPicPr>
        <p:blipFill>
          <a:blip r:embed="rId4"/>
          <a:stretch>
            <a:fillRect/>
          </a:stretch>
        </p:blipFill>
        <p:spPr>
          <a:xfrm>
            <a:off x="7239000" y="2881363"/>
            <a:ext cx="4114800" cy="2743200"/>
          </a:xfrm>
          <a:prstGeom prst="rect">
            <a:avLst/>
          </a:prstGeom>
        </p:spPr>
      </p:pic>
    </p:spTree>
    <p:extLst>
      <p:ext uri="{BB962C8B-B14F-4D97-AF65-F5344CB8AC3E}">
        <p14:creationId xmlns:p14="http://schemas.microsoft.com/office/powerpoint/2010/main" val="113696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267F-A52D-27CD-9482-730A43E02A8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7B4EFB1-6355-80D8-1A5A-3319265DBCBB}"/>
              </a:ext>
            </a:extLst>
          </p:cNvPr>
          <p:cNvPicPr>
            <a:picLocks noGrp="1" noChangeAspect="1"/>
          </p:cNvPicPr>
          <p:nvPr>
            <p:ph idx="1"/>
          </p:nvPr>
        </p:nvPicPr>
        <p:blipFill>
          <a:blip r:embed="rId2"/>
          <a:stretch>
            <a:fillRect/>
          </a:stretch>
        </p:blipFill>
        <p:spPr>
          <a:xfrm>
            <a:off x="3352800" y="1943894"/>
            <a:ext cx="5486400" cy="4114800"/>
          </a:xfrm>
          <a:prstGeom prst="rect">
            <a:avLst/>
          </a:prstGeom>
        </p:spPr>
      </p:pic>
    </p:spTree>
    <p:extLst>
      <p:ext uri="{BB962C8B-B14F-4D97-AF65-F5344CB8AC3E}">
        <p14:creationId xmlns:p14="http://schemas.microsoft.com/office/powerpoint/2010/main" val="3031704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D0AA-E29C-5114-B166-041B8C69EB05}"/>
              </a:ext>
            </a:extLst>
          </p:cNvPr>
          <p:cNvSpPr>
            <a:spLocks noGrp="1"/>
          </p:cNvSpPr>
          <p:nvPr>
            <p:ph type="title"/>
          </p:nvPr>
        </p:nvSpPr>
        <p:spPr/>
        <p:txBody>
          <a:bodyPr/>
          <a:lstStyle/>
          <a:p>
            <a:pPr algn="ctr"/>
            <a:r>
              <a:rPr lang="en-US" dirty="0"/>
              <a:t>How successful are these apps?</a:t>
            </a:r>
          </a:p>
        </p:txBody>
      </p:sp>
      <p:sp>
        <p:nvSpPr>
          <p:cNvPr id="3" name="Content Placeholder 2">
            <a:extLst>
              <a:ext uri="{FF2B5EF4-FFF2-40B4-BE49-F238E27FC236}">
                <a16:creationId xmlns:a16="http://schemas.microsoft.com/office/drawing/2014/main" id="{B2770596-C253-E30C-2ECB-78C8279BC28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84507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E8DA-B4C1-C219-7CB7-A063C9769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74193B-3562-D2B4-AC84-CB755920223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484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F1E12-8100-E702-49D2-1578D73ED7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81F090-5524-4F54-4D1C-95C7E01EA5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8363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7CB5-9C37-F69D-DF74-7F1D0E902330}"/>
              </a:ext>
            </a:extLst>
          </p:cNvPr>
          <p:cNvSpPr>
            <a:spLocks noGrp="1"/>
          </p:cNvSpPr>
          <p:nvPr>
            <p:ph type="title"/>
          </p:nvPr>
        </p:nvSpPr>
        <p:spPr/>
        <p:txBody>
          <a:bodyPr>
            <a:normAutofit/>
          </a:bodyPr>
          <a:lstStyle/>
          <a:p>
            <a:pPr algn="ctr"/>
            <a:r>
              <a:rPr lang="en-US" b="1" i="0" dirty="0">
                <a:solidFill>
                  <a:srgbClr val="24292F"/>
                </a:solidFill>
                <a:effectLst/>
                <a:latin typeface="-apple-system"/>
              </a:rPr>
              <a:t>Has there been a change in the companies grows due to the pandemic?</a:t>
            </a:r>
            <a:endParaRPr lang="en-US" dirty="0"/>
          </a:p>
        </p:txBody>
      </p:sp>
      <p:sp>
        <p:nvSpPr>
          <p:cNvPr id="3" name="Content Placeholder 2">
            <a:extLst>
              <a:ext uri="{FF2B5EF4-FFF2-40B4-BE49-F238E27FC236}">
                <a16:creationId xmlns:a16="http://schemas.microsoft.com/office/drawing/2014/main" id="{A115D447-8520-C5CF-B7A6-2BF4413652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61335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2B73-DAD6-3D87-4CF2-8917DC04B3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87AB37-A254-6493-2E81-7D2F679802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0533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3BB51-6DB3-C4C6-7A8C-602599F285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9E6B46-EBDD-3E81-07BF-C6DD857EE22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9707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0A47-D60D-0A74-880A-D0CC1C4C0932}"/>
              </a:ext>
            </a:extLst>
          </p:cNvPr>
          <p:cNvSpPr>
            <a:spLocks noGrp="1"/>
          </p:cNvSpPr>
          <p:nvPr>
            <p:ph type="title"/>
          </p:nvPr>
        </p:nvSpPr>
        <p:spPr/>
        <p:txBody>
          <a:bodyPr/>
          <a:lstStyle/>
          <a:p>
            <a:pPr algn="ctr"/>
            <a:r>
              <a:rPr lang="en-US" b="1" i="0" dirty="0">
                <a:solidFill>
                  <a:srgbClr val="24292F"/>
                </a:solidFill>
                <a:effectLst/>
                <a:latin typeface="-apple-system"/>
              </a:rPr>
              <a:t>Conclusion</a:t>
            </a:r>
            <a:endParaRPr lang="en-US" dirty="0"/>
          </a:p>
        </p:txBody>
      </p:sp>
      <p:sp>
        <p:nvSpPr>
          <p:cNvPr id="3" name="Content Placeholder 2">
            <a:extLst>
              <a:ext uri="{FF2B5EF4-FFF2-40B4-BE49-F238E27FC236}">
                <a16:creationId xmlns:a16="http://schemas.microsoft.com/office/drawing/2014/main" id="{560EF6A3-0EEA-06D0-4B43-8562C6C93C5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79200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D272-7656-46AD-EC93-0064D81E0CA0}"/>
              </a:ext>
            </a:extLst>
          </p:cNvPr>
          <p:cNvSpPr>
            <a:spLocks noGrp="1"/>
          </p:cNvSpPr>
          <p:nvPr>
            <p:ph type="title"/>
          </p:nvPr>
        </p:nvSpPr>
        <p:spPr/>
        <p:txBody>
          <a:bodyPr/>
          <a:lstStyle/>
          <a:p>
            <a:r>
              <a:rPr lang="en-US" b="1" i="0" dirty="0">
                <a:solidFill>
                  <a:srgbClr val="24292F"/>
                </a:solidFill>
                <a:effectLst/>
                <a:latin typeface="-apple-system"/>
              </a:rPr>
              <a:t>Background</a:t>
            </a:r>
            <a:endParaRPr lang="en-US" dirty="0"/>
          </a:p>
        </p:txBody>
      </p:sp>
      <p:sp>
        <p:nvSpPr>
          <p:cNvPr id="3" name="Content Placeholder 2">
            <a:extLst>
              <a:ext uri="{FF2B5EF4-FFF2-40B4-BE49-F238E27FC236}">
                <a16:creationId xmlns:a16="http://schemas.microsoft.com/office/drawing/2014/main" id="{BAA9BCF5-FD47-972F-6A56-3E20473E896C}"/>
              </a:ext>
            </a:extLst>
          </p:cNvPr>
          <p:cNvSpPr>
            <a:spLocks noGrp="1"/>
          </p:cNvSpPr>
          <p:nvPr>
            <p:ph idx="1"/>
          </p:nvPr>
        </p:nvSpPr>
        <p:spPr/>
        <p:txBody>
          <a:bodyPr/>
          <a:lstStyle/>
          <a:p>
            <a:pPr marL="0" indent="0">
              <a:buNone/>
            </a:pPr>
            <a:r>
              <a:rPr lang="en-US" dirty="0"/>
              <a:t>Covid-19 pandemic affected the way people interacted with one another. Being that the pandemic forced everyone to isolate, not only by mandate, but also by fear of contracting the infection by human contact; people who were looking for courtship began accepting different ways to socialize. Many people turned to dating applications which became more commonly accepted platforms during the pandemic, where they socially connected without any fears of becoming infected.</a:t>
            </a:r>
          </a:p>
        </p:txBody>
      </p:sp>
    </p:spTree>
    <p:extLst>
      <p:ext uri="{BB962C8B-B14F-4D97-AF65-F5344CB8AC3E}">
        <p14:creationId xmlns:p14="http://schemas.microsoft.com/office/powerpoint/2010/main" val="1517453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A8581-80BF-5A7B-5B11-66084846E487}"/>
              </a:ext>
            </a:extLst>
          </p:cNvPr>
          <p:cNvSpPr>
            <a:spLocks noGrp="1"/>
          </p:cNvSpPr>
          <p:nvPr>
            <p:ph type="title"/>
          </p:nvPr>
        </p:nvSpPr>
        <p:spPr/>
        <p:txBody>
          <a:bodyPr/>
          <a:lstStyle/>
          <a:p>
            <a:pPr algn="ctr"/>
            <a:r>
              <a:rPr lang="en-US" b="1" i="0" dirty="0">
                <a:solidFill>
                  <a:srgbClr val="24292F"/>
                </a:solidFill>
                <a:effectLst/>
                <a:latin typeface="-apple-system"/>
              </a:rPr>
              <a:t>Links</a:t>
            </a:r>
            <a:endParaRPr lang="en-US" dirty="0"/>
          </a:p>
        </p:txBody>
      </p:sp>
      <p:sp>
        <p:nvSpPr>
          <p:cNvPr id="3" name="Content Placeholder 2">
            <a:extLst>
              <a:ext uri="{FF2B5EF4-FFF2-40B4-BE49-F238E27FC236}">
                <a16:creationId xmlns:a16="http://schemas.microsoft.com/office/drawing/2014/main" id="{75396D30-3662-9755-F2F6-DE0C3589E6A7}"/>
              </a:ext>
            </a:extLst>
          </p:cNvPr>
          <p:cNvSpPr>
            <a:spLocks noGrp="1"/>
          </p:cNvSpPr>
          <p:nvPr>
            <p:ph idx="1"/>
          </p:nvPr>
        </p:nvSpPr>
        <p:spPr/>
        <p:txBody>
          <a:bodyPr/>
          <a:lstStyle/>
          <a:p>
            <a:pPr marL="0" indent="0">
              <a:buNone/>
            </a:pPr>
            <a:r>
              <a:rPr lang="en-US" dirty="0"/>
              <a:t>Datasets</a:t>
            </a:r>
          </a:p>
          <a:p>
            <a:r>
              <a:rPr lang="en-US" dirty="0" err="1">
                <a:hlinkClick r:id="rId2"/>
              </a:rPr>
              <a:t>OkCupid</a:t>
            </a:r>
            <a:r>
              <a:rPr lang="en-US" dirty="0">
                <a:hlinkClick r:id="rId2"/>
              </a:rPr>
              <a:t> Profiles | Kaggle</a:t>
            </a:r>
            <a:endParaRPr lang="en-US" dirty="0"/>
          </a:p>
          <a:p>
            <a:r>
              <a:rPr lang="en-US" dirty="0">
                <a:hlinkClick r:id="rId3"/>
              </a:rPr>
              <a:t>Tinder Dating App - Google Play Store Review | Kaggle</a:t>
            </a:r>
            <a:endParaRPr lang="en-US" dirty="0"/>
          </a:p>
          <a:p>
            <a:r>
              <a:rPr lang="en-US" dirty="0">
                <a:hlinkClick r:id="rId4"/>
              </a:rPr>
              <a:t>Hinge Dating App - Google Play Store Review | Kaggle</a:t>
            </a:r>
            <a:endParaRPr lang="en-US" dirty="0"/>
          </a:p>
          <a:p>
            <a:r>
              <a:rPr lang="en-US" dirty="0" err="1">
                <a:hlinkClick r:id="rId5"/>
              </a:rPr>
              <a:t>OkCupid</a:t>
            </a:r>
            <a:r>
              <a:rPr lang="en-US" dirty="0">
                <a:hlinkClick r:id="rId5"/>
              </a:rPr>
              <a:t> Dating App - Google Play Store Reviews | Kaggle</a:t>
            </a:r>
            <a:endParaRPr lang="en-US" dirty="0"/>
          </a:p>
          <a:p>
            <a:r>
              <a:rPr lang="en-US" dirty="0">
                <a:hlinkClick r:id="rId6"/>
              </a:rPr>
              <a:t>Tinder Millennial Match Rate | Kaggle</a:t>
            </a:r>
            <a:endParaRPr lang="en-US" dirty="0"/>
          </a:p>
          <a:p>
            <a:pPr marL="0" indent="0">
              <a:buNone/>
            </a:pPr>
            <a:r>
              <a:rPr lang="en-US" dirty="0"/>
              <a:t>API</a:t>
            </a:r>
          </a:p>
          <a:p>
            <a:r>
              <a:rPr lang="en-US" dirty="0">
                <a:hlinkClick r:id="rId7"/>
              </a:rPr>
              <a:t>Free Stock APIs in JSON &amp; Excel | Alpha Vantage</a:t>
            </a:r>
            <a:endParaRPr lang="en-US" dirty="0"/>
          </a:p>
        </p:txBody>
      </p:sp>
    </p:spTree>
    <p:extLst>
      <p:ext uri="{BB962C8B-B14F-4D97-AF65-F5344CB8AC3E}">
        <p14:creationId xmlns:p14="http://schemas.microsoft.com/office/powerpoint/2010/main" val="340481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C59A-756C-39C0-3F3D-E4D08445356E}"/>
              </a:ext>
            </a:extLst>
          </p:cNvPr>
          <p:cNvSpPr>
            <a:spLocks noGrp="1"/>
          </p:cNvSpPr>
          <p:nvPr>
            <p:ph type="title"/>
          </p:nvPr>
        </p:nvSpPr>
        <p:spPr/>
        <p:txBody>
          <a:bodyPr/>
          <a:lstStyle/>
          <a:p>
            <a:r>
              <a:rPr lang="en-US" dirty="0"/>
              <a:t>Thesis</a:t>
            </a:r>
          </a:p>
        </p:txBody>
      </p:sp>
      <p:sp>
        <p:nvSpPr>
          <p:cNvPr id="3" name="Content Placeholder 2">
            <a:extLst>
              <a:ext uri="{FF2B5EF4-FFF2-40B4-BE49-F238E27FC236}">
                <a16:creationId xmlns:a16="http://schemas.microsoft.com/office/drawing/2014/main" id="{8F88198C-C1C2-1770-9F79-9C2816F30832}"/>
              </a:ext>
            </a:extLst>
          </p:cNvPr>
          <p:cNvSpPr>
            <a:spLocks noGrp="1"/>
          </p:cNvSpPr>
          <p:nvPr>
            <p:ph idx="1"/>
          </p:nvPr>
        </p:nvSpPr>
        <p:spPr/>
        <p:txBody>
          <a:bodyPr/>
          <a:lstStyle/>
          <a:p>
            <a:r>
              <a:rPr lang="en-US" b="0" i="0" dirty="0">
                <a:solidFill>
                  <a:srgbClr val="24292F"/>
                </a:solidFill>
                <a:effectLst/>
                <a:latin typeface="-apple-system"/>
              </a:rPr>
              <a:t>Our project will analyze the dating pool within the dating apps Tinder, Hinge and </a:t>
            </a:r>
            <a:r>
              <a:rPr lang="en-US" b="0" i="0" dirty="0" err="1">
                <a:solidFill>
                  <a:srgbClr val="24292F"/>
                </a:solidFill>
                <a:effectLst/>
                <a:latin typeface="-apple-system"/>
              </a:rPr>
              <a:t>OkCupid</a:t>
            </a:r>
            <a:r>
              <a:rPr lang="en-US" b="0" i="0" dirty="0">
                <a:solidFill>
                  <a:srgbClr val="24292F"/>
                </a:solidFill>
                <a:effectLst/>
                <a:latin typeface="-apple-system"/>
              </a:rPr>
              <a:t>. We will provide a summary of demographic data, including, age, race, sex and economic characteristics. We will also be comparing the ratings and “success” rates of the apps to determine their efficiency. Research Questions</a:t>
            </a:r>
            <a:endParaRPr lang="en-US" dirty="0"/>
          </a:p>
        </p:txBody>
      </p:sp>
    </p:spTree>
    <p:extLst>
      <p:ext uri="{BB962C8B-B14F-4D97-AF65-F5344CB8AC3E}">
        <p14:creationId xmlns:p14="http://schemas.microsoft.com/office/powerpoint/2010/main" val="252046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4D85-6888-9A6D-8263-BA23C940D4FA}"/>
              </a:ext>
            </a:extLst>
          </p:cNvPr>
          <p:cNvSpPr>
            <a:spLocks noGrp="1"/>
          </p:cNvSpPr>
          <p:nvPr>
            <p:ph type="title"/>
          </p:nvPr>
        </p:nvSpPr>
        <p:spPr/>
        <p:txBody>
          <a:bodyPr/>
          <a:lstStyle/>
          <a:p>
            <a:r>
              <a:rPr lang="en-US" b="1" i="0" dirty="0">
                <a:solidFill>
                  <a:srgbClr val="24292F"/>
                </a:solidFill>
                <a:effectLst/>
                <a:latin typeface="-apple-system"/>
              </a:rPr>
              <a:t>What does the online dating pool look like?</a:t>
            </a:r>
            <a:endParaRPr lang="en-US" dirty="0"/>
          </a:p>
        </p:txBody>
      </p:sp>
      <p:sp>
        <p:nvSpPr>
          <p:cNvPr id="3" name="Content Placeholder 2">
            <a:extLst>
              <a:ext uri="{FF2B5EF4-FFF2-40B4-BE49-F238E27FC236}">
                <a16:creationId xmlns:a16="http://schemas.microsoft.com/office/drawing/2014/main" id="{DF4C8511-0A78-A1B6-B0E0-C892C6DA9E9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7466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5E383-EC7B-660A-CCA1-E7A85865456F}"/>
              </a:ext>
            </a:extLst>
          </p:cNvPr>
          <p:cNvSpPr>
            <a:spLocks noGrp="1"/>
          </p:cNvSpPr>
          <p:nvPr>
            <p:ph type="title"/>
          </p:nvPr>
        </p:nvSpPr>
        <p:spPr/>
        <p:txBody>
          <a:bodyPr/>
          <a:lstStyle/>
          <a:p>
            <a:r>
              <a:rPr lang="en-US" b="0" i="0" dirty="0">
                <a:solidFill>
                  <a:srgbClr val="24292F"/>
                </a:solidFill>
                <a:effectLst/>
                <a:latin typeface="-apple-system"/>
              </a:rPr>
              <a:t>Gender</a:t>
            </a:r>
          </a:p>
        </p:txBody>
      </p:sp>
      <p:pic>
        <p:nvPicPr>
          <p:cNvPr id="2050" name="Picture 2">
            <a:extLst>
              <a:ext uri="{FF2B5EF4-FFF2-40B4-BE49-F238E27FC236}">
                <a16:creationId xmlns:a16="http://schemas.microsoft.com/office/drawing/2014/main" id="{98289A09-B504-7F2E-D9EC-30768A666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149914"/>
            <a:ext cx="41148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06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F428-37AD-32EC-CE53-0B30B72BDF08}"/>
              </a:ext>
            </a:extLst>
          </p:cNvPr>
          <p:cNvSpPr>
            <a:spLocks noGrp="1"/>
          </p:cNvSpPr>
          <p:nvPr>
            <p:ph type="title"/>
          </p:nvPr>
        </p:nvSpPr>
        <p:spPr/>
        <p:txBody>
          <a:bodyPr/>
          <a:lstStyle/>
          <a:p>
            <a:r>
              <a:rPr lang="en-US" dirty="0"/>
              <a:t>Sexual Orientation</a:t>
            </a:r>
          </a:p>
        </p:txBody>
      </p:sp>
      <p:pic>
        <p:nvPicPr>
          <p:cNvPr id="4" name="Content Placeholder 3">
            <a:extLst>
              <a:ext uri="{FF2B5EF4-FFF2-40B4-BE49-F238E27FC236}">
                <a16:creationId xmlns:a16="http://schemas.microsoft.com/office/drawing/2014/main" id="{B88D63A6-92DA-F6AA-12E2-B70F37AD987F}"/>
              </a:ext>
            </a:extLst>
          </p:cNvPr>
          <p:cNvPicPr>
            <a:picLocks noGrp="1" noChangeAspect="1"/>
          </p:cNvPicPr>
          <p:nvPr>
            <p:ph idx="1"/>
          </p:nvPr>
        </p:nvPicPr>
        <p:blipFill>
          <a:blip r:embed="rId2"/>
          <a:stretch>
            <a:fillRect/>
          </a:stretch>
        </p:blipFill>
        <p:spPr>
          <a:xfrm>
            <a:off x="4192290" y="1825625"/>
            <a:ext cx="3807420" cy="4351338"/>
          </a:xfrm>
          <a:prstGeom prst="rect">
            <a:avLst/>
          </a:prstGeom>
        </p:spPr>
      </p:pic>
    </p:spTree>
    <p:extLst>
      <p:ext uri="{BB962C8B-B14F-4D97-AF65-F5344CB8AC3E}">
        <p14:creationId xmlns:p14="http://schemas.microsoft.com/office/powerpoint/2010/main" val="301284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256AB-57DF-440C-6C90-6C4147C51B96}"/>
              </a:ext>
            </a:extLst>
          </p:cNvPr>
          <p:cNvSpPr>
            <a:spLocks noGrp="1"/>
          </p:cNvSpPr>
          <p:nvPr>
            <p:ph type="title"/>
          </p:nvPr>
        </p:nvSpPr>
        <p:spPr/>
        <p:txBody>
          <a:bodyPr/>
          <a:lstStyle/>
          <a:p>
            <a:r>
              <a:rPr lang="en-US" dirty="0"/>
              <a:t>Age</a:t>
            </a:r>
          </a:p>
        </p:txBody>
      </p:sp>
      <p:pic>
        <p:nvPicPr>
          <p:cNvPr id="3074" name="Picture 2" descr="alt text">
            <a:extLst>
              <a:ext uri="{FF2B5EF4-FFF2-40B4-BE49-F238E27FC236}">
                <a16:creationId xmlns:a16="http://schemas.microsoft.com/office/drawing/2014/main" id="{27F9508A-FF3E-E521-71A8-25139E5838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9885" y="1825625"/>
            <a:ext cx="725223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706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AFDD-D3BA-6EE6-CAB3-A969D0C9BFBE}"/>
              </a:ext>
            </a:extLst>
          </p:cNvPr>
          <p:cNvSpPr>
            <a:spLocks noGrp="1"/>
          </p:cNvSpPr>
          <p:nvPr>
            <p:ph type="title"/>
          </p:nvPr>
        </p:nvSpPr>
        <p:spPr/>
        <p:txBody>
          <a:bodyPr/>
          <a:lstStyle/>
          <a:p>
            <a:r>
              <a:rPr lang="en-US" dirty="0"/>
              <a:t>Zodiac Sign</a:t>
            </a:r>
          </a:p>
        </p:txBody>
      </p:sp>
      <p:pic>
        <p:nvPicPr>
          <p:cNvPr id="4" name="Content Placeholder 3">
            <a:extLst>
              <a:ext uri="{FF2B5EF4-FFF2-40B4-BE49-F238E27FC236}">
                <a16:creationId xmlns:a16="http://schemas.microsoft.com/office/drawing/2014/main" id="{B3DD1867-0FC2-3867-500A-8A4DC97937DC}"/>
              </a:ext>
            </a:extLst>
          </p:cNvPr>
          <p:cNvPicPr>
            <a:picLocks noGrp="1" noChangeAspect="1"/>
          </p:cNvPicPr>
          <p:nvPr>
            <p:ph idx="1"/>
          </p:nvPr>
        </p:nvPicPr>
        <p:blipFill>
          <a:blip r:embed="rId2"/>
          <a:stretch>
            <a:fillRect/>
          </a:stretch>
        </p:blipFill>
        <p:spPr>
          <a:xfrm>
            <a:off x="2469885" y="1825625"/>
            <a:ext cx="7252230" cy="4351338"/>
          </a:xfrm>
          <a:prstGeom prst="rect">
            <a:avLst/>
          </a:prstGeom>
        </p:spPr>
      </p:pic>
    </p:spTree>
    <p:extLst>
      <p:ext uri="{BB962C8B-B14F-4D97-AF65-F5344CB8AC3E}">
        <p14:creationId xmlns:p14="http://schemas.microsoft.com/office/powerpoint/2010/main" val="217497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9C8BA-BA29-3123-D594-FADC2F0CFFC0}"/>
              </a:ext>
            </a:extLst>
          </p:cNvPr>
          <p:cNvSpPr>
            <a:spLocks noGrp="1"/>
          </p:cNvSpPr>
          <p:nvPr>
            <p:ph type="title"/>
          </p:nvPr>
        </p:nvSpPr>
        <p:spPr/>
        <p:txBody>
          <a:bodyPr/>
          <a:lstStyle/>
          <a:p>
            <a:r>
              <a:rPr lang="en-US" b="0" i="0" dirty="0">
                <a:solidFill>
                  <a:srgbClr val="24292F"/>
                </a:solidFill>
                <a:effectLst/>
                <a:latin typeface="-apple-system"/>
              </a:rPr>
              <a:t>Income</a:t>
            </a:r>
            <a:endParaRPr lang="en-US" dirty="0"/>
          </a:p>
        </p:txBody>
      </p:sp>
      <p:pic>
        <p:nvPicPr>
          <p:cNvPr id="4098" name="Picture 2" descr="alt text">
            <a:extLst>
              <a:ext uri="{FF2B5EF4-FFF2-40B4-BE49-F238E27FC236}">
                <a16:creationId xmlns:a16="http://schemas.microsoft.com/office/drawing/2014/main" id="{FD266248-B435-DD6B-F1B5-EBAE749B91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6621" y="1825625"/>
            <a:ext cx="815875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898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276</Words>
  <Application>Microsoft Office PowerPoint</Application>
  <PresentationFormat>Widescreen</PresentationFormat>
  <Paragraphs>26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-apple-system</vt:lpstr>
      <vt:lpstr>Arial</vt:lpstr>
      <vt:lpstr>Calibri</vt:lpstr>
      <vt:lpstr>Calibri Light</vt:lpstr>
      <vt:lpstr>Office Theme</vt:lpstr>
      <vt:lpstr>Exploratory Analysis of Dating Applications </vt:lpstr>
      <vt:lpstr>Background</vt:lpstr>
      <vt:lpstr>Thesis</vt:lpstr>
      <vt:lpstr>What does the online dating pool look like?</vt:lpstr>
      <vt:lpstr>Gender</vt:lpstr>
      <vt:lpstr>Sexual Orientation</vt:lpstr>
      <vt:lpstr>Age</vt:lpstr>
      <vt:lpstr>Zodiac Sign</vt:lpstr>
      <vt:lpstr>Income</vt:lpstr>
      <vt:lpstr>When comparing OkCupid, Tinder, and Hinge, which app is the best rated?</vt:lpstr>
      <vt:lpstr>(1-5) Star ratings form the Google Play Store reviews as of May 2022</vt:lpstr>
      <vt:lpstr>PowerPoint Presentation</vt:lpstr>
      <vt:lpstr>How successful are these apps?</vt:lpstr>
      <vt:lpstr>PowerPoint Presentation</vt:lpstr>
      <vt:lpstr>PowerPoint Presentation</vt:lpstr>
      <vt:lpstr>Has there been a change in the companies grows due to the pandemic?</vt:lpstr>
      <vt:lpstr>PowerPoint Presentation</vt:lpstr>
      <vt:lpstr>PowerPoint Presentation</vt:lpstr>
      <vt:lpstr>Conclusion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Dating Applications </dc:title>
  <dc:creator>Ramiro C. Gomez</dc:creator>
  <cp:lastModifiedBy>Ramiro C. Gomez</cp:lastModifiedBy>
  <cp:revision>1</cp:revision>
  <dcterms:created xsi:type="dcterms:W3CDTF">2022-05-20T15:20:16Z</dcterms:created>
  <dcterms:modified xsi:type="dcterms:W3CDTF">2022-05-20T15:40:20Z</dcterms:modified>
</cp:coreProperties>
</file>