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7880358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7880358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LABELS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a10633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a10633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7880358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7880358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days count here for the relationship, as opposed to months count to account for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788035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788035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some interesting information we could pull out of this when comparing low and high volume days, but for our purposes, we will proceed to group by month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788035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788035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ACTUAL NUMBERS TO ILLUSTRATE CORRELATION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d71e4a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d71e4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788035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788035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use the straight changes per month, as it showed the strongest linear trend.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c3697d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c3697d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wish we could have higher resolution data.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788035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788035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788035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788035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788035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788035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c3697d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c3697d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description of general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numbers (percent increase, infer parametric expression of market change (P(m)= percent(m) * (P(m - 1))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takeaways.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a67e2a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a67e2a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788035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788035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788035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788035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788035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788035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EXAMPLE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788035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788035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788035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788035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point represents a change to every unique NDC code, which contains batch.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7880358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7880358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outliers here represent STELARA, a immune system </a:t>
            </a:r>
            <a:r>
              <a:rPr lang="en"/>
              <a:t>suppressant</a:t>
            </a:r>
            <a:r>
              <a:rPr lang="en"/>
              <a:t> used to treat Crohns Disease.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Neulasta: stimulates the growth of white blood cells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7880358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7880358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gif"/><Relationship Id="rId5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medicaid.gov/Drug-Pricing-and-Payment/NADAC-National-Average-Drug-Acquisition-Cost-/a4y5-998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Drug Prices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Forecasting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vs Branded Drugs: Percent Change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468825"/>
            <a:ext cx="42603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Percent Change: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run a T-test comparing the percent change between generic and branded drugs and found a significant difference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8" y="4096474"/>
            <a:ext cx="4296025" cy="95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850" y="1106000"/>
            <a:ext cx="2620675" cy="18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925" y="2918300"/>
            <a:ext cx="2835802" cy="1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vs Branded Drugs: Price per Unit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468825"/>
            <a:ext cx="42603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normal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used the Mann-Whitney U test to determine significance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88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Testing: Inferring Relationships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468825"/>
            <a:ext cx="42207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per unit increasing every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 change decreasing every month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PPU as an approximate function of day count: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8825"/>
            <a:ext cx="43624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88150"/>
            <a:ext cx="444816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48774"/>
            <a:ext cx="32099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Market Volatility: Changes per Day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Lows and Highs: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medicines appear to be updated on a monthly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Grouping by Month: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directly related to our business goals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75" y="1468825"/>
            <a:ext cx="3857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Market Volatility: Monthly Analysis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 Glance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per Month: strongest correlation with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Price Change per Month: loose 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Monthly Price Change: slight negative correlation, as expected with negative percent change to days count 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425" y="1468825"/>
            <a:ext cx="2024700" cy="155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425" y="3125625"/>
            <a:ext cx="2146750" cy="1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125" y="1468825"/>
            <a:ext cx="2146750" cy="166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Periodicity: Fourier Transform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pick up periodicity at such low resolutions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attempt to formalize periodicity using the fourier transform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don’t know what is going on here!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675" y="1431675"/>
            <a:ext cx="1962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463" y="2090125"/>
            <a:ext cx="15525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675" y="2424725"/>
            <a:ext cx="39147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Volatility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25" y="1637650"/>
            <a:ext cx="4181275" cy="29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9163"/>
            <a:ext cx="4651024" cy="24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 resolution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may be difficult to come to any real conclusion given the low resolution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Count of residuals has seasonality, histogram of residuals has negative tilt.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372500"/>
            <a:ext cx="3215570" cy="21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650" y="2571750"/>
            <a:ext cx="3215575" cy="231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Drugs: ARIMA Modelling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top 25 most mentioned drugs in the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see varying degrees of success in the models.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24075"/>
            <a:ext cx="2265375" cy="164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750"/>
            <a:ext cx="2265375" cy="166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7375" y="1356750"/>
            <a:ext cx="2265375" cy="164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400" y="3024075"/>
            <a:ext cx="2265375" cy="166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Drugs: Validation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Mean:</a:t>
            </a:r>
            <a:r>
              <a:rPr lang="en"/>
              <a:t> Majority lay between 0.00 and 0.01.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Standard Deviation:</a:t>
            </a:r>
            <a:r>
              <a:rPr lang="en"/>
              <a:t> Majority between 0 and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Overall, decent.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25" y="372500"/>
            <a:ext cx="3053634" cy="21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25" y="2571750"/>
            <a:ext cx="3053625" cy="219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analyze the medical drug market in the United States between the dates 12/11/2013 to 12/30/2015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metric for and analyze market volatility based on the drug price change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how drug rate change characteristics impact prices and change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forecast market trends and individual drug 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analysis of market volatility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analysis of individual drugs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Pipeline: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Transformed price changelog into drug information.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can be expanded to current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Explored Trends in the Market: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Explored relationship between time, change count, percent change,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Model for Volatility: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analysis of predictors of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Model to Predict Individual Drugs: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of models that can easily be expanded to include other drugs of interest.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 out model to include up to date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has ~1.4 million entries and is growing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computing solutions such as spark are imperative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production and consumption data to complete supply and demand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producing more tangible results regarding the current state of the drug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A/B testing of public policies regarding drugs and drug marketing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fit our analysis to a ‘public health’ metric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log of price changes submitted to the National Average Drug Acquisition Cost (NADAC)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updated on a weekly basis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Dates range from 12/11/2013 to 12/30/2015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access the data using the medicaid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https://data.medicaid.gov/resource/a4y5-998d.csv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accepts SoQL queries within the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NADAC Database Metadata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296200"/>
            <a:ext cx="7377874" cy="38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Apart ndc_description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name, dosage, units of measurement, and drug form are encapsulated in the ndc description.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needed to extract these features to scale drug prices by dosage.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Correlates amount of active ingredient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METFORMIN HCL</a:t>
            </a:r>
            <a:r>
              <a:rPr lang="en" sz="1400"/>
              <a:t> </a:t>
            </a:r>
            <a:r>
              <a:rPr lang="en" sz="1400">
                <a:highlight>
                  <a:srgbClr val="00FF00"/>
                </a:highlight>
              </a:rPr>
              <a:t>500</a:t>
            </a:r>
            <a:r>
              <a:rPr lang="en" sz="1400"/>
              <a:t> </a:t>
            </a:r>
            <a:r>
              <a:rPr lang="en" sz="1400">
                <a:highlight>
                  <a:srgbClr val="9FC5E8"/>
                </a:highlight>
              </a:rPr>
              <a:t>MG</a:t>
            </a:r>
            <a:r>
              <a:rPr lang="en" sz="1400"/>
              <a:t> </a:t>
            </a:r>
            <a:r>
              <a:rPr lang="en" sz="1400">
                <a:highlight>
                  <a:srgbClr val="EA9999"/>
                </a:highlight>
              </a:rPr>
              <a:t>TABLET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Drug Name</a:t>
            </a:r>
            <a:r>
              <a:rPr lang="en" sz="1400"/>
              <a:t> | </a:t>
            </a:r>
            <a:r>
              <a:rPr lang="en" sz="1400">
                <a:highlight>
                  <a:srgbClr val="00FF00"/>
                </a:highlight>
              </a:rPr>
              <a:t>Dosage</a:t>
            </a:r>
            <a:r>
              <a:rPr lang="en" sz="1400"/>
              <a:t> | </a:t>
            </a:r>
            <a:r>
              <a:rPr lang="en" sz="1400">
                <a:highlight>
                  <a:srgbClr val="A4C2F4"/>
                </a:highlight>
              </a:rPr>
              <a:t>Unit of Measurement</a:t>
            </a:r>
            <a:r>
              <a:rPr lang="en" sz="1400"/>
              <a:t> | </a:t>
            </a:r>
            <a:r>
              <a:rPr lang="en" sz="1400">
                <a:highlight>
                  <a:srgbClr val="EA9999"/>
                </a:highlight>
              </a:rPr>
              <a:t>Drug Form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flipH="1">
            <a:off x="2526225" y="3520200"/>
            <a:ext cx="11034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 flipH="1">
            <a:off x="3584125" y="3538425"/>
            <a:ext cx="11490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 flipH="1">
            <a:off x="5043125" y="3529325"/>
            <a:ext cx="10950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>
            <a:off x="5626850" y="3538425"/>
            <a:ext cx="10761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At a Glance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observations per ndc number is tiny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the entire ~7 years of data, no ndc number has more than 64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NDC number encapsulates labeler, product code and package code, information too specific to be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to use drug name extracted from ndc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~13% data loss from dropping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Entirely through ndc description fall through.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Percent Change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Assessment: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Outliers, wide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 Removed: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Slight negative tilt, as expected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800" y="1287399"/>
            <a:ext cx="2503881" cy="19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735" y="3243925"/>
            <a:ext cx="2631065" cy="17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800" y="3243925"/>
            <a:ext cx="2631075" cy="177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New Prices per Unit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68825"/>
            <a:ext cx="42603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Significance testing should be done non-parametrically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Entries Within the Range 0 - 0.2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Scatterplot shows notable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Stelara: treats Crohn’s disease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Neulasta: post-chemotherapy immune system stimulant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8825"/>
            <a:ext cx="2436728" cy="1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550" y="1468825"/>
            <a:ext cx="2093450" cy="16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17025"/>
            <a:ext cx="2436725" cy="16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Scaled Price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scaled price to dosage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issue with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slope less aggressive in the 0 to 1 range.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50" y="1106000"/>
            <a:ext cx="2639886" cy="17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550" y="3053800"/>
            <a:ext cx="2676800" cy="183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9550" y="1187100"/>
            <a:ext cx="2219713" cy="1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048" y="2851150"/>
            <a:ext cx="331561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