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4" r:id="rId3"/>
    <p:sldId id="296" r:id="rId4"/>
    <p:sldId id="297" r:id="rId5"/>
    <p:sldId id="299" r:id="rId6"/>
    <p:sldId id="317" r:id="rId7"/>
    <p:sldId id="323" r:id="rId8"/>
    <p:sldId id="324" r:id="rId9"/>
    <p:sldId id="325" r:id="rId10"/>
    <p:sldId id="326" r:id="rId11"/>
    <p:sldId id="327" r:id="rId12"/>
    <p:sldId id="328" r:id="rId13"/>
    <p:sldId id="329" r:id="rId14"/>
    <p:sldId id="330" r:id="rId15"/>
    <p:sldId id="331" r:id="rId16"/>
    <p:sldId id="332" r:id="rId17"/>
    <p:sldId id="33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359ECE-7117-4BAD-AB43-278A6090276B}">
          <p14:sldIdLst>
            <p14:sldId id="256"/>
            <p14:sldId id="294"/>
            <p14:sldId id="296"/>
            <p14:sldId id="297"/>
            <p14:sldId id="299"/>
            <p14:sldId id="317"/>
            <p14:sldId id="323"/>
            <p14:sldId id="324"/>
            <p14:sldId id="325"/>
            <p14:sldId id="326"/>
            <p14:sldId id="327"/>
            <p14:sldId id="328"/>
            <p14:sldId id="329"/>
            <p14:sldId id="330"/>
            <p14:sldId id="331"/>
            <p14:sldId id="332"/>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817849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7595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AF4A11-F739-4D74-8F30-05177898FDB2}"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27995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AF4A11-F739-4D74-8F30-05177898FDB2}"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8097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66426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AF4A11-F739-4D74-8F30-05177898FDB2}" type="datetimeFigureOut">
              <a:rPr lang="en-US" smtClean="0"/>
              <a:t>8/3/2023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34461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0AF4A11-F739-4D74-8F30-05177898FDB2}"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434E6A-C682-4A22-9583-832EE4532BF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6271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F4A11-F739-4D74-8F30-05177898FDB2}"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26595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F4A11-F739-4D74-8F30-05177898FDB2}"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44365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AF4A11-F739-4D74-8F30-05177898FDB2}" type="datetimeFigureOut">
              <a:rPr lang="en-US" smtClean="0"/>
              <a:t>8/3/2023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1637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0AF4A11-F739-4D74-8F30-05177898FDB2}" type="datetimeFigureOut">
              <a:rPr lang="en-US" smtClean="0"/>
              <a:t>8/3/2023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7434E6A-C682-4A22-9583-832EE4532BF0}" type="slidenum">
              <a:rPr lang="en-US" smtClean="0"/>
              <a:t>‹#›</a:t>
            </a:fld>
            <a:endParaRPr lang="en-US"/>
          </a:p>
        </p:txBody>
      </p:sp>
    </p:spTree>
    <p:extLst>
      <p:ext uri="{BB962C8B-B14F-4D97-AF65-F5344CB8AC3E}">
        <p14:creationId xmlns:p14="http://schemas.microsoft.com/office/powerpoint/2010/main" val="353686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0AF4A11-F739-4D74-8F30-05177898FDB2}" type="datetimeFigureOut">
              <a:rPr lang="en-US" smtClean="0"/>
              <a:t>8/3/2023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7434E6A-C682-4A22-9583-832EE4532BF0}" type="slidenum">
              <a:rPr lang="en-US" smtClean="0"/>
              <a:t>‹#›</a:t>
            </a:fld>
            <a:endParaRPr lang="en-US"/>
          </a:p>
        </p:txBody>
      </p:sp>
    </p:spTree>
    <p:extLst>
      <p:ext uri="{BB962C8B-B14F-4D97-AF65-F5344CB8AC3E}">
        <p14:creationId xmlns:p14="http://schemas.microsoft.com/office/powerpoint/2010/main" val="3865766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FD60-7145-7604-A2A7-67CFC1202123}"/>
              </a:ext>
            </a:extLst>
          </p:cNvPr>
          <p:cNvSpPr>
            <a:spLocks noGrp="1"/>
          </p:cNvSpPr>
          <p:nvPr>
            <p:ph type="ctrTitle"/>
          </p:nvPr>
        </p:nvSpPr>
        <p:spPr/>
        <p:txBody>
          <a:bodyPr>
            <a:normAutofit/>
          </a:bodyPr>
          <a:lstStyle/>
          <a:p>
            <a:pPr algn="ctr"/>
            <a:r>
              <a:rPr lang="en-US" sz="1800" b="1" i="0" u="none" strike="noStrike" baseline="0" dirty="0">
                <a:latin typeface="Arial-BoldMT"/>
              </a:rPr>
              <a:t>Defining Classes</a:t>
            </a:r>
            <a:endParaRPr lang="en-US" sz="2000" dirty="0"/>
          </a:p>
        </p:txBody>
      </p:sp>
    </p:spTree>
    <p:extLst>
      <p:ext uri="{BB962C8B-B14F-4D97-AF65-F5344CB8AC3E}">
        <p14:creationId xmlns:p14="http://schemas.microsoft.com/office/powerpoint/2010/main" val="420284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Property getters and setters</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a:bodyPr>
          <a:lstStyle/>
          <a:p>
            <a:pPr marL="0" indent="0" algn="l">
              <a:buNone/>
            </a:pPr>
            <a:r>
              <a:rPr lang="en-US" sz="1800" b="0" i="0" u="none" strike="noStrike" baseline="0" dirty="0">
                <a:solidFill>
                  <a:srgbClr val="000000"/>
                </a:solidFill>
                <a:latin typeface="ArialMT"/>
              </a:rPr>
              <a:t>Properties model the characteristics of each instance of a class. They also provide a way for other entities to interface with the data that the class keeps track of, represented in a compact and concise syntax. This interaction happens through getters and setters.</a:t>
            </a:r>
          </a:p>
          <a:p>
            <a:pPr marL="0" indent="0" algn="l">
              <a:buNone/>
            </a:pPr>
            <a:r>
              <a:rPr lang="en-US" sz="1800" b="0" i="0" u="none" strike="noStrike" baseline="0" dirty="0">
                <a:solidFill>
                  <a:srgbClr val="000000"/>
                </a:solidFill>
                <a:latin typeface="ArialMT"/>
              </a:rPr>
              <a:t>For each property you define, Kotlin will generate a </a:t>
            </a:r>
            <a:r>
              <a:rPr lang="en-US" sz="1800" b="0" i="1" u="none" strike="noStrike" baseline="0" dirty="0">
                <a:solidFill>
                  <a:srgbClr val="0000EF"/>
                </a:solidFill>
                <a:latin typeface="Arial-ItalicMT"/>
              </a:rPr>
              <a:t>field</a:t>
            </a:r>
            <a:r>
              <a:rPr lang="en-US" sz="1800" b="0" i="0" u="none" strike="noStrike" baseline="0" dirty="0">
                <a:solidFill>
                  <a:srgbClr val="000000"/>
                </a:solidFill>
                <a:latin typeface="ArialMT"/>
              </a:rPr>
              <a:t>, a </a:t>
            </a:r>
            <a:r>
              <a:rPr lang="en-US" sz="1800" b="0" i="1" u="none" strike="noStrike" baseline="0" dirty="0">
                <a:solidFill>
                  <a:srgbClr val="0000EF"/>
                </a:solidFill>
                <a:latin typeface="Arial-ItalicMT"/>
              </a:rPr>
              <a:t>getter</a:t>
            </a:r>
            <a:r>
              <a:rPr lang="en-US" sz="1800" b="0" i="0" u="none" strike="noStrike" baseline="0" dirty="0">
                <a:solidFill>
                  <a:srgbClr val="000000"/>
                </a:solidFill>
                <a:latin typeface="ArialMT"/>
              </a:rPr>
              <a:t>, and, if needed, a </a:t>
            </a:r>
            <a:r>
              <a:rPr lang="en-US" sz="1800" b="0" i="1" u="none" strike="noStrike" baseline="0" dirty="0">
                <a:solidFill>
                  <a:srgbClr val="0000EF"/>
                </a:solidFill>
                <a:latin typeface="Arial-ItalicMT"/>
              </a:rPr>
              <a:t>setter</a:t>
            </a:r>
            <a:r>
              <a:rPr lang="en-US" sz="1800" b="0" i="0" u="none" strike="noStrike" baseline="0" dirty="0">
                <a:solidFill>
                  <a:srgbClr val="000000"/>
                </a:solidFill>
                <a:latin typeface="ArialMT"/>
              </a:rPr>
              <a:t>. A field is where the data for a property is stored. You cannot directly define a field on a class. Kotlin encapsulates the fields for you, protecting the data in the field and exposing it via getters and setters. A property’s getter specifies how the property is read. Getters are generated for every property. A setter defines how a property’s value is assigned, so it is generated only when a property is writable – in other words, when the property is a </a:t>
            </a:r>
            <a:r>
              <a:rPr lang="en-US" sz="1800" b="0" i="0" u="none" strike="noStrike" baseline="0" dirty="0">
                <a:solidFill>
                  <a:srgbClr val="000000"/>
                </a:solidFill>
                <a:latin typeface="CourierNewPSMT"/>
              </a:rPr>
              <a:t>var</a:t>
            </a:r>
            <a:r>
              <a:rPr lang="en-US" sz="1800" b="0" i="0" u="none" strike="noStrike" baseline="0" dirty="0">
                <a:solidFill>
                  <a:srgbClr val="000000"/>
                </a:solidFill>
                <a:latin typeface="ArialMT"/>
              </a:rPr>
              <a:t>.</a:t>
            </a:r>
          </a:p>
          <a:p>
            <a:pPr marL="0" indent="0" algn="l">
              <a:buNone/>
            </a:pPr>
            <a:r>
              <a:rPr lang="en-US" sz="1800" b="0" i="0" u="none" strike="noStrike" baseline="0" dirty="0">
                <a:solidFill>
                  <a:srgbClr val="000000"/>
                </a:solidFill>
                <a:latin typeface="ArialMT"/>
              </a:rPr>
              <a:t>Imagine that you are in a restaurant where the menu advertises spaghetti, among other foods. You order spaghetti, and the waiter serves you spaghetti dressed up with spaghetti sauce and cheese. You do not have access to the kitchen, and the waiter handles everything behind the scenes for you, even adding spaghetti sauce and cheese to your order of spaghetti. You are like the caller, and the waiter is the getter.</a:t>
            </a:r>
          </a:p>
          <a:p>
            <a:pPr marL="0" indent="0" algn="l">
              <a:buNone/>
            </a:pPr>
            <a:r>
              <a:rPr lang="en-US" sz="1800" b="0" i="0" u="none" strike="noStrike" baseline="0" dirty="0">
                <a:solidFill>
                  <a:srgbClr val="000000"/>
                </a:solidFill>
                <a:latin typeface="ArialMT"/>
              </a:rPr>
              <a:t>As a patron of this restaurant, you do not want the responsibility of boiling water when you order spaghetti. Rather, you simply want to order spaghetti and have it brought to you. And the restaurant does not want you in the kitchen, nosing around in the ingredients and putting together dishes in your own way. This is encapsulation at work.</a:t>
            </a:r>
          </a:p>
          <a:p>
            <a:pPr marL="0" indent="0" algn="l">
              <a:buNone/>
            </a:pPr>
            <a:r>
              <a:rPr lang="en-US" sz="1800" b="0" i="0" u="none" strike="noStrike" baseline="0" dirty="0">
                <a:solidFill>
                  <a:srgbClr val="000000"/>
                </a:solidFill>
                <a:latin typeface="ArialMT"/>
              </a:rPr>
              <a:t>Although default getters and setters are provided automatically by Kotlin, you can define your own custom getters and setters when you want to specify how the data will be read or written. This is called </a:t>
            </a:r>
            <a:r>
              <a:rPr lang="en-US" sz="1800" b="0" i="1" u="none" strike="noStrike" baseline="0" dirty="0">
                <a:solidFill>
                  <a:srgbClr val="0000EF"/>
                </a:solidFill>
                <a:latin typeface="Arial-ItalicMT"/>
              </a:rPr>
              <a:t>overriding </a:t>
            </a:r>
            <a:r>
              <a:rPr lang="en-US" sz="1800" b="0" i="0" u="none" strike="noStrike" baseline="0" dirty="0">
                <a:solidFill>
                  <a:srgbClr val="000000"/>
                </a:solidFill>
                <a:latin typeface="ArialMT"/>
              </a:rPr>
              <a:t>the getter or setter. </a:t>
            </a:r>
            <a:endParaRPr lang="en-US" b="1" dirty="0">
              <a:solidFill>
                <a:schemeClr val="tx2"/>
              </a:solidFill>
            </a:endParaRPr>
          </a:p>
        </p:txBody>
      </p:sp>
    </p:spTree>
    <p:extLst>
      <p:ext uri="{BB962C8B-B14F-4D97-AF65-F5344CB8AC3E}">
        <p14:creationId xmlns:p14="http://schemas.microsoft.com/office/powerpoint/2010/main" val="391985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buNone/>
            </a:pPr>
            <a:r>
              <a:rPr lang="en-US" sz="1800" b="0" i="0" u="none" strike="noStrike" baseline="0" dirty="0">
                <a:solidFill>
                  <a:srgbClr val="000000"/>
                </a:solidFill>
                <a:latin typeface="ArialMT"/>
              </a:rPr>
              <a:t>To see how getter overriding works, add a getter to </a:t>
            </a:r>
            <a:r>
              <a:rPr lang="en-US" sz="1800" b="0" i="0" u="none" strike="noStrike" baseline="0" dirty="0">
                <a:solidFill>
                  <a:srgbClr val="000000"/>
                </a:solidFill>
                <a:latin typeface="CourierNewPSMT"/>
              </a:rPr>
              <a:t>name </a:t>
            </a:r>
            <a:r>
              <a:rPr lang="en-US" sz="1800" b="0" i="0" u="none" strike="noStrike" baseline="0" dirty="0">
                <a:solidFill>
                  <a:srgbClr val="000000"/>
                </a:solidFill>
                <a:latin typeface="ArialMT"/>
              </a:rPr>
              <a:t>that ensures that its value is capitalized when it is accessed.</a:t>
            </a:r>
          </a:p>
          <a:p>
            <a:pPr marL="0" indent="0">
              <a:buNone/>
            </a:pPr>
            <a:r>
              <a:rPr lang="en-US" sz="1800" b="1" i="0" u="none" strike="noStrike" baseline="0" dirty="0">
                <a:solidFill>
                  <a:schemeClr val="tx2"/>
                </a:solidFill>
                <a:latin typeface="CourierNewPSMT"/>
              </a:rPr>
              <a:t>class Player {</a:t>
            </a:r>
          </a:p>
          <a:p>
            <a:pPr marL="0" indent="0">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name = "madrigal"</a:t>
            </a:r>
          </a:p>
          <a:p>
            <a:pPr marL="0" indent="0">
              <a:buNone/>
            </a:pPr>
            <a:r>
              <a:rPr lang="en-US" sz="1800" b="1" i="0" u="none" strike="noStrike" baseline="0" dirty="0">
                <a:solidFill>
                  <a:schemeClr val="tx2"/>
                </a:solidFill>
                <a:latin typeface="CourierNewPS-BoldMT"/>
              </a:rPr>
              <a:t>get() = </a:t>
            </a:r>
            <a:r>
              <a:rPr lang="en-US" sz="1800" b="1" i="0" u="none" strike="noStrike" baseline="0" dirty="0" err="1">
                <a:solidFill>
                  <a:schemeClr val="tx2"/>
                </a:solidFill>
                <a:latin typeface="CourierNewPS-BoldMT"/>
              </a:rPr>
              <a:t>field.capitalize</a:t>
            </a:r>
            <a:r>
              <a:rPr lang="en-US" sz="1800" b="1" i="0" u="none" strike="noStrike" baseline="0" dirty="0">
                <a:solidFill>
                  <a:schemeClr val="tx2"/>
                </a:solidFill>
                <a:latin typeface="CourierNewPS-BoldMT"/>
              </a:rPr>
              <a:t>()</a:t>
            </a:r>
          </a:p>
          <a:p>
            <a:pPr marL="0" indent="0">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castFireball</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numFireballs</a:t>
            </a:r>
            <a:r>
              <a:rPr lang="en-US" sz="1800" b="1" i="0" u="none" strike="noStrike" baseline="0" dirty="0">
                <a:solidFill>
                  <a:schemeClr val="tx2"/>
                </a:solidFill>
                <a:latin typeface="CourierNewPSMT"/>
              </a:rPr>
              <a:t>: Int = 2) =</a:t>
            </a:r>
          </a:p>
          <a:p>
            <a:pPr marL="0" indent="0">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 glass of Fireball springs into existence. (</a:t>
            </a:r>
            <a:r>
              <a:rPr lang="en-US" sz="1800" b="1" i="0" u="none" strike="noStrike" baseline="0" dirty="0" err="1">
                <a:solidFill>
                  <a:schemeClr val="tx2"/>
                </a:solidFill>
                <a:latin typeface="CourierNewPSMT"/>
              </a:rPr>
              <a:t>x$numFireballs</a:t>
            </a:r>
            <a:r>
              <a:rPr lang="en-US" sz="1800" b="1" i="0" u="none" strike="noStrike" baseline="0" dirty="0">
                <a:solidFill>
                  <a:schemeClr val="tx2"/>
                </a:solidFill>
                <a:latin typeface="CourierNewPSMT"/>
              </a:rPr>
              <a:t>)")</a:t>
            </a:r>
          </a:p>
          <a:p>
            <a:pPr marL="0" indent="0">
              <a:buNone/>
            </a:pPr>
            <a:r>
              <a:rPr lang="en-US" sz="1800" b="1" i="0" u="none" strike="noStrike" baseline="0" dirty="0">
                <a:solidFill>
                  <a:schemeClr val="tx2"/>
                </a:solidFill>
                <a:latin typeface="CourierNewPSMT"/>
              </a:rPr>
              <a:t>}</a:t>
            </a:r>
          </a:p>
          <a:p>
            <a:pPr marL="0" indent="0" algn="l">
              <a:buNone/>
            </a:pPr>
            <a:r>
              <a:rPr lang="en-US" sz="1800" b="0" i="0" u="none" strike="noStrike" baseline="0" dirty="0">
                <a:latin typeface="ArialMT"/>
              </a:rPr>
              <a:t>When you define a custom getter for a property, you change how the property works when it is accessed. Because </a:t>
            </a:r>
            <a:r>
              <a:rPr lang="en-US" sz="1800" b="0" i="0" u="none" strike="noStrike" baseline="0" dirty="0">
                <a:latin typeface="CourierNewPSMT"/>
              </a:rPr>
              <a:t>name </a:t>
            </a:r>
            <a:r>
              <a:rPr lang="en-US" sz="1800" b="0" i="0" u="none" strike="noStrike" baseline="0" dirty="0">
                <a:latin typeface="ArialMT"/>
              </a:rPr>
              <a:t>contains a proper noun, you always want it to be capitalized when you reference it. This custom getter makes sure of that.</a:t>
            </a:r>
          </a:p>
          <a:p>
            <a:pPr marL="0" indent="0" algn="l">
              <a:buNone/>
            </a:pPr>
            <a:r>
              <a:rPr lang="en-US" sz="1800" b="0" i="0" u="none" strike="noStrike" baseline="0" dirty="0">
                <a:latin typeface="ArialMT"/>
              </a:rPr>
              <a:t>The </a:t>
            </a:r>
            <a:r>
              <a:rPr lang="en-US" sz="1800" b="0" i="0" u="none" strike="noStrike" baseline="0" dirty="0">
                <a:latin typeface="CourierNewPSMT"/>
              </a:rPr>
              <a:t>field </a:t>
            </a:r>
            <a:r>
              <a:rPr lang="en-US" sz="1800" b="0" i="0" u="none" strike="noStrike" baseline="0" dirty="0">
                <a:latin typeface="ArialMT"/>
              </a:rPr>
              <a:t>keyword here points to the backing field that Kotlin manages for your property automatically. The backing field is the data that the getters and setters use to read and write the data that represents the property. It is like the ingredients in the restaurant kitchen – the caller never sees the backing field directly, only the data as presented by the getter. In fact, a field is only accessible within a getter or a setter.</a:t>
            </a:r>
          </a:p>
          <a:p>
            <a:pPr marL="0" indent="0" algn="l">
              <a:buNone/>
            </a:pPr>
            <a:r>
              <a:rPr lang="en-US" sz="1800" b="0" i="0" u="none" strike="noStrike" baseline="0" dirty="0">
                <a:latin typeface="ArialMT"/>
              </a:rPr>
              <a:t>When the capitalized version of </a:t>
            </a:r>
            <a:r>
              <a:rPr lang="en-US" sz="1800" b="0" i="0" u="none" strike="noStrike" baseline="0" dirty="0">
                <a:latin typeface="CourierNewPSMT"/>
              </a:rPr>
              <a:t>name </a:t>
            </a:r>
            <a:r>
              <a:rPr lang="en-US" sz="1800" b="0" i="0" u="none" strike="noStrike" baseline="0" dirty="0">
                <a:latin typeface="ArialMT"/>
              </a:rPr>
              <a:t>is returned, the backing field is not modified. If the value assigned to </a:t>
            </a:r>
            <a:r>
              <a:rPr lang="en-US" sz="1800" b="0" i="0" u="none" strike="noStrike" baseline="0" dirty="0">
                <a:latin typeface="CourierNewPSMT"/>
              </a:rPr>
              <a:t>name </a:t>
            </a:r>
            <a:r>
              <a:rPr lang="en-US" sz="1800" b="0" i="0" u="none" strike="noStrike" baseline="0" dirty="0">
                <a:latin typeface="ArialMT"/>
              </a:rPr>
              <a:t>is not capitalized, as in your code, it remains lowercase after the getter does its work.</a:t>
            </a:r>
          </a:p>
          <a:p>
            <a:pPr marL="0" indent="0" algn="l">
              <a:buNone/>
            </a:pPr>
            <a:endParaRPr lang="en-US" b="1" dirty="0">
              <a:solidFill>
                <a:schemeClr val="tx2"/>
              </a:solidFill>
            </a:endParaRPr>
          </a:p>
        </p:txBody>
      </p:sp>
    </p:spTree>
    <p:extLst>
      <p:ext uri="{BB962C8B-B14F-4D97-AF65-F5344CB8AC3E}">
        <p14:creationId xmlns:p14="http://schemas.microsoft.com/office/powerpoint/2010/main" val="302964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fontScale="85000" lnSpcReduction="20000"/>
          </a:bodyPr>
          <a:lstStyle/>
          <a:p>
            <a:pPr marL="0" indent="0" algn="l">
              <a:buNone/>
            </a:pPr>
            <a:r>
              <a:rPr lang="en-US" sz="1800" b="0" i="0" u="none" strike="noStrike" baseline="0" dirty="0">
                <a:latin typeface="ArialMT"/>
              </a:rPr>
              <a:t>A setter, on the other hand, </a:t>
            </a:r>
            <a:r>
              <a:rPr lang="en-US" sz="1800" b="0" i="1" u="none" strike="noStrike" baseline="0" dirty="0">
                <a:latin typeface="CourierNewPS-ItalicMT"/>
              </a:rPr>
              <a:t>does </a:t>
            </a:r>
            <a:r>
              <a:rPr lang="en-US" sz="1800" b="0" i="0" u="none" strike="noStrike" baseline="0" dirty="0">
                <a:latin typeface="ArialMT"/>
              </a:rPr>
              <a:t>modify the backing field of the property on which it is declared. Add a setter to </a:t>
            </a:r>
            <a:r>
              <a:rPr lang="en-US" sz="1800" b="0" i="0" u="none" strike="noStrike" baseline="0" dirty="0">
                <a:latin typeface="CourierNewPSMT"/>
              </a:rPr>
              <a:t>name </a:t>
            </a:r>
            <a:r>
              <a:rPr lang="en-US" sz="1800" b="0" i="0" u="none" strike="noStrike" baseline="0" dirty="0">
                <a:latin typeface="ArialMT"/>
              </a:rPr>
              <a:t>that uses the </a:t>
            </a:r>
            <a:r>
              <a:rPr lang="en-US" sz="1800" b="1" i="0" u="none" strike="noStrike" baseline="0" dirty="0">
                <a:latin typeface="CourierNewPS-BoldMT"/>
              </a:rPr>
              <a:t>trim </a:t>
            </a:r>
            <a:r>
              <a:rPr lang="en-US" sz="1800" b="0" i="0" u="none" strike="noStrike" baseline="0" dirty="0">
                <a:latin typeface="ArialMT"/>
              </a:rPr>
              <a:t>function to remove any leading and trailing spaces from the value it is passed.</a:t>
            </a:r>
          </a:p>
          <a:p>
            <a:pPr marL="0" indent="0" algn="l">
              <a:buNone/>
            </a:pPr>
            <a:r>
              <a:rPr lang="en-US" sz="1800" b="1" i="0" u="none" strike="noStrike" baseline="0" dirty="0">
                <a:solidFill>
                  <a:schemeClr val="tx2"/>
                </a:solidFill>
                <a:latin typeface="CourierNewPSMT"/>
              </a:rPr>
              <a:t>class Player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name = "madrigal"</a:t>
            </a:r>
          </a:p>
          <a:p>
            <a:pPr marL="0" indent="0" algn="l">
              <a:buNone/>
            </a:pPr>
            <a:r>
              <a:rPr lang="en-US" sz="1800" b="1" i="0" u="none" strike="noStrike" baseline="0" dirty="0">
                <a:solidFill>
                  <a:schemeClr val="tx2"/>
                </a:solidFill>
                <a:latin typeface="CourierNewPSMT"/>
              </a:rPr>
              <a:t>get() = </a:t>
            </a:r>
            <a:r>
              <a:rPr lang="en-US" sz="1800" b="1" i="0" u="none" strike="noStrike" baseline="0" dirty="0" err="1">
                <a:solidFill>
                  <a:schemeClr val="tx2"/>
                </a:solidFill>
                <a:latin typeface="CourierNewPSMT"/>
              </a:rPr>
              <a:t>field.capitalize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set(value) {</a:t>
            </a:r>
          </a:p>
          <a:p>
            <a:pPr marL="0" indent="0" algn="l">
              <a:buNone/>
            </a:pPr>
            <a:r>
              <a:rPr lang="en-US" sz="1800" b="1" i="0" u="none" strike="noStrike" baseline="0" dirty="0">
                <a:solidFill>
                  <a:schemeClr val="tx2"/>
                </a:solidFill>
                <a:latin typeface="CourierNewPS-BoldMT"/>
              </a:rPr>
              <a:t>field = </a:t>
            </a:r>
            <a:r>
              <a:rPr lang="en-US" sz="1800" b="1" i="0" u="none" strike="noStrike" baseline="0" dirty="0" err="1">
                <a:solidFill>
                  <a:schemeClr val="tx2"/>
                </a:solidFill>
                <a:latin typeface="CourierNewPS-BoldMT"/>
              </a:rPr>
              <a:t>value.trim</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castFireball</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numFireballs</a:t>
            </a:r>
            <a:r>
              <a:rPr lang="en-US" sz="1800" b="1" i="0" u="none" strike="noStrike" baseline="0" dirty="0">
                <a:solidFill>
                  <a:schemeClr val="tx2"/>
                </a:solidFill>
                <a:latin typeface="CourierNewPSMT"/>
              </a:rPr>
              <a:t>: Int = 2)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 glass of Fireball springs into existence. (</a:t>
            </a:r>
            <a:r>
              <a:rPr lang="en-US" sz="1800" b="1" i="0" u="none" strike="noStrike" baseline="0" dirty="0" err="1">
                <a:solidFill>
                  <a:schemeClr val="tx2"/>
                </a:solidFill>
                <a:latin typeface="CourierNewPSMT"/>
              </a:rPr>
              <a:t>x$numFireballs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0" i="0" u="none" strike="noStrike" baseline="0" dirty="0">
                <a:latin typeface="ArialMT"/>
              </a:rPr>
              <a:t>There is a problem with adding a setter to this property, which IntelliJ is warning you about</a:t>
            </a:r>
          </a:p>
          <a:p>
            <a:pPr marL="0" indent="0" algn="l">
              <a:buNone/>
            </a:pPr>
            <a:r>
              <a:rPr lang="en-US" sz="1800" b="1" i="0" u="none" strike="noStrike" baseline="0" dirty="0">
                <a:solidFill>
                  <a:schemeClr val="tx2"/>
                </a:solidFill>
                <a:latin typeface="CourierNewPSMT"/>
              </a:rPr>
              <a:t>class Player {</a:t>
            </a:r>
          </a:p>
          <a:p>
            <a:pPr marL="0" indent="0" algn="l">
              <a:buNone/>
            </a:pPr>
            <a:r>
              <a:rPr lang="en-US" sz="1800" b="1" i="0" u="none" strike="sngStrike" baseline="0" dirty="0">
                <a:solidFill>
                  <a:schemeClr val="tx2"/>
                </a:solidFill>
                <a:latin typeface="CourierNewPS-BoldMT"/>
              </a:rPr>
              <a:t>val</a:t>
            </a:r>
            <a:r>
              <a:rPr lang="en-US" sz="1800" b="1" i="0" u="none" strike="noStrike" baseline="0" dirty="0">
                <a:solidFill>
                  <a:schemeClr val="tx2"/>
                </a:solidFill>
                <a:latin typeface="CourierNewPS-BoldMT"/>
              </a:rPr>
              <a:t>var </a:t>
            </a:r>
            <a:r>
              <a:rPr lang="en-US" sz="1800" b="1" i="0" u="none" strike="noStrike" baseline="0" dirty="0">
                <a:solidFill>
                  <a:schemeClr val="tx2"/>
                </a:solidFill>
                <a:latin typeface="CourierNewPSMT"/>
              </a:rPr>
              <a:t>name = "madrigal"</a:t>
            </a:r>
          </a:p>
          <a:p>
            <a:pPr marL="0" indent="0" algn="l">
              <a:buNone/>
            </a:pPr>
            <a:r>
              <a:rPr lang="en-US" sz="1800" b="1" i="0" u="none" strike="noStrike" baseline="0" dirty="0">
                <a:solidFill>
                  <a:schemeClr val="tx2"/>
                </a:solidFill>
                <a:latin typeface="CourierNewPSMT"/>
              </a:rPr>
              <a:t>get() = </a:t>
            </a:r>
            <a:r>
              <a:rPr lang="en-US" sz="1800" b="1" i="0" u="none" strike="noStrike" baseline="0" dirty="0" err="1">
                <a:solidFill>
                  <a:schemeClr val="tx2"/>
                </a:solidFill>
                <a:latin typeface="CourierNewPSMT"/>
              </a:rPr>
              <a:t>field.capitalize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set(value) {</a:t>
            </a:r>
          </a:p>
          <a:p>
            <a:pPr marL="0" indent="0" algn="l">
              <a:buNone/>
            </a:pPr>
            <a:r>
              <a:rPr lang="en-US" sz="1800" b="1" i="0" u="none" strike="noStrike" baseline="0" dirty="0">
                <a:solidFill>
                  <a:schemeClr val="tx2"/>
                </a:solidFill>
                <a:latin typeface="CourierNewPSMT"/>
              </a:rPr>
              <a:t>field = </a:t>
            </a:r>
            <a:r>
              <a:rPr lang="en-US" sz="1800" b="1" i="0" u="none" strike="noStrike" baseline="0" dirty="0" err="1">
                <a:solidFill>
                  <a:schemeClr val="tx2"/>
                </a:solidFill>
                <a:latin typeface="CourierNewPSMT"/>
              </a:rPr>
              <a:t>value.trim</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castFireball</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numFireballs</a:t>
            </a:r>
            <a:r>
              <a:rPr lang="en-US" sz="1800" b="1" i="0" u="none" strike="noStrike" baseline="0" dirty="0">
                <a:solidFill>
                  <a:schemeClr val="tx2"/>
                </a:solidFill>
                <a:latin typeface="CourierNewPSMT"/>
              </a:rPr>
              <a:t>: Int = 2)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 glass of Fireball springs into existence. (</a:t>
            </a:r>
            <a:r>
              <a:rPr lang="en-US" sz="1800" b="1" i="0" u="none" strike="noStrike" baseline="0" dirty="0" err="1">
                <a:solidFill>
                  <a:schemeClr val="tx2"/>
                </a:solidFill>
                <a:latin typeface="CourierNewPSMT"/>
              </a:rPr>
              <a:t>x$numFireballs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1539524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player = Player()</a:t>
            </a:r>
          </a:p>
          <a:p>
            <a:pPr marL="0" indent="0" algn="l">
              <a:buNone/>
            </a:pPr>
            <a:r>
              <a:rPr lang="en-US" sz="1800" b="1" i="0" u="none" strike="noStrike" baseline="0" dirty="0">
                <a:solidFill>
                  <a:schemeClr val="tx2"/>
                </a:solidFill>
                <a:latin typeface="CourierNewPS-BoldMT"/>
              </a:rPr>
              <a:t>player.name = "estragon "</a:t>
            </a:r>
          </a:p>
          <a:p>
            <a:pPr marL="0" indent="0" algn="l">
              <a:buNone/>
            </a:pPr>
            <a:r>
              <a:rPr lang="en-US" sz="1800" b="1" i="0" u="none" strike="noStrike" baseline="0" dirty="0">
                <a:solidFill>
                  <a:schemeClr val="tx2"/>
                </a:solidFill>
                <a:latin typeface="CourierNewPS-BoldMT"/>
              </a:rPr>
              <a:t>print(player.name + "</a:t>
            </a:r>
            <a:r>
              <a:rPr lang="en-US" sz="1800" b="1" i="0" u="none" strike="noStrike" baseline="0" dirty="0" err="1">
                <a:solidFill>
                  <a:schemeClr val="tx2"/>
                </a:solidFill>
                <a:latin typeface="CourierNewPS-BoldMT"/>
              </a:rPr>
              <a:t>TheBrave</a:t>
            </a:r>
            <a:r>
              <a:rPr lang="en-US" sz="1800" b="1" i="0" u="none" strike="noStrike" baseline="0" dirty="0">
                <a:solidFill>
                  <a:schemeClr val="tx2"/>
                </a:solidFill>
                <a:latin typeface="CourierNewPS-BoldMT"/>
              </a:rPr>
              <a:t>")</a:t>
            </a:r>
          </a:p>
          <a:p>
            <a:pPr marL="0" indent="0" algn="l">
              <a:buNone/>
            </a:pPr>
            <a:r>
              <a:rPr lang="en-US" sz="1800" b="1" i="1" u="none" strike="noStrike" baseline="0" dirty="0" err="1">
                <a:solidFill>
                  <a:schemeClr val="tx2"/>
                </a:solidFill>
                <a:latin typeface="CourierNewPS-ItalicMT"/>
              </a:rPr>
              <a:t>EstragonTheBrave</a:t>
            </a:r>
            <a:endParaRPr lang="en-US" sz="1800" b="1" i="1" u="none" strike="noStrike" baseline="0" dirty="0">
              <a:solidFill>
                <a:schemeClr val="tx2"/>
              </a:solidFill>
              <a:latin typeface="CourierNewPS-ItalicMT"/>
            </a:endParaRPr>
          </a:p>
          <a:p>
            <a:pPr marL="0" indent="0" algn="l">
              <a:buNone/>
            </a:pPr>
            <a:r>
              <a:rPr lang="en-US" sz="1800" b="0" i="0" u="none" strike="noStrike" baseline="0" dirty="0">
                <a:latin typeface="ArialMT"/>
              </a:rPr>
              <a:t>Here you can see the effect of both the getter and the setter on the new value for </a:t>
            </a:r>
            <a:r>
              <a:rPr lang="en-US" sz="1800" b="0" i="0" u="none" strike="noStrike" baseline="0" dirty="0">
                <a:latin typeface="CourierNewPSMT"/>
              </a:rPr>
              <a:t>name</a:t>
            </a:r>
            <a:r>
              <a:rPr lang="en-US" sz="1800" b="0" i="0" u="none" strike="noStrike" baseline="0" dirty="0">
                <a:latin typeface="ArialMT"/>
              </a:rPr>
              <a:t>. Assigning new values to class properties changes the state of the class on which they are assigned. If </a:t>
            </a:r>
            <a:r>
              <a:rPr lang="en-US" sz="1800" b="0" i="0" u="none" strike="noStrike" baseline="0" dirty="0">
                <a:latin typeface="CourierNewPSMT"/>
              </a:rPr>
              <a:t>name </a:t>
            </a:r>
            <a:r>
              <a:rPr lang="en-US" sz="1800" b="0" i="0" u="none" strike="noStrike" baseline="0" dirty="0">
                <a:latin typeface="ArialMT"/>
              </a:rPr>
              <a:t>were still a </a:t>
            </a:r>
            <a:r>
              <a:rPr lang="en-US" sz="1800" b="0" i="0" u="none" strike="noStrike" baseline="0" dirty="0" err="1">
                <a:latin typeface="CourierNewPSMT"/>
              </a:rPr>
              <a:t>val</a:t>
            </a:r>
            <a:r>
              <a:rPr lang="en-US" sz="1800" b="0" i="0" u="none" strike="noStrike" baseline="0" dirty="0">
                <a:latin typeface="ArialMT"/>
              </a:rPr>
              <a:t>, then the example that you just tried in the REPL would result in the following error message:</a:t>
            </a:r>
          </a:p>
          <a:p>
            <a:pPr marL="0" indent="0" algn="l">
              <a:buNone/>
            </a:pPr>
            <a:r>
              <a:rPr lang="en-US" sz="1800" b="1" i="1" u="none" strike="noStrike" baseline="0" dirty="0">
                <a:latin typeface="CourierNewPS-ItalicMT"/>
              </a:rPr>
              <a:t>error: </a:t>
            </a:r>
            <a:r>
              <a:rPr lang="en-US" sz="1800" b="1" i="1" u="none" strike="noStrike" baseline="0" dirty="0" err="1">
                <a:latin typeface="CourierNewPS-ItalicMT"/>
              </a:rPr>
              <a:t>val</a:t>
            </a:r>
            <a:r>
              <a:rPr lang="en-US" sz="1800" b="1" i="1" u="none" strike="noStrike" baseline="0" dirty="0">
                <a:latin typeface="CourierNewPS-ItalicMT"/>
              </a:rPr>
              <a:t> cannot be reassigned</a:t>
            </a:r>
            <a:endParaRPr lang="en-US" b="1" dirty="0">
              <a:solidFill>
                <a:schemeClr val="tx2"/>
              </a:solidFill>
            </a:endParaRPr>
          </a:p>
        </p:txBody>
      </p:sp>
    </p:spTree>
    <p:extLst>
      <p:ext uri="{BB962C8B-B14F-4D97-AF65-F5344CB8AC3E}">
        <p14:creationId xmlns:p14="http://schemas.microsoft.com/office/powerpoint/2010/main" val="380000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Property visibility</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fontScale="92500" lnSpcReduction="20000"/>
          </a:bodyPr>
          <a:lstStyle/>
          <a:p>
            <a:pPr marL="0" indent="0" algn="just">
              <a:buNone/>
            </a:pPr>
            <a:r>
              <a:rPr lang="en-US" sz="1800" b="0" i="0" u="none" strike="noStrike" baseline="0" dirty="0">
                <a:latin typeface="ArialMT"/>
              </a:rPr>
              <a:t>Properties are different from variables defined locally within a function. When a property is defined, it is defined at the class level. As such, it may be accessible to other classes, if its visibility allows. Over-permissive visibility can cause problems: If other classes have access to a </a:t>
            </a:r>
            <a:r>
              <a:rPr lang="en-US" sz="1800" b="1" i="0" u="none" strike="noStrike" baseline="0" dirty="0">
                <a:latin typeface="CourierNewPS-BoldMT"/>
              </a:rPr>
              <a:t>Player</a:t>
            </a:r>
            <a:r>
              <a:rPr lang="en-US" sz="1800" b="0" i="0" u="none" strike="noStrike" baseline="0" dirty="0">
                <a:latin typeface="ArialMT"/>
              </a:rPr>
              <a:t>’s data, then any class in your application could make changes to that instance of </a:t>
            </a:r>
            <a:r>
              <a:rPr lang="en-US" sz="1800" b="1" i="0" u="none" strike="noStrike" baseline="0" dirty="0">
                <a:latin typeface="CourierNewPS-BoldMT"/>
              </a:rPr>
              <a:t>Player </a:t>
            </a:r>
            <a:r>
              <a:rPr lang="en-US" sz="1800" b="0" i="0" u="none" strike="noStrike" baseline="0" dirty="0">
                <a:latin typeface="ArialMT"/>
              </a:rPr>
              <a:t>at will.</a:t>
            </a:r>
          </a:p>
          <a:p>
            <a:pPr marL="0" indent="0" algn="just">
              <a:buNone/>
            </a:pPr>
            <a:r>
              <a:rPr lang="en-US" sz="1800" b="0" i="0" u="none" strike="noStrike" baseline="0" dirty="0">
                <a:latin typeface="ArialMT"/>
              </a:rPr>
              <a:t>Properties provide fine-grained control around reading and modifying data through their getters and setters. All properties have getters – and all </a:t>
            </a:r>
            <a:r>
              <a:rPr lang="en-US" sz="1800" b="0" i="0" u="none" strike="noStrike" baseline="0" dirty="0">
                <a:latin typeface="CourierNewPSMT"/>
              </a:rPr>
              <a:t>var </a:t>
            </a:r>
            <a:r>
              <a:rPr lang="en-US" sz="1800" b="0" i="0" u="none" strike="noStrike" baseline="0" dirty="0">
                <a:latin typeface="ArialMT"/>
              </a:rPr>
              <a:t>properties have setters – whether you define custom behavior for them or not. By default, the visibility of a property’s getter and setter match the visibility of the property itself. So if </a:t>
            </a:r>
            <a:r>
              <a:rPr lang="en-US" sz="1800" b="0" i="0" u="none" strike="noStrike" baseline="0" dirty="0" err="1">
                <a:latin typeface="ArialMT"/>
              </a:rPr>
              <a:t>youhave</a:t>
            </a:r>
            <a:r>
              <a:rPr lang="en-US" sz="1800" b="0" i="0" u="none" strike="noStrike" baseline="0" dirty="0">
                <a:latin typeface="ArialMT"/>
              </a:rPr>
              <a:t> a public property, both its getter and setter are public.</a:t>
            </a:r>
          </a:p>
          <a:p>
            <a:pPr marL="0" indent="0" algn="just">
              <a:buNone/>
            </a:pPr>
            <a:r>
              <a:rPr lang="en-US" sz="1800" b="0" i="0" u="none" strike="noStrike" baseline="0" dirty="0">
                <a:latin typeface="ArialMT"/>
              </a:rPr>
              <a:t>What if you want to expose access to a property but do not want to expose its setter? You can define the visibility of the setter separately. Make the </a:t>
            </a:r>
            <a:r>
              <a:rPr lang="en-US" sz="1800" b="0" i="0" u="none" strike="noStrike" baseline="0" dirty="0">
                <a:latin typeface="CourierNewPSMT"/>
              </a:rPr>
              <a:t>name </a:t>
            </a:r>
            <a:r>
              <a:rPr lang="en-US" sz="1800" b="0" i="0" u="none" strike="noStrike" baseline="0" dirty="0">
                <a:latin typeface="ArialMT"/>
              </a:rPr>
              <a:t>property’s setter private:</a:t>
            </a:r>
          </a:p>
          <a:p>
            <a:pPr marL="0" indent="0" algn="l">
              <a:buNone/>
            </a:pPr>
            <a:r>
              <a:rPr lang="en-US" sz="1800" b="1" i="0" u="none" strike="noStrike" baseline="0" dirty="0">
                <a:solidFill>
                  <a:schemeClr val="tx2"/>
                </a:solidFill>
                <a:latin typeface="CourierNewPSMT"/>
              </a:rPr>
              <a:t>class Player {</a:t>
            </a:r>
          </a:p>
          <a:p>
            <a:pPr marL="0" indent="0" algn="l">
              <a:buNone/>
            </a:pPr>
            <a:r>
              <a:rPr lang="en-US" sz="1800" b="1" i="0" u="none" strike="noStrike" baseline="0" dirty="0">
                <a:solidFill>
                  <a:schemeClr val="tx2"/>
                </a:solidFill>
                <a:latin typeface="CourierNewPSMT"/>
              </a:rPr>
              <a:t>var name = "madrigal"</a:t>
            </a:r>
          </a:p>
          <a:p>
            <a:pPr marL="0" indent="0" algn="l">
              <a:buNone/>
            </a:pPr>
            <a:r>
              <a:rPr lang="en-US" sz="1800" b="1" i="0" u="none" strike="noStrike" baseline="0" dirty="0">
                <a:solidFill>
                  <a:schemeClr val="tx2"/>
                </a:solidFill>
                <a:latin typeface="CourierNewPSMT"/>
              </a:rPr>
              <a:t>get() = </a:t>
            </a:r>
            <a:r>
              <a:rPr lang="en-US" sz="1800" b="1" i="0" u="none" strike="noStrike" baseline="0" dirty="0" err="1">
                <a:solidFill>
                  <a:schemeClr val="tx2"/>
                </a:solidFill>
                <a:latin typeface="CourierNewPSMT"/>
              </a:rPr>
              <a:t>field.capitalize</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BoldMT"/>
              </a:rPr>
              <a:t>private </a:t>
            </a:r>
            <a:r>
              <a:rPr lang="en-US" sz="1800" b="1" i="0" u="none" strike="noStrike" baseline="0" dirty="0">
                <a:solidFill>
                  <a:schemeClr val="tx2"/>
                </a:solidFill>
                <a:latin typeface="CourierNewPSMT"/>
              </a:rPr>
              <a:t>set(value) {</a:t>
            </a:r>
          </a:p>
          <a:p>
            <a:pPr marL="0" indent="0" algn="l">
              <a:buNone/>
            </a:pPr>
            <a:r>
              <a:rPr lang="en-US" sz="1800" b="1" i="0" u="none" strike="noStrike" baseline="0" dirty="0">
                <a:solidFill>
                  <a:schemeClr val="tx2"/>
                </a:solidFill>
                <a:latin typeface="CourierNewPSMT"/>
              </a:rPr>
              <a:t>field = </a:t>
            </a:r>
            <a:r>
              <a:rPr lang="en-US" sz="1800" b="1" i="0" u="none" strike="noStrike" baseline="0" dirty="0" err="1">
                <a:solidFill>
                  <a:schemeClr val="tx2"/>
                </a:solidFill>
                <a:latin typeface="CourierNewPSMT"/>
              </a:rPr>
              <a:t>value.trim</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castFireball</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numFireballs</a:t>
            </a:r>
            <a:r>
              <a:rPr lang="en-US" sz="1800" b="1" i="0" u="none" strike="noStrike" baseline="0" dirty="0">
                <a:solidFill>
                  <a:schemeClr val="tx2"/>
                </a:solidFill>
                <a:latin typeface="CourierNewPSMT"/>
              </a:rPr>
              <a:t>: Int = 2)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 glass of Fireball springs into existence. (</a:t>
            </a:r>
            <a:r>
              <a:rPr lang="en-US" sz="1800" b="1" i="0" u="none" strike="noStrike" baseline="0" dirty="0" err="1">
                <a:solidFill>
                  <a:schemeClr val="tx2"/>
                </a:solidFill>
                <a:latin typeface="CourierNewPSMT"/>
              </a:rPr>
              <a:t>x$numFireballs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2100815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just">
              <a:buNone/>
            </a:pPr>
            <a:r>
              <a:rPr lang="en-US" sz="1800" b="0" i="0" u="none" strike="noStrike" baseline="0" dirty="0">
                <a:latin typeface="ArialMT"/>
              </a:rPr>
              <a:t>Now, </a:t>
            </a:r>
            <a:r>
              <a:rPr lang="en-US" sz="1800" b="0" i="0" u="none" strike="noStrike" baseline="0" dirty="0">
                <a:latin typeface="CourierNewPSMT"/>
              </a:rPr>
              <a:t>name </a:t>
            </a:r>
            <a:r>
              <a:rPr lang="en-US" sz="1800" b="0" i="0" u="none" strike="noStrike" baseline="0" dirty="0">
                <a:latin typeface="ArialMT"/>
              </a:rPr>
              <a:t>can be accessed from anywhere, but it can only be modified from within </a:t>
            </a:r>
            <a:r>
              <a:rPr lang="en-US" sz="1800" b="1" i="0" u="none" strike="noStrike" baseline="0" dirty="0">
                <a:latin typeface="CourierNewPS-BoldMT"/>
              </a:rPr>
              <a:t>Player</a:t>
            </a:r>
            <a:r>
              <a:rPr lang="en-US" sz="1800" b="0" i="0" u="none" strike="noStrike" baseline="0" dirty="0">
                <a:latin typeface="ArialMT"/>
              </a:rPr>
              <a:t>. This technique is quite useful if you want to control whether certain properties can be modified by other parts of your application.</a:t>
            </a:r>
          </a:p>
          <a:p>
            <a:pPr marL="0" indent="0" algn="just">
              <a:buNone/>
            </a:pPr>
            <a:r>
              <a:rPr lang="en-US" sz="1800" b="0" i="0" u="none" strike="noStrike" baseline="0" dirty="0">
                <a:latin typeface="ArialMT"/>
              </a:rPr>
              <a:t>A getter or a setter’s visibility cannot be more permissive than the property on which it is defined. You can restrict access to a property via a getter or a setter, but they are not intended for making properties more visible.</a:t>
            </a:r>
          </a:p>
          <a:p>
            <a:pPr marL="0" indent="0" algn="just">
              <a:buNone/>
            </a:pPr>
            <a:r>
              <a:rPr lang="en-US" sz="1800" b="0" i="0" u="none" strike="noStrike" baseline="0" dirty="0">
                <a:latin typeface="ArialMT"/>
              </a:rPr>
              <a:t>Remember that properties must be assigned when declared. This rule is especially important when your class has a public property. If an instance of the </a:t>
            </a:r>
            <a:r>
              <a:rPr lang="en-US" sz="1800" b="1" i="0" u="none" strike="noStrike" baseline="0" dirty="0">
                <a:latin typeface="CourierNewPS-BoldMT"/>
              </a:rPr>
              <a:t>Player </a:t>
            </a:r>
            <a:r>
              <a:rPr lang="en-US" sz="1800" b="0" i="0" u="none" strike="noStrike" baseline="0" dirty="0">
                <a:latin typeface="ArialMT"/>
              </a:rPr>
              <a:t>class is referenced elsewhere in your codebase, then whoever makes that reference must be assured that when they reference </a:t>
            </a:r>
            <a:r>
              <a:rPr lang="en-US" sz="1800" b="0" i="0" u="none" strike="noStrike" baseline="0" dirty="0">
                <a:latin typeface="CourierNewPSMT"/>
              </a:rPr>
              <a:t>Player.name</a:t>
            </a:r>
            <a:r>
              <a:rPr lang="en-US" sz="1800" b="0" i="0" u="none" strike="noStrike" baseline="0" dirty="0">
                <a:latin typeface="ArialMT"/>
              </a:rPr>
              <a:t>, a value for </a:t>
            </a:r>
            <a:r>
              <a:rPr lang="en-US" sz="1800" b="0" i="0" u="none" strike="noStrike" baseline="0" dirty="0">
                <a:latin typeface="CourierNewPSMT"/>
              </a:rPr>
              <a:t>name </a:t>
            </a:r>
            <a:r>
              <a:rPr lang="en-US" sz="1800" b="0" i="0" u="none" strike="noStrike" baseline="0" dirty="0">
                <a:latin typeface="ArialMT"/>
              </a:rPr>
              <a:t>exists.</a:t>
            </a:r>
            <a:endParaRPr lang="en-US" b="1" dirty="0">
              <a:solidFill>
                <a:schemeClr val="tx2"/>
              </a:solidFill>
            </a:endParaRPr>
          </a:p>
        </p:txBody>
      </p:sp>
    </p:spTree>
    <p:extLst>
      <p:ext uri="{BB962C8B-B14F-4D97-AF65-F5344CB8AC3E}">
        <p14:creationId xmlns:p14="http://schemas.microsoft.com/office/powerpoint/2010/main" val="91769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Computed properties</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a:bodyPr>
          <a:lstStyle/>
          <a:p>
            <a:pPr marL="0" indent="0">
              <a:buNone/>
            </a:pPr>
            <a:r>
              <a:rPr lang="en-US" sz="1800" b="0" i="0" u="none" strike="noStrike" baseline="0" dirty="0">
                <a:solidFill>
                  <a:srgbClr val="000000"/>
                </a:solidFill>
                <a:latin typeface="ArialMT"/>
              </a:rPr>
              <a:t>Earlier, we said that when you define a property, a field is always generated to store the value the property encapsulates. That is true … except in a particular case: </a:t>
            </a:r>
            <a:r>
              <a:rPr lang="en-US" sz="1800" b="0" i="1" u="none" strike="noStrike" baseline="0" dirty="0">
                <a:solidFill>
                  <a:srgbClr val="0000EF"/>
                </a:solidFill>
                <a:latin typeface="Arial-ItalicMT"/>
              </a:rPr>
              <a:t>computed properties</a:t>
            </a:r>
            <a:r>
              <a:rPr lang="en-US" sz="1800" b="0" i="0" u="none" strike="noStrike" baseline="0" dirty="0">
                <a:solidFill>
                  <a:srgbClr val="000000"/>
                </a:solidFill>
                <a:latin typeface="ArialMT"/>
              </a:rPr>
              <a:t>. A computed property is a property that is specified with an overridden </a:t>
            </a:r>
            <a:r>
              <a:rPr lang="en-US" sz="1800" b="1" i="0" u="none" strike="noStrike" baseline="0" dirty="0">
                <a:solidFill>
                  <a:srgbClr val="000000"/>
                </a:solidFill>
                <a:latin typeface="CourierNewPS-BoldMT"/>
              </a:rPr>
              <a:t>get </a:t>
            </a:r>
            <a:r>
              <a:rPr lang="en-US" sz="1800" b="0" i="0" u="none" strike="noStrike" baseline="0" dirty="0">
                <a:solidFill>
                  <a:srgbClr val="000000"/>
                </a:solidFill>
                <a:latin typeface="ArialMT"/>
              </a:rPr>
              <a:t>and/or </a:t>
            </a:r>
            <a:r>
              <a:rPr lang="en-US" sz="1800" b="1" i="0" u="none" strike="noStrike" baseline="0" dirty="0">
                <a:solidFill>
                  <a:srgbClr val="000000"/>
                </a:solidFill>
                <a:latin typeface="CourierNewPS-BoldMT"/>
              </a:rPr>
              <a:t>set </a:t>
            </a:r>
            <a:r>
              <a:rPr lang="en-US" sz="1800" b="0" i="0" u="none" strike="noStrike" baseline="0" dirty="0">
                <a:solidFill>
                  <a:srgbClr val="000000"/>
                </a:solidFill>
                <a:latin typeface="ArialMT"/>
              </a:rPr>
              <a:t>operator in a way that makes a field unnecessary. In such cases, Kotlin will not generate a field.</a:t>
            </a:r>
          </a:p>
          <a:p>
            <a:pPr marL="0" indent="0">
              <a:buNone/>
            </a:pPr>
            <a:r>
              <a:rPr lang="en-US" sz="1800" b="1" i="0" u="none" strike="noStrike" baseline="0" dirty="0">
                <a:solidFill>
                  <a:schemeClr val="tx2"/>
                </a:solidFill>
                <a:latin typeface="CourierNewPS-BoldMT"/>
              </a:rPr>
              <a:t>class Dice() {</a:t>
            </a:r>
          </a:p>
          <a:p>
            <a:pPr marL="0" indent="0">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a:t>
            </a:r>
            <a:r>
              <a:rPr lang="en-US" sz="1800" b="1" i="0" u="none" strike="noStrike" baseline="0" dirty="0" err="1">
                <a:solidFill>
                  <a:schemeClr val="tx2"/>
                </a:solidFill>
                <a:latin typeface="CourierNewPS-BoldMT"/>
              </a:rPr>
              <a:t>rolledValue</a:t>
            </a:r>
            <a:endParaRPr lang="en-US" sz="1800" b="1" i="0" u="none" strike="noStrike" baseline="0" dirty="0">
              <a:solidFill>
                <a:schemeClr val="tx2"/>
              </a:solidFill>
              <a:latin typeface="CourierNewPS-BoldMT"/>
            </a:endParaRPr>
          </a:p>
          <a:p>
            <a:pPr marL="0" indent="0">
              <a:buNone/>
            </a:pPr>
            <a:r>
              <a:rPr lang="en-US" sz="1800" b="1" i="0" u="none" strike="noStrike" baseline="0" dirty="0">
                <a:solidFill>
                  <a:schemeClr val="tx2"/>
                </a:solidFill>
                <a:latin typeface="CourierNewPS-BoldMT"/>
              </a:rPr>
              <a:t>get() = (1..6).shuffled().first()</a:t>
            </a:r>
          </a:p>
          <a:p>
            <a:pPr marL="0" indent="0">
              <a:buNone/>
            </a:pPr>
            <a:r>
              <a:rPr lang="en-US" sz="1800" b="1" i="0" u="none" strike="noStrike" baseline="0" dirty="0">
                <a:solidFill>
                  <a:schemeClr val="tx2"/>
                </a:solidFill>
                <a:latin typeface="CourierNewPS-BoldMT"/>
              </a:rPr>
              <a:t>}</a:t>
            </a:r>
            <a:endParaRPr lang="en-US" b="1" dirty="0">
              <a:solidFill>
                <a:schemeClr val="tx2"/>
              </a:solidFill>
              <a:latin typeface="ArialMT"/>
            </a:endParaRPr>
          </a:p>
          <a:p>
            <a:pPr marL="0" indent="0">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myD6 = Dice()</a:t>
            </a:r>
          </a:p>
          <a:p>
            <a:pPr marL="0" indent="0">
              <a:buNone/>
            </a:pPr>
            <a:r>
              <a:rPr lang="en-US" sz="1800" b="1" i="0" u="none" strike="noStrike" baseline="0" dirty="0">
                <a:solidFill>
                  <a:schemeClr val="tx2"/>
                </a:solidFill>
                <a:latin typeface="CourierNewPS-BoldMT"/>
              </a:rPr>
              <a:t>myD6.rolledValue</a:t>
            </a:r>
          </a:p>
          <a:p>
            <a:pPr marL="0" indent="0">
              <a:buNone/>
            </a:pPr>
            <a:r>
              <a:rPr lang="en-US" sz="1800" b="1" i="1" u="none" strike="noStrike" baseline="0" dirty="0">
                <a:solidFill>
                  <a:schemeClr val="tx2"/>
                </a:solidFill>
                <a:latin typeface="CourierNewPS-ItalicMT"/>
              </a:rPr>
              <a:t>6</a:t>
            </a:r>
          </a:p>
          <a:p>
            <a:pPr marL="0" indent="0">
              <a:buNone/>
            </a:pPr>
            <a:r>
              <a:rPr lang="en-US" sz="1800" b="1" i="0" u="none" strike="noStrike" baseline="0" dirty="0">
                <a:solidFill>
                  <a:schemeClr val="tx2"/>
                </a:solidFill>
                <a:latin typeface="CourierNewPS-BoldMT"/>
              </a:rPr>
              <a:t>myD6.rolledValue</a:t>
            </a:r>
          </a:p>
          <a:p>
            <a:pPr marL="0" indent="0">
              <a:buNone/>
            </a:pPr>
            <a:r>
              <a:rPr lang="en-US" sz="1800" b="1" i="1" u="none" strike="noStrike" baseline="0" dirty="0">
                <a:solidFill>
                  <a:schemeClr val="tx2"/>
                </a:solidFill>
                <a:latin typeface="CourierNewPS-ItalicMT"/>
              </a:rPr>
              <a:t>1</a:t>
            </a:r>
          </a:p>
          <a:p>
            <a:pPr marL="0" indent="0" algn="l">
              <a:buNone/>
            </a:pPr>
            <a:r>
              <a:rPr lang="en-US" sz="1800" b="0" i="0" u="none" strike="noStrike" baseline="0" dirty="0">
                <a:latin typeface="ArialMT"/>
              </a:rPr>
              <a:t>The value is different each time the </a:t>
            </a:r>
            <a:r>
              <a:rPr lang="en-US" sz="1800" b="0" i="0" u="none" strike="noStrike" baseline="0" dirty="0" err="1">
                <a:latin typeface="CourierNewPSMT"/>
              </a:rPr>
              <a:t>rolledValue</a:t>
            </a:r>
            <a:r>
              <a:rPr lang="en-US" sz="1800" b="0" i="0" u="none" strike="noStrike" baseline="0" dirty="0">
                <a:latin typeface="CourierNewPSMT"/>
              </a:rPr>
              <a:t> </a:t>
            </a:r>
            <a:r>
              <a:rPr lang="en-US" sz="1800" b="0" i="0" u="none" strike="noStrike" baseline="0" dirty="0">
                <a:latin typeface="ArialMT"/>
              </a:rPr>
              <a:t>property is accessed. This is because the value is computed each time the variable is accessed. It has no initial or default value – and no backing field to hold a value.</a:t>
            </a:r>
            <a:endParaRPr lang="en-US" sz="1800" b="1" i="1" u="none" strike="noStrike" baseline="0" dirty="0">
              <a:solidFill>
                <a:schemeClr val="tx2"/>
              </a:solidFill>
              <a:latin typeface="CourierNewPS-ItalicMT"/>
            </a:endParaRPr>
          </a:p>
        </p:txBody>
      </p:sp>
    </p:spTree>
    <p:extLst>
      <p:ext uri="{BB962C8B-B14F-4D97-AF65-F5344CB8AC3E}">
        <p14:creationId xmlns:p14="http://schemas.microsoft.com/office/powerpoint/2010/main" val="3778945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0" i="0" u="none" strike="noStrike" baseline="0" dirty="0">
                <a:latin typeface="ArialMT"/>
              </a:rPr>
              <a:t>You will look more carefully at how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and </a:t>
            </a:r>
            <a:r>
              <a:rPr lang="en-US" sz="1800" b="0" i="0" u="none" strike="noStrike" baseline="0" dirty="0">
                <a:latin typeface="CourierNewPSMT"/>
              </a:rPr>
              <a:t>var </a:t>
            </a:r>
            <a:r>
              <a:rPr lang="en-US" sz="1800" b="0" i="0" u="none" strike="noStrike" baseline="0" dirty="0">
                <a:latin typeface="ArialMT"/>
              </a:rPr>
              <a:t>properties are implemented and what bytecode is emitted by the </a:t>
            </a:r>
            <a:r>
              <a:rPr lang="en-US" sz="1800" b="0" i="0" u="none" strike="noStrike" baseline="0">
                <a:latin typeface="ArialMT"/>
              </a:rPr>
              <a:t>compiler when you </a:t>
            </a:r>
            <a:r>
              <a:rPr lang="en-US" sz="1800" b="0" i="0" u="none" strike="noStrike" baseline="0" dirty="0">
                <a:latin typeface="ArialMT"/>
              </a:rPr>
              <a:t>specify them</a:t>
            </a:r>
            <a:endParaRPr lang="en-US" b="1" dirty="0">
              <a:solidFill>
                <a:schemeClr val="tx2"/>
              </a:solidFill>
            </a:endParaRPr>
          </a:p>
        </p:txBody>
      </p:sp>
    </p:spTree>
    <p:extLst>
      <p:ext uri="{BB962C8B-B14F-4D97-AF65-F5344CB8AC3E}">
        <p14:creationId xmlns:p14="http://schemas.microsoft.com/office/powerpoint/2010/main" val="180465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53E95-8F20-9487-6939-A11C6A49D7FB}"/>
              </a:ext>
            </a:extLst>
          </p:cNvPr>
          <p:cNvSpPr>
            <a:spLocks noGrp="1"/>
          </p:cNvSpPr>
          <p:nvPr>
            <p:ph type="title"/>
          </p:nvPr>
        </p:nvSpPr>
        <p:spPr/>
        <p:txBody>
          <a:bodyPr/>
          <a:lstStyle/>
          <a:p>
            <a:r>
              <a:rPr lang="en-US" sz="1800" b="1" i="0" u="none" strike="noStrike" baseline="0" dirty="0">
                <a:latin typeface="Arial-BoldMT"/>
              </a:rPr>
              <a:t>Defining Classes</a:t>
            </a:r>
            <a:endParaRPr lang="en-US" dirty="0"/>
          </a:p>
        </p:txBody>
      </p:sp>
      <p:sp>
        <p:nvSpPr>
          <p:cNvPr id="3" name="Content Placeholder 2">
            <a:extLst>
              <a:ext uri="{FF2B5EF4-FFF2-40B4-BE49-F238E27FC236}">
                <a16:creationId xmlns:a16="http://schemas.microsoft.com/office/drawing/2014/main" id="{6B6104F9-057F-5C60-1EB4-65300C065DA9}"/>
              </a:ext>
            </a:extLst>
          </p:cNvPr>
          <p:cNvSpPr>
            <a:spLocks noGrp="1"/>
          </p:cNvSpPr>
          <p:nvPr>
            <p:ph idx="1"/>
          </p:nvPr>
        </p:nvSpPr>
        <p:spPr>
          <a:xfrm>
            <a:off x="1322774" y="2638044"/>
            <a:ext cx="9783191" cy="2066545"/>
          </a:xfrm>
        </p:spPr>
        <p:txBody>
          <a:bodyPr/>
          <a:lstStyle/>
          <a:p>
            <a:pPr marL="0" indent="0" algn="just">
              <a:buNone/>
            </a:pPr>
            <a:r>
              <a:rPr lang="en-US" sz="1800" b="0" i="0" u="none" strike="noStrike" baseline="0" dirty="0">
                <a:solidFill>
                  <a:srgbClr val="000000"/>
                </a:solidFill>
                <a:latin typeface="ArialMT"/>
              </a:rPr>
              <a:t>The object-oriented programming paradigm has been around since the 1960s and continues to be popular because it provides a set of useful tools for simplifying the structure of a program. Central to the object-oriented style are </a:t>
            </a:r>
            <a:r>
              <a:rPr lang="en-US" sz="1800" b="0" i="1" u="none" strike="noStrike" baseline="0" dirty="0">
                <a:solidFill>
                  <a:srgbClr val="0000EF"/>
                </a:solidFill>
                <a:latin typeface="Arial-ItalicMT"/>
              </a:rPr>
              <a:t>classes</a:t>
            </a:r>
            <a:r>
              <a:rPr lang="en-US" sz="1800" b="0" i="0" u="none" strike="noStrike" baseline="0" dirty="0">
                <a:solidFill>
                  <a:srgbClr val="000000"/>
                </a:solidFill>
                <a:latin typeface="ArialMT"/>
              </a:rPr>
              <a:t>, definitions of the unique categories of “things” your code represents. Classes define what sort of data those things will consist of and what kind of work they can do. </a:t>
            </a:r>
            <a:endParaRPr lang="en-US" dirty="0"/>
          </a:p>
        </p:txBody>
      </p:sp>
    </p:spTree>
    <p:extLst>
      <p:ext uri="{BB962C8B-B14F-4D97-AF65-F5344CB8AC3E}">
        <p14:creationId xmlns:p14="http://schemas.microsoft.com/office/powerpoint/2010/main" val="73927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24287" y="195309"/>
            <a:ext cx="11896077" cy="6525087"/>
          </a:xfrm>
        </p:spPr>
        <p:txBody>
          <a:bodyPr>
            <a:normAutofit fontScale="92500" lnSpcReduction="20000"/>
          </a:bodyPr>
          <a:lstStyle/>
          <a:p>
            <a:pPr marL="0" indent="0" algn="l">
              <a:buNone/>
            </a:pPr>
            <a:r>
              <a:rPr lang="en-US" sz="1800" b="0" i="0" u="none" strike="noStrike" baseline="0" dirty="0">
                <a:latin typeface="ArialMT"/>
              </a:rPr>
              <a:t>A class can be defined in its own file or alongside other elements, like functions or variables. Defining a class in its own file gives it room to grow as the program scales up over time.</a:t>
            </a:r>
          </a:p>
          <a:p>
            <a:pPr marL="0" indent="0" algn="l">
              <a:buNone/>
            </a:pPr>
            <a:r>
              <a:rPr lang="en-US" sz="1800" b="1" i="0" u="none" strike="noStrike" baseline="0" dirty="0">
                <a:solidFill>
                  <a:schemeClr val="tx2"/>
                </a:solidFill>
                <a:latin typeface="CourierNewPS-BoldMT"/>
              </a:rPr>
              <a:t>class Player</a:t>
            </a:r>
          </a:p>
          <a:p>
            <a:pPr marL="0" indent="0" algn="l">
              <a:buNone/>
            </a:pPr>
            <a:r>
              <a:rPr lang="en-US" sz="1800" b="0" i="0" u="none" strike="noStrike" baseline="0" dirty="0">
                <a:latin typeface="ArialMT"/>
              </a:rPr>
              <a:t>A class is often declared in a file matching its name, but it does not have to be. You can define multiple classes in the same file – and you may want to if you have multiple classes used for a similar purpose.</a:t>
            </a:r>
          </a:p>
          <a:p>
            <a:pPr marL="0" indent="0" algn="l">
              <a:buNone/>
            </a:pPr>
            <a:r>
              <a:rPr lang="en-US" sz="1800" b="0" i="0" u="none" strike="noStrike" baseline="0" dirty="0">
                <a:latin typeface="ArialMT"/>
              </a:rPr>
              <a:t>With that, your class is defined. Now all you have to do is give it some work to do.</a:t>
            </a:r>
          </a:p>
          <a:p>
            <a:pPr marL="0" indent="0" algn="l">
              <a:buNone/>
            </a:pPr>
            <a:r>
              <a:rPr lang="en-US" sz="1800" b="0" i="0" u="none" strike="noStrike" baseline="0" dirty="0">
                <a:solidFill>
                  <a:srgbClr val="000000"/>
                </a:solidFill>
                <a:latin typeface="ArialMT"/>
              </a:rPr>
              <a:t>you must </a:t>
            </a:r>
            <a:r>
              <a:rPr lang="en-US" sz="1800" b="0" i="1" u="none" strike="noStrike" baseline="0" dirty="0">
                <a:solidFill>
                  <a:srgbClr val="0000EF"/>
                </a:solidFill>
                <a:latin typeface="Arial-ItalicMT"/>
              </a:rPr>
              <a:t>instantiate </a:t>
            </a:r>
            <a:r>
              <a:rPr lang="en-US" sz="1800" b="0" i="0" u="none" strike="noStrike" baseline="0" dirty="0">
                <a:solidFill>
                  <a:srgbClr val="000000"/>
                </a:solidFill>
                <a:latin typeface="ArialMT"/>
              </a:rPr>
              <a:t>it – create an </a:t>
            </a:r>
            <a:r>
              <a:rPr lang="en-US" sz="1800" b="0" i="1" u="none" strike="noStrike" baseline="0" dirty="0">
                <a:solidFill>
                  <a:srgbClr val="0000EF"/>
                </a:solidFill>
                <a:latin typeface="Arial-ItalicMT"/>
              </a:rPr>
              <a:t>instance </a:t>
            </a:r>
            <a:r>
              <a:rPr lang="en-US" sz="1800" b="0" i="0" u="none" strike="noStrike" baseline="0" dirty="0">
                <a:solidFill>
                  <a:srgbClr val="000000"/>
                </a:solidFill>
                <a:latin typeface="ArialMT"/>
              </a:rPr>
              <a:t>of it – by calling its </a:t>
            </a:r>
            <a:r>
              <a:rPr lang="en-US" sz="1800" b="0" i="1" u="none" strike="noStrike" baseline="0" dirty="0">
                <a:solidFill>
                  <a:srgbClr val="0000EF"/>
                </a:solidFill>
                <a:latin typeface="Arial-ItalicMT"/>
              </a:rPr>
              <a:t>constructor</a:t>
            </a:r>
            <a:r>
              <a:rPr lang="en-US" sz="1800" b="0" i="0" u="none" strike="noStrike" baseline="0" dirty="0">
                <a:solidFill>
                  <a:srgbClr val="000000"/>
                </a:solidFill>
                <a:latin typeface="ArialMT"/>
              </a:rPr>
              <a:t>.</a:t>
            </a:r>
          </a:p>
          <a:p>
            <a:pPr marL="0" indent="0" algn="l">
              <a:buNone/>
            </a:pPr>
            <a:r>
              <a:rPr lang="en-US" sz="1800" b="1" i="0" u="none" strike="noStrike" baseline="0" dirty="0">
                <a:solidFill>
                  <a:schemeClr val="tx2"/>
                </a:solidFill>
                <a:latin typeface="CourierNewPSMT"/>
              </a:rPr>
              <a:t>fun main(</a:t>
            </a:r>
            <a:r>
              <a:rPr lang="en-US" sz="1800" b="1" i="0" u="none" strike="noStrike" baseline="0" dirty="0" err="1">
                <a:solidFill>
                  <a:schemeClr val="tx2"/>
                </a:solidFill>
                <a:latin typeface="CourierNewPSMT"/>
              </a:rPr>
              <a:t>args</a:t>
            </a:r>
            <a:r>
              <a:rPr lang="en-US" sz="1800" b="1" i="0" u="none" strike="noStrike" baseline="0" dirty="0">
                <a:solidFill>
                  <a:schemeClr val="tx2"/>
                </a:solidFill>
                <a:latin typeface="CourierNewPSMT"/>
              </a:rPr>
              <a:t>: Array&lt;String&gt;) {</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name = "Madrigal"</a:t>
            </a:r>
          </a:p>
          <a:p>
            <a:pPr marL="0" indent="0" algn="l">
              <a:buNone/>
            </a:pPr>
            <a:r>
              <a:rPr lang="en-US" sz="1800" b="1" i="0" u="none" strike="noStrike" baseline="0" dirty="0">
                <a:solidFill>
                  <a:schemeClr val="tx2"/>
                </a:solidFill>
                <a:latin typeface="CourierNewPSMT"/>
              </a:rPr>
              <a:t>var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 89</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 true</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 = false</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player = Player()</a:t>
            </a:r>
          </a:p>
          <a:p>
            <a:pPr marL="0" indent="0" algn="l">
              <a:buNone/>
            </a:pPr>
            <a:r>
              <a:rPr lang="en-US" sz="1800" b="1" i="0" u="none" strike="noStrike" baseline="0" dirty="0">
                <a:solidFill>
                  <a:schemeClr val="tx2"/>
                </a:solidFill>
                <a:latin typeface="CourierNewPSMT"/>
              </a:rPr>
              <a:t>// Aura</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isImmortal</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 Player status</a:t>
            </a:r>
          </a:p>
          <a:p>
            <a:pPr marL="0" indent="0" algn="l">
              <a:buNone/>
            </a:pPr>
            <a:r>
              <a:rPr lang="en-US" sz="1800" b="1" i="0" u="none" strike="noStrike" baseline="0" dirty="0" err="1">
                <a:solidFill>
                  <a:schemeClr val="tx2"/>
                </a:solidFill>
                <a:latin typeface="CourierNewPSMT"/>
              </a:rPr>
              <a:t>val</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healthStatus</a:t>
            </a:r>
            <a:r>
              <a:rPr lang="en-US" sz="1800" b="1" i="0" u="none" strike="noStrike" baseline="0" dirty="0">
                <a:solidFill>
                  <a:schemeClr val="tx2"/>
                </a:solidFill>
                <a:latin typeface="CourierNewPSMT"/>
              </a:rPr>
              <a:t> = </a:t>
            </a:r>
            <a:r>
              <a:rPr lang="en-US" sz="1800" b="1" i="0" u="none" strike="noStrike" baseline="0" dirty="0" err="1">
                <a:solidFill>
                  <a:schemeClr val="tx2"/>
                </a:solidFill>
                <a:latin typeface="CourierNewPSMT"/>
              </a:rPr>
              <a:t>formatHealthStatus</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healthPoints</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a:t>
            </a:r>
          </a:p>
          <a:p>
            <a:pPr marL="0" indent="0" algn="l">
              <a:buNone/>
            </a:pPr>
            <a:r>
              <a:rPr lang="en-US" sz="1800" b="1" i="0" u="none" strike="noStrike" baseline="0" dirty="0" err="1">
                <a:solidFill>
                  <a:schemeClr val="tx2"/>
                </a:solidFill>
                <a:latin typeface="CourierNewPSMT"/>
              </a:rPr>
              <a:t>printPlayerStatus</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auraColor</a:t>
            </a:r>
            <a:r>
              <a:rPr lang="en-US" sz="1800" b="1" i="0" u="none" strike="noStrike" baseline="0" dirty="0">
                <a:solidFill>
                  <a:schemeClr val="tx2"/>
                </a:solidFill>
                <a:latin typeface="CourierNewPSMT"/>
              </a:rPr>
              <a:t>, </a:t>
            </a:r>
            <a:r>
              <a:rPr lang="en-US" sz="1800" b="1" i="0" u="none" strike="noStrike" baseline="0" dirty="0" err="1">
                <a:solidFill>
                  <a:schemeClr val="tx2"/>
                </a:solidFill>
                <a:latin typeface="CourierNewPSMT"/>
              </a:rPr>
              <a:t>isBlessed</a:t>
            </a:r>
            <a:r>
              <a:rPr lang="en-US" sz="1800" b="1" i="0" u="none" strike="noStrike" baseline="0" dirty="0">
                <a:solidFill>
                  <a:schemeClr val="tx2"/>
                </a:solidFill>
                <a:latin typeface="CourierNewPSMT"/>
              </a:rPr>
              <a:t>, name, </a:t>
            </a:r>
            <a:r>
              <a:rPr lang="en-US" sz="1800" b="1" i="0" u="none" strike="noStrike" baseline="0" dirty="0" err="1">
                <a:solidFill>
                  <a:schemeClr val="tx2"/>
                </a:solidFill>
                <a:latin typeface="CourierNewPSMT"/>
              </a:rPr>
              <a:t>healthStatus</a:t>
            </a:r>
            <a:r>
              <a:rPr lang="en-US" sz="1800" b="1" i="0" u="none" strike="noStrike" baseline="0" dirty="0">
                <a:solidFill>
                  <a:schemeClr val="tx2"/>
                </a:solidFill>
                <a:latin typeface="CourierNewPSMT"/>
              </a:rPr>
              <a:t>)</a:t>
            </a:r>
          </a:p>
          <a:p>
            <a:pPr marL="0" indent="0" algn="l">
              <a:buNone/>
            </a:pPr>
            <a:r>
              <a:rPr lang="en-US" sz="1800" b="1" i="0" u="none" strike="noStrike" baseline="0" dirty="0" err="1">
                <a:solidFill>
                  <a:schemeClr val="tx2"/>
                </a:solidFill>
                <a:latin typeface="CourierNewPSMT"/>
              </a:rPr>
              <a:t>castFireball</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endParaRPr lang="en-US" b="1" dirty="0">
              <a:solidFill>
                <a:schemeClr val="tx2"/>
              </a:solidFill>
            </a:endParaRPr>
          </a:p>
        </p:txBody>
      </p:sp>
    </p:spTree>
    <p:extLst>
      <p:ext uri="{BB962C8B-B14F-4D97-AF65-F5344CB8AC3E}">
        <p14:creationId xmlns:p14="http://schemas.microsoft.com/office/powerpoint/2010/main" val="424522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justLow">
              <a:buNone/>
            </a:pPr>
            <a:r>
              <a:rPr lang="en-US" sz="1800" b="0" i="0" u="none" strike="noStrike" baseline="0" dirty="0">
                <a:solidFill>
                  <a:srgbClr val="000000"/>
                </a:solidFill>
                <a:latin typeface="ArialMT"/>
              </a:rPr>
              <a:t>You called </a:t>
            </a:r>
            <a:r>
              <a:rPr lang="en-US" sz="1800" b="1" i="0" u="none" strike="noStrike" baseline="0" dirty="0">
                <a:solidFill>
                  <a:srgbClr val="000000"/>
                </a:solidFill>
                <a:latin typeface="CourierNewPS-BoldMT"/>
              </a:rPr>
              <a:t>Player</a:t>
            </a:r>
            <a:r>
              <a:rPr lang="en-US" sz="1800" b="0" i="0" u="none" strike="noStrike" baseline="0" dirty="0">
                <a:solidFill>
                  <a:srgbClr val="000000"/>
                </a:solidFill>
                <a:latin typeface="ArialMT"/>
              </a:rPr>
              <a:t>’s </a:t>
            </a:r>
            <a:r>
              <a:rPr lang="en-US" sz="1800" b="0" i="1" u="none" strike="noStrike" baseline="0" dirty="0">
                <a:solidFill>
                  <a:srgbClr val="0000EF"/>
                </a:solidFill>
                <a:latin typeface="Arial-ItalicMT"/>
              </a:rPr>
              <a:t>primary constructor </a:t>
            </a:r>
            <a:r>
              <a:rPr lang="en-US" sz="1800" b="0" i="0" u="none" strike="noStrike" baseline="0" dirty="0">
                <a:solidFill>
                  <a:srgbClr val="000000"/>
                </a:solidFill>
                <a:latin typeface="ArialMT"/>
              </a:rPr>
              <a:t>by suffixing the </a:t>
            </a:r>
            <a:r>
              <a:rPr lang="en-US" sz="1800" b="1" i="0" u="none" strike="noStrike" baseline="0" dirty="0">
                <a:solidFill>
                  <a:srgbClr val="000000"/>
                </a:solidFill>
                <a:latin typeface="CourierNewPS-BoldMT"/>
              </a:rPr>
              <a:t>Player </a:t>
            </a:r>
            <a:r>
              <a:rPr lang="en-US" sz="1800" b="0" i="0" u="none" strike="noStrike" baseline="0" dirty="0">
                <a:solidFill>
                  <a:srgbClr val="000000"/>
                </a:solidFill>
                <a:latin typeface="ArialMT"/>
              </a:rPr>
              <a:t>class name with parentheses. This constructs an instance of the </a:t>
            </a:r>
            <a:r>
              <a:rPr lang="en-US" sz="1800" b="1" i="0" u="none" strike="noStrike" baseline="0" dirty="0">
                <a:solidFill>
                  <a:srgbClr val="000000"/>
                </a:solidFill>
                <a:latin typeface="CourierNewPS-BoldMT"/>
              </a:rPr>
              <a:t>Player </a:t>
            </a:r>
            <a:r>
              <a:rPr lang="en-US" sz="1800" b="0" i="0" u="none" strike="noStrike" baseline="0" dirty="0">
                <a:solidFill>
                  <a:srgbClr val="000000"/>
                </a:solidFill>
                <a:latin typeface="ArialMT"/>
              </a:rPr>
              <a:t>class. The </a:t>
            </a:r>
            <a:r>
              <a:rPr lang="en-US" sz="1800" b="0" i="0" u="none" strike="noStrike" baseline="0" dirty="0">
                <a:solidFill>
                  <a:srgbClr val="000000"/>
                </a:solidFill>
                <a:latin typeface="CourierNewPSMT"/>
              </a:rPr>
              <a:t>player </a:t>
            </a:r>
            <a:r>
              <a:rPr lang="en-US" sz="1800" b="0" i="0" u="none" strike="noStrike" baseline="0" dirty="0">
                <a:solidFill>
                  <a:srgbClr val="000000"/>
                </a:solidFill>
                <a:latin typeface="ArialMT"/>
              </a:rPr>
              <a:t>variable is now said to “contain an instance of the </a:t>
            </a:r>
            <a:r>
              <a:rPr lang="en-US" sz="1800" b="1" i="0" u="none" strike="noStrike" baseline="0" dirty="0">
                <a:solidFill>
                  <a:srgbClr val="000000"/>
                </a:solidFill>
                <a:latin typeface="CourierNewPS-BoldMT"/>
              </a:rPr>
              <a:t>Player </a:t>
            </a:r>
            <a:r>
              <a:rPr lang="en-US" sz="1800" b="0" i="0" u="none" strike="noStrike" baseline="0" dirty="0">
                <a:solidFill>
                  <a:srgbClr val="000000"/>
                </a:solidFill>
                <a:latin typeface="ArialMT"/>
              </a:rPr>
              <a:t>class.”</a:t>
            </a:r>
          </a:p>
          <a:p>
            <a:pPr marL="0" indent="0" algn="justLow">
              <a:buNone/>
            </a:pPr>
            <a:r>
              <a:rPr lang="en-US" sz="1800" b="0" i="0" u="none" strike="noStrike" baseline="0" dirty="0">
                <a:solidFill>
                  <a:srgbClr val="000000"/>
                </a:solidFill>
                <a:latin typeface="ArialMT"/>
              </a:rPr>
              <a:t>A constructor does what its name says: It constructs. Specifically, it constructs an instance and prepares it for use. The syntax for calling a constructor is a lot like calling a function: It uses parentheses to capture arguments for its parameters.</a:t>
            </a:r>
          </a:p>
          <a:p>
            <a:pPr marL="0" indent="0" algn="justLow">
              <a:buNone/>
            </a:pPr>
            <a:r>
              <a:rPr lang="en-US" sz="1800" b="0" i="0" u="none" strike="noStrike" baseline="0" dirty="0">
                <a:latin typeface="ArialMT"/>
              </a:rPr>
              <a:t>Now that you have an instance of </a:t>
            </a:r>
            <a:r>
              <a:rPr lang="en-US" sz="1800" b="1" i="0" u="none" strike="noStrike" baseline="0" dirty="0">
                <a:latin typeface="CourierNewPS-BoldMT"/>
              </a:rPr>
              <a:t>Player</a:t>
            </a:r>
            <a:r>
              <a:rPr lang="en-US" sz="1800" b="0" i="0" u="none" strike="noStrike" baseline="0" dirty="0">
                <a:latin typeface="ArialMT"/>
              </a:rPr>
              <a:t>, what can you do with it?</a:t>
            </a:r>
            <a:endParaRPr lang="en-US" b="1" dirty="0">
              <a:solidFill>
                <a:schemeClr val="tx2"/>
              </a:solidFill>
            </a:endParaRPr>
          </a:p>
        </p:txBody>
      </p:sp>
    </p:spTree>
    <p:extLst>
      <p:ext uri="{BB962C8B-B14F-4D97-AF65-F5344CB8AC3E}">
        <p14:creationId xmlns:p14="http://schemas.microsoft.com/office/powerpoint/2010/main" val="8546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967666"/>
            <a:ext cx="11762913" cy="4607511"/>
          </a:xfrm>
        </p:spPr>
        <p:txBody>
          <a:bodyPr>
            <a:normAutofit/>
          </a:bodyPr>
          <a:lstStyle/>
          <a:p>
            <a:pPr marL="0" indent="0" algn="l">
              <a:buNone/>
            </a:pPr>
            <a:r>
              <a:rPr lang="en-US" sz="1800" b="0" i="0" u="none" strike="noStrike" baseline="0" dirty="0">
                <a:latin typeface="ArialMT"/>
              </a:rPr>
              <a:t>Class definitions can specify two types of content: </a:t>
            </a:r>
            <a:r>
              <a:rPr lang="en-US" sz="1800" b="0" i="1" u="none" strike="noStrike" baseline="0" dirty="0">
                <a:latin typeface="CourierNewPS-ItalicMT"/>
              </a:rPr>
              <a:t>behavior </a:t>
            </a:r>
            <a:r>
              <a:rPr lang="en-US" sz="1800" b="0" i="0" u="none" strike="noStrike" baseline="0" dirty="0">
                <a:latin typeface="ArialMT"/>
              </a:rPr>
              <a:t>and </a:t>
            </a:r>
            <a:r>
              <a:rPr lang="en-US" sz="1800" b="0" i="1" u="none" strike="noStrike" baseline="0" dirty="0">
                <a:latin typeface="CourierNewPS-ItalicMT"/>
              </a:rPr>
              <a:t>data</a:t>
            </a:r>
            <a:r>
              <a:rPr lang="en-US" sz="1800" b="0" i="0" u="none" strike="noStrike" baseline="0" dirty="0">
                <a:latin typeface="ArialMT"/>
              </a:rPr>
              <a:t>.</a:t>
            </a:r>
          </a:p>
          <a:p>
            <a:pPr marL="0" indent="0" algn="l">
              <a:buNone/>
            </a:pPr>
            <a:r>
              <a:rPr lang="en-US" sz="1800" b="0" i="0" u="none" strike="noStrike" baseline="0" dirty="0">
                <a:solidFill>
                  <a:srgbClr val="000000"/>
                </a:solidFill>
                <a:latin typeface="ArialMT"/>
              </a:rPr>
              <a:t>a player can take various actions: perform combat, move, cast the fireball spell, or check their inventory, for example. You define behavior for a class by adding function definitions to its class body. Functions defined within a class are called </a:t>
            </a:r>
            <a:r>
              <a:rPr lang="en-US" sz="1800" b="0" i="1" u="none" strike="noStrike" baseline="0" dirty="0">
                <a:solidFill>
                  <a:srgbClr val="0000EF"/>
                </a:solidFill>
                <a:latin typeface="Arial-ItalicMT"/>
              </a:rPr>
              <a:t>class functions</a:t>
            </a:r>
            <a:r>
              <a:rPr lang="en-US" sz="1800" b="0" i="0" u="none" strike="noStrike" baseline="0" dirty="0">
                <a:solidFill>
                  <a:srgbClr val="000000"/>
                </a:solidFill>
                <a:latin typeface="ArialMT"/>
              </a:rPr>
              <a:t>.</a:t>
            </a:r>
          </a:p>
          <a:p>
            <a:pPr marL="0" indent="0" algn="l">
              <a:buNone/>
            </a:pPr>
            <a:r>
              <a:rPr lang="en-US" sz="1800" b="1" i="0" u="none" strike="noStrike" baseline="0" dirty="0">
                <a:solidFill>
                  <a:schemeClr val="tx2"/>
                </a:solidFill>
                <a:latin typeface="CourierNewPSMT"/>
              </a:rPr>
              <a:t>class Player </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fun </a:t>
            </a:r>
            <a:r>
              <a:rPr lang="en-US" sz="1800" b="1" i="0" u="none" strike="noStrike" baseline="0" dirty="0" err="1">
                <a:solidFill>
                  <a:schemeClr val="tx2"/>
                </a:solidFill>
                <a:latin typeface="CourierNewPS-BoldMT"/>
              </a:rPr>
              <a:t>castFireball</a:t>
            </a:r>
            <a:r>
              <a:rPr lang="en-US" sz="1800" b="1" i="0" u="none" strike="noStrike" baseline="0" dirty="0">
                <a:solidFill>
                  <a:schemeClr val="tx2"/>
                </a:solidFill>
                <a:latin typeface="CourierNewPS-BoldMT"/>
              </a:rPr>
              <a:t>(</a:t>
            </a:r>
            <a:r>
              <a:rPr lang="en-US" sz="1800" b="1" i="0" u="none" strike="noStrike" baseline="0" dirty="0" err="1">
                <a:solidFill>
                  <a:schemeClr val="tx2"/>
                </a:solidFill>
                <a:latin typeface="CourierNewPS-BoldMT"/>
              </a:rPr>
              <a:t>numFireballs</a:t>
            </a:r>
            <a:r>
              <a:rPr lang="en-US" sz="1800" b="1" i="0" u="none" strike="noStrike" baseline="0" dirty="0">
                <a:solidFill>
                  <a:schemeClr val="tx2"/>
                </a:solidFill>
                <a:latin typeface="CourierNewPS-BoldMT"/>
              </a:rPr>
              <a:t>: Int = 2) =</a:t>
            </a:r>
          </a:p>
          <a:p>
            <a:pPr marL="0" indent="0" algn="l">
              <a:buNone/>
            </a:pPr>
            <a:r>
              <a:rPr lang="en-US" sz="1800" b="1" i="0" u="none" strike="noStrike" baseline="0" dirty="0" err="1">
                <a:solidFill>
                  <a:schemeClr val="tx2"/>
                </a:solidFill>
                <a:latin typeface="CourierNewPS-BoldMT"/>
              </a:rPr>
              <a:t>println</a:t>
            </a:r>
            <a:r>
              <a:rPr lang="en-US" sz="1800" b="1" i="0" u="none" strike="noStrike" baseline="0" dirty="0">
                <a:solidFill>
                  <a:schemeClr val="tx2"/>
                </a:solidFill>
                <a:latin typeface="CourierNewPS-BoldMT"/>
              </a:rPr>
              <a:t>("A glass of Fireball springs into existence. (</a:t>
            </a:r>
            <a:r>
              <a:rPr lang="en-US" sz="1800" b="1" i="0" u="none" strike="noStrike" baseline="0" dirty="0" err="1">
                <a:solidFill>
                  <a:schemeClr val="tx2"/>
                </a:solidFill>
                <a:latin typeface="CourierNewPS-BoldMT"/>
              </a:rPr>
              <a:t>x$numFireballs</a:t>
            </a:r>
            <a:r>
              <a:rPr lang="en-US" sz="1800" b="1" i="0" u="none" strike="noStrike" baseline="0" dirty="0">
                <a:solidFill>
                  <a:schemeClr val="tx2"/>
                </a:solidFill>
                <a:latin typeface="CourierNewPS-BoldMT"/>
              </a:rPr>
              <a:t>)")</a:t>
            </a:r>
          </a:p>
          <a:p>
            <a:pPr marL="0" indent="0" algn="l">
              <a:buNone/>
            </a:pPr>
            <a:r>
              <a:rPr lang="en-US" sz="1800" b="1" i="0" u="none" strike="noStrike" baseline="0" dirty="0">
                <a:solidFill>
                  <a:schemeClr val="tx2"/>
                </a:solidFill>
                <a:latin typeface="CourierNewPS-BoldMT"/>
              </a:rPr>
              <a:t>}</a:t>
            </a:r>
            <a:endParaRPr lang="en-US" b="1" dirty="0">
              <a:solidFill>
                <a:schemeClr val="tx2"/>
              </a:solidFill>
              <a:latin typeface="ArialMT"/>
            </a:endParaRPr>
          </a:p>
          <a:p>
            <a:pPr marL="0" indent="0" algn="l">
              <a:buNone/>
            </a:pPr>
            <a:r>
              <a:rPr lang="en-US" sz="1800" b="0" i="0" u="none" strike="noStrike" baseline="0" dirty="0">
                <a:solidFill>
                  <a:srgbClr val="000000"/>
                </a:solidFill>
                <a:latin typeface="ArialMT"/>
              </a:rPr>
              <a:t>(You might notice that this implementation of </a:t>
            </a:r>
            <a:r>
              <a:rPr lang="en-US" sz="1800" b="1" i="0" u="none" strike="noStrike" baseline="0" dirty="0" err="1">
                <a:solidFill>
                  <a:srgbClr val="000000"/>
                </a:solidFill>
                <a:latin typeface="CourierNewPS-BoldMT"/>
              </a:rPr>
              <a:t>castFireball</a:t>
            </a:r>
            <a:r>
              <a:rPr lang="en-US" sz="1800" b="1" i="0" u="none" strike="noStrike" baseline="0" dirty="0">
                <a:solidFill>
                  <a:srgbClr val="000000"/>
                </a:solidFill>
                <a:latin typeface="CourierNewPS-BoldMT"/>
              </a:rPr>
              <a:t> </a:t>
            </a:r>
            <a:r>
              <a:rPr lang="en-US" sz="1800" b="0" i="0" u="none" strike="noStrike" baseline="0" dirty="0">
                <a:solidFill>
                  <a:srgbClr val="000000"/>
                </a:solidFill>
                <a:latin typeface="ArialMT"/>
              </a:rPr>
              <a:t>does not have a </a:t>
            </a:r>
            <a:r>
              <a:rPr lang="en-US" sz="1800" b="0" i="0" u="none" strike="noStrike" baseline="0" dirty="0">
                <a:solidFill>
                  <a:srgbClr val="000000"/>
                </a:solidFill>
                <a:latin typeface="CourierNewPSMT"/>
              </a:rPr>
              <a:t>private </a:t>
            </a:r>
            <a:r>
              <a:rPr lang="en-US" sz="1800" b="0" i="0" u="none" strike="noStrike" baseline="0" dirty="0">
                <a:solidFill>
                  <a:srgbClr val="000000"/>
                </a:solidFill>
                <a:latin typeface="ArialMT"/>
              </a:rPr>
              <a:t>keyword. We will explain that in a moment.) Here, you define a </a:t>
            </a:r>
            <a:r>
              <a:rPr lang="en-US" sz="1800" b="0" i="1" u="none" strike="noStrike" baseline="0" dirty="0">
                <a:solidFill>
                  <a:srgbClr val="0000EF"/>
                </a:solidFill>
                <a:latin typeface="Arial-ItalicMT"/>
              </a:rPr>
              <a:t>class body </a:t>
            </a:r>
            <a:r>
              <a:rPr lang="en-US" sz="1800" b="0" i="0" u="none" strike="noStrike" baseline="0" dirty="0">
                <a:solidFill>
                  <a:srgbClr val="000000"/>
                </a:solidFill>
                <a:latin typeface="ArialMT"/>
              </a:rPr>
              <a:t>for </a:t>
            </a:r>
            <a:r>
              <a:rPr lang="en-US" sz="1800" b="1" i="0" u="none" strike="noStrike" baseline="0" dirty="0">
                <a:solidFill>
                  <a:srgbClr val="000000"/>
                </a:solidFill>
                <a:latin typeface="CourierNewPS-BoldMT"/>
              </a:rPr>
              <a:t>Player </a:t>
            </a:r>
            <a:r>
              <a:rPr lang="en-US" sz="1800" b="0" i="0" u="none" strike="noStrike" baseline="0" dirty="0">
                <a:solidFill>
                  <a:srgbClr val="000000"/>
                </a:solidFill>
                <a:latin typeface="ArialMT"/>
              </a:rPr>
              <a:t>with curly braces. The class body holds definitions for the class’s behavior and data, much like the actions of a function are defined within the function body.</a:t>
            </a:r>
            <a:endParaRPr lang="en-US" b="1" dirty="0">
              <a:solidFill>
                <a:schemeClr val="tx2"/>
              </a:solidFill>
            </a:endParaRPr>
          </a:p>
        </p:txBody>
      </p:sp>
      <p:sp>
        <p:nvSpPr>
          <p:cNvPr id="4" name="Title 1">
            <a:extLst>
              <a:ext uri="{FF2B5EF4-FFF2-40B4-BE49-F238E27FC236}">
                <a16:creationId xmlns:a16="http://schemas.microsoft.com/office/drawing/2014/main" id="{9AFA891F-E6DE-06E2-8C20-9F018CB2E9BA}"/>
              </a:ext>
            </a:extLst>
          </p:cNvPr>
          <p:cNvSpPr>
            <a:spLocks noGrp="1"/>
          </p:cNvSpPr>
          <p:nvPr>
            <p:ph type="title"/>
          </p:nvPr>
        </p:nvSpPr>
        <p:spPr>
          <a:xfrm>
            <a:off x="2231136" y="192332"/>
            <a:ext cx="7729728" cy="544512"/>
          </a:xfrm>
        </p:spPr>
        <p:txBody>
          <a:bodyPr>
            <a:normAutofit fontScale="90000"/>
          </a:bodyPr>
          <a:lstStyle/>
          <a:p>
            <a:pPr marL="0" indent="0">
              <a:buNone/>
            </a:pPr>
            <a:r>
              <a:rPr lang="en-US" sz="1800" b="1" i="0" u="none" strike="noStrike" baseline="0" dirty="0">
                <a:latin typeface="Arial-BoldMT"/>
              </a:rPr>
              <a:t>Class Functions</a:t>
            </a:r>
          </a:p>
        </p:txBody>
      </p:sp>
    </p:spTree>
    <p:extLst>
      <p:ext uri="{BB962C8B-B14F-4D97-AF65-F5344CB8AC3E}">
        <p14:creationId xmlns:p14="http://schemas.microsoft.com/office/powerpoint/2010/main" val="3234804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Visibility and Encapsulation</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a:bodyPr>
          <a:lstStyle/>
          <a:p>
            <a:pPr algn="l"/>
            <a:r>
              <a:rPr lang="en-US" sz="1800" b="0" i="0" u="none" strike="noStrike" baseline="0" dirty="0">
                <a:latin typeface="ArialMT"/>
              </a:rPr>
              <a:t>Adding behavior to a class with class functions (and data with class properties, as you will see in a moment) builds a description of what that class can do and be, and that description is visible to anyone with an instance of that class.</a:t>
            </a:r>
          </a:p>
          <a:p>
            <a:pPr algn="l"/>
            <a:r>
              <a:rPr lang="en-US" sz="1800" b="0" i="0" u="none" strike="noStrike" baseline="0" dirty="0">
                <a:latin typeface="ArialMT"/>
              </a:rPr>
              <a:t>By default, any function or property without a visibility modifier is public – meaning it is accessible from any file or function in your program.</a:t>
            </a:r>
          </a:p>
          <a:p>
            <a:pPr algn="l"/>
            <a:r>
              <a:rPr lang="en-US" sz="1800" b="0" i="0" u="none" strike="noStrike" baseline="0" dirty="0">
                <a:latin typeface="ArialMT"/>
              </a:rPr>
              <a:t>In some cases, like with </a:t>
            </a:r>
            <a:r>
              <a:rPr lang="en-US" sz="1800" b="1" i="0" u="none" strike="noStrike" baseline="0" dirty="0" err="1">
                <a:latin typeface="CourierNewPS-BoldMT"/>
              </a:rPr>
              <a:t>castFireball</a:t>
            </a:r>
            <a:r>
              <a:rPr lang="en-US" sz="1800" b="0" i="0" u="none" strike="noStrike" baseline="0" dirty="0">
                <a:latin typeface="ArialMT"/>
              </a:rPr>
              <a:t>, you want other parts of your code to be able to access your class properties or call your class functions. But you might have other class functions or properties you do not want to be called from elsewhere in your codebase</a:t>
            </a:r>
          </a:p>
          <a:p>
            <a:pPr algn="l"/>
            <a:r>
              <a:rPr lang="en-US" sz="1800" b="0" i="0" u="none" strike="noStrike" baseline="0" dirty="0">
                <a:solidFill>
                  <a:srgbClr val="000000"/>
                </a:solidFill>
                <a:latin typeface="ArialMT"/>
              </a:rPr>
              <a:t>As the number of classes in your program grows, so does your codebase’s complexity. Hiding the implementation details that do not</a:t>
            </a:r>
          </a:p>
          <a:p>
            <a:pPr algn="l"/>
            <a:r>
              <a:rPr lang="en-US" sz="1800" b="0" i="0" u="none" strike="noStrike" baseline="0" dirty="0">
                <a:solidFill>
                  <a:srgbClr val="000000"/>
                </a:solidFill>
                <a:latin typeface="ArialMT"/>
              </a:rPr>
              <a:t>need to be visible from other parts of your codebase helps to ensure that the logic of your code is clear and concise. That is where</a:t>
            </a:r>
          </a:p>
          <a:p>
            <a:pPr algn="l"/>
            <a:r>
              <a:rPr lang="en-US" sz="1800" b="0" i="0" u="none" strike="noStrike" baseline="0" dirty="0">
                <a:solidFill>
                  <a:srgbClr val="000000"/>
                </a:solidFill>
                <a:latin typeface="ArialMT"/>
              </a:rPr>
              <a:t>visibility comes into play.</a:t>
            </a:r>
          </a:p>
          <a:p>
            <a:pPr algn="l"/>
            <a:r>
              <a:rPr lang="en-US" sz="1800" b="0" i="0" u="none" strike="noStrike" baseline="0" dirty="0">
                <a:solidFill>
                  <a:srgbClr val="000000"/>
                </a:solidFill>
                <a:latin typeface="ArialMT"/>
              </a:rPr>
              <a:t>While a public class function can be invoked anywhere in the program, a private class function cannot be invoked outside of the class on which it is defined. This idea of restricting visibility to certain class functions or properties drives a concept in object-oriented programming known as </a:t>
            </a:r>
            <a:r>
              <a:rPr lang="en-US" sz="1800" b="0" i="1" u="none" strike="noStrike" baseline="0" dirty="0">
                <a:solidFill>
                  <a:srgbClr val="0000EF"/>
                </a:solidFill>
                <a:latin typeface="Arial-ItalicMT"/>
              </a:rPr>
              <a:t>encapsulation</a:t>
            </a:r>
            <a:r>
              <a:rPr lang="en-US" sz="1800" b="0" i="0" u="none" strike="noStrike" baseline="0" dirty="0">
                <a:solidFill>
                  <a:srgbClr val="000000"/>
                </a:solidFill>
                <a:latin typeface="ArialMT"/>
              </a:rPr>
              <a:t>. Encapsulation says that a class should selectively expose functions and properties to define how other objects interact with it. Anything that is not essential to expose, including implementation details of exposed functions and properties, should be kept private.</a:t>
            </a:r>
            <a:endParaRPr lang="en-US" b="1" dirty="0">
              <a:solidFill>
                <a:schemeClr val="tx2"/>
              </a:solidFill>
            </a:endParaRPr>
          </a:p>
        </p:txBody>
      </p:sp>
    </p:spTree>
    <p:extLst>
      <p:ext uri="{BB962C8B-B14F-4D97-AF65-F5344CB8AC3E}">
        <p14:creationId xmlns:p14="http://schemas.microsoft.com/office/powerpoint/2010/main" val="93481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D63FEC-029C-33F7-C9AC-3963F9304E67}"/>
              </a:ext>
            </a:extLst>
          </p:cNvPr>
          <p:cNvPicPr>
            <a:picLocks noChangeAspect="1"/>
          </p:cNvPicPr>
          <p:nvPr/>
        </p:nvPicPr>
        <p:blipFill>
          <a:blip r:embed="rId2"/>
          <a:stretch>
            <a:fillRect/>
          </a:stretch>
        </p:blipFill>
        <p:spPr>
          <a:xfrm>
            <a:off x="2224087" y="1781175"/>
            <a:ext cx="7743825" cy="3295650"/>
          </a:xfrm>
          <a:prstGeom prst="rect">
            <a:avLst/>
          </a:prstGeom>
        </p:spPr>
      </p:pic>
    </p:spTree>
    <p:extLst>
      <p:ext uri="{BB962C8B-B14F-4D97-AF65-F5344CB8AC3E}">
        <p14:creationId xmlns:p14="http://schemas.microsoft.com/office/powerpoint/2010/main" val="2525654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74197-3E78-42B1-AC64-923515EE22F4}"/>
              </a:ext>
            </a:extLst>
          </p:cNvPr>
          <p:cNvSpPr>
            <a:spLocks noGrp="1"/>
          </p:cNvSpPr>
          <p:nvPr>
            <p:ph type="title"/>
          </p:nvPr>
        </p:nvSpPr>
        <p:spPr>
          <a:xfrm>
            <a:off x="2231136" y="192332"/>
            <a:ext cx="7729728" cy="544512"/>
          </a:xfrm>
        </p:spPr>
        <p:txBody>
          <a:bodyPr>
            <a:normAutofit fontScale="90000"/>
          </a:bodyPr>
          <a:lstStyle/>
          <a:p>
            <a:r>
              <a:rPr lang="en-US" sz="1800" b="1" i="0" u="none" strike="noStrike" baseline="0" dirty="0">
                <a:latin typeface="Arial-BoldMT"/>
              </a:rPr>
              <a:t>Class Properties</a:t>
            </a:r>
            <a:endParaRPr lang="en-US" dirty="0"/>
          </a:p>
        </p:txBody>
      </p:sp>
      <p:sp>
        <p:nvSpPr>
          <p:cNvPr id="3" name="Content Placeholder 2">
            <a:extLst>
              <a:ext uri="{FF2B5EF4-FFF2-40B4-BE49-F238E27FC236}">
                <a16:creationId xmlns:a16="http://schemas.microsoft.com/office/drawing/2014/main" id="{FF5604FD-0818-8D4E-1307-053224D0D10A}"/>
              </a:ext>
            </a:extLst>
          </p:cNvPr>
          <p:cNvSpPr>
            <a:spLocks noGrp="1"/>
          </p:cNvSpPr>
          <p:nvPr>
            <p:ph idx="1"/>
          </p:nvPr>
        </p:nvSpPr>
        <p:spPr>
          <a:xfrm>
            <a:off x="159797" y="896645"/>
            <a:ext cx="11860567" cy="5823751"/>
          </a:xfrm>
        </p:spPr>
        <p:txBody>
          <a:bodyPr>
            <a:normAutofit/>
          </a:bodyPr>
          <a:lstStyle/>
          <a:p>
            <a:pPr marL="0" indent="0" algn="l">
              <a:buNone/>
            </a:pPr>
            <a:r>
              <a:rPr lang="en-US" sz="1800" b="0" i="0" u="none" strike="noStrike" baseline="0" dirty="0">
                <a:solidFill>
                  <a:srgbClr val="000000"/>
                </a:solidFill>
                <a:latin typeface="ArialMT"/>
              </a:rPr>
              <a:t>Class function definitions describe the behavior associated with a class. Data definitions, better known as </a:t>
            </a:r>
            <a:r>
              <a:rPr lang="en-US" sz="1800" b="0" i="1" u="none" strike="noStrike" baseline="0" dirty="0">
                <a:solidFill>
                  <a:srgbClr val="0000EF"/>
                </a:solidFill>
                <a:latin typeface="Arial-ItalicMT"/>
              </a:rPr>
              <a:t>class properties</a:t>
            </a:r>
            <a:r>
              <a:rPr lang="en-US" sz="1800" b="0" i="0" u="none" strike="noStrike" baseline="0" dirty="0">
                <a:solidFill>
                  <a:srgbClr val="000000"/>
                </a:solidFill>
                <a:latin typeface="ArialMT"/>
              </a:rPr>
              <a:t>, are the attributes required to represent the specific state or characteristics of a class. For example, </a:t>
            </a:r>
            <a:r>
              <a:rPr lang="en-US" sz="1800" b="1" i="0" u="none" strike="noStrike" baseline="0" dirty="0">
                <a:solidFill>
                  <a:srgbClr val="000000"/>
                </a:solidFill>
                <a:latin typeface="CourierNewPS-BoldMT"/>
              </a:rPr>
              <a:t>Player</a:t>
            </a:r>
            <a:r>
              <a:rPr lang="en-US" sz="1800" b="0" i="0" u="none" strike="noStrike" baseline="0" dirty="0">
                <a:solidFill>
                  <a:srgbClr val="000000"/>
                </a:solidFill>
                <a:latin typeface="ArialMT"/>
              </a:rPr>
              <a:t>’s class properties could represent a player’s name, current health points, race, alignment, gender, and other attributes.</a:t>
            </a:r>
          </a:p>
          <a:p>
            <a:pPr marL="0" indent="0" algn="l">
              <a:buNone/>
            </a:pPr>
            <a:r>
              <a:rPr lang="en-US" sz="1800" b="0" i="0" u="none" strike="noStrike" baseline="0" dirty="0">
                <a:solidFill>
                  <a:srgbClr val="000000"/>
                </a:solidFill>
                <a:latin typeface="ArialMT"/>
              </a:rPr>
              <a:t>Currently, you define a name for a player in the </a:t>
            </a:r>
            <a:r>
              <a:rPr lang="en-US" sz="1800" b="1" i="0" u="none" strike="noStrike" baseline="0" dirty="0">
                <a:solidFill>
                  <a:srgbClr val="000000"/>
                </a:solidFill>
                <a:latin typeface="CourierNewPS-BoldMT"/>
              </a:rPr>
              <a:t>main </a:t>
            </a:r>
            <a:r>
              <a:rPr lang="en-US" sz="1800" b="0" i="0" u="none" strike="noStrike" baseline="0" dirty="0">
                <a:solidFill>
                  <a:srgbClr val="000000"/>
                </a:solidFill>
                <a:latin typeface="ArialMT"/>
              </a:rPr>
              <a:t>function, but your new class definition is a better place for it. Update </a:t>
            </a:r>
            <a:r>
              <a:rPr lang="en-US" sz="1800" b="0" i="0" u="none" strike="noStrike" baseline="0" dirty="0" err="1">
                <a:solidFill>
                  <a:srgbClr val="000000"/>
                </a:solidFill>
                <a:latin typeface="CourierNewPSMT"/>
              </a:rPr>
              <a:t>Player.kt</a:t>
            </a:r>
            <a:r>
              <a:rPr lang="en-US" sz="1800" b="0" i="0" u="none" strike="noStrike" baseline="0" dirty="0">
                <a:solidFill>
                  <a:srgbClr val="000000"/>
                </a:solidFill>
                <a:latin typeface="CourierNewPSMT"/>
              </a:rPr>
              <a:t> </a:t>
            </a:r>
            <a:r>
              <a:rPr lang="en-US" sz="1800" b="0" i="0" u="none" strike="noStrike" baseline="0" dirty="0">
                <a:solidFill>
                  <a:srgbClr val="000000"/>
                </a:solidFill>
                <a:latin typeface="ArialMT"/>
              </a:rPr>
              <a:t>with a </a:t>
            </a:r>
            <a:r>
              <a:rPr lang="en-US" sz="1800" b="0" i="0" u="none" strike="noStrike" baseline="0" dirty="0">
                <a:solidFill>
                  <a:srgbClr val="000000"/>
                </a:solidFill>
                <a:latin typeface="CourierNewPSMT"/>
              </a:rPr>
              <a:t>name </a:t>
            </a:r>
            <a:r>
              <a:rPr lang="en-US" sz="1800" b="0" i="0" u="none" strike="noStrike" baseline="0" dirty="0">
                <a:solidFill>
                  <a:srgbClr val="000000"/>
                </a:solidFill>
                <a:latin typeface="ArialMT"/>
              </a:rPr>
              <a:t>property. (The value for </a:t>
            </a:r>
            <a:r>
              <a:rPr lang="en-US" sz="1800" b="0" i="0" u="none" strike="noStrike" baseline="0" dirty="0">
                <a:solidFill>
                  <a:srgbClr val="000000"/>
                </a:solidFill>
                <a:latin typeface="CourierNewPSMT"/>
              </a:rPr>
              <a:t>name </a:t>
            </a:r>
            <a:r>
              <a:rPr lang="en-US" sz="1800" b="0" i="0" u="none" strike="noStrike" baseline="0" dirty="0">
                <a:solidFill>
                  <a:srgbClr val="000000"/>
                </a:solidFill>
                <a:latin typeface="ArialMT"/>
              </a:rPr>
              <a:t>may look sloppy, but there is a method to our madness – enter it as shown.)</a:t>
            </a:r>
          </a:p>
          <a:p>
            <a:pPr marL="0" indent="0" algn="l">
              <a:buNone/>
            </a:pPr>
            <a:r>
              <a:rPr lang="en-US" sz="1800" b="1" i="0" u="none" strike="noStrike" baseline="0" dirty="0">
                <a:solidFill>
                  <a:schemeClr val="tx2"/>
                </a:solidFill>
                <a:latin typeface="CourierNewPSMT"/>
              </a:rPr>
              <a:t>class Player {</a:t>
            </a:r>
          </a:p>
          <a:p>
            <a:pPr marL="0" indent="0" algn="l">
              <a:buNone/>
            </a:pPr>
            <a:r>
              <a:rPr lang="en-US" sz="1800" b="1" i="0" u="none" strike="noStrike" baseline="0" dirty="0" err="1">
                <a:solidFill>
                  <a:schemeClr val="tx2"/>
                </a:solidFill>
                <a:latin typeface="CourierNewPS-BoldMT"/>
              </a:rPr>
              <a:t>val</a:t>
            </a:r>
            <a:r>
              <a:rPr lang="en-US" sz="1800" b="1" i="0" u="none" strike="noStrike" baseline="0" dirty="0">
                <a:solidFill>
                  <a:schemeClr val="tx2"/>
                </a:solidFill>
                <a:latin typeface="CourierNewPS-BoldMT"/>
              </a:rPr>
              <a:t> name = "madrigal"</a:t>
            </a:r>
          </a:p>
          <a:p>
            <a:pPr marL="0" indent="0" algn="l">
              <a:buNone/>
            </a:pPr>
            <a:r>
              <a:rPr lang="en-US" sz="1800" b="1" i="0" u="none" strike="noStrike" baseline="0" dirty="0">
                <a:solidFill>
                  <a:schemeClr val="tx2"/>
                </a:solidFill>
                <a:latin typeface="CourierNewPSMT"/>
              </a:rPr>
              <a:t>fun </a:t>
            </a:r>
            <a:r>
              <a:rPr lang="en-US" sz="1800" b="1" i="0" u="none" strike="noStrike" baseline="0" dirty="0" err="1">
                <a:solidFill>
                  <a:schemeClr val="tx2"/>
                </a:solidFill>
                <a:latin typeface="CourierNewPSMT"/>
              </a:rPr>
              <a:t>castFireball</a:t>
            </a:r>
            <a:r>
              <a:rPr lang="en-US" sz="1800" b="1" i="0" u="none" strike="noStrike" baseline="0" dirty="0">
                <a:solidFill>
                  <a:schemeClr val="tx2"/>
                </a:solidFill>
                <a:latin typeface="CourierNewPSMT"/>
              </a:rPr>
              <a:t>(</a:t>
            </a:r>
            <a:r>
              <a:rPr lang="en-US" sz="1800" b="1" i="0" u="none" strike="noStrike" baseline="0" dirty="0" err="1">
                <a:solidFill>
                  <a:schemeClr val="tx2"/>
                </a:solidFill>
                <a:latin typeface="CourierNewPSMT"/>
              </a:rPr>
              <a:t>numFireballs</a:t>
            </a:r>
            <a:r>
              <a:rPr lang="en-US" sz="1800" b="1" i="0" u="none" strike="noStrike" baseline="0" dirty="0">
                <a:solidFill>
                  <a:schemeClr val="tx2"/>
                </a:solidFill>
                <a:latin typeface="CourierNewPSMT"/>
              </a:rPr>
              <a:t>: Int = 2) =</a:t>
            </a:r>
          </a:p>
          <a:p>
            <a:pPr marL="0" indent="0" algn="l">
              <a:buNone/>
            </a:pPr>
            <a:r>
              <a:rPr lang="en-US" sz="1800" b="1" i="0" u="none" strike="noStrike" baseline="0" dirty="0" err="1">
                <a:solidFill>
                  <a:schemeClr val="tx2"/>
                </a:solidFill>
                <a:latin typeface="CourierNewPSMT"/>
              </a:rPr>
              <a:t>println</a:t>
            </a:r>
            <a:r>
              <a:rPr lang="en-US" sz="1800" b="1" i="0" u="none" strike="noStrike" baseline="0" dirty="0">
                <a:solidFill>
                  <a:schemeClr val="tx2"/>
                </a:solidFill>
                <a:latin typeface="CourierNewPSMT"/>
              </a:rPr>
              <a:t>("A glass of Fireball springs into existence. (</a:t>
            </a:r>
            <a:r>
              <a:rPr lang="en-US" sz="1800" b="1" i="0" u="none" strike="noStrike" baseline="0" dirty="0" err="1">
                <a:solidFill>
                  <a:schemeClr val="tx2"/>
                </a:solidFill>
                <a:latin typeface="CourierNewPSMT"/>
              </a:rPr>
              <a:t>x$numFireballs</a:t>
            </a:r>
            <a:r>
              <a:rPr lang="en-US" sz="1800" b="1" i="0" u="none" strike="noStrike" baseline="0" dirty="0">
                <a:solidFill>
                  <a:schemeClr val="tx2"/>
                </a:solidFill>
                <a:latin typeface="CourierNewPSMT"/>
              </a:rPr>
              <a:t>)")</a:t>
            </a:r>
          </a:p>
          <a:p>
            <a:pPr marL="0" indent="0" algn="l">
              <a:buNone/>
            </a:pPr>
            <a:r>
              <a:rPr lang="en-US" sz="1800" b="1" i="0" u="none" strike="noStrike" baseline="0" dirty="0">
                <a:solidFill>
                  <a:schemeClr val="tx2"/>
                </a:solidFill>
                <a:latin typeface="CourierNewPSMT"/>
              </a:rPr>
              <a:t>}</a:t>
            </a:r>
          </a:p>
          <a:p>
            <a:pPr marL="0" indent="0" algn="l">
              <a:buNone/>
            </a:pPr>
            <a:r>
              <a:rPr lang="en-US" sz="1800" b="0" i="0" u="none" strike="noStrike" baseline="0" dirty="0">
                <a:latin typeface="ArialMT"/>
              </a:rPr>
              <a:t>You add the </a:t>
            </a:r>
            <a:r>
              <a:rPr lang="en-US" sz="1800" b="0" i="0" u="none" strike="noStrike" baseline="0" dirty="0">
                <a:latin typeface="CourierNewPSMT"/>
              </a:rPr>
              <a:t>name </a:t>
            </a:r>
            <a:r>
              <a:rPr lang="en-US" sz="1800" b="0" i="0" u="none" strike="noStrike" baseline="0" dirty="0">
                <a:latin typeface="ArialMT"/>
              </a:rPr>
              <a:t>property to the </a:t>
            </a:r>
            <a:r>
              <a:rPr lang="en-US" sz="1800" b="1" i="0" u="none" strike="noStrike" baseline="0" dirty="0">
                <a:latin typeface="CourierNewPS-BoldMT"/>
              </a:rPr>
              <a:t>Player </a:t>
            </a:r>
            <a:r>
              <a:rPr lang="en-US" sz="1800" b="0" i="0" u="none" strike="noStrike" baseline="0" dirty="0">
                <a:latin typeface="ArialMT"/>
              </a:rPr>
              <a:t>class body, including it as relevant data a </a:t>
            </a:r>
            <a:r>
              <a:rPr lang="en-US" sz="1800" b="1" i="0" u="none" strike="noStrike" baseline="0" dirty="0">
                <a:latin typeface="CourierNewPS-BoldMT"/>
              </a:rPr>
              <a:t>Player </a:t>
            </a:r>
            <a:r>
              <a:rPr lang="en-US" sz="1800" b="0" i="0" u="none" strike="noStrike" baseline="0" dirty="0">
                <a:latin typeface="ArialMT"/>
              </a:rPr>
              <a:t>instance contains. Notice that </a:t>
            </a:r>
            <a:r>
              <a:rPr lang="en-US" sz="1800" b="0" i="0" u="none" strike="noStrike" baseline="0" dirty="0">
                <a:latin typeface="CourierNewPSMT"/>
              </a:rPr>
              <a:t>name </a:t>
            </a:r>
            <a:r>
              <a:rPr lang="en-US" sz="1800" b="0" i="0" u="none" strike="noStrike" baseline="0" dirty="0">
                <a:latin typeface="ArialMT"/>
              </a:rPr>
              <a:t>is defined as a </a:t>
            </a:r>
            <a:r>
              <a:rPr lang="en-US" sz="1800" b="0" i="0" u="none" strike="noStrike" baseline="0" dirty="0">
                <a:latin typeface="CourierNewPSMT"/>
              </a:rPr>
              <a:t>val</a:t>
            </a:r>
            <a:r>
              <a:rPr lang="en-US" sz="1800" b="0" i="0" u="none" strike="noStrike" baseline="0" dirty="0">
                <a:latin typeface="ArialMT"/>
              </a:rPr>
              <a:t>. Like variables, properties can represent either read-only or mutable data using the </a:t>
            </a:r>
            <a:r>
              <a:rPr lang="en-US" sz="1800" b="0" i="0" u="none" strike="noStrike" baseline="0" dirty="0" err="1">
                <a:latin typeface="CourierNewPSMT"/>
              </a:rPr>
              <a:t>val</a:t>
            </a:r>
            <a:r>
              <a:rPr lang="en-US" sz="1800" b="0" i="0" u="none" strike="noStrike" baseline="0" dirty="0">
                <a:latin typeface="CourierNewPSMT"/>
              </a:rPr>
              <a:t> </a:t>
            </a:r>
            <a:r>
              <a:rPr lang="en-US" sz="1800" b="0" i="0" u="none" strike="noStrike" baseline="0" dirty="0">
                <a:latin typeface="ArialMT"/>
              </a:rPr>
              <a:t>and </a:t>
            </a:r>
            <a:r>
              <a:rPr lang="en-US" sz="1800" b="0" i="0" u="none" strike="noStrike" baseline="0" dirty="0">
                <a:latin typeface="CourierNewPSMT"/>
              </a:rPr>
              <a:t>var </a:t>
            </a:r>
            <a:r>
              <a:rPr lang="en-US" sz="1800" b="0" i="0" u="none" strike="noStrike" baseline="0" dirty="0">
                <a:latin typeface="ArialMT"/>
              </a:rPr>
              <a:t>keywords, respectively.</a:t>
            </a:r>
            <a:endParaRPr lang="en-US" b="1" dirty="0">
              <a:solidFill>
                <a:schemeClr val="tx2"/>
              </a:solidFill>
            </a:endParaRPr>
          </a:p>
        </p:txBody>
      </p:sp>
    </p:spTree>
    <p:extLst>
      <p:ext uri="{BB962C8B-B14F-4D97-AF65-F5344CB8AC3E}">
        <p14:creationId xmlns:p14="http://schemas.microsoft.com/office/powerpoint/2010/main" val="289757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2169C-5AEE-98C9-C074-66052D4D1FAB}"/>
              </a:ext>
            </a:extLst>
          </p:cNvPr>
          <p:cNvSpPr>
            <a:spLocks noGrp="1"/>
          </p:cNvSpPr>
          <p:nvPr>
            <p:ph idx="1"/>
          </p:nvPr>
        </p:nvSpPr>
        <p:spPr>
          <a:xfrm>
            <a:off x="213063" y="301841"/>
            <a:ext cx="11762913" cy="6400799"/>
          </a:xfrm>
        </p:spPr>
        <p:txBody>
          <a:bodyPr>
            <a:normAutofit/>
          </a:bodyPr>
          <a:lstStyle/>
          <a:p>
            <a:pPr marL="0" indent="0" algn="l">
              <a:buNone/>
            </a:pPr>
            <a:r>
              <a:rPr lang="en-US" sz="1800" b="0" i="0" u="none" strike="noStrike" baseline="0" dirty="0">
                <a:latin typeface="ArialMT"/>
              </a:rPr>
              <a:t>When an instance of a class is constructed, all of its properties must have values. This means that, unlike other variables, class properties must be assigned an initial value. For example, the following code is invalid, because </a:t>
            </a:r>
            <a:r>
              <a:rPr lang="en-US" sz="1800" b="0" i="0" u="none" strike="noStrike" baseline="0" dirty="0">
                <a:latin typeface="CourierNewPSMT"/>
              </a:rPr>
              <a:t>name </a:t>
            </a:r>
            <a:r>
              <a:rPr lang="en-US" sz="1800" b="0" i="0" u="none" strike="noStrike" baseline="0" dirty="0">
                <a:latin typeface="ArialMT"/>
              </a:rPr>
              <a:t>is not assigned at declaration:</a:t>
            </a:r>
          </a:p>
          <a:p>
            <a:pPr marL="0" indent="0" algn="l">
              <a:buNone/>
            </a:pPr>
            <a:r>
              <a:rPr lang="en-US" sz="1800" b="0" i="0" u="none" strike="noStrike" baseline="0" dirty="0">
                <a:latin typeface="CourierNewPSMT"/>
              </a:rPr>
              <a:t>class Player {</a:t>
            </a:r>
          </a:p>
          <a:p>
            <a:pPr marL="0" indent="0" algn="l">
              <a:buNone/>
            </a:pPr>
            <a:r>
              <a:rPr lang="en-US" sz="1800" b="0" i="0" u="none" strike="noStrike" baseline="0" dirty="0">
                <a:latin typeface="CourierNewPSMT"/>
              </a:rPr>
              <a:t>var name: String</a:t>
            </a:r>
          </a:p>
          <a:p>
            <a:pPr marL="0" indent="0" algn="l">
              <a:buNone/>
            </a:pPr>
            <a:r>
              <a:rPr lang="en-US" sz="1800" b="0" i="0" u="none" strike="noStrike" baseline="0" dirty="0">
                <a:latin typeface="CourierNewPSMT"/>
              </a:rPr>
              <a:t>}</a:t>
            </a:r>
            <a:endParaRPr lang="en-US" b="1" dirty="0">
              <a:solidFill>
                <a:schemeClr val="tx2"/>
              </a:solidFill>
            </a:endParaRPr>
          </a:p>
        </p:txBody>
      </p:sp>
    </p:spTree>
    <p:extLst>
      <p:ext uri="{BB962C8B-B14F-4D97-AF65-F5344CB8AC3E}">
        <p14:creationId xmlns:p14="http://schemas.microsoft.com/office/powerpoint/2010/main" val="3836329035"/>
      </p:ext>
    </p:extLst>
  </p:cSld>
  <p:clrMapOvr>
    <a:masterClrMapping/>
  </p:clrMapOvr>
</p:sld>
</file>

<file path=ppt/theme/theme1.xml><?xml version="1.0" encoding="utf-8"?>
<a:theme xmlns:a="http://schemas.openxmlformats.org/drawingml/2006/main" name="Parc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1277</TotalTime>
  <Words>2489</Words>
  <Application>Microsoft Office PowerPoint</Application>
  <PresentationFormat>Widescreen</PresentationFormat>
  <Paragraphs>124</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Arial-BoldMT</vt:lpstr>
      <vt:lpstr>Arial-ItalicMT</vt:lpstr>
      <vt:lpstr>ArialMT</vt:lpstr>
      <vt:lpstr>CourierNewPS-BoldMT</vt:lpstr>
      <vt:lpstr>CourierNewPS-ItalicMT</vt:lpstr>
      <vt:lpstr>CourierNewPSMT</vt:lpstr>
      <vt:lpstr>Gill Sans MT</vt:lpstr>
      <vt:lpstr>Parcel</vt:lpstr>
      <vt:lpstr>Defining Classes</vt:lpstr>
      <vt:lpstr>Defining Classes</vt:lpstr>
      <vt:lpstr>PowerPoint Presentation</vt:lpstr>
      <vt:lpstr>PowerPoint Presentation</vt:lpstr>
      <vt:lpstr>Class Functions</vt:lpstr>
      <vt:lpstr>Visibility and Encapsulation</vt:lpstr>
      <vt:lpstr>PowerPoint Presentation</vt:lpstr>
      <vt:lpstr>Class Properties</vt:lpstr>
      <vt:lpstr>PowerPoint Presentation</vt:lpstr>
      <vt:lpstr>Property getters and setters</vt:lpstr>
      <vt:lpstr>PowerPoint Presentation</vt:lpstr>
      <vt:lpstr>PowerPoint Presentation</vt:lpstr>
      <vt:lpstr>PowerPoint Presentation</vt:lpstr>
      <vt:lpstr>Property visibility</vt:lpstr>
      <vt:lpstr>PowerPoint Presentation</vt:lpstr>
      <vt:lpstr>Computed properties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Constants, and Types</dc:title>
  <dc:creator>AMiR</dc:creator>
  <cp:lastModifiedBy>AMiR</cp:lastModifiedBy>
  <cp:revision>15</cp:revision>
  <dcterms:created xsi:type="dcterms:W3CDTF">2023-07-19T15:56:43Z</dcterms:created>
  <dcterms:modified xsi:type="dcterms:W3CDTF">2023-08-03T09:02:10Z</dcterms:modified>
</cp:coreProperties>
</file>