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359ECE-7117-4BAD-AB43-278A6090276B}">
          <p14:sldIdLst>
            <p14:sldId id="256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AF4A11-F739-4D74-8F30-05177898FDB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7434E6A-C682-4A22-9583-832EE45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FD60-7145-7604-A2A7-67CFC1202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b="1" i="0" u="none" strike="noStrike" baseline="0" dirty="0">
                <a:latin typeface="Arial-BoldMT"/>
              </a:rPr>
              <a:t>Standard Functions</a:t>
            </a:r>
            <a:br>
              <a:rPr lang="en-US" sz="1800" b="1" i="0" u="none" strike="noStrike" baseline="0" dirty="0">
                <a:latin typeface="Arial-BoldMT"/>
              </a:rPr>
            </a:br>
            <a:r>
              <a:rPr lang="en-US" sz="1800" b="1" i="0" u="none" strike="noStrike" baseline="0" dirty="0">
                <a:latin typeface="Arial-BoldMT"/>
              </a:rPr>
              <a:t>(Scope Functions)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28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Compare the calls chained with </a:t>
            </a:r>
            <a:r>
              <a:rPr lang="en-US" sz="1800" b="1" i="0" u="none" strike="noStrike" baseline="0" dirty="0">
                <a:latin typeface="CourierNewPS-BoldMT"/>
              </a:rPr>
              <a:t>run </a:t>
            </a:r>
            <a:r>
              <a:rPr lang="en-US" sz="1800" b="0" i="0" u="none" strike="noStrike" baseline="0" dirty="0">
                <a:latin typeface="ArialMT"/>
              </a:rPr>
              <a:t>to calling the three functions using nested syntax: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playerCreateMessage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nameIsLong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Polarcubis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, Supreme Master of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NyetHack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")))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The nested function calls are more difficult to understand because they require the reader to work from the inside out, rather than the more familiar top to bottom.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Note that there is a second flavor of </a:t>
            </a:r>
            <a:r>
              <a:rPr lang="en-US" sz="1800" b="1" i="0" u="none" strike="noStrike" baseline="0" dirty="0">
                <a:latin typeface="CourierNewPS-BoldMT"/>
              </a:rPr>
              <a:t>run </a:t>
            </a:r>
            <a:r>
              <a:rPr lang="en-US" sz="1800" b="0" i="0" u="none" strike="noStrike" baseline="0" dirty="0">
                <a:latin typeface="ArialMT"/>
              </a:rPr>
              <a:t>that is not called on a receiver. This form is far less commonly seen, but we include it here for completeness: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status = run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healthPoints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== 100) "perfect health" else "has injuries"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5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with </a:t>
            </a:r>
            <a:r>
              <a:rPr lang="en-US" sz="1800" b="0" i="0" u="none" strike="noStrike" baseline="0" dirty="0">
                <a:latin typeface="ArialMT"/>
              </a:rPr>
              <a:t>is a variant of </a:t>
            </a:r>
            <a:r>
              <a:rPr lang="en-US" sz="1800" b="1" i="0" u="none" strike="noStrike" baseline="0" dirty="0">
                <a:latin typeface="CourierNewPS-BoldMT"/>
              </a:rPr>
              <a:t>run</a:t>
            </a:r>
            <a:r>
              <a:rPr lang="en-US" sz="1800" b="0" i="0" u="none" strike="noStrike" baseline="0" dirty="0">
                <a:latin typeface="ArialMT"/>
              </a:rPr>
              <a:t>. It behaves identically, but it uses a different calling convention. Unlike the standard functions you have seen so far, </a:t>
            </a:r>
            <a:r>
              <a:rPr lang="en-US" sz="1800" b="1" i="0" u="none" strike="noStrike" baseline="0" dirty="0">
                <a:latin typeface="CourierNewPS-BoldMT"/>
              </a:rPr>
              <a:t>with </a:t>
            </a:r>
            <a:r>
              <a:rPr lang="en-US" sz="1800" b="0" i="0" u="none" strike="noStrike" baseline="0" dirty="0">
                <a:latin typeface="ArialMT"/>
              </a:rPr>
              <a:t>requires its argument to be accepted as the first parameter rather than calling the standard function on a receiver type: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nameTooLong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with("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Polarcubis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, Supreme Master of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NyetHack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length &gt;= 20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Instead of calling </a:t>
            </a:r>
            <a:r>
              <a:rPr lang="en-US" sz="1800" b="1" i="0" u="none" strike="noStrike" baseline="0" dirty="0">
                <a:latin typeface="CourierNewPS-BoldMT"/>
              </a:rPr>
              <a:t>with </a:t>
            </a:r>
            <a:r>
              <a:rPr lang="en-US" sz="1800" b="0" i="0" u="none" strike="noStrike" baseline="0" dirty="0">
                <a:latin typeface="ArialMT"/>
              </a:rPr>
              <a:t>on the string, as in </a:t>
            </a:r>
            <a:r>
              <a:rPr lang="en-US" sz="1800" b="0" i="0" u="none" strike="noStrike" baseline="0" dirty="0">
                <a:latin typeface="CourierNewPSMT"/>
              </a:rPr>
              <a:t>"</a:t>
            </a:r>
            <a:r>
              <a:rPr lang="en-US" sz="1800" b="0" i="0" u="none" strike="noStrike" baseline="0" dirty="0" err="1">
                <a:latin typeface="CourierNewPSMT"/>
              </a:rPr>
              <a:t>Polarcubis</a:t>
            </a:r>
            <a:r>
              <a:rPr lang="en-US" sz="1800" b="0" i="0" u="none" strike="noStrike" baseline="0" dirty="0">
                <a:latin typeface="CourierNewPSMT"/>
              </a:rPr>
              <a:t>, Supreme Master of </a:t>
            </a:r>
            <a:r>
              <a:rPr lang="en-US" sz="1800" b="0" i="0" u="none" strike="noStrike" baseline="0" dirty="0" err="1">
                <a:latin typeface="CourierNewPSMT"/>
              </a:rPr>
              <a:t>NyetHack</a:t>
            </a:r>
            <a:r>
              <a:rPr lang="en-US" sz="1800" b="0" i="0" u="none" strike="noStrike" baseline="0" dirty="0">
                <a:latin typeface="CourierNewPSMT"/>
              </a:rPr>
              <a:t>".run</a:t>
            </a:r>
            <a:r>
              <a:rPr lang="en-US" sz="1800" b="0" i="0" u="none" strike="noStrike" baseline="0" dirty="0">
                <a:latin typeface="ArialMT"/>
              </a:rPr>
              <a:t>, the string is passed as the first (in this case, only) argument to </a:t>
            </a:r>
            <a:r>
              <a:rPr lang="en-US" sz="1800" b="1" i="0" u="none" strike="noStrike" baseline="0" dirty="0">
                <a:latin typeface="CourierNewPS-BoldMT"/>
              </a:rPr>
              <a:t>with</a:t>
            </a:r>
            <a:r>
              <a:rPr lang="en-US" sz="1800" b="0" i="0" u="none" strike="noStrike" baseline="0" dirty="0">
                <a:latin typeface="ArialMT"/>
              </a:rPr>
              <a:t>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This is inconsistent with the way you work with the rest of the standard functions, making it a less favorable choice than </a:t>
            </a:r>
            <a:r>
              <a:rPr lang="en-US" sz="1800" b="1" i="0" u="none" strike="noStrike" baseline="0" dirty="0">
                <a:latin typeface="CourierNewPS-BoldMT"/>
              </a:rPr>
              <a:t>run</a:t>
            </a:r>
            <a:r>
              <a:rPr lang="en-US" sz="1800" b="0" i="0" u="none" strike="noStrike" baseline="0" dirty="0">
                <a:latin typeface="ArialMT"/>
              </a:rPr>
              <a:t>. In fact, we recommend avoiding </a:t>
            </a:r>
            <a:r>
              <a:rPr lang="en-US" sz="1800" b="1" i="0" u="none" strike="noStrike" baseline="0" dirty="0">
                <a:latin typeface="CourierNewPS-BoldMT"/>
              </a:rPr>
              <a:t>with </a:t>
            </a:r>
            <a:r>
              <a:rPr lang="en-US" sz="1800" b="0" i="0" u="none" strike="noStrike" baseline="0" dirty="0">
                <a:latin typeface="ArialMT"/>
              </a:rPr>
              <a:t>and using </a:t>
            </a:r>
            <a:r>
              <a:rPr lang="en-US" sz="1800" b="1" i="0" u="none" strike="noStrike" baseline="0" dirty="0">
                <a:latin typeface="CourierNewPS-BoldMT"/>
              </a:rPr>
              <a:t>run </a:t>
            </a:r>
            <a:r>
              <a:rPr lang="en-US" sz="1800" b="0" i="0" u="none" strike="noStrike" baseline="0" dirty="0">
                <a:latin typeface="ArialMT"/>
              </a:rPr>
              <a:t>instead. We are including </a:t>
            </a:r>
            <a:r>
              <a:rPr lang="en-US" sz="1800" b="1" i="0" u="none" strike="noStrike" baseline="0" dirty="0">
                <a:latin typeface="CourierNewPS-BoldMT"/>
              </a:rPr>
              <a:t>with </a:t>
            </a:r>
            <a:r>
              <a:rPr lang="en-US" sz="1800" b="0" i="0" u="none" strike="noStrike" baseline="0" dirty="0">
                <a:latin typeface="ArialMT"/>
              </a:rPr>
              <a:t>here so that if you encounter it in the wild you will know what it means (and possibly consider replacing it with </a:t>
            </a:r>
            <a:r>
              <a:rPr lang="en-US" sz="1800" b="1" i="0" u="none" strike="noStrike" baseline="0" dirty="0">
                <a:latin typeface="CourierNewPS-BoldMT"/>
              </a:rPr>
              <a:t>run</a:t>
            </a:r>
            <a:r>
              <a:rPr lang="en-US" sz="1800" b="0" i="0" u="none" strike="noStrike" baseline="0" dirty="0">
                <a:latin typeface="ArialMT"/>
              </a:rPr>
              <a:t>).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3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also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1" i="0" u="none" strike="noStrike" baseline="0" dirty="0">
                <a:latin typeface="CourierNewPS-BoldMT"/>
              </a:rPr>
              <a:t>also </a:t>
            </a:r>
            <a:r>
              <a:rPr lang="en-US" sz="1800" b="0" i="0" u="none" strike="noStrike" baseline="0" dirty="0">
                <a:latin typeface="ArialMT"/>
              </a:rPr>
              <a:t>function works very similarly to the </a:t>
            </a: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b="0" i="0" u="none" strike="noStrike" baseline="0" dirty="0">
                <a:latin typeface="ArialMT"/>
              </a:rPr>
              <a:t>function. Just like </a:t>
            </a:r>
            <a:r>
              <a:rPr lang="en-US" sz="1800" b="1" i="0" u="none" strike="noStrike" baseline="0" dirty="0">
                <a:latin typeface="CourierNewPS-BoldMT"/>
              </a:rPr>
              <a:t>let</a:t>
            </a:r>
            <a:r>
              <a:rPr lang="en-US" sz="1800" b="0" i="0" u="none" strike="noStrike" baseline="0" dirty="0">
                <a:latin typeface="ArialMT"/>
              </a:rPr>
              <a:t>, </a:t>
            </a:r>
            <a:r>
              <a:rPr lang="en-US" sz="1800" b="1" i="0" u="none" strike="noStrike" baseline="0" dirty="0">
                <a:latin typeface="CourierNewPS-BoldMT"/>
              </a:rPr>
              <a:t>also </a:t>
            </a:r>
            <a:r>
              <a:rPr lang="en-US" sz="1800" b="0" i="0" u="none" strike="noStrike" baseline="0" dirty="0">
                <a:latin typeface="ArialMT"/>
              </a:rPr>
              <a:t>passes the receiver you call it on as an argument to a lambda you provide. But there is one major difference between </a:t>
            </a: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b="0" i="0" u="none" strike="noStrike" baseline="0" dirty="0">
                <a:latin typeface="ArialMT"/>
              </a:rPr>
              <a:t>and </a:t>
            </a:r>
            <a:r>
              <a:rPr lang="en-US" sz="1800" b="1" i="0" u="none" strike="noStrike" baseline="0" dirty="0">
                <a:latin typeface="CourierNewPS-BoldMT"/>
              </a:rPr>
              <a:t>also</a:t>
            </a:r>
            <a:r>
              <a:rPr lang="en-US" sz="1800" b="0" i="0" u="none" strike="noStrike" baseline="0" dirty="0">
                <a:latin typeface="ArialMT"/>
              </a:rPr>
              <a:t>: </a:t>
            </a:r>
            <a:r>
              <a:rPr lang="en-US" sz="1800" b="1" i="0" u="none" strike="noStrike" baseline="0" dirty="0">
                <a:latin typeface="CourierNewPS-BoldMT"/>
              </a:rPr>
              <a:t>also </a:t>
            </a:r>
            <a:r>
              <a:rPr lang="en-US" sz="1800" b="0" i="0" u="none" strike="noStrike" baseline="0" dirty="0">
                <a:latin typeface="ArialMT"/>
              </a:rPr>
              <a:t>returns the receiver, rather than the result of the lambda.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This makes </a:t>
            </a:r>
            <a:r>
              <a:rPr lang="en-US" sz="1800" b="1" i="0" u="none" strike="noStrike" baseline="0" dirty="0">
                <a:latin typeface="CourierNewPS-BoldMT"/>
              </a:rPr>
              <a:t>also </a:t>
            </a:r>
            <a:r>
              <a:rPr lang="en-US" sz="1800" b="0" i="0" u="none" strike="noStrike" baseline="0" dirty="0">
                <a:latin typeface="ArialMT"/>
              </a:rPr>
              <a:t>especially useful for adding multiple side effects from a common source. In the example below, </a:t>
            </a:r>
            <a:r>
              <a:rPr lang="en-US" sz="1800" b="1" i="0" u="none" strike="noStrike" baseline="0" dirty="0">
                <a:latin typeface="CourierNewPS-BoldMT"/>
              </a:rPr>
              <a:t>also </a:t>
            </a:r>
            <a:r>
              <a:rPr lang="en-US" sz="1800" b="0" i="0" u="none" strike="noStrike" baseline="0" dirty="0">
                <a:latin typeface="ArialMT"/>
              </a:rPr>
              <a:t>is called twice to organize two different operations: One prints the filename, and the other assigns a variable, </a:t>
            </a:r>
            <a:r>
              <a:rPr lang="en-US" sz="1800" b="0" i="0" u="none" strike="noStrike" baseline="0" dirty="0" err="1">
                <a:latin typeface="CourierNewPSMT"/>
              </a:rPr>
              <a:t>fileContents</a:t>
            </a:r>
            <a:r>
              <a:rPr lang="en-US" sz="1800" b="0" i="0" u="none" strike="noStrike" baseline="0" dirty="0">
                <a:latin typeface="ArialMT"/>
              </a:rPr>
              <a:t>, with the contents of the file.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var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fileContents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List&lt;String&gt;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File("file.txt")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.also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print(it.name)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}.also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fileContents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it.readLines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Since </a:t>
            </a:r>
            <a:r>
              <a:rPr lang="en-US" sz="1800" b="1" i="0" u="none" strike="noStrike" baseline="0" dirty="0">
                <a:latin typeface="CourierNewPS-BoldMT"/>
              </a:rPr>
              <a:t>also </a:t>
            </a:r>
            <a:r>
              <a:rPr lang="en-US" sz="1800" b="0" i="0" u="none" strike="noStrike" baseline="0" dirty="0">
                <a:latin typeface="ArialMT"/>
              </a:rPr>
              <a:t>returns the receiver instead of the result of the lambda, you can continue to chain additional function calls on to the original receiver.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1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 err="1">
                <a:latin typeface="Arial-BoldMT"/>
              </a:rPr>
              <a:t>takeIf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last stop on our tour of the standard functions is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takeIf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takeIf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works a bit differently than the other standard functions: It evaluates a condition provided in a lambda, called a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predicate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that returns either true or false depending on the conditions defined. If the condition evaluates as true, the receiver is returned from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takeIf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 If the condition is false, null is returned instead.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Consider the following example, which reads a file if and only if it is readable and writable.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fileContents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File("myfile.txt")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.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takeIf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{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it.canRead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 &amp;&amp;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it.canWrite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 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?.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readText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Without </a:t>
            </a:r>
            <a:r>
              <a:rPr lang="en-US" sz="1800" b="1" i="0" u="none" strike="noStrike" baseline="0" dirty="0" err="1">
                <a:latin typeface="CourierNewPS-BoldMT"/>
              </a:rPr>
              <a:t>takeIf</a:t>
            </a:r>
            <a:r>
              <a:rPr lang="en-US" sz="1800" b="0" i="0" u="none" strike="noStrike" baseline="0" dirty="0">
                <a:latin typeface="ArialMT"/>
              </a:rPr>
              <a:t>, this would be more verbose: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chemeClr val="tx2"/>
                </a:solidFill>
                <a:latin typeface="CourierNewPSMT"/>
              </a:rPr>
              <a:t>val file = File("myfile.txt")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fileContents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file.canRead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 &amp;&amp;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file.canWrite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file.readText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null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The </a:t>
            </a:r>
            <a:r>
              <a:rPr lang="en-US" sz="1800" b="1" i="0" u="none" strike="noStrike" baseline="0" dirty="0" err="1">
                <a:latin typeface="CourierNewPS-BoldMT"/>
              </a:rPr>
              <a:t>takeIf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version does not require the temporary variable </a:t>
            </a:r>
            <a:r>
              <a:rPr lang="en-US" sz="1800" b="0" i="0" u="none" strike="noStrike" baseline="0" dirty="0">
                <a:latin typeface="CourierNewPSMT"/>
              </a:rPr>
              <a:t>file</a:t>
            </a:r>
            <a:r>
              <a:rPr lang="en-US" sz="1800" b="0" i="0" u="none" strike="noStrike" baseline="0" dirty="0">
                <a:latin typeface="ArialMT"/>
              </a:rPr>
              <a:t>, nor does it need to specify the possibility of a null return. </a:t>
            </a:r>
            <a:r>
              <a:rPr lang="en-US" sz="1800" b="1" i="0" u="none" strike="noStrike" baseline="0" dirty="0" err="1">
                <a:latin typeface="CourierNewPS-BoldMT"/>
              </a:rPr>
              <a:t>takeIf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useful for checking that some condition required for assigning a variable or proceeding with work is true before continuing. Conceptually, </a:t>
            </a:r>
            <a:r>
              <a:rPr lang="en-US" sz="1800" b="1" i="0" u="none" strike="noStrike" baseline="0" dirty="0" err="1">
                <a:latin typeface="CourierNewPS-BoldMT"/>
              </a:rPr>
              <a:t>takeIf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similar to an </a:t>
            </a:r>
            <a:r>
              <a:rPr lang="en-US" sz="1800" b="0" i="0" u="none" strike="noStrike" baseline="0" dirty="0">
                <a:latin typeface="CourierNewPSMT"/>
              </a:rPr>
              <a:t>if </a:t>
            </a:r>
            <a:r>
              <a:rPr lang="en-US" sz="1800" b="0" i="0" u="none" strike="noStrike" baseline="0" dirty="0">
                <a:latin typeface="ArialMT"/>
              </a:rPr>
              <a:t>statement, but with the advantage of being directly callable on an instance, often allowing you to remove a temporary variable assignment.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7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 err="1">
                <a:latin typeface="Arial-BoldMT"/>
              </a:rPr>
              <a:t>takeUnless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We said that the tour was over, but there is a complementary function to </a:t>
            </a:r>
            <a:r>
              <a:rPr lang="en-US" sz="1800" b="1" i="0" u="none" strike="noStrike" baseline="0" dirty="0" err="1">
                <a:latin typeface="CourierNewPS-BoldMT"/>
              </a:rPr>
              <a:t>takeIf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that we should mention, if only to warn you away from it: </a:t>
            </a:r>
            <a:r>
              <a:rPr lang="en-US" sz="1800" b="1" i="0" u="none" strike="noStrike" baseline="0" dirty="0" err="1">
                <a:latin typeface="CourierNewPS-BoldMT"/>
              </a:rPr>
              <a:t>takeUnless</a:t>
            </a:r>
            <a:r>
              <a:rPr lang="en-US" sz="1800" b="0" i="0" u="none" strike="noStrike" baseline="0" dirty="0">
                <a:latin typeface="ArialMT"/>
              </a:rPr>
              <a:t>. The </a:t>
            </a:r>
            <a:r>
              <a:rPr lang="en-US" sz="1800" b="1" i="0" u="none" strike="noStrike" baseline="0" dirty="0" err="1">
                <a:latin typeface="CourierNewPS-BoldMT"/>
              </a:rPr>
              <a:t>takeUnless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function is exactly like </a:t>
            </a:r>
            <a:r>
              <a:rPr lang="en-US" sz="1800" b="1" i="0" u="none" strike="noStrike" baseline="0" dirty="0" err="1">
                <a:latin typeface="CourierNewPS-BoldMT"/>
              </a:rPr>
              <a:t>takeIf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except that it returns the original value if the condition you define is </a:t>
            </a:r>
            <a:r>
              <a:rPr lang="en-US" sz="1800" b="0" i="1" u="none" strike="noStrike" baseline="0" dirty="0">
                <a:latin typeface="CourierNewPS-ItalicMT"/>
              </a:rPr>
              <a:t>false</a:t>
            </a:r>
            <a:r>
              <a:rPr lang="en-US" sz="1800" b="0" i="0" u="none" strike="noStrike" baseline="0" dirty="0">
                <a:latin typeface="ArialMT"/>
              </a:rPr>
              <a:t>. This example reads the file if it is not hidden (and returns null otherwise):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 err="1">
                <a:latin typeface="CourierNewPSMT"/>
              </a:rPr>
              <a:t>val</a:t>
            </a:r>
            <a:r>
              <a:rPr lang="en-US" sz="1800" b="0" i="0" u="none" strike="noStrike" baseline="0" dirty="0">
                <a:latin typeface="CourierNewPSMT"/>
              </a:rPr>
              <a:t> </a:t>
            </a:r>
            <a:r>
              <a:rPr lang="en-US" sz="1800" b="0" i="0" u="none" strike="noStrike" baseline="0" dirty="0" err="1">
                <a:latin typeface="CourierNewPSMT"/>
              </a:rPr>
              <a:t>fileContents</a:t>
            </a:r>
            <a:r>
              <a:rPr lang="en-US" sz="1800" b="0" i="0" u="none" strike="noStrike" baseline="0" dirty="0">
                <a:latin typeface="CourierNewPSMT"/>
              </a:rPr>
              <a:t> = File("myfile.txt").</a:t>
            </a:r>
            <a:r>
              <a:rPr lang="en-US" sz="1800" b="0" i="0" u="none" strike="noStrike" baseline="0" dirty="0" err="1">
                <a:latin typeface="CourierNewPSMT"/>
              </a:rPr>
              <a:t>takeUnless</a:t>
            </a:r>
            <a:r>
              <a:rPr lang="en-US" sz="1800" b="0" i="0" u="none" strike="noStrike" baseline="0" dirty="0">
                <a:latin typeface="CourierNewPSMT"/>
              </a:rPr>
              <a:t> { </a:t>
            </a:r>
            <a:r>
              <a:rPr lang="en-US" sz="1800" b="0" i="0" u="none" strike="noStrike" baseline="0" dirty="0" err="1">
                <a:latin typeface="CourierNewPSMT"/>
              </a:rPr>
              <a:t>it.isHidden</a:t>
            </a:r>
            <a:r>
              <a:rPr lang="en-US" sz="1800" b="0" i="0" u="none" strike="noStrike" baseline="0" dirty="0">
                <a:latin typeface="CourierNewPSMT"/>
              </a:rPr>
              <a:t> }?.</a:t>
            </a:r>
            <a:r>
              <a:rPr lang="en-US" sz="1800" b="0" i="0" u="none" strike="noStrike" baseline="0" dirty="0" err="1">
                <a:latin typeface="CourierNewPSMT"/>
              </a:rPr>
              <a:t>readText</a:t>
            </a:r>
            <a:r>
              <a:rPr lang="en-US" sz="1800" b="0" i="0" u="none" strike="noStrike" baseline="0" dirty="0">
                <a:latin typeface="CourierNewPSMT"/>
              </a:rPr>
              <a:t>()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We recommend that you limit the use of </a:t>
            </a:r>
            <a:r>
              <a:rPr lang="en-US" sz="1800" b="1" i="0" u="none" strike="noStrike" baseline="0" dirty="0" err="1">
                <a:latin typeface="CourierNewPS-BoldMT"/>
              </a:rPr>
              <a:t>takeUnless</a:t>
            </a:r>
            <a:r>
              <a:rPr lang="en-US" sz="1800" b="0" i="0" u="none" strike="noStrike" baseline="0" dirty="0">
                <a:latin typeface="ArialMT"/>
              </a:rPr>
              <a:t>, especially for more complicated condition-checking, because it takes longer for human readers of your program to interpret. Compare the “understandability” of these two phrases:</a:t>
            </a:r>
          </a:p>
          <a:p>
            <a:pPr algn="justLow"/>
            <a:r>
              <a:rPr lang="en-US" sz="1800" b="0" i="0" u="none" strike="noStrike" baseline="0" dirty="0">
                <a:latin typeface="ArialMT"/>
              </a:rPr>
              <a:t>“Return the value if the condition is true” – </a:t>
            </a:r>
            <a:r>
              <a:rPr lang="en-US" sz="1800" b="1" i="0" u="none" strike="noStrike" baseline="0" dirty="0" err="1">
                <a:latin typeface="CourierNewPS-BoldMT"/>
              </a:rPr>
              <a:t>takeIf</a:t>
            </a:r>
            <a:endParaRPr lang="en-US" sz="1800" b="1" i="0" u="none" strike="noStrike" baseline="0" dirty="0">
              <a:latin typeface="CourierNewPS-BoldMT"/>
            </a:endParaRPr>
          </a:p>
          <a:p>
            <a:pPr algn="justLow"/>
            <a:r>
              <a:rPr lang="en-US" sz="1800" b="0" i="0" u="none" strike="noStrike" baseline="0" dirty="0">
                <a:latin typeface="ArialMT"/>
              </a:rPr>
              <a:t>“Return the value unless the condition is true” – </a:t>
            </a:r>
            <a:r>
              <a:rPr lang="en-US" sz="1800" b="1" i="0" u="none" strike="noStrike" baseline="0" dirty="0" err="1">
                <a:latin typeface="CourierNewPS-BoldMT"/>
              </a:rPr>
              <a:t>takeUnless</a:t>
            </a:r>
            <a:endParaRPr lang="en-US" sz="1800" b="1" i="0" u="none" strike="noStrike" baseline="0" dirty="0">
              <a:latin typeface="CourierNewPS-BoldMT"/>
            </a:endParaRP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If you found yourself having to pause slightly for the second phrase, you are like us: </a:t>
            </a:r>
            <a:r>
              <a:rPr lang="en-US" sz="1800" b="1" i="0" u="none" strike="noStrike" baseline="0" dirty="0" err="1">
                <a:latin typeface="CourierNewPS-BoldMT"/>
              </a:rPr>
              <a:t>takeUnless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seems to be a less natural way of describing the logic you want to express.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For simple conditions (as in the example above), </a:t>
            </a:r>
            <a:r>
              <a:rPr lang="en-US" sz="1800" b="1" i="0" u="none" strike="noStrike" baseline="0" dirty="0" err="1">
                <a:latin typeface="CourierNewPS-BoldMT"/>
              </a:rPr>
              <a:t>takeUnless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not problematic. But with more complicated examples, we find </a:t>
            </a:r>
            <a:r>
              <a:rPr lang="en-US" sz="1800" b="1" i="0" u="none" strike="noStrike" baseline="0" dirty="0" err="1">
                <a:latin typeface="CourierNewPS-BoldMT"/>
              </a:rPr>
              <a:t>takeUnless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is harder to parse (for human brains, anyway).3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3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DC87E-5683-EEEB-34BC-1C0F5C87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3E95-8F20-9487-6939-A11C6A49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-BoldMT"/>
              </a:rPr>
              <a:t>Scope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04F9-057F-5C60-1EB4-65300C06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74" y="2638045"/>
            <a:ext cx="9783191" cy="171201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latin typeface="ArialMT"/>
              </a:rPr>
              <a:t>Standard functions are general utility functions in the Kotlin standard library that accept lambdas to specify their work. you will meet the six most commonly use  standard functions – </a:t>
            </a:r>
            <a:r>
              <a:rPr lang="en-US" sz="1800" b="1" i="0" u="none" strike="noStrike" baseline="0" dirty="0">
                <a:latin typeface="CourierNewPS-BoldMT"/>
              </a:rPr>
              <a:t>apply</a:t>
            </a:r>
            <a:r>
              <a:rPr lang="en-US" sz="1800" b="0" i="0" u="none" strike="noStrike" baseline="0" dirty="0">
                <a:latin typeface="ArialMT"/>
              </a:rPr>
              <a:t>, </a:t>
            </a:r>
            <a:r>
              <a:rPr lang="en-US" sz="1800" b="1" i="0" u="none" strike="noStrike" baseline="0" dirty="0">
                <a:latin typeface="CourierNewPS-BoldMT"/>
              </a:rPr>
              <a:t>let</a:t>
            </a:r>
            <a:r>
              <a:rPr lang="en-US" sz="1800" b="0" i="0" u="none" strike="noStrike" baseline="0" dirty="0">
                <a:latin typeface="ArialMT"/>
              </a:rPr>
              <a:t>, </a:t>
            </a:r>
            <a:r>
              <a:rPr lang="en-US" sz="1800" b="1" i="0" u="none" strike="noStrike" baseline="0" dirty="0">
                <a:latin typeface="CourierNewPS-BoldMT"/>
              </a:rPr>
              <a:t>run</a:t>
            </a:r>
            <a:r>
              <a:rPr lang="en-US" sz="1800" b="0" i="0" u="none" strike="noStrike" baseline="0" dirty="0">
                <a:latin typeface="ArialMT"/>
              </a:rPr>
              <a:t>, </a:t>
            </a:r>
            <a:r>
              <a:rPr lang="en-US" sz="1800" b="1" i="0" u="none" strike="noStrike" baseline="0" dirty="0">
                <a:latin typeface="CourierNewPS-BoldMT"/>
              </a:rPr>
              <a:t>with</a:t>
            </a:r>
            <a:r>
              <a:rPr lang="en-US" sz="1800" b="0" i="0" u="none" strike="noStrike" baseline="0" dirty="0">
                <a:latin typeface="ArialMT"/>
              </a:rPr>
              <a:t>, </a:t>
            </a:r>
            <a:r>
              <a:rPr lang="en-US" sz="1800" b="1" i="0" u="none" strike="noStrike" baseline="0" dirty="0">
                <a:latin typeface="CourierNewPS-BoldMT"/>
              </a:rPr>
              <a:t>also</a:t>
            </a:r>
            <a:r>
              <a:rPr lang="en-US" sz="1800" b="0" i="0" u="none" strike="noStrike" baseline="0" dirty="0">
                <a:latin typeface="ArialMT"/>
              </a:rPr>
              <a:t>, and </a:t>
            </a:r>
            <a:r>
              <a:rPr lang="en-US" sz="1800" b="1" i="0" u="none" strike="noStrike" baseline="0" dirty="0" err="1">
                <a:latin typeface="CourierNewPS-BoldMT"/>
              </a:rPr>
              <a:t>takeIf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– and see examples of what they can do.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In this chapter we will refer to an instance of a type using the term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receiver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First on our tour of the standard functions is </a:t>
            </a:r>
            <a:r>
              <a:rPr lang="en-US" sz="1800" b="1" i="0" u="none" strike="noStrike" baseline="0" dirty="0">
                <a:latin typeface="CourierNewPS-BoldMT"/>
              </a:rPr>
              <a:t>apply</a:t>
            </a:r>
            <a:r>
              <a:rPr lang="en-US" sz="1800" b="0" i="0" u="none" strike="noStrike" baseline="0" dirty="0">
                <a:latin typeface="ArialMT"/>
              </a:rPr>
              <a:t>. </a:t>
            </a:r>
            <a:r>
              <a:rPr lang="en-US" sz="1800" b="1" i="0" u="none" strike="noStrike" baseline="0" dirty="0">
                <a:latin typeface="CourierNewPS-BoldMT"/>
              </a:rPr>
              <a:t>apply </a:t>
            </a:r>
            <a:r>
              <a:rPr lang="en-US" sz="1800" b="0" i="0" u="none" strike="noStrike" baseline="0" dirty="0">
                <a:latin typeface="ArialMT"/>
              </a:rPr>
              <a:t>can be thought of as a </a:t>
            </a:r>
            <a:r>
              <a:rPr lang="en-US" sz="1800" b="1" i="0" u="none" strike="noStrike" baseline="0" dirty="0">
                <a:latin typeface="ArialMT"/>
              </a:rPr>
              <a:t>configuration function</a:t>
            </a:r>
            <a:r>
              <a:rPr lang="en-US" sz="1800" b="0" i="0" u="none" strike="noStrike" baseline="0" dirty="0">
                <a:latin typeface="ArialMT"/>
              </a:rPr>
              <a:t>: It allows you to call a series of functions on a receiver to configure it for use. After the lambda provided to </a:t>
            </a:r>
            <a:r>
              <a:rPr lang="en-US" sz="1800" b="1" i="0" u="none" strike="noStrike" baseline="0" dirty="0">
                <a:latin typeface="CourierNewPS-BoldMT"/>
              </a:rPr>
              <a:t>apply </a:t>
            </a:r>
            <a:r>
              <a:rPr lang="en-US" sz="1800" b="0" i="0" u="none" strike="noStrike" baseline="0" dirty="0">
                <a:latin typeface="ArialMT"/>
              </a:rPr>
              <a:t>executes, </a:t>
            </a:r>
            <a:r>
              <a:rPr lang="en-US" sz="1800" b="1" i="0" u="none" strike="noStrike" baseline="0" dirty="0">
                <a:latin typeface="CourierNewPS-BoldMT"/>
              </a:rPr>
              <a:t>apply </a:t>
            </a:r>
            <a:r>
              <a:rPr lang="en-US" sz="1800" b="1" i="0" u="none" strike="noStrike" baseline="0" dirty="0">
                <a:latin typeface="ArialMT"/>
              </a:rPr>
              <a:t>returns the configured receiver.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latin typeface="CourierNewPS-BoldMT"/>
              </a:rPr>
              <a:t>apply </a:t>
            </a:r>
            <a:r>
              <a:rPr lang="en-US" sz="1800" b="0" i="0" u="none" strike="noStrike" baseline="0" dirty="0">
                <a:latin typeface="ArialMT"/>
              </a:rPr>
              <a:t>can be used to reduce the amount of repetition when configuring an object for use. Here is an example of configuring a file instance without </a:t>
            </a:r>
            <a:r>
              <a:rPr lang="en-US" sz="1800" b="1" i="0" u="none" strike="noStrike" baseline="0" dirty="0">
                <a:latin typeface="CourierNewPS-BoldMT"/>
              </a:rPr>
              <a:t>apply</a:t>
            </a:r>
            <a:r>
              <a:rPr lang="en-US" sz="1800" b="0" i="0" u="none" strike="noStrike" baseline="0" dirty="0">
                <a:latin typeface="ArialMT"/>
              </a:rPr>
              <a:t>:</a:t>
            </a:r>
          </a:p>
          <a:p>
            <a:pPr marL="0" indent="0" algn="justLow">
              <a:buNone/>
            </a:pPr>
            <a:r>
              <a:rPr lang="nn-NO" sz="1800" b="0" i="0" u="none" strike="noStrike" baseline="0" dirty="0">
                <a:solidFill>
                  <a:schemeClr val="tx2"/>
                </a:solidFill>
                <a:latin typeface="CourierNewPSMT"/>
              </a:rPr>
              <a:t>val menuFile = File("menu-file.txt")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menuFile.setReadable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(true)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menuFile.setWritable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(true)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menuFile.setExecutable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(false)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Using </a:t>
            </a:r>
            <a:r>
              <a:rPr lang="en-US" sz="1800" b="1" i="0" u="none" strike="noStrike" baseline="0" dirty="0">
                <a:latin typeface="CourierNewPS-BoldMT"/>
              </a:rPr>
              <a:t>apply</a:t>
            </a:r>
            <a:r>
              <a:rPr lang="en-US" sz="1800" b="0" i="0" u="none" strike="noStrike" baseline="0" dirty="0">
                <a:latin typeface="ArialMT"/>
              </a:rPr>
              <a:t>, the same configuration can be achieved with less repetition: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menuFile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 = File("menu-file.txt").apply {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setReadable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(true)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setWritable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(true)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 err="1">
                <a:solidFill>
                  <a:schemeClr val="tx2"/>
                </a:solidFill>
                <a:latin typeface="CourierNewPSMT"/>
              </a:rPr>
              <a:t>setExecutable</a:t>
            </a: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(false)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apply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allows you to drop the variable name from every function call performed to configure the receiver. This is because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apply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scopes each function call within the lambda to the receiver it is called on.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This behavior is sometimes referred to as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relative scoping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because all the function calls within the lambda are now called relative to the receiver. Another way to say this is that they are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implicitly called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on the receiver: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menuFile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File("menu-file.txt").apply {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setReadable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(true) // Implicitly,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menuFile.setReadable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(true)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setWritable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(true) // Implicitly,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menuFile.setWritable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(true)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setExecutable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(false) // Implicitly,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menuFile.setExecutable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(false)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b="0" i="0" u="none" strike="noStrike" baseline="0" dirty="0">
                <a:latin typeface="ArialMT"/>
              </a:rPr>
              <a:t>scopes a variable to the lambda provided and makes the keyword </a:t>
            </a:r>
            <a:r>
              <a:rPr lang="en-US" sz="1800" b="0" i="0" u="none" strike="noStrike" baseline="0" dirty="0">
                <a:latin typeface="CourierNewPSMT"/>
              </a:rPr>
              <a:t>it</a:t>
            </a:r>
            <a:r>
              <a:rPr lang="en-US" sz="1800" b="0" i="0" u="none" strike="noStrike" baseline="0" dirty="0">
                <a:latin typeface="ArialMT"/>
              </a:rPr>
              <a:t>, Here is an example of </a:t>
            </a:r>
            <a:r>
              <a:rPr lang="en-US" sz="1800" b="1" i="0" u="none" strike="noStrike" baseline="0" dirty="0">
                <a:latin typeface="CourierNewPS-BoldMT"/>
              </a:rPr>
              <a:t>let</a:t>
            </a:r>
            <a:r>
              <a:rPr lang="en-US" sz="1800" b="0" i="0" u="none" strike="noStrike" baseline="0" dirty="0">
                <a:latin typeface="ArialMT"/>
              </a:rPr>
              <a:t>, which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squares the first number in a list: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firstItemSquared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(1,2,3).first().let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it * it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Without </a:t>
            </a:r>
            <a:r>
              <a:rPr lang="en-US" sz="1800" b="1" i="0" u="none" strike="noStrike" baseline="0" dirty="0">
                <a:latin typeface="CourierNewPS-BoldMT"/>
              </a:rPr>
              <a:t>let</a:t>
            </a:r>
            <a:r>
              <a:rPr lang="en-US" sz="1800" b="0" i="0" u="none" strike="noStrike" baseline="0" dirty="0">
                <a:latin typeface="ArialMT"/>
              </a:rPr>
              <a:t>, you would need to assign the first element to a variable to do the multiplication:</a:t>
            </a:r>
          </a:p>
          <a:p>
            <a:pPr marL="0" indent="0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firstElement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listOf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(1,2,3).first()</a:t>
            </a:r>
          </a:p>
          <a:p>
            <a:pPr marL="0" indent="0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firstItemSquared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firstElement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*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firstElement</a:t>
            </a:r>
            <a:endParaRPr lang="en-US" sz="1800" b="1" i="0" u="none" strike="noStrike" baseline="0" dirty="0">
              <a:solidFill>
                <a:schemeClr val="tx2"/>
              </a:solidFill>
              <a:latin typeface="CourierNew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When combined with other Kotlin syntax, </a:t>
            </a: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b="0" i="0" u="none" strike="noStrike" baseline="0" dirty="0">
                <a:latin typeface="ArialMT"/>
              </a:rPr>
              <a:t>provides additional benefits.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null coalescing operator and </a:t>
            </a: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b="0" i="0" u="none" strike="noStrike" baseline="0" dirty="0">
                <a:latin typeface="ArialMT"/>
              </a:rPr>
              <a:t>can be combined to work on a nullable type. Consider the following example that customizes a greeting message depending on whether a player is recognized by the tavern master: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formatGreeting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vipGuest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String?): String {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return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vipGuest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?.let {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"Welcome, $it. Please, go straight back - your table is ready."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 ?: "Welcome to the tavern. You'll be seated soon."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latin typeface="ArialMT"/>
              </a:rPr>
              <a:t>Compare </a:t>
            </a:r>
            <a:r>
              <a:rPr lang="en-US" sz="1800" b="1" i="0" u="none" strike="noStrike" baseline="0" dirty="0" err="1">
                <a:latin typeface="CourierNewPS-BoldMT"/>
              </a:rPr>
              <a:t>formatGreeting</a:t>
            </a:r>
            <a:r>
              <a:rPr lang="en-US" sz="1800" b="1" i="0" u="none" strike="noStrike" baseline="0" dirty="0">
                <a:latin typeface="CourierNewPS-Bold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using </a:t>
            </a: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b="0" i="0" u="none" strike="noStrike" baseline="0" dirty="0">
                <a:latin typeface="ArialMT"/>
              </a:rPr>
              <a:t>with a version that does not use </a:t>
            </a:r>
            <a:r>
              <a:rPr lang="en-US" sz="1800" b="1" i="0" u="none" strike="noStrike" baseline="0" dirty="0">
                <a:latin typeface="CourierNewPS-BoldMT"/>
              </a:rPr>
              <a:t>let</a:t>
            </a:r>
            <a:r>
              <a:rPr lang="en-US" sz="1800" b="0" i="0" u="none" strike="noStrike" baseline="0" dirty="0">
                <a:latin typeface="ArialMT"/>
              </a:rPr>
              <a:t>: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formatGreeting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vipGuest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String?): String {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return 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vipGuest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!= null) {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"Welcome, $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vipGuest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. Please, go straight back - your table is ready."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 else {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"Welcome to the tavern. You'll be seated shortly."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let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on the other hand, allows a fluent or </a:t>
            </a:r>
            <a:r>
              <a:rPr lang="en-US" sz="1800" b="0" i="1" u="none" strike="noStrike" baseline="0" dirty="0">
                <a:solidFill>
                  <a:srgbClr val="0000EF"/>
                </a:solidFill>
                <a:latin typeface="Arial-ItalicMT"/>
              </a:rPr>
              <a:t>chainable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style that only requires the variable name to be used one time.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0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i="0" u="none" strike="noStrike" baseline="0" dirty="0">
                <a:latin typeface="ArialMT"/>
              </a:rPr>
              <a:t>can be called on any kind of receiver and returns the result of evaluating the lambda you provide. Here, </a:t>
            </a: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i="0" u="none" strike="noStrike" baseline="0" dirty="0">
                <a:latin typeface="ArialMT"/>
              </a:rPr>
              <a:t>is called on a nullable string, </a:t>
            </a:r>
            <a:r>
              <a:rPr lang="en-US" sz="1800" i="0" u="none" strike="noStrike" baseline="0" dirty="0" err="1">
                <a:latin typeface="CourierNewPSMT"/>
              </a:rPr>
              <a:t>vipGuest</a:t>
            </a:r>
            <a:r>
              <a:rPr lang="en-US" sz="1800" i="0" u="none" strike="noStrike" baseline="0" dirty="0">
                <a:latin typeface="ArialMT"/>
              </a:rPr>
              <a:t>. The lambda passed to </a:t>
            </a:r>
            <a:r>
              <a:rPr lang="en-US" sz="1800" b="1" i="0" u="none" strike="noStrike" baseline="0" dirty="0">
                <a:latin typeface="CourierNewPS-BoldMT"/>
              </a:rPr>
              <a:t>let </a:t>
            </a:r>
            <a:r>
              <a:rPr lang="en-US" sz="1800" i="0" u="none" strike="noStrike" baseline="0" dirty="0">
                <a:latin typeface="ArialMT"/>
              </a:rPr>
              <a:t>accepts the receiver it is called on as its only argument. You can therefore access the argument using the </a:t>
            </a:r>
            <a:r>
              <a:rPr lang="en-US" sz="1800" i="0" u="none" strike="noStrike" baseline="0" dirty="0">
                <a:latin typeface="CourierNewPSMT"/>
              </a:rPr>
              <a:t>it </a:t>
            </a:r>
            <a:r>
              <a:rPr lang="en-US" sz="1800" i="0" u="none" strike="noStrike" baseline="0" dirty="0">
                <a:latin typeface="ArialMT"/>
              </a:rPr>
              <a:t>keyword.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Several differences between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-BoldMT"/>
              </a:rPr>
              <a:t>let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and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-BoldMT"/>
              </a:rPr>
              <a:t>apply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are worth mentioning: As you saw,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-BoldMT"/>
              </a:rPr>
              <a:t>let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passes the receiver to the lambda you provide, but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-BoldMT"/>
              </a:rPr>
              <a:t>apply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passes nothing. Also,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-BoldMT"/>
              </a:rPr>
              <a:t>apply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returns the current receiver once the anonymous function completes.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-BoldMT"/>
              </a:rPr>
              <a:t>let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, on the other hand, returns the last line of the lambda (the lambda result).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Standard functions like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-BoldMT"/>
              </a:rPr>
              <a:t>let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can also be used to reduce the risk of accidentally changing a variable, because the argument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NewPS-BoldMT"/>
              </a:rPr>
              <a:t>let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T"/>
              </a:rPr>
              <a:t>passes to the lambda is a read-only function parameter.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97-3E78-42B1-AC64-923515E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332"/>
            <a:ext cx="7729728" cy="544512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4FD-0818-8D4E-1307-053224D0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7" y="896645"/>
            <a:ext cx="11860567" cy="5823751"/>
          </a:xfrm>
        </p:spPr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Next up on our tour of the standard functions is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run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run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is similar to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apply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in that it provides the same relative scoping behavior.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However, unlike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apply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run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does not return the receiver. Say you wanted to check whether a file contains a particular string:</a:t>
            </a:r>
          </a:p>
          <a:p>
            <a:pPr marL="0" indent="0" algn="justLow">
              <a:buNone/>
            </a:pPr>
            <a:r>
              <a:rPr lang="nn-NO" sz="1800" b="1" i="0" u="none" strike="noStrike" baseline="0" dirty="0">
                <a:solidFill>
                  <a:schemeClr val="tx2"/>
                </a:solidFill>
                <a:latin typeface="CourierNewPSMT"/>
              </a:rPr>
              <a:t>val menuFile = File("menu-file.txt")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val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servesDragonsBreath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menuFile.run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{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readText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().contains("Dragon's Breath")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justLow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readText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function is implicitly performed on the receiver –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File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instance. This is just like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setReadable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setWriteable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and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NewPS-BoldMT"/>
              </a:rPr>
              <a:t>setExecutable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functions you saw with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apply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 However, unlike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apply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run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returns the lambda result – here, a true or false value.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run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can also be used to execute a function reference on a receiver. here is an example that shows their use with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NewPS-BoldMT"/>
              </a:rPr>
              <a:t>run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: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nameIsLong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(name: String)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name.length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&gt;= 20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Madrigal".run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(::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nameIsLong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) // False</a:t>
            </a:r>
          </a:p>
          <a:p>
            <a:pPr marL="0" indent="0" algn="justLow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Polarcubis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, Supreme Master of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NyetHack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".run(::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nameIsLong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) // True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0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169C-5AEE-98C9-C074-66052D4D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3" y="301841"/>
            <a:ext cx="11762913" cy="64007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ArialMT"/>
              </a:rPr>
              <a:t>While code like this is equivalent to </a:t>
            </a:r>
            <a:r>
              <a:rPr lang="en-US" sz="1800" b="0" i="0" u="none" strike="noStrike" baseline="0" dirty="0" err="1">
                <a:latin typeface="CourierNewPSMT"/>
              </a:rPr>
              <a:t>nameIsLong</a:t>
            </a:r>
            <a:r>
              <a:rPr lang="en-US" sz="1800" b="0" i="0" u="none" strike="noStrike" baseline="0" dirty="0">
                <a:latin typeface="CourierNewPSMT"/>
              </a:rPr>
              <a:t>(“Madrigal”)</a:t>
            </a:r>
            <a:r>
              <a:rPr lang="en-US" sz="1800" b="0" i="0" u="none" strike="noStrike" baseline="0" dirty="0">
                <a:latin typeface="ArialMT"/>
              </a:rPr>
              <a:t>, the benefits of using </a:t>
            </a:r>
            <a:r>
              <a:rPr lang="en-US" sz="1800" b="1" i="0" u="none" strike="noStrike" baseline="0" dirty="0">
                <a:latin typeface="CourierNewPS-BoldMT"/>
              </a:rPr>
              <a:t>run </a:t>
            </a:r>
            <a:r>
              <a:rPr lang="en-US" sz="1800" b="0" i="0" u="none" strike="noStrike" baseline="0" dirty="0">
                <a:latin typeface="ArialMT"/>
              </a:rPr>
              <a:t>become clear when there are multiple function calls: Chained calls using </a:t>
            </a:r>
            <a:r>
              <a:rPr lang="en-US" sz="1800" b="1" i="0" u="none" strike="noStrike" baseline="0" dirty="0">
                <a:latin typeface="CourierNewPS-BoldMT"/>
              </a:rPr>
              <a:t>run </a:t>
            </a:r>
            <a:r>
              <a:rPr lang="en-US" sz="1800" b="0" i="0" u="none" strike="noStrike" baseline="0" dirty="0">
                <a:latin typeface="ArialMT"/>
              </a:rPr>
              <a:t>are easier to read and follow than nested function calls. For example, consider the following code that checks whether a player’s name is 10 characters or longer, formats a message depending on the result, and prints the result.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nameIsLong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(name: String) =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name.length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 &gt;= 20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fun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playerCreateMessage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nameTooLong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: Boolean): String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return if (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nameTooLong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"Name is too long. Please choose another name."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 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"Welcome, adventurer"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Polarcubis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, Supreme Master of 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NyetHack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"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.run(::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nameIsLong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.run(::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playerCreateMessage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.run(::</a:t>
            </a:r>
            <a:r>
              <a:rPr lang="en-US" sz="1800" b="1" i="0" u="none" strike="noStrike" baseline="0" dirty="0" err="1">
                <a:solidFill>
                  <a:schemeClr val="tx2"/>
                </a:solidFill>
                <a:latin typeface="CourierNewPSMT"/>
              </a:rPr>
              <a:t>println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CourierNewPS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5549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2014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Arial-BoldMT</vt:lpstr>
      <vt:lpstr>Arial-ItalicMT</vt:lpstr>
      <vt:lpstr>ArialMT</vt:lpstr>
      <vt:lpstr>CourierNewPS-BoldMT</vt:lpstr>
      <vt:lpstr>CourierNewPS-ItalicMT</vt:lpstr>
      <vt:lpstr>CourierNewPSMT</vt:lpstr>
      <vt:lpstr>Gill Sans MT</vt:lpstr>
      <vt:lpstr>Parcel</vt:lpstr>
      <vt:lpstr>Standard Functions (Scope Functions)</vt:lpstr>
      <vt:lpstr>Scope Functions</vt:lpstr>
      <vt:lpstr>apply</vt:lpstr>
      <vt:lpstr>PowerPoint Presentation</vt:lpstr>
      <vt:lpstr>let</vt:lpstr>
      <vt:lpstr>PowerPoint Presentation</vt:lpstr>
      <vt:lpstr>PowerPoint Presentation</vt:lpstr>
      <vt:lpstr>run</vt:lpstr>
      <vt:lpstr>PowerPoint Presentation</vt:lpstr>
      <vt:lpstr>PowerPoint Presentation</vt:lpstr>
      <vt:lpstr>with</vt:lpstr>
      <vt:lpstr>also</vt:lpstr>
      <vt:lpstr>takeIf</vt:lpstr>
      <vt:lpstr>takeUnless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Constants, and Types</dc:title>
  <dc:creator>AMiR</dc:creator>
  <cp:lastModifiedBy>AMiR</cp:lastModifiedBy>
  <cp:revision>11</cp:revision>
  <dcterms:created xsi:type="dcterms:W3CDTF">2023-07-19T15:56:43Z</dcterms:created>
  <dcterms:modified xsi:type="dcterms:W3CDTF">2023-08-03T06:34:23Z</dcterms:modified>
</cp:coreProperties>
</file>