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96" r:id="rId4"/>
    <p:sldId id="297" r:id="rId5"/>
    <p:sldId id="299" r:id="rId6"/>
    <p:sldId id="300" r:id="rId7"/>
    <p:sldId id="310" r:id="rId8"/>
    <p:sldId id="312" r:id="rId9"/>
    <p:sldId id="313" r:id="rId10"/>
    <p:sldId id="314" r:id="rId11"/>
    <p:sldId id="316" r:id="rId12"/>
    <p:sldId id="317" r:id="rId13"/>
    <p:sldId id="315" r:id="rId14"/>
    <p:sldId id="318" r:id="rId15"/>
    <p:sldId id="30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359ECE-7117-4BAD-AB43-278A6090276B}">
          <p14:sldIdLst>
            <p14:sldId id="256"/>
            <p14:sldId id="294"/>
            <p14:sldId id="296"/>
            <p14:sldId id="297"/>
            <p14:sldId id="299"/>
            <p14:sldId id="300"/>
            <p14:sldId id="310"/>
            <p14:sldId id="312"/>
            <p14:sldId id="313"/>
            <p14:sldId id="314"/>
            <p14:sldId id="316"/>
            <p14:sldId id="317"/>
            <p14:sldId id="315"/>
            <p14:sldId id="318"/>
            <p14:sldId id="30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FD60-7145-7604-A2A7-67CFC1202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b="1" i="0" u="none" strike="noStrike" baseline="0" dirty="0">
                <a:latin typeface="Arial-BoldMT"/>
              </a:rPr>
              <a:t>List, Set, and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28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List mutability is defined by the </a:t>
            </a:r>
            <a:r>
              <a:rPr lang="en-US" sz="1800" b="0" i="1" u="none" strike="noStrike" baseline="0" dirty="0">
                <a:latin typeface="CourierNewPS-ItalicMT"/>
              </a:rPr>
              <a:t>type </a:t>
            </a:r>
            <a:r>
              <a:rPr lang="en-US" sz="1800" b="0" i="0" u="none" strike="noStrike" baseline="0" dirty="0">
                <a:latin typeface="ArialMT"/>
              </a:rPr>
              <a:t>of the list and refers to whether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you can modify the elements in the list. When you need to be able to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modify the elements in a list, use a </a:t>
            </a:r>
            <a:r>
              <a:rPr lang="en-US" sz="1800" b="1" i="0" u="none" strike="noStrike" baseline="0" dirty="0" err="1">
                <a:latin typeface="CourierNewPS-BoldMT"/>
              </a:rPr>
              <a:t>MutableList</a:t>
            </a:r>
            <a:r>
              <a:rPr lang="en-US" sz="1800" b="0" i="0" u="none" strike="noStrike" baseline="0" dirty="0">
                <a:latin typeface="ArialMT"/>
              </a:rPr>
              <a:t>. Otherwise, it is a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good idea to restrict mutability by using </a:t>
            </a:r>
            <a:r>
              <a:rPr lang="en-US" sz="1800" b="1" i="0" u="none" strike="noStrike" baseline="0" dirty="0">
                <a:latin typeface="CourierNewPS-BoldMT"/>
              </a:rPr>
              <a:t>List</a:t>
            </a:r>
            <a:r>
              <a:rPr lang="en-US" sz="1800" b="0" i="0" u="none" strike="noStrike" baseline="0" dirty="0">
                <a:latin typeface="ArialMT"/>
              </a:rPr>
              <a:t>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Note that the new element was added at the end of the list. You can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also add a patron at a particular position in the list.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MT"/>
              </a:rPr>
              <a:t>val</a:t>
            </a:r>
            <a:r>
              <a:rPr lang="en-US" sz="1800" b="1" i="0" u="none" strike="noStrike" baseline="0" dirty="0">
                <a:latin typeface="CourierNewPSMT"/>
              </a:rPr>
              <a:t> </a:t>
            </a:r>
            <a:r>
              <a:rPr lang="en-US" sz="1800" b="1" i="0" u="none" strike="noStrike" baseline="0" dirty="0" err="1">
                <a:latin typeface="CourierNewPSMT"/>
              </a:rPr>
              <a:t>patronList</a:t>
            </a:r>
            <a:r>
              <a:rPr lang="en-US" sz="1800" b="1" i="0" u="none" strike="noStrike" baseline="0" dirty="0">
                <a:latin typeface="CourierNewPSMT"/>
              </a:rPr>
              <a:t> = </a:t>
            </a:r>
            <a:r>
              <a:rPr lang="en-US" sz="1800" b="1" i="0" u="none" strike="noStrike" baseline="0" dirty="0" err="1">
                <a:latin typeface="CourierNewPSMT"/>
              </a:rPr>
              <a:t>mutableListOf</a:t>
            </a:r>
            <a:r>
              <a:rPr lang="en-US" sz="1800" b="1" i="0" u="none" strike="noStrike" baseline="0" dirty="0">
                <a:latin typeface="CourierNewPSMT"/>
              </a:rPr>
              <a:t>("Eli", "</a:t>
            </a:r>
            <a:r>
              <a:rPr lang="en-US" sz="1800" b="1" i="0" u="none" strike="noStrike" baseline="0" dirty="0" err="1">
                <a:latin typeface="CourierNewPSMT"/>
              </a:rPr>
              <a:t>Mordoc</a:t>
            </a:r>
            <a:r>
              <a:rPr lang="en-US" sz="1800" b="1" i="0" u="none" strike="noStrike" baseline="0" dirty="0">
                <a:latin typeface="CourierNewPSMT"/>
              </a:rPr>
              <a:t>", "Sophie")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latin typeface="CourierNewPSMT"/>
              </a:rPr>
              <a:t>args</a:t>
            </a:r>
            <a:r>
              <a:rPr lang="en-US" sz="1800" b="1" i="0" u="none" strike="noStrike" baseline="0" dirty="0"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MT"/>
              </a:rPr>
              <a:t>...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MT"/>
              </a:rPr>
              <a:t>placeOrder</a:t>
            </a:r>
            <a:r>
              <a:rPr lang="en-US" sz="1800" b="1" i="0" u="none" strike="noStrike" baseline="0" dirty="0">
                <a:latin typeface="CourierNewPSMT"/>
              </a:rPr>
              <a:t>("</a:t>
            </a:r>
            <a:r>
              <a:rPr lang="en-US" sz="1800" b="1" i="0" u="none" strike="noStrike" baseline="0" dirty="0" err="1">
                <a:latin typeface="CourierNewPSMT"/>
              </a:rPr>
              <a:t>shandy,Dragon's</a:t>
            </a:r>
            <a:r>
              <a:rPr lang="en-US" sz="1800" b="1" i="0" u="none" strike="noStrike" baseline="0" dirty="0">
                <a:latin typeface="CourierNewPSMT"/>
              </a:rPr>
              <a:t> Breath,5.91")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MT"/>
              </a:rPr>
              <a:t>println</a:t>
            </a:r>
            <a:r>
              <a:rPr lang="en-US" sz="1800" b="1" i="0" u="none" strike="noStrike" baseline="0" dirty="0">
                <a:latin typeface="CourierNewPSMT"/>
              </a:rPr>
              <a:t>(</a:t>
            </a:r>
            <a:r>
              <a:rPr lang="en-US" sz="1800" b="1" i="0" u="none" strike="noStrike" baseline="0" dirty="0" err="1">
                <a:latin typeface="CourierNewPSMT"/>
              </a:rPr>
              <a:t>patronList</a:t>
            </a:r>
            <a:r>
              <a:rPr lang="en-US" sz="1800" b="1" i="0" u="none" strike="noStrike" baseline="0" dirty="0"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2"/>
                </a:solidFill>
                <a:latin typeface="CourierNewPSMT"/>
              </a:rPr>
              <a:t>patronList.remove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ourierNewPSMT"/>
              </a:rPr>
              <a:t>("Eli")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2"/>
                </a:solidFill>
                <a:latin typeface="CourierNewPSMT"/>
              </a:rPr>
              <a:t>patronList.add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ourierNewPSMT"/>
              </a:rPr>
              <a:t>("Alex")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2"/>
                </a:solidFill>
                <a:latin typeface="CourierNewPS-BoldMT"/>
              </a:rPr>
              <a:t>patronList.add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ourierNewPS-BoldMT"/>
              </a:rPr>
              <a:t>(0, "Alex")</a:t>
            </a:r>
            <a:endParaRPr lang="fa-IR" sz="1800" b="1" i="0" u="none" strike="noStrike" baseline="0" dirty="0">
              <a:solidFill>
                <a:schemeClr val="accent2"/>
              </a:solidFill>
              <a:latin typeface="CourierNewPS-Bold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CourierNewPS-BoldMT"/>
              </a:rPr>
              <a:t>[0] = "Alexis"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MT"/>
              </a:rPr>
              <a:t>println</a:t>
            </a:r>
            <a:r>
              <a:rPr lang="en-US" sz="1800" b="1" i="0" u="none" strike="noStrike" baseline="0" dirty="0">
                <a:latin typeface="CourierNewPSMT"/>
              </a:rPr>
              <a:t>(</a:t>
            </a:r>
            <a:r>
              <a:rPr lang="en-US" sz="1800" b="1" i="0" u="none" strike="noStrike" baseline="0" dirty="0" err="1">
                <a:latin typeface="CourierNewPSMT"/>
              </a:rPr>
              <a:t>patronList</a:t>
            </a:r>
            <a:r>
              <a:rPr lang="en-US" sz="1800" b="1" i="0" u="none" strike="noStrike" baseline="0" dirty="0"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MT"/>
              </a:rPr>
              <a:t>}</a:t>
            </a:r>
            <a:endParaRPr lang="en-US" sz="1800" b="1" i="0" u="none" strike="noStrike" baseline="0" dirty="0">
              <a:solidFill>
                <a:schemeClr val="tx2"/>
              </a:solidFill>
              <a:latin typeface="CourierNew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216453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411CED-9F4F-9D1C-FDF5-900971F5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F5615-C7FF-E984-7374-5DB67BCB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2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Iteration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Lists include built-in support for a variety of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functions that allow you to perform an action for each element of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their contents. This concept is called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iteration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  <a:endParaRPr lang="fa-IR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One way to iterate through a list is a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loop. Its logic is, “for each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element in the list, do something.” You give the element a name, and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the Kotlin compiler will automatically detect its type for you.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latin typeface="CourierNewPSMT"/>
              </a:rPr>
              <a:t>args</a:t>
            </a:r>
            <a:r>
              <a:rPr lang="en-US" sz="1800" b="1" i="0" u="none" strike="noStrike" baseline="0" dirty="0"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for (patron in </a:t>
            </a:r>
            <a:r>
              <a:rPr lang="en-US" sz="1800" b="1" i="0" u="none" strike="noStrike" baseline="0" dirty="0" err="1"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latin typeface="CourierNewPS-BoldMT"/>
              </a:rPr>
              <a:t>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println</a:t>
            </a:r>
            <a:r>
              <a:rPr lang="en-US" sz="1800" b="1" i="0" u="none" strike="noStrike" baseline="0" dirty="0">
                <a:latin typeface="CourierNewPS-BoldMT"/>
              </a:rPr>
              <a:t>("Good evening, $patron")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0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ArialMT"/>
              </a:rPr>
              <a:t>In some languages, Java included, the default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syntax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requires you to work with indices of the array or collection you are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iterating through. This is often cumbersome, but it can be useful.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syntax is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verbose and not very readable, but you do get a great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ArialMT"/>
              </a:rPr>
              <a:t>amount of control over how you iterate.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ArialMT"/>
              </a:rPr>
              <a:t>In Kotlin, all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loops rely on iteration to do their work. If you are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familiar with Java or C#, this is equivalent to the </a:t>
            </a:r>
            <a:r>
              <a:rPr lang="en-US" sz="1800" b="0" i="0" u="none" strike="noStrike" baseline="0" dirty="0">
                <a:latin typeface="CourierNewPSMT"/>
              </a:rPr>
              <a:t>foreach </a:t>
            </a:r>
            <a:r>
              <a:rPr lang="en-US" sz="1800" b="0" i="0" u="none" strike="noStrike" baseline="0" dirty="0">
                <a:latin typeface="ArialMT"/>
              </a:rPr>
              <a:t>loops found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in those languages.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ArialMT"/>
              </a:rPr>
              <a:t>For those familiar with Java, it can be surprising to find that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common Java expression </a:t>
            </a:r>
            <a:r>
              <a:rPr lang="en-US" sz="1800" b="0" i="0" u="none" strike="noStrike" baseline="0" dirty="0">
                <a:latin typeface="CourierNewPSMT"/>
              </a:rPr>
              <a:t>for(int </a:t>
            </a:r>
            <a:r>
              <a:rPr lang="en-US" sz="1800" b="0" i="0" u="none" strike="noStrike" baseline="0" dirty="0" err="1">
                <a:latin typeface="CourierNewPSMT"/>
              </a:rPr>
              <a:t>i</a:t>
            </a:r>
            <a:r>
              <a:rPr lang="en-US" sz="1800" b="0" i="0" u="none" strike="noStrike" baseline="0" dirty="0">
                <a:latin typeface="CourierNewPSMT"/>
              </a:rPr>
              <a:t> = 0; </a:t>
            </a:r>
            <a:r>
              <a:rPr lang="en-US" sz="1800" b="0" i="0" u="none" strike="noStrike" baseline="0" dirty="0" err="1">
                <a:latin typeface="CourierNewPSMT"/>
              </a:rPr>
              <a:t>i</a:t>
            </a:r>
            <a:r>
              <a:rPr lang="en-US" sz="1800" b="0" i="0" u="none" strike="noStrike" baseline="0" dirty="0">
                <a:latin typeface="CourierNewPSMT"/>
              </a:rPr>
              <a:t> &lt; 10; </a:t>
            </a:r>
            <a:r>
              <a:rPr lang="en-US" sz="1800" b="0" i="0" u="none" strike="noStrike" baseline="0" dirty="0" err="1">
                <a:latin typeface="CourierNewPSMT"/>
              </a:rPr>
              <a:t>i</a:t>
            </a:r>
            <a:r>
              <a:rPr lang="en-US" sz="1800" b="0" i="0" u="none" strike="noStrike" baseline="0" dirty="0">
                <a:latin typeface="CourierNewPSMT"/>
              </a:rPr>
              <a:t>++) { ... } </a:t>
            </a:r>
            <a:r>
              <a:rPr lang="en-US" sz="1800" b="0" i="0" u="none" strike="noStrike" baseline="0" dirty="0">
                <a:latin typeface="ArialMT"/>
              </a:rPr>
              <a:t>is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not possible in Kotlin. Instead, a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is written </a:t>
            </a:r>
            <a:r>
              <a:rPr lang="en-US" sz="1800" b="0" i="0" u="none" strike="noStrike" baseline="0" dirty="0">
                <a:latin typeface="CourierNewPSMT"/>
              </a:rPr>
              <a:t>for(</a:t>
            </a:r>
            <a:r>
              <a:rPr lang="en-US" sz="1800" b="0" i="0" u="none" strike="noStrike" baseline="0" dirty="0" err="1">
                <a:latin typeface="CourierNewPSMT"/>
              </a:rPr>
              <a:t>i</a:t>
            </a:r>
            <a:r>
              <a:rPr lang="en-US" sz="1800" b="0" i="0" u="none" strike="noStrike" baseline="0" dirty="0">
                <a:latin typeface="CourierNewPSMT"/>
              </a:rPr>
              <a:t> in 1..10)</a:t>
            </a:r>
            <a:r>
              <a:rPr lang="fa-IR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CourierNewPSMT"/>
              </a:rPr>
              <a:t>{ ... }</a:t>
            </a:r>
            <a:r>
              <a:rPr lang="en-US" sz="1800" b="0" i="0" u="none" strike="noStrike" baseline="0" dirty="0">
                <a:latin typeface="ArialMT"/>
              </a:rPr>
              <a:t>. However, at the bytecode level, the compiler will optimize a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Kotlin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to use the Java version, when possible, to improve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performance.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ArialMT"/>
              </a:rPr>
              <a:t>Note the </a:t>
            </a:r>
            <a:r>
              <a:rPr lang="en-US" sz="1800" b="0" i="0" u="none" strike="noStrike" baseline="0" dirty="0">
                <a:latin typeface="CourierNewPSMT"/>
              </a:rPr>
              <a:t>in </a:t>
            </a:r>
            <a:r>
              <a:rPr lang="en-US" sz="1800" b="0" i="0" u="none" strike="noStrike" baseline="0" dirty="0">
                <a:latin typeface="ArialMT"/>
              </a:rPr>
              <a:t>keyword: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for (patron in </a:t>
            </a: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MT"/>
              </a:rPr>
              <a:t>patronList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) { ... }</a:t>
            </a:r>
            <a:endParaRPr lang="fa-IR" sz="1800" b="1" i="0" u="none" strike="noStrike" baseline="0" dirty="0">
              <a:solidFill>
                <a:schemeClr val="accent1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ourierNewPSMT"/>
              </a:rPr>
              <a:t>in </a:t>
            </a:r>
            <a:r>
              <a:rPr lang="en-US" sz="1800" b="0" i="0" u="none" strike="noStrike" baseline="0" dirty="0">
                <a:latin typeface="ArialMT"/>
              </a:rPr>
              <a:t>specifies the object being iterated over in a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loop.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is simple and readable, but if you prefer a more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functional style to your code, then a loop using the </a:t>
            </a:r>
            <a:r>
              <a:rPr lang="en-US" sz="1800" b="1" i="0" u="none" strike="noStrike" baseline="0" dirty="0" err="1">
                <a:latin typeface="CourierNewPS-BoldMT"/>
              </a:rPr>
              <a:t>forEach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also an option.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1" i="0" u="none" strike="noStrike" baseline="0" dirty="0" err="1">
                <a:latin typeface="CourierNewPS-BoldMT"/>
              </a:rPr>
              <a:t>forEach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 traverses each element in the list – one by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one, from left to right – and passes each element to the anonymous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 you provide as an argument.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Replace your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with the </a:t>
            </a:r>
            <a:r>
              <a:rPr lang="en-US" sz="1800" b="1" i="0" u="none" strike="noStrike" baseline="0" dirty="0" err="1">
                <a:latin typeface="CourierNewPS-BoldMT"/>
              </a:rPr>
              <a:t>forEach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patronList.forEach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 { patron -&gt;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("Good evening, $patron")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19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ArialMT"/>
              </a:rPr>
              <a:t>Kotlin’s </a:t>
            </a: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 and </a:t>
            </a:r>
            <a:r>
              <a:rPr lang="en-US" sz="1800" b="1" i="0" u="none" strike="noStrike" baseline="0" dirty="0" err="1">
                <a:latin typeface="CourierNewPS-BoldMT"/>
              </a:rPr>
              <a:t>forEach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 handle indexing behind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scenes. If you also want access to the index of each element in a list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as you iterate, use </a:t>
            </a:r>
            <a:r>
              <a:rPr lang="en-US" sz="1800" b="1" i="0" u="none" strike="noStrike" baseline="0" dirty="0" err="1">
                <a:latin typeface="CourierNewPS-BoldMT"/>
              </a:rPr>
              <a:t>forEachIndexed</a:t>
            </a:r>
            <a:r>
              <a:rPr lang="en-US" sz="1800" b="0" i="0" u="none" strike="noStrike" baseline="0" dirty="0">
                <a:latin typeface="ArialMT"/>
              </a:rPr>
              <a:t>. Update </a:t>
            </a:r>
            <a:r>
              <a:rPr lang="en-US" sz="1800" b="0" i="0" u="none" strike="noStrike" baseline="0" dirty="0" err="1">
                <a:latin typeface="CourierNewPSMT"/>
              </a:rPr>
              <a:t>Tavern.kt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to use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forEachIndexed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to display each patron’s position in line: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MT"/>
              </a:rPr>
              <a:t>patronList.forEach</a:t>
            </a: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Indexed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{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index,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patron -&gt;</a:t>
            </a:r>
          </a:p>
          <a:p>
            <a:pPr marL="0" indent="0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MT"/>
              </a:rPr>
              <a:t>println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("Good evening, $patron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- you're #${index + 1} in line.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")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MT"/>
              </a:rPr>
              <a:t>}</a:t>
            </a:r>
            <a:endParaRPr lang="fa-IR" sz="1800" b="1" i="0" u="none" strike="noStrike" baseline="0" dirty="0">
              <a:solidFill>
                <a:schemeClr val="accent1"/>
              </a:solidFill>
              <a:latin typeface="CourierNew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forEach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and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forEachIndexed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functions are also available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on certain other types in Kotlin. This category of types is called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Iterable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Set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Map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IntRange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(ranges like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0..9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), and other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collection types belong to the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Iterable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category. 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iterable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supports iteration – in other words,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it allows traversing the elements it holds, performing some action for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each element.</a:t>
            </a:r>
            <a:endParaRPr lang="en-US" sz="1800" b="1" i="0" u="none" strike="noStrike" baseline="0" dirty="0">
              <a:solidFill>
                <a:schemeClr val="accent1"/>
              </a:solidFill>
              <a:latin typeface="CourierNew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308584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Lists, as you have seen, allow duplicate elements (and are ordered,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so duplicates – and other elements – can be identified by their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position). But sometimes you want a collection that guarantees that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its items are unique. For that, you use a </a:t>
            </a:r>
            <a:r>
              <a:rPr lang="en-US" sz="1800" b="1" i="0" u="none" strike="noStrike" baseline="0" dirty="0">
                <a:latin typeface="CourierNewPS-BoldMT"/>
              </a:rPr>
              <a:t>Set</a:t>
            </a:r>
            <a:r>
              <a:rPr lang="en-US" sz="1800" b="0" i="0" u="none" strike="noStrike" baseline="0" dirty="0">
                <a:latin typeface="ArialMT"/>
              </a:rPr>
              <a:t>.</a:t>
            </a:r>
          </a:p>
          <a:p>
            <a:pPr algn="l"/>
            <a:r>
              <a:rPr lang="en-US" sz="1800" b="1" i="0" u="none" strike="noStrike" baseline="0" dirty="0">
                <a:latin typeface="CourierNewPS-BoldMT"/>
              </a:rPr>
              <a:t>Set</a:t>
            </a:r>
            <a:r>
              <a:rPr lang="en-US" sz="1800" b="0" i="0" u="none" strike="noStrike" baseline="0" dirty="0">
                <a:latin typeface="ArialMT"/>
              </a:rPr>
              <a:t>s are like </a:t>
            </a:r>
            <a:r>
              <a:rPr lang="en-US" sz="1800" b="1" i="0" u="none" strike="noStrike" baseline="0" dirty="0">
                <a:latin typeface="CourierNewPS-BoldMT"/>
              </a:rPr>
              <a:t>List</a:t>
            </a:r>
            <a:r>
              <a:rPr lang="en-US" sz="1800" b="0" i="0" u="none" strike="noStrike" baseline="0" dirty="0">
                <a:latin typeface="ArialMT"/>
              </a:rPr>
              <a:t>s in many ways. They use the same iteration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functions, and </a:t>
            </a:r>
            <a:r>
              <a:rPr lang="en-US" sz="1800" b="1" i="0" u="none" strike="noStrike" baseline="0" dirty="0">
                <a:latin typeface="CourierNewPS-BoldMT"/>
              </a:rPr>
              <a:t>Set </a:t>
            </a:r>
            <a:r>
              <a:rPr lang="en-US" sz="1800" b="0" i="0" u="none" strike="noStrike" baseline="0" dirty="0">
                <a:latin typeface="ArialMT"/>
              </a:rPr>
              <a:t>also comes in read-only and mutable flavors.</a:t>
            </a:r>
            <a:r>
              <a:rPr lang="fa-IR" sz="1800" b="0" i="0" u="none" strike="noStrike" baseline="0" dirty="0">
                <a:latin typeface="ArialMT"/>
              </a:rPr>
              <a:t>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But there are two major differences between lists and sets: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elements of a set are unique, and a set does not provide index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based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mutators, because the items in a set are not guaranteed to be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in any particular order. (That said, you can still read an element at a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particular index, which we will discuss shortly.)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3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Arial-BoldMT"/>
              </a:rPr>
              <a:t>Creating a set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Just as you can create a list using the </a:t>
            </a:r>
            <a:r>
              <a:rPr lang="en-US" sz="1800" b="1" i="0" u="none" strike="noStrike" baseline="0" dirty="0" err="1">
                <a:latin typeface="CourierNewPS-BoldMT"/>
              </a:rPr>
              <a:t>listOf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function, you can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create a </a:t>
            </a:r>
            <a:r>
              <a:rPr lang="en-US" sz="1800" b="1" i="0" u="none" strike="noStrike" baseline="0" dirty="0">
                <a:latin typeface="CourierNewPS-BoldMT"/>
              </a:rPr>
              <a:t>Set </a:t>
            </a:r>
            <a:r>
              <a:rPr lang="en-US" sz="1800" b="0" i="0" u="none" strike="noStrike" baseline="0" dirty="0">
                <a:latin typeface="ArialMT"/>
              </a:rPr>
              <a:t>using the </a:t>
            </a:r>
            <a:r>
              <a:rPr lang="en-US" sz="1800" b="1" i="0" u="none" strike="noStrike" baseline="0" dirty="0" err="1">
                <a:latin typeface="CourierNewPS-BoldMT"/>
              </a:rPr>
              <a:t>setOf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function. Try creating a set in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REPL: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 planets = </a:t>
            </a: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setOf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("Mercury", "Venus", "Earth")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planets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chemeClr val="accent1"/>
                </a:solidFill>
                <a:latin typeface="CourierNewPS-ItalicMT"/>
              </a:rPr>
              <a:t>["Mercury", "Venus", "Earth"]</a:t>
            </a:r>
            <a:endParaRPr lang="fa-IR" dirty="0">
              <a:solidFill>
                <a:schemeClr val="accent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If you try to create the planets set with a duplicate, only one of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duplicate items will remain in the set: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 planets = </a:t>
            </a: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setOf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("Mercury", "Venus", "Earth", "Earth")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planets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chemeClr val="accent1"/>
                </a:solidFill>
                <a:latin typeface="CourierNewPS-ItalicMT"/>
              </a:rPr>
              <a:t>["Mercury", "Venus", "Earth"]</a:t>
            </a:r>
            <a:endParaRPr lang="fa-IR" dirty="0">
              <a:solidFill>
                <a:schemeClr val="accent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As with a </a:t>
            </a:r>
            <a:r>
              <a:rPr lang="en-US" sz="1800" b="1" i="0" u="none" strike="noStrike" baseline="0" dirty="0">
                <a:latin typeface="CourierNewPS-BoldMT"/>
              </a:rPr>
              <a:t>List</a:t>
            </a:r>
            <a:r>
              <a:rPr lang="en-US" sz="1800" b="0" i="0" u="none" strike="noStrike" baseline="0" dirty="0">
                <a:latin typeface="ArialMT"/>
              </a:rPr>
              <a:t>, you can check whether a set contains a particular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element using </a:t>
            </a:r>
            <a:r>
              <a:rPr lang="en-US" sz="1800" b="1" i="0" u="none" strike="noStrike" baseline="0" dirty="0">
                <a:latin typeface="CourierNewPS-BoldMT"/>
              </a:rPr>
              <a:t>contains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1" i="0" u="none" strike="noStrike" baseline="0" dirty="0" err="1">
                <a:latin typeface="CourierNewPS-BoldMT"/>
              </a:rPr>
              <a:t>containsAll</a:t>
            </a:r>
            <a:r>
              <a:rPr lang="en-US" sz="1800" b="0" i="0" u="none" strike="noStrike" baseline="0" dirty="0">
                <a:latin typeface="ArialMT"/>
              </a:rPr>
              <a:t>. Try the </a:t>
            </a:r>
            <a:r>
              <a:rPr lang="en-US" sz="1800" b="1" i="0" u="none" strike="noStrike" baseline="0" dirty="0">
                <a:latin typeface="CourierNewPS-BoldMT"/>
              </a:rPr>
              <a:t>contains</a:t>
            </a:r>
            <a:r>
              <a:rPr lang="fa-IR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 in the REPL: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planets.contains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("Earth")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chemeClr val="accent1"/>
                </a:solidFill>
                <a:latin typeface="CourierNewPS-ItalicMT"/>
              </a:rPr>
              <a:t>true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planets.contains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("Pluto")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chemeClr val="accent1"/>
                </a:solidFill>
                <a:latin typeface="CourierNewPS-ItalicMT"/>
              </a:rPr>
              <a:t>false</a:t>
            </a:r>
            <a:endParaRPr lang="en-US" sz="1800" b="1" i="0" u="none" strike="noStrike" baseline="0" dirty="0">
              <a:solidFill>
                <a:schemeClr val="accent1"/>
              </a:solidFill>
              <a:latin typeface="CourierNew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400290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 lnSpcReduction="10000"/>
          </a:bodyPr>
          <a:lstStyle/>
          <a:p>
            <a:pPr marL="0" indent="0" algn="justLow">
              <a:buNone/>
            </a:pPr>
            <a:r>
              <a:rPr lang="en-US" sz="1800" b="1" i="0" u="none" strike="noStrike" baseline="0" dirty="0">
                <a:latin typeface="CourierNewPS-BoldMT"/>
              </a:rPr>
              <a:t>Set </a:t>
            </a:r>
            <a:r>
              <a:rPr lang="en-US" sz="1800" b="0" i="0" u="none" strike="noStrike" baseline="0" dirty="0">
                <a:latin typeface="ArialMT"/>
              </a:rPr>
              <a:t>does not index its contents – meaning it provides no built-in </a:t>
            </a:r>
            <a:r>
              <a:rPr lang="en-US" sz="1800" b="0" i="0" u="none" strike="noStrike" baseline="0" dirty="0">
                <a:latin typeface="CourierNewPSMT"/>
              </a:rPr>
              <a:t>[]</a:t>
            </a:r>
            <a:r>
              <a:rPr lang="fa-IR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operator to access elements using an index. However, you can still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request an element at a particular index, using functions that use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iteration to accomplish the task. Enter the following into the REPL to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read the third planet in the set with the </a:t>
            </a:r>
            <a:r>
              <a:rPr lang="en-US" sz="1800" b="1" i="0" u="none" strike="noStrike" baseline="0" dirty="0" err="1">
                <a:latin typeface="CourierNewPS-BoldMT"/>
              </a:rPr>
              <a:t>elementAt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function: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 planets = </a:t>
            </a: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setOf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("Mercury", "Venus", "Earth")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chemeClr val="accent1"/>
                </a:solidFill>
                <a:latin typeface="CourierNewPS-BoldMT"/>
              </a:rPr>
              <a:t>planets.elementAt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CourierNewPS-BoldMT"/>
              </a:rPr>
              <a:t>(2)</a:t>
            </a:r>
          </a:p>
          <a:p>
            <a:pPr marL="0" indent="0" algn="justLow">
              <a:buNone/>
            </a:pPr>
            <a:r>
              <a:rPr lang="en-US" sz="1800" b="0" i="1" u="none" strike="noStrike" baseline="0" dirty="0">
                <a:solidFill>
                  <a:schemeClr val="accent1"/>
                </a:solidFill>
                <a:latin typeface="CourierNewPS-ItalicMT"/>
              </a:rPr>
              <a:t>Earth</a:t>
            </a:r>
            <a:endParaRPr lang="fa-IR" dirty="0">
              <a:solidFill>
                <a:schemeClr val="accent1"/>
              </a:solidFill>
              <a:latin typeface="ArialMT"/>
            </a:endParaRP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While this works, using index-based access with a set is an order of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magnitude slower than index-based access with a list, because of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the way </a:t>
            </a:r>
            <a:r>
              <a:rPr lang="en-US" sz="1800" b="1" i="0" u="none" strike="noStrike" baseline="0" dirty="0" err="1">
                <a:latin typeface="CourierNewPS-BoldMT"/>
              </a:rPr>
              <a:t>elementAt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works under the hood. When you call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elementAt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 on the set, the set iterates to the index you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provide, one element at a time. This means that for a large set,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requesting an element at a high index would be slower than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accessing an element by index in a list. For this reason, if you want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index-based access, you probably want a </a:t>
            </a:r>
            <a:r>
              <a:rPr lang="en-US" sz="1800" b="1" i="0" u="none" strike="noStrike" baseline="0" dirty="0">
                <a:latin typeface="CourierNewPS-BoldMT"/>
              </a:rPr>
              <a:t>List</a:t>
            </a:r>
            <a:r>
              <a:rPr lang="en-US" sz="1800" b="0" i="0" u="none" strike="noStrike" baseline="0" dirty="0">
                <a:latin typeface="ArialMT"/>
              </a:rPr>
              <a:t>, not a </a:t>
            </a:r>
            <a:r>
              <a:rPr lang="en-US" sz="1800" b="1" i="0" u="none" strike="noStrike" baseline="0" dirty="0">
                <a:latin typeface="CourierNewPS-BoldMT"/>
              </a:rPr>
              <a:t>Set</a:t>
            </a:r>
            <a:r>
              <a:rPr lang="en-US" sz="1800" b="0" i="0" u="none" strike="noStrike" baseline="0" dirty="0">
                <a:latin typeface="ArialMT"/>
              </a:rPr>
              <a:t>.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Also, while </a:t>
            </a:r>
            <a:r>
              <a:rPr lang="en-US" sz="1800" b="1" i="0" u="none" strike="noStrike" baseline="0" dirty="0">
                <a:latin typeface="CourierNewPS-BoldMT"/>
              </a:rPr>
              <a:t>Set </a:t>
            </a:r>
            <a:r>
              <a:rPr lang="en-US" sz="1800" b="0" i="0" u="none" strike="noStrike" baseline="0" dirty="0">
                <a:latin typeface="ArialMT"/>
              </a:rPr>
              <a:t>does have a mutable version (which you will soon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see), no mutator functions are available that rely on indices (like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>
                <a:latin typeface="CourierNewPS-BoldMT"/>
              </a:rPr>
              <a:t>List</a:t>
            </a:r>
            <a:r>
              <a:rPr lang="en-US" sz="1800" b="0" i="0" u="none" strike="noStrike" baseline="0" dirty="0">
                <a:latin typeface="ArialMT"/>
              </a:rPr>
              <a:t>’s </a:t>
            </a:r>
            <a:r>
              <a:rPr lang="en-US" sz="1800" b="1" i="0" u="none" strike="noStrike" baseline="0" dirty="0">
                <a:latin typeface="CourierNewPS-BoldMT"/>
              </a:rPr>
              <a:t>add(index, element) </a:t>
            </a:r>
            <a:r>
              <a:rPr lang="en-US" sz="1800" b="0" i="0" u="none" strike="noStrike" baseline="0" dirty="0">
                <a:latin typeface="ArialMT"/>
              </a:rPr>
              <a:t>function).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Having said that, </a:t>
            </a:r>
            <a:r>
              <a:rPr lang="en-US" sz="1800" b="1" i="0" u="none" strike="noStrike" baseline="0" dirty="0">
                <a:latin typeface="CourierNewPS-BoldMT"/>
              </a:rPr>
              <a:t>Set </a:t>
            </a:r>
            <a:r>
              <a:rPr lang="en-US" sz="1800" b="0" i="0" u="none" strike="noStrike" baseline="0" dirty="0">
                <a:latin typeface="ArialMT"/>
              </a:rPr>
              <a:t>does provide the very useful feature of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eliminating duplicate elements. So what is a programmer who wants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unique elements </a:t>
            </a:r>
            <a:r>
              <a:rPr lang="en-US" sz="1800" b="0" i="1" u="none" strike="noStrike" baseline="0" dirty="0">
                <a:latin typeface="CourierNewPS-ItalicMT"/>
              </a:rPr>
              <a:t>and </a:t>
            </a:r>
            <a:r>
              <a:rPr lang="en-US" sz="1800" b="0" i="0" u="none" strike="noStrike" baseline="0" dirty="0">
                <a:latin typeface="ArialMT"/>
              </a:rPr>
              <a:t>high-performance, index-based access to do?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Use both: Create a </a:t>
            </a:r>
            <a:r>
              <a:rPr lang="en-US" sz="1800" b="1" i="0" u="none" strike="noStrike" baseline="0" dirty="0">
                <a:latin typeface="CourierNewPS-BoldMT"/>
              </a:rPr>
              <a:t>Set </a:t>
            </a:r>
            <a:r>
              <a:rPr lang="en-US" sz="1800" b="0" i="0" u="none" strike="noStrike" baseline="0" dirty="0">
                <a:latin typeface="ArialMT"/>
              </a:rPr>
              <a:t>to eliminate duplicates and convert it a to a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>
                <a:latin typeface="CourierNewPS-BoldMT"/>
              </a:rPr>
              <a:t>List </a:t>
            </a:r>
            <a:r>
              <a:rPr lang="en-US" sz="1800" b="0" i="0" u="none" strike="noStrike" baseline="0" dirty="0">
                <a:latin typeface="ArialMT"/>
              </a:rPr>
              <a:t>when index-based access or mutator functions are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needed.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This is exactly what you will do to develop a more elaborate </a:t>
            </a:r>
            <a:r>
              <a:rPr lang="en-US" sz="1800" b="0" i="0" u="none" strike="noStrike" baseline="0" dirty="0" err="1">
                <a:latin typeface="ArialMT"/>
              </a:rPr>
              <a:t>patronname</a:t>
            </a:r>
            <a:r>
              <a:rPr lang="en-US" sz="1800" b="0" i="0" u="none" strike="noStrike" baseline="0" dirty="0">
                <a:latin typeface="ArialMT"/>
              </a:rPr>
              <a:t> list for your tavern simulation.</a:t>
            </a:r>
            <a:endParaRPr lang="en-US" sz="1800" b="1" i="0" u="none" strike="noStrike" baseline="0" dirty="0">
              <a:solidFill>
                <a:schemeClr val="accent1"/>
              </a:solidFill>
              <a:latin typeface="CourierNew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149484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while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for </a:t>
            </a:r>
            <a:r>
              <a:rPr lang="en-US" sz="1800" b="0" i="0" u="none" strike="noStrike" baseline="0" dirty="0">
                <a:latin typeface="ArialMT"/>
              </a:rPr>
              <a:t>loops are a useful form of control flow when you want to run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some code for each element in series. But they are not as good at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representing state that cannot be iterated through. That is where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loops are useful.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A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loop’s logic is, “While some condition is true, execute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code in this block.” You are going to generate exactly 10 orders by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using a </a:t>
            </a:r>
            <a:r>
              <a:rPr lang="en-US" sz="1800" b="0" i="0" u="none" strike="noStrike" baseline="0" dirty="0">
                <a:latin typeface="CourierNewPSMT"/>
              </a:rPr>
              <a:t>var </a:t>
            </a:r>
            <a:r>
              <a:rPr lang="en-US" sz="1800" b="0" i="0" u="none" strike="noStrike" baseline="0" dirty="0">
                <a:latin typeface="ArialMT"/>
              </a:rPr>
              <a:t>to keep track of how many orders have been generated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and a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loop to continue generating orders until 10 have been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placed.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Arial-BoldMT"/>
              </a:rPr>
              <a:t>The break Expression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One way to exit a </a:t>
            </a:r>
            <a:r>
              <a:rPr lang="en-US" sz="1800" b="0" i="0" u="none" strike="noStrike" baseline="0" dirty="0">
                <a:latin typeface="CourierNewPSMT"/>
              </a:rPr>
              <a:t>while </a:t>
            </a:r>
            <a:r>
              <a:rPr lang="en-US" sz="1800" b="0" i="0" u="none" strike="noStrike" baseline="0" dirty="0">
                <a:latin typeface="ArialMT"/>
              </a:rPr>
              <a:t>loop is by changing the state it depends on.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Another way to break out of a loop is the </a:t>
            </a:r>
            <a:r>
              <a:rPr lang="en-US" sz="1800" b="0" i="0" u="none" strike="noStrike" baseline="0" dirty="0">
                <a:latin typeface="CourierNewPSMT"/>
              </a:rPr>
              <a:t>break </a:t>
            </a:r>
            <a:r>
              <a:rPr lang="en-US" sz="1800" b="0" i="0" u="none" strike="noStrike" baseline="0" dirty="0">
                <a:latin typeface="ArialMT"/>
              </a:rPr>
              <a:t>expression.</a:t>
            </a:r>
            <a:endParaRPr lang="fa-IR" sz="18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99896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7553"/>
            <a:ext cx="11878321" cy="654284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Arial-BoldMT"/>
              </a:rPr>
              <a:t>Collection Conversion</a:t>
            </a:r>
            <a:endParaRPr lang="fa-IR" dirty="0"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You can also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convert a list to a set, or vice versa, using the </a:t>
            </a:r>
            <a:r>
              <a:rPr lang="en-US" sz="1800" b="1" i="0" u="none" strike="noStrike" baseline="0" dirty="0" err="1">
                <a:latin typeface="CourierNewPS-BoldMT"/>
              </a:rPr>
              <a:t>toSet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1" i="0" u="none" strike="noStrike" baseline="0" dirty="0" err="1">
                <a:latin typeface="CourierNewPS-BoldMT"/>
              </a:rPr>
              <a:t>toList</a:t>
            </a:r>
            <a:r>
              <a:rPr lang="fa-IR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functions (or their mutable cousins: </a:t>
            </a:r>
            <a:r>
              <a:rPr lang="en-US" sz="1800" b="1" i="0" u="none" strike="noStrike" baseline="0" dirty="0" err="1">
                <a:latin typeface="CourierNewPS-BoldMT"/>
              </a:rPr>
              <a:t>toMutableSet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and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toMutableList</a:t>
            </a:r>
            <a:r>
              <a:rPr lang="en-US" sz="1800" b="0" i="0" u="none" strike="noStrike" baseline="0" dirty="0">
                <a:latin typeface="ArialMT"/>
              </a:rPr>
              <a:t>). A common trick is to call </a:t>
            </a:r>
            <a:r>
              <a:rPr lang="en-US" sz="1800" b="1" i="0" u="none" strike="noStrike" baseline="0" dirty="0" err="1">
                <a:latin typeface="CourierNewPS-BoldMT"/>
              </a:rPr>
              <a:t>toSet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to drop the nonunique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elements in a list. 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("Eli Baggins", "Eli Baggins", "Eli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Ironfoot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").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toSet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chemeClr val="tx2"/>
                </a:solidFill>
                <a:latin typeface="CourierNewPS-ItalicMT"/>
              </a:rPr>
              <a:t>[Eli Baggins, Eli </a:t>
            </a:r>
            <a:r>
              <a:rPr lang="en-US" sz="1800" b="0" i="1" u="none" strike="noStrike" baseline="0" dirty="0" err="1">
                <a:solidFill>
                  <a:schemeClr val="tx2"/>
                </a:solidFill>
                <a:latin typeface="CourierNewPS-ItalicMT"/>
              </a:rPr>
              <a:t>Ironfoot</a:t>
            </a:r>
            <a:r>
              <a:rPr lang="en-US" sz="1800" b="0" i="1" u="none" strike="noStrike" baseline="0" dirty="0">
                <a:solidFill>
                  <a:schemeClr val="tx2"/>
                </a:solidFill>
                <a:latin typeface="CourierNewPS-ItalicMT"/>
              </a:rPr>
              <a:t>]</a:t>
            </a:r>
            <a:endParaRPr lang="fa-IR" dirty="0">
              <a:solidFill>
                <a:schemeClr val="tx2"/>
              </a:solidFill>
              <a:latin typeface="ArialMT"/>
            </a:endParaRPr>
          </a:p>
          <a:p>
            <a:pPr marL="0" indent="0" algn="l">
              <a:buNone/>
            </a:pPr>
            <a:r>
              <a:rPr lang="fr-FR" sz="1800" b="1" i="0" u="none" strike="noStrike" baseline="0" dirty="0">
                <a:solidFill>
                  <a:schemeClr val="tx2"/>
                </a:solidFill>
                <a:latin typeface="CourierNewPS-BoldMT"/>
              </a:rPr>
              <a:t>val patrons = </a:t>
            </a:r>
            <a:r>
              <a:rPr lang="fr-FR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listOf</a:t>
            </a:r>
            <a:r>
              <a:rPr lang="fr-FR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("Eli </a:t>
            </a:r>
            <a:r>
              <a:rPr lang="fr-FR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Baggins</a:t>
            </a:r>
            <a:r>
              <a:rPr lang="fr-FR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", "Eli </a:t>
            </a:r>
            <a:r>
              <a:rPr lang="fr-FR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Baggins</a:t>
            </a:r>
            <a:r>
              <a:rPr lang="fr-FR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", "Eli </a:t>
            </a:r>
            <a:r>
              <a:rPr lang="fr-FR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Ironfoot</a:t>
            </a:r>
            <a:r>
              <a:rPr lang="fr-FR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.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toSet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.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toList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chemeClr val="tx2"/>
                </a:solidFill>
                <a:latin typeface="CourierNewPS-ItalicMT"/>
              </a:rPr>
              <a:t>[Eli Baggins, Eli </a:t>
            </a:r>
            <a:r>
              <a:rPr lang="en-US" sz="1800" b="0" i="1" u="none" strike="noStrike" baseline="0" dirty="0" err="1">
                <a:solidFill>
                  <a:schemeClr val="tx2"/>
                </a:solidFill>
                <a:latin typeface="CourierNewPS-ItalicMT"/>
              </a:rPr>
              <a:t>Ironfoot</a:t>
            </a:r>
            <a:r>
              <a:rPr lang="en-US" sz="1800" b="0" i="1" u="none" strike="noStrike" baseline="0" dirty="0">
                <a:solidFill>
                  <a:schemeClr val="tx2"/>
                </a:solidFill>
                <a:latin typeface="CourierNewPS-ItalicMT"/>
              </a:rPr>
              <a:t>]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patrons[0]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chemeClr val="tx2"/>
                </a:solidFill>
                <a:latin typeface="CourierNewPS-ItalicMT"/>
              </a:rPr>
              <a:t>Eli Baggins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The need to remove duplicates and resume index-based access is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so common that Kotlin provides a function on </a:t>
            </a:r>
            <a:r>
              <a:rPr lang="en-US" sz="1800" b="1" i="0" u="none" strike="noStrike" baseline="0" dirty="0">
                <a:latin typeface="CourierNewPS-BoldMT"/>
              </a:rPr>
              <a:t>List </a:t>
            </a:r>
            <a:r>
              <a:rPr lang="en-US" sz="1800" b="0" i="0" u="none" strike="noStrike" baseline="0" dirty="0">
                <a:latin typeface="ArialMT"/>
              </a:rPr>
              <a:t>called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>
                <a:latin typeface="CourierNewPS-BoldMT"/>
              </a:rPr>
              <a:t>distinct </a:t>
            </a:r>
            <a:r>
              <a:rPr lang="en-US" sz="1800" b="0" i="0" u="none" strike="noStrike" baseline="0" dirty="0">
                <a:latin typeface="ArialMT"/>
              </a:rPr>
              <a:t>that calls </a:t>
            </a:r>
            <a:r>
              <a:rPr lang="en-US" sz="1800" b="1" i="0" u="none" strike="noStrike" baseline="0" dirty="0" err="1">
                <a:latin typeface="CourierNewPS-BoldMT"/>
              </a:rPr>
              <a:t>toSet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1" i="0" u="none" strike="noStrike" baseline="0" dirty="0" err="1">
                <a:latin typeface="CourierNewPS-BoldMT"/>
              </a:rPr>
              <a:t>toList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internally:</a:t>
            </a:r>
            <a:endParaRPr lang="fa-IR" b="1" dirty="0">
              <a:solidFill>
                <a:schemeClr val="tx2"/>
              </a:solidFill>
              <a:latin typeface="Arial-Bold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val</a:t>
            </a:r>
            <a:r>
              <a:rPr lang="en-US" sz="1800" b="1" i="0" u="none" strike="noStrike" baseline="0" dirty="0">
                <a:latin typeface="CourierNewPS-BoldMT"/>
              </a:rPr>
              <a:t> patrons = </a:t>
            </a:r>
            <a:r>
              <a:rPr lang="en-US" sz="1800" b="1" i="0" u="none" strike="noStrike" baseline="0" dirty="0" err="1">
                <a:latin typeface="CourierNewPS-BoldMT"/>
              </a:rPr>
              <a:t>listOf</a:t>
            </a:r>
            <a:r>
              <a:rPr lang="en-US" sz="1800" b="1" i="0" u="none" strike="noStrike" baseline="0" dirty="0">
                <a:latin typeface="CourierNewPS-BoldMT"/>
              </a:rPr>
              <a:t>("Eli Baggins", "Eli Baggins", "Eli </a:t>
            </a:r>
            <a:r>
              <a:rPr lang="en-US" sz="1800" b="1" i="0" u="none" strike="noStrike" baseline="0" dirty="0" err="1">
                <a:latin typeface="CourierNewPS-BoldMT"/>
              </a:rPr>
              <a:t>Ironfoot</a:t>
            </a:r>
            <a:r>
              <a:rPr lang="en-US" sz="1800" b="1" i="0" u="none" strike="noStrike" baseline="0" dirty="0">
                <a:latin typeface="CourierNewPS-BoldMT"/>
              </a:rPr>
              <a:t>").distinct()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CourierNewPS-ItalicMT"/>
              </a:rPr>
              <a:t>[Eli Baggins, Eli </a:t>
            </a:r>
            <a:r>
              <a:rPr lang="en-US" sz="1800" b="0" i="1" u="none" strike="noStrike" baseline="0" dirty="0" err="1">
                <a:latin typeface="CourierNewPS-ItalicMT"/>
              </a:rPr>
              <a:t>Ironfoot</a:t>
            </a:r>
            <a:r>
              <a:rPr lang="en-US" sz="1800" b="0" i="1" u="none" strike="noStrike" baseline="0" dirty="0">
                <a:latin typeface="CourierNewPS-ItalicMT"/>
              </a:rPr>
              <a:t>]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patrons[0]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CourierNewPS-ItalicMT"/>
              </a:rPr>
              <a:t>Eli Baggins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2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3E95-8F20-9487-6939-A11C6A49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List, Set, and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04F9-057F-5C60-1EB4-65300C06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74" y="2638044"/>
            <a:ext cx="9783191" cy="310198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Working with a group of related values is an essential part of many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programs. For example, your program might manage lists of books,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travel destinations, menu items, or tavern patron check balances.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Collections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allow you to conveniently work with those groups of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values and pass them as arguments to functions.</a:t>
            </a:r>
            <a:endParaRPr lang="fa-IR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You will see the most commonly used collection types in the next two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chapters: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Set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Map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The third commonly used type of collection in Kotlin is </a:t>
            </a:r>
            <a:r>
              <a:rPr lang="en-US" sz="1800" b="1" i="0" u="none" strike="noStrike" baseline="0" dirty="0">
                <a:latin typeface="CourierNewPS-BoldMT"/>
              </a:rPr>
              <a:t>Map</a:t>
            </a:r>
            <a:r>
              <a:rPr lang="en-US" sz="1800" b="0" i="0" u="none" strike="noStrike" baseline="0" dirty="0">
                <a:latin typeface="ArialMT"/>
              </a:rPr>
              <a:t>. The </a:t>
            </a:r>
            <a:r>
              <a:rPr lang="en-US" sz="1800" b="1" i="0" u="none" strike="noStrike" baseline="0" dirty="0">
                <a:latin typeface="CourierNewPS-BoldMT"/>
              </a:rPr>
              <a:t>Map</a:t>
            </a:r>
            <a:r>
              <a:rPr lang="fa-IR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type has a lot in common with the </a:t>
            </a:r>
            <a:r>
              <a:rPr lang="en-US" sz="1800" b="1" i="0" u="none" strike="noStrike" baseline="0" dirty="0">
                <a:latin typeface="CourierNewPS-BoldMT"/>
              </a:rPr>
              <a:t>List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1" i="0" u="none" strike="noStrike" baseline="0" dirty="0">
                <a:latin typeface="CourierNewPS-BoldMT"/>
              </a:rPr>
              <a:t>Set </a:t>
            </a:r>
            <a:r>
              <a:rPr lang="en-US" sz="1800" b="0" i="0" u="none" strike="noStrike" baseline="0" dirty="0">
                <a:latin typeface="ArialMT"/>
              </a:rPr>
              <a:t>types: All three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group a series of elements, are read-only by default, use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parameterized types to tell the compiler the type of their contents,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and support iteration.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Where </a:t>
            </a:r>
            <a:r>
              <a:rPr lang="en-US" sz="1800" b="1" i="0" u="none" strike="noStrike" baseline="0" dirty="0">
                <a:latin typeface="CourierNewPS-BoldMT"/>
              </a:rPr>
              <a:t>Map </a:t>
            </a:r>
            <a:r>
              <a:rPr lang="en-US" sz="1800" b="0" i="0" u="none" strike="noStrike" baseline="0" dirty="0">
                <a:latin typeface="ArialMT"/>
              </a:rPr>
              <a:t>is different from </a:t>
            </a:r>
            <a:r>
              <a:rPr lang="en-US" sz="1800" b="1" i="0" u="none" strike="noStrike" baseline="0" dirty="0">
                <a:latin typeface="CourierNewPS-BoldMT"/>
              </a:rPr>
              <a:t>List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1" i="0" u="none" strike="noStrike" baseline="0" dirty="0">
                <a:latin typeface="CourierNewPS-BoldMT"/>
              </a:rPr>
              <a:t>Set </a:t>
            </a:r>
            <a:r>
              <a:rPr lang="en-US" sz="1800" b="0" i="0" u="none" strike="noStrike" baseline="0" dirty="0">
                <a:latin typeface="ArialMT"/>
              </a:rPr>
              <a:t>is that its elements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consist of key-value pairs that you define, and instead of </a:t>
            </a:r>
            <a:r>
              <a:rPr lang="en-US" sz="1800" b="0" i="0" u="none" strike="noStrike" baseline="0" dirty="0" err="1">
                <a:latin typeface="ArialMT"/>
              </a:rPr>
              <a:t>indexbased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access using an integer, a map provides key-based access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using a type that you specify. Keys are unique and identify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values in the map; the values, on the other hand, do not need to be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unique. In this way, </a:t>
            </a:r>
            <a:r>
              <a:rPr lang="en-US" sz="1800" b="1" i="0" u="none" strike="noStrike" baseline="0" dirty="0">
                <a:latin typeface="CourierNewPS-BoldMT"/>
              </a:rPr>
              <a:t>Map </a:t>
            </a:r>
            <a:r>
              <a:rPr lang="en-US" sz="1800" b="0" i="0" u="none" strike="noStrike" baseline="0" dirty="0">
                <a:latin typeface="ArialMT"/>
              </a:rPr>
              <a:t>shares another feature with </a:t>
            </a:r>
            <a:r>
              <a:rPr lang="en-US" sz="1800" b="1" i="0" u="none" strike="noStrike" baseline="0" dirty="0">
                <a:latin typeface="CourierNewPS-BoldMT"/>
              </a:rPr>
              <a:t>Set</a:t>
            </a:r>
            <a:r>
              <a:rPr lang="en-US" sz="1800" b="0" i="0" u="none" strike="noStrike" baseline="0" dirty="0">
                <a:latin typeface="ArialMT"/>
              </a:rPr>
              <a:t>: The keys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of a map are guaranteed to be unique, just like the elements of a set.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Like lists and sets, maps are created using functions: </a:t>
            </a:r>
            <a:r>
              <a:rPr lang="en-US" sz="1800" b="1" i="0" u="none" strike="noStrike" baseline="0" dirty="0" err="1">
                <a:latin typeface="CourierNewPS-BoldMT"/>
              </a:rPr>
              <a:t>mapOf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and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mutableMapOf</a:t>
            </a:r>
            <a:r>
              <a:rPr lang="en-US" sz="1800" b="0" i="0" u="none" strike="noStrike" baseline="0" dirty="0">
                <a:latin typeface="ArialMT"/>
              </a:rPr>
              <a:t>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While the keys in a map must all be of the same type, and the values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must be of the same type, the keys and values can be of different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types. Here you have a map with string keys and double values. You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are using type inference, but if you had wanted to include explicit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type information, it would look like this: </a:t>
            </a: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 err="1">
                <a:latin typeface="CourierNewPSMT"/>
              </a:rPr>
              <a:t>patronGold</a:t>
            </a:r>
            <a:r>
              <a:rPr lang="en-US" sz="1800" b="0" i="0" u="none" strike="noStrike" baseline="0" dirty="0">
                <a:latin typeface="CourierNewPSMT"/>
              </a:rPr>
              <a:t>: Map&lt;String,</a:t>
            </a:r>
            <a:r>
              <a:rPr lang="fa-IR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>
                <a:latin typeface="CourierNewPSMT"/>
              </a:rPr>
              <a:t>Double&gt;</a:t>
            </a:r>
            <a:r>
              <a:rPr lang="en-US" sz="1800" b="0" i="0" u="none" strike="noStrike" baseline="0" dirty="0">
                <a:latin typeface="ArialMT"/>
              </a:rPr>
              <a:t>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You used </a:t>
            </a:r>
            <a:r>
              <a:rPr lang="en-US" sz="1800" b="1" i="0" u="none" strike="noStrike" baseline="0" dirty="0">
                <a:latin typeface="CourierNewPS-BoldMT"/>
              </a:rPr>
              <a:t>to </a:t>
            </a:r>
            <a:r>
              <a:rPr lang="en-US" sz="1800" b="0" i="0" u="none" strike="noStrike" baseline="0" dirty="0" err="1">
                <a:latin typeface="ArialMT"/>
              </a:rPr>
              <a:t>to</a:t>
            </a:r>
            <a:r>
              <a:rPr lang="en-US" sz="1800" b="0" i="0" u="none" strike="noStrike" baseline="0" dirty="0">
                <a:latin typeface="ArialMT"/>
              </a:rPr>
              <a:t> define each entry (key and value) in the map: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urierNewPSMT"/>
              </a:rPr>
              <a:t>mapOf</a:t>
            </a:r>
            <a:r>
              <a:rPr lang="en-US" sz="1800" b="0" i="0" u="none" strike="noStrike" baseline="0" dirty="0">
                <a:latin typeface="CourierNewPSMT"/>
              </a:rPr>
              <a:t>("Eli" to 10.75, "</a:t>
            </a:r>
            <a:r>
              <a:rPr lang="en-US" sz="1800" b="0" i="0" u="none" strike="noStrike" baseline="0" dirty="0" err="1">
                <a:latin typeface="CourierNewPSMT"/>
              </a:rPr>
              <a:t>Mordoc</a:t>
            </a:r>
            <a:r>
              <a:rPr lang="en-US" sz="1800" b="0" i="0" u="none" strike="noStrike" baseline="0" dirty="0">
                <a:latin typeface="CourierNewPSMT"/>
              </a:rPr>
              <a:t>" to 8.25, "Sophie" to 5.50)</a:t>
            </a:r>
            <a:endParaRPr lang="fa-IR" sz="18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26457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1" i="0" u="none" strike="noStrike" baseline="0" dirty="0">
                <a:latin typeface="CourierNewPS-BoldMT"/>
              </a:rPr>
              <a:t>to</a:t>
            </a:r>
            <a:r>
              <a:rPr lang="fa-IR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 converts the values on its lefthand and righthand sides into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 </a:t>
            </a:r>
            <a:r>
              <a:rPr lang="en-US" sz="1800" b="1" i="0" u="none" strike="noStrike" baseline="0" dirty="0">
                <a:latin typeface="CourierNewPS-BoldMT"/>
              </a:rPr>
              <a:t>Pair </a:t>
            </a:r>
            <a:r>
              <a:rPr lang="en-US" sz="1800" b="0" i="0" u="none" strike="noStrike" baseline="0" dirty="0">
                <a:latin typeface="ArialMT"/>
              </a:rPr>
              <a:t>– a type for representing a group of two elements.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>
                <a:latin typeface="CourierNewPS-BoldMT"/>
              </a:rPr>
              <a:t>Map</a:t>
            </a:r>
            <a:r>
              <a:rPr lang="en-US" sz="1800" b="0" i="0" u="none" strike="noStrike" baseline="0" dirty="0">
                <a:latin typeface="ArialMT"/>
              </a:rPr>
              <a:t>s are built using key-value </a:t>
            </a:r>
            <a:r>
              <a:rPr lang="en-US" sz="1800" b="1" i="0" u="none" strike="noStrike" baseline="0" dirty="0">
                <a:latin typeface="CourierNewPS-BoldMT"/>
              </a:rPr>
              <a:t>Pair</a:t>
            </a:r>
            <a:r>
              <a:rPr lang="en-US" sz="1800" b="0" i="0" u="none" strike="noStrike" baseline="0" dirty="0">
                <a:latin typeface="ArialMT"/>
              </a:rPr>
              <a:t>s. In fact, another way you could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have defined the entries for the map is as follows.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val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patronGold</a:t>
            </a:r>
            <a:r>
              <a:rPr lang="en-US" sz="1800" b="1" i="0" u="none" strike="noStrike" baseline="0" dirty="0">
                <a:latin typeface="CourierNewPS-BoldMT"/>
              </a:rPr>
              <a:t> = </a:t>
            </a:r>
            <a:r>
              <a:rPr lang="en-US" sz="1800" b="1" i="0" u="none" strike="noStrike" baseline="0" dirty="0" err="1">
                <a:latin typeface="CourierNewPS-BoldMT"/>
              </a:rPr>
              <a:t>mapOf</a:t>
            </a:r>
            <a:r>
              <a:rPr lang="en-US" sz="1800" b="1" i="0" u="none" strike="noStrike" baseline="0" dirty="0">
                <a:latin typeface="CourierNewPS-BoldMT"/>
              </a:rPr>
              <a:t>(Pair("Eli", 10.75),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Pair("</a:t>
            </a:r>
            <a:r>
              <a:rPr lang="en-US" sz="1800" b="1" i="0" u="none" strike="noStrike" baseline="0" dirty="0" err="1">
                <a:latin typeface="CourierNewPS-BoldMT"/>
              </a:rPr>
              <a:t>Mordoc</a:t>
            </a:r>
            <a:r>
              <a:rPr lang="en-US" sz="1800" b="1" i="0" u="none" strike="noStrike" baseline="0" dirty="0">
                <a:latin typeface="CourierNewPS-BoldMT"/>
              </a:rPr>
              <a:t>", 8.00),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ourierNewPS-BoldMT"/>
              </a:rPr>
              <a:t>Pair("Sophie", 5.50))</a:t>
            </a:r>
            <a:endParaRPr lang="fa-IR" sz="1800" b="1" i="0" u="none" strike="noStrike" baseline="0" dirty="0">
              <a:latin typeface="CourierNewPS-Bold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However, building a map using the </a:t>
            </a:r>
            <a:r>
              <a:rPr lang="en-US" sz="1800" b="1" i="0" u="none" strike="noStrike" baseline="0" dirty="0">
                <a:latin typeface="CourierNewPS-BoldMT"/>
              </a:rPr>
              <a:t>to </a:t>
            </a:r>
            <a:r>
              <a:rPr lang="en-US" sz="1800" b="0" i="0" u="none" strike="noStrike" baseline="0" dirty="0">
                <a:latin typeface="ArialMT"/>
              </a:rPr>
              <a:t>function is cleaner than this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syntax.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We have said that the keys in a map must be unique. What if you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tried adding a duplicate entry to the map?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val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patronGold</a:t>
            </a:r>
            <a:r>
              <a:rPr lang="en-US" sz="1800" b="1" i="0" u="none" strike="noStrike" baseline="0" dirty="0">
                <a:latin typeface="CourierNewPS-BoldMT"/>
              </a:rPr>
              <a:t> = </a:t>
            </a:r>
            <a:r>
              <a:rPr lang="en-US" sz="1800" b="1" i="0" u="none" strike="noStrike" baseline="0" dirty="0" err="1">
                <a:latin typeface="CourierNewPS-BoldMT"/>
              </a:rPr>
              <a:t>mutableMapOf</a:t>
            </a:r>
            <a:r>
              <a:rPr lang="en-US" sz="1800" b="1" i="0" u="none" strike="noStrike" baseline="0" dirty="0">
                <a:latin typeface="CourierNewPS-BoldMT"/>
              </a:rPr>
              <a:t>("Eli" to 5.0, "Sophie" to 1.0)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patronGold</a:t>
            </a:r>
            <a:r>
              <a:rPr lang="en-US" sz="1800" b="1" i="0" u="none" strike="noStrike" baseline="0" dirty="0">
                <a:latin typeface="CourierNewPS-BoldMT"/>
              </a:rPr>
              <a:t> += "Sophie" to 6.0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println</a:t>
            </a:r>
            <a:r>
              <a:rPr lang="en-US" sz="1800" b="1" i="0" u="none" strike="noStrike" baseline="0" dirty="0"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latin typeface="CourierNewPS-BoldMT"/>
              </a:rPr>
              <a:t>patronGold</a:t>
            </a:r>
            <a:r>
              <a:rPr lang="en-US" sz="1800" b="1" i="0" u="none" strike="noStrike" baseline="0" dirty="0"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CourierNewPS-ItalicMT"/>
              </a:rPr>
              <a:t>{Eli=5.0, Sophie=6.0}</a:t>
            </a:r>
            <a:endParaRPr lang="fa-IR" dirty="0"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You used </a:t>
            </a:r>
            <a:r>
              <a:rPr lang="en-US" sz="1800" b="1" i="0" u="none" strike="noStrike" baseline="0" dirty="0">
                <a:latin typeface="CourierNewPS-BoldMT"/>
              </a:rPr>
              <a:t>Map</a:t>
            </a:r>
            <a:r>
              <a:rPr lang="en-US" sz="1800" b="0" i="0" u="none" strike="noStrike" baseline="0" dirty="0">
                <a:latin typeface="ArialMT"/>
              </a:rPr>
              <a:t>’s plus assign operator (</a:t>
            </a:r>
            <a:r>
              <a:rPr lang="en-US" sz="1800" b="0" i="0" u="none" strike="noStrike" baseline="0" dirty="0">
                <a:latin typeface="CourierNewPSMT"/>
              </a:rPr>
              <a:t>+=</a:t>
            </a:r>
            <a:r>
              <a:rPr lang="en-US" sz="1800" b="0" i="0" u="none" strike="noStrike" baseline="0" dirty="0">
                <a:latin typeface="ArialMT"/>
              </a:rPr>
              <a:t>) to add a pair with a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duplicate key into the map. Since the key </a:t>
            </a:r>
            <a:r>
              <a:rPr lang="en-US" sz="1800" b="0" i="0" u="none" strike="noStrike" baseline="0" dirty="0">
                <a:latin typeface="CourierNewPSMT"/>
              </a:rPr>
              <a:t>"Sophie" </a:t>
            </a:r>
            <a:r>
              <a:rPr lang="en-US" sz="1800" b="0" i="0" u="none" strike="noStrike" baseline="0" dirty="0">
                <a:latin typeface="ArialMT"/>
              </a:rPr>
              <a:t>was already in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the map, the existing pair was replaced with the new one. You see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the same behavior if you try to include duplicate keys when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initializing a map:</a:t>
            </a:r>
          </a:p>
          <a:p>
            <a:pPr marL="0" indent="0" algn="l">
              <a:buNone/>
            </a:pPr>
            <a:r>
              <a:rPr lang="fi-FI" sz="1800" b="0" i="0" u="none" strike="noStrike" baseline="0" dirty="0">
                <a:latin typeface="CourierNewPSMT"/>
              </a:rPr>
              <a:t>println(mapOf("Eli" to 10.75,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</a:t>
            </a:r>
            <a:r>
              <a:rPr lang="en-US" sz="1800" b="0" i="0" u="none" strike="noStrike" baseline="0" dirty="0" err="1">
                <a:latin typeface="CourierNewPSMT"/>
              </a:rPr>
              <a:t>Mordoc</a:t>
            </a:r>
            <a:r>
              <a:rPr lang="en-US" sz="1800" b="0" i="0" u="none" strike="noStrike" baseline="0" dirty="0">
                <a:latin typeface="CourierNewPSMT"/>
              </a:rPr>
              <a:t>" to 8.25,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"Sophie" to 5.50,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"Sophie" to 6.25))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CourierNewPS-ItalicMT"/>
              </a:rPr>
              <a:t>{Eli=10.5, </a:t>
            </a:r>
            <a:r>
              <a:rPr lang="en-US" sz="1800" b="0" i="1" u="none" strike="noStrike" baseline="0" dirty="0" err="1">
                <a:latin typeface="CourierNewPS-ItalicMT"/>
              </a:rPr>
              <a:t>Mordoc</a:t>
            </a:r>
            <a:r>
              <a:rPr lang="en-US" sz="1800" b="0" i="1" u="none" strike="noStrike" baseline="0" dirty="0">
                <a:latin typeface="CourierNewPS-ItalicMT"/>
              </a:rPr>
              <a:t>=8.0, Sophie=6.25}</a:t>
            </a:r>
            <a:endParaRPr lang="en-US" sz="1800" b="1" i="0" u="none" strike="noStrike" baseline="0" dirty="0">
              <a:solidFill>
                <a:schemeClr val="accent1"/>
              </a:solidFill>
              <a:latin typeface="CourierNew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309973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13760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latin typeface="Arial-BoldMT"/>
              </a:rPr>
              <a:t>Accessing Map Values</a:t>
            </a:r>
            <a:endParaRPr lang="fa-IR" sz="1800" b="1" i="0" u="none" strike="noStrike" baseline="0" dirty="0">
              <a:latin typeface="Arial-BoldMT"/>
            </a:endParaRP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patronGold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["Eli"])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patronGold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["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Mordoc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"])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patronGold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["Sophie"])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71004-C333-2172-FAD4-85296E83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3" y="1618790"/>
            <a:ext cx="7216251" cy="1343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2125C-E563-CC93-7BB9-CBD69954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2" y="2896340"/>
            <a:ext cx="7216251" cy="39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70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748" y="4517178"/>
            <a:ext cx="3395442" cy="37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latin typeface="Arial-BoldMT"/>
              </a:rPr>
              <a:t>Adding Entries to a Map</a:t>
            </a:r>
            <a:endParaRPr lang="en-US" sz="1800" b="1" i="0" u="none" strike="noStrike" baseline="0" dirty="0">
              <a:solidFill>
                <a:schemeClr val="accent1"/>
              </a:solidFill>
              <a:latin typeface="CourierNewPS-Bold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41C29-1B9D-9DD7-46D6-D7B6CD93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9" y="0"/>
            <a:ext cx="611863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0558B-E9AA-3986-9183-9EF07F92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23" y="665825"/>
            <a:ext cx="5882936" cy="29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8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FDFCC9-40EF-E65E-F68C-723C7023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09" y="1956000"/>
            <a:ext cx="52959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List</a:t>
            </a:r>
            <a:r>
              <a:rPr lang="en-US" sz="1800" b="0" i="0" u="none" strike="noStrike" baseline="0" dirty="0">
                <a:latin typeface="ArialMT"/>
              </a:rPr>
              <a:t>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hold an ordered collection of values and allow duplicate values.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latin typeface="CourierNewPS-BoldMT"/>
              </a:rPr>
              <a:t>listOf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returns a read-only list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(more on that shortly) populated with the elements you provide for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the argument. Create your list with three patron names: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import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kotlin.math.roundToInt</a:t>
            </a:r>
            <a:endParaRPr lang="en-US" sz="1800" b="1" i="0" u="none" strike="noStrike" baseline="0" dirty="0">
              <a:solidFill>
                <a:schemeClr val="tx2"/>
              </a:solidFill>
              <a:latin typeface="CourierNewPS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const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TAVERN_NAME =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Taernyl's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Folly"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playerGold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10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playerSilver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10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: List&lt;String&gt;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("Eli",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Mordoc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", "Sophie")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placeOrder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shandy,Dragon's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Breath,5.91")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...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Up to now, you have been creating variables of various types by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simply declaring them. But collections require two steps: creating the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collection (here, the list to hold the patrons) and adding contents to it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(the patron names). Kotlin provides functions, like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listOf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that do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both at once.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Now that you have a list, let’s take a closer look at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List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type.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Though type inference does work with lists, you included the type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information –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val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patronList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: List&lt;String&gt;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to make it visible for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discussion. Notice the diamond braces 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List&lt;String&gt;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&lt;String&gt;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is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known as a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parameterized 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and it tells the compiler about the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type that the contents of the list will be – in this case,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String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s.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Changing the type parameter changes what the compiler allows the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list to hold.</a:t>
            </a:r>
            <a:endParaRPr lang="fa-IR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...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List&lt;String&gt;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("Eli",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Mordoc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", "Sophie"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, 1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...</a:t>
            </a:r>
            <a:endParaRPr lang="fa-IR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IntelliJ warns you that the integer does not conform to the expected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type,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String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 Type parameters are used with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List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because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List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is a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generic 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 This means that a list can hold any type of data,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including textual data like strings (as in the case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patronList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) or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characters, numeric data like integers or doubles, or even a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new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type that you define.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1800" b="1" i="0" u="none" strike="noStrike" baseline="0" dirty="0">
                <a:latin typeface="Arial-BoldMT"/>
              </a:rPr>
              <a:t>Accessing a list’s elements</a:t>
            </a:r>
            <a:endParaRPr lang="fa-IR" sz="1800" b="1" i="0" u="none" strike="noStrike" baseline="0" dirty="0">
              <a:latin typeface="Arial-Bold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You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can access any element of a list using the element’s index and the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[]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operator. Lists are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zero-indexed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so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"Eli"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is at index 0, and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"Sophie"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is at index 2.</a:t>
            </a:r>
            <a:endParaRPr lang="fa-IR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import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kotlin.math.roundToInt</a:t>
            </a:r>
            <a:endParaRPr lang="en-US" sz="1800" b="1" i="0" u="none" strike="noStrike" baseline="0" dirty="0">
              <a:solidFill>
                <a:schemeClr val="tx2"/>
              </a:solidFill>
              <a:latin typeface="CourierNewPS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const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TAVERN_NAME =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Taernyl's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Folly"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playerGold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10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playerSilver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10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patronList</a:t>
            </a:r>
            <a:r>
              <a:rPr lang="en-US" sz="1800" b="1" i="0" u="none" strike="sngStrike" baseline="0" dirty="0">
                <a:solidFill>
                  <a:schemeClr val="tx2"/>
                </a:solidFill>
                <a:latin typeface="CourierNewPS-BoldMT"/>
              </a:rPr>
              <a:t>: List&lt;String&gt; 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("Eli",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Mordoc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", "Sophie")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placeOrder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shandy,Dragon's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Breath,5.91")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[0]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...</a:t>
            </a:r>
            <a:endParaRPr lang="fa-IR" sz="1800" b="0" i="0" u="none" strike="noStrike" baseline="0" dirty="0">
              <a:solidFill>
                <a:schemeClr val="tx2"/>
              </a:solidFill>
              <a:latin typeface="CourierNewPS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List </a:t>
            </a:r>
            <a:r>
              <a:rPr lang="en-US" sz="1800" b="0" i="0" u="none" strike="noStrike" baseline="0" dirty="0">
                <a:latin typeface="ArialMT"/>
              </a:rPr>
              <a:t>also provides other convenience index access functions, like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accessing the first or last element: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patronList.first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 // Eli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patronList.last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 // Sophie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0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Arial-BoldMT"/>
              </a:rPr>
              <a:t>Index boundaries and safe index access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Accessing an element by index requires care, because attempting to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access an element at an index that does not exist – say, the fourth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item from a list that contains only three – causes an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 err="1">
                <a:latin typeface="CourierNewPS-BoldMT"/>
              </a:rPr>
              <a:t>ArrayIndexOutOfBoundsException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exception.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("Eli",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Mordoc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", "Sophie")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[4]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ArialMT"/>
              </a:rPr>
              <a:t>The result is 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java.lang.ArrayIndexOutOfBoundsException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: 4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ArialMT"/>
              </a:rPr>
              <a:t>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Because accessing an element by an index can throw an exception,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Kotlin provides safe index access functions that allow you to deal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with the problem differently. Instead of throwing an exception if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index is out of bounds, some other result will occur.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For example, one of these safe index access functions, </a:t>
            </a:r>
            <a:r>
              <a:rPr lang="en-US" sz="1800" b="1" i="0" u="none" strike="noStrike" baseline="0" dirty="0" err="1">
                <a:latin typeface="CourierNewPS-BoldMT"/>
              </a:rPr>
              <a:t>getOrElse</a:t>
            </a:r>
            <a:r>
              <a:rPr lang="en-US" sz="1800" b="0" i="0" u="none" strike="noStrike" baseline="0" dirty="0">
                <a:latin typeface="ArialMT"/>
              </a:rPr>
              <a:t>,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takes two arguments: The first is the requested index (in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parentheses, not square brackets). The second is a lambda that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generates a default value, instead of an exception, if the requested</a:t>
            </a:r>
            <a:r>
              <a:rPr lang="fa-IR" sz="1800" b="0" i="0" u="none" strike="noStrike" baseline="0" dirty="0">
                <a:latin typeface="ArialMT"/>
              </a:rPr>
              <a:t>   </a:t>
            </a:r>
            <a:r>
              <a:rPr lang="en-US" sz="1800" b="0" i="0" u="none" strike="noStrike" baseline="0" dirty="0">
                <a:latin typeface="ArialMT"/>
              </a:rPr>
              <a:t>index does not exist.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("Eli",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Mordoc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", "Sophie")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patronList.getOrElse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(4) { "Unknown Patron" }</a:t>
            </a:r>
            <a:endParaRPr lang="fa-IR" sz="1800" b="1" i="0" u="none" strike="noStrike" baseline="0" dirty="0">
              <a:solidFill>
                <a:schemeClr val="tx2"/>
              </a:solidFill>
              <a:latin typeface="CourierNewPS-Bold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Another safe index access function,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getOrNull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returns null instead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of throwing an exception. When you use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getOrNull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you must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decide what to do with the null value. One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option is to coalesce the null value to a default.</a:t>
            </a:r>
            <a:endParaRPr lang="fa-IR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fifthPatron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patronList.getOrNull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(4) ?: "Unknown Patron"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fifthPatron</a:t>
            </a:r>
            <a:endParaRPr lang="en-US" b="1" dirty="0">
              <a:solidFill>
                <a:schemeClr val="tx2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Arial-BoldMT"/>
              </a:rPr>
              <a:t>Checking the contents of a list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The tavern has dark corners and secret back rooms. Fortunately,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keen-eyed tavern master keeps diligent records of which patrons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have left or entered in the patron list. If you ask whether a particular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patron is present, the tavern master can tell you by looking at the list.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patronList.contains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("Eli"))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("The tavern master says: Eli's in the back playing cards.")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("The tavern master says: Eli isn't here.")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placeOrder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shandy,Dragon's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Breath,5.91")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[0])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0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Note that the </a:t>
            </a:r>
            <a:r>
              <a:rPr lang="en-US" sz="1800" b="1" i="0" u="none" strike="noStrike" baseline="0" dirty="0">
                <a:latin typeface="CourierNewPS-BoldMT"/>
              </a:rPr>
              <a:t>contains </a:t>
            </a:r>
            <a:r>
              <a:rPr lang="en-US" sz="1800" b="0" i="0" u="none" strike="noStrike" baseline="0" dirty="0">
                <a:latin typeface="ArialMT"/>
              </a:rPr>
              <a:t>function performs a structural comparison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for the elements in the list, like the structural equality operator.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You can also use the </a:t>
            </a:r>
            <a:r>
              <a:rPr lang="en-US" sz="1800" b="1" i="0" u="none" strike="noStrike" baseline="0" dirty="0" err="1">
                <a:latin typeface="CourierNewPS-BoldMT"/>
              </a:rPr>
              <a:t>containsAll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 to check whether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several patrons are present at once. Update the code to ask the</a:t>
            </a:r>
            <a:r>
              <a:rPr lang="fa-IR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tavern master whether both Sophie and </a:t>
            </a:r>
            <a:r>
              <a:rPr lang="en-US" sz="1800" b="0" i="0" u="none" strike="noStrike" baseline="0" dirty="0" err="1">
                <a:latin typeface="ArialMT"/>
              </a:rPr>
              <a:t>Mordoc</a:t>
            </a:r>
            <a:r>
              <a:rPr lang="en-US" sz="1800" b="0" i="0" u="none" strike="noStrike" baseline="0" dirty="0">
                <a:latin typeface="ArialMT"/>
              </a:rPr>
              <a:t> are present:</a:t>
            </a:r>
            <a:endParaRPr lang="fa-IR" sz="1800" b="0" i="0" u="none" strike="noStrike" baseline="0" dirty="0">
              <a:latin typeface="Arial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patronList.contains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("Eli"))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("The tavern master says: Eli's in the back playing cards. 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("The tavern master says: Eli isn't here.")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patronList.containsAll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("Sophie",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Mordoc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")))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("The tavern master says: Yea, they're seated by the stew kettle.")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("The tavern master says: Nay, they departed hours ago.")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placeOrder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shandy,Dragon's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Breath,5.91")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2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301841"/>
            <a:ext cx="11265764" cy="6400799"/>
          </a:xfrm>
        </p:spPr>
        <p:txBody>
          <a:bodyPr>
            <a:normAutofit fontScale="92500" lnSpcReduction="10000"/>
          </a:bodyPr>
          <a:lstStyle/>
          <a:p>
            <a:pPr marL="0" indent="0" algn="justLow">
              <a:buNone/>
            </a:pPr>
            <a:r>
              <a:rPr lang="en-US" sz="1800" b="1" i="0" u="none" strike="noStrike" baseline="0" dirty="0">
                <a:latin typeface="Arial-BoldMT"/>
              </a:rPr>
              <a:t>Changing a list’s contents</a:t>
            </a:r>
            <a:endParaRPr lang="fa-IR" sz="1800" b="1" i="0" u="none" strike="noStrike" baseline="0" dirty="0">
              <a:latin typeface="Arial-BoldMT"/>
            </a:endParaRP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listOf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returns a read-only list that does not allow changes to its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contents: You cannot add, remove, update, or replace entries.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Readonly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lists are a good idea, because they prevent unfortunate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mistakes – like kicking a patron out into the cold by accidentally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removing them from the list.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read-only nature of the list has nothing to do with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val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var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keyword you used to define the list variable. Changing the variable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declaration for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patronList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val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(as it is defined now) to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var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would not change the list from read-only to writable. Instead, it would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allow you to reassign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patronList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variable to hold a new,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different list.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List mutability is defined by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NewPS-ItalicMT"/>
              </a:rPr>
              <a:t>type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of the list and refers to whether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you can modify the elements in the list. Since patrons come and go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from the tavern freely, the type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patronList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needs to be changed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to allow updates. In Kotlin, a modifiable list is known as a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mutable</a:t>
            </a:r>
            <a:r>
              <a:rPr lang="fa-IR" sz="1800" b="0" i="1" u="none" strike="noStrike" baseline="0" dirty="0">
                <a:solidFill>
                  <a:srgbClr val="0000EF"/>
                </a:solidFill>
                <a:latin typeface="Arial-ItalicMT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NewPS-ItalicMT"/>
              </a:rPr>
              <a:t>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and you use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mutableListOf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function to create one.</a:t>
            </a:r>
            <a:r>
              <a:rPr lang="fa-IR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</a:p>
          <a:p>
            <a:pPr marL="0" indent="0" algn="l">
              <a:buNone/>
            </a:pPr>
            <a:r>
              <a:rPr lang="en-US" sz="1800" b="1" i="0" u="none" strike="sng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sng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sng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sngStrike" baseline="0" dirty="0">
                <a:solidFill>
                  <a:schemeClr val="tx2"/>
                </a:solidFill>
                <a:latin typeface="CourierNewPS-BoldMT"/>
              </a:rPr>
              <a:t> = </a:t>
            </a:r>
            <a:r>
              <a:rPr lang="en-US" sz="1800" b="1" i="0" u="none" strike="sngStrike" baseline="0" dirty="0" err="1">
                <a:solidFill>
                  <a:schemeClr val="tx2"/>
                </a:solidFill>
                <a:latin typeface="CourierNewPS-BoldMT"/>
              </a:rPr>
              <a:t>listOf</a:t>
            </a:r>
            <a:r>
              <a:rPr lang="en-US" sz="1800" b="1" i="0" u="none" strike="sngStrike" baseline="0" dirty="0">
                <a:solidFill>
                  <a:schemeClr val="tx2"/>
                </a:solidFill>
                <a:latin typeface="CourierNewPS-BoldMT"/>
              </a:rPr>
              <a:t>("Eli", "</a:t>
            </a:r>
            <a:r>
              <a:rPr lang="en-US" sz="1800" b="1" i="0" u="none" strike="sngStrike" baseline="0" dirty="0" err="1">
                <a:solidFill>
                  <a:schemeClr val="tx2"/>
                </a:solidFill>
                <a:latin typeface="CourierNewPS-BoldMT"/>
              </a:rPr>
              <a:t>Mordoc</a:t>
            </a:r>
            <a:r>
              <a:rPr lang="en-US" sz="1800" b="1" i="0" u="none" strike="sngStrike" baseline="0" dirty="0">
                <a:solidFill>
                  <a:schemeClr val="tx2"/>
                </a:solidFill>
                <a:latin typeface="CourierNewPS-BoldMT"/>
              </a:rPr>
              <a:t>", "Sophie")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mutableListOf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("Eli", 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Mordoc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", "Sophie")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main(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args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Array&lt;String&gt;) {</a:t>
            </a:r>
          </a:p>
          <a:p>
            <a:pPr marL="0" indent="0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placeOrder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shandy,Dragon's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Breath,5.91")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patronList.remove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("Eli")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patronList.add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("Alex")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-BoldMT"/>
              </a:rPr>
              <a:t>patronList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-Bold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3725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3554</Words>
  <Application>Microsoft Office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Arial-BoldMT</vt:lpstr>
      <vt:lpstr>Arial-ItalicMT</vt:lpstr>
      <vt:lpstr>ArialMT</vt:lpstr>
      <vt:lpstr>CourierNewPS-BoldMT</vt:lpstr>
      <vt:lpstr>CourierNewPS-ItalicMT</vt:lpstr>
      <vt:lpstr>CourierNewPSMT</vt:lpstr>
      <vt:lpstr>Gill Sans MT</vt:lpstr>
      <vt:lpstr>Parcel</vt:lpstr>
      <vt:lpstr>List, Set, and Map</vt:lpstr>
      <vt:lpstr>List, Set, and Map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</vt:lpstr>
      <vt:lpstr>PowerPoint Presentation</vt:lpstr>
      <vt:lpstr>PowerPoint Presentation</vt:lpstr>
      <vt:lpstr>Sets</vt:lpstr>
      <vt:lpstr>PowerPoint Presentation</vt:lpstr>
      <vt:lpstr>PowerPoint Presentation</vt:lpstr>
      <vt:lpstr>while Loops</vt:lpstr>
      <vt:lpstr>PowerPoint Presentation</vt:lpstr>
      <vt:lpstr>Maps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Constants, and Types</dc:title>
  <dc:creator>AMiR</dc:creator>
  <cp:lastModifiedBy>AMiR</cp:lastModifiedBy>
  <cp:revision>12</cp:revision>
  <dcterms:created xsi:type="dcterms:W3CDTF">2023-07-19T15:56:43Z</dcterms:created>
  <dcterms:modified xsi:type="dcterms:W3CDTF">2023-08-03T07:45:35Z</dcterms:modified>
</cp:coreProperties>
</file>